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sldIdLst>
    <p:sldId id="370" r:id="rId2"/>
    <p:sldId id="373" r:id="rId3"/>
    <p:sldId id="374" r:id="rId4"/>
    <p:sldId id="375" r:id="rId5"/>
    <p:sldId id="376" r:id="rId6"/>
    <p:sldId id="377" r:id="rId7"/>
    <p:sldId id="372" r:id="rId8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4349" autoAdjust="0"/>
  </p:normalViewPr>
  <p:slideViewPr>
    <p:cSldViewPr snapToGrid="0">
      <p:cViewPr varScale="1">
        <p:scale>
          <a:sx n="114" d="100"/>
          <a:sy n="114" d="100"/>
        </p:scale>
        <p:origin x="1560" y="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7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4"/>
            <a:ext cx="9144000" cy="1645053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Периопераційна антибіотикопрофілактика. Розробка протоколу емпіричної антимікробної терапії. Індикатори ефективності програми адміністрування антимікробних препаратів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85447"/>
            <a:ext cx="7407480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63" y="1884242"/>
            <a:ext cx="3733143" cy="30742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5224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Периопераційна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антибіотикопрофілактика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7861" y="1310642"/>
            <a:ext cx="4572000" cy="4221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АМП-профілактики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попередження розвитку інфекцій області хірургічного втручання в післяопераційному періоді, а також зменшення вартості і тривалості лікування пацієнтів в стаціонарі.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АМП-профілактики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забезпечення терапевтичних (бактерицидних) концентрацій в тканинах, які підлягають бактеріальній контамінації під час оперативного втручання (від моменту розрізу до закриття рани).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Периопераційна АМП-профілактика показана при всіх умовно чистих і брудних операціях.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96631"/>
              </p:ext>
            </p:extLst>
          </p:nvPr>
        </p:nvGraphicFramePr>
        <p:xfrm>
          <a:off x="236482" y="244934"/>
          <a:ext cx="8718332" cy="5189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9166">
                  <a:extLst>
                    <a:ext uri="{9D8B030D-6E8A-4147-A177-3AD203B41FA5}">
                      <a16:colId xmlns:a16="http://schemas.microsoft.com/office/drawing/2014/main" val="1663782324"/>
                    </a:ext>
                  </a:extLst>
                </a:gridCol>
                <a:gridCol w="4359166">
                  <a:extLst>
                    <a:ext uri="{9D8B030D-6E8A-4147-A177-3AD203B41FA5}">
                      <a16:colId xmlns:a16="http://schemas.microsoft.com/office/drawing/2014/main" val="3870203080"/>
                    </a:ext>
                  </a:extLst>
                </a:gridCol>
              </a:tblGrid>
              <a:tr h="128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Операція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Режим профілактики</a:t>
                      </a:r>
                      <a:r>
                        <a:rPr lang="uk-UA" sz="800" baseline="300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758066342"/>
                  </a:ext>
                </a:extLst>
              </a:tr>
              <a:tr h="128474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Екстрені і планові оперативні втручання на органах черевної порожнини і малого тазу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 ± метронідазол 0,5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428679937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 ± метронідазол 0,5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770606961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Амоксицилін/клавуланат 1,2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446628660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Ампіцилін/сульбактам 3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893142929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Ертапенем 1 г</a:t>
                      </a:r>
                      <a:r>
                        <a:rPr lang="uk-UA" sz="800" baseline="300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511060258"/>
                  </a:ext>
                </a:extLst>
              </a:tr>
              <a:tr h="170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В разі наявності алергії на </a:t>
                      </a:r>
                      <a:r>
                        <a:rPr lang="uk-UA" sz="8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uk-UA" sz="800" dirty="0">
                          <a:effectLst/>
                        </a:rPr>
                        <a:t>-лактами – </a:t>
                      </a:r>
                      <a:r>
                        <a:rPr lang="uk-UA" sz="800" dirty="0" err="1">
                          <a:effectLst/>
                        </a:rPr>
                        <a:t>кліндаміцин</a:t>
                      </a:r>
                      <a:r>
                        <a:rPr lang="uk-UA" sz="800" dirty="0">
                          <a:effectLst/>
                        </a:rPr>
                        <a:t> 0,9 г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476898134"/>
                  </a:ext>
                </a:extLst>
              </a:tr>
              <a:tr h="12847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Торакальні</a:t>
                      </a:r>
                      <a:r>
                        <a:rPr lang="uk-UA" sz="800" dirty="0">
                          <a:effectLst/>
                        </a:rPr>
                        <a:t> оперативні втручання, включно із кардіохірургічними, встановлення кардіостимуляторів та інших пристроїв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557031835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483578968"/>
                  </a:ext>
                </a:extLst>
              </a:tr>
              <a:tr h="170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 разі наявності алергії на </a:t>
                      </a:r>
                      <a:r>
                        <a:rPr lang="uk-UA" sz="8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uk-UA" sz="800">
                          <a:effectLst/>
                        </a:rPr>
                        <a:t>-лактами – кліндаміцин 0,9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64928540"/>
                  </a:ext>
                </a:extLst>
              </a:tr>
              <a:tr h="257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При високому ризику </a:t>
                      </a:r>
                      <a:r>
                        <a:rPr lang="en-US" sz="800">
                          <a:effectLst/>
                        </a:rPr>
                        <a:t>MRSA</a:t>
                      </a:r>
                      <a:r>
                        <a:rPr lang="ru-RU" sz="800" baseline="30000">
                          <a:effectLst/>
                        </a:rPr>
                        <a:t>4</a:t>
                      </a:r>
                      <a:r>
                        <a:rPr lang="uk-UA" sz="800">
                          <a:effectLst/>
                        </a:rPr>
                        <a:t>: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Ванкоміцин 1,5 мг/кг</a:t>
                      </a:r>
                      <a:r>
                        <a:rPr lang="uk-UA" sz="800" baseline="300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32249901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Ендопротезування</a:t>
                      </a:r>
                      <a:r>
                        <a:rPr lang="uk-UA" sz="800" dirty="0">
                          <a:effectLst/>
                        </a:rPr>
                        <a:t> суглобів</a:t>
                      </a:r>
                      <a:r>
                        <a:rPr lang="uk-UA" sz="800" baseline="30000" dirty="0">
                          <a:effectLst/>
                        </a:rPr>
                        <a:t>3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012499528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259186211"/>
                  </a:ext>
                </a:extLst>
              </a:tr>
              <a:tr h="397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При високому ризику MRSA</a:t>
                      </a:r>
                      <a:r>
                        <a:rPr lang="en-US" sz="800" baseline="30000">
                          <a:effectLst/>
                        </a:rPr>
                        <a:t>4</a:t>
                      </a:r>
                      <a:r>
                        <a:rPr lang="uk-UA" sz="800">
                          <a:effectLst/>
                        </a:rPr>
                        <a:t>: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Ванкоміцин 1,5 мг/кг</a:t>
                      </a:r>
                      <a:r>
                        <a:rPr lang="uk-UA" sz="800" baseline="30000">
                          <a:effectLst/>
                        </a:rPr>
                        <a:t>5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Даптоміцин 6 мг/кг</a:t>
                      </a:r>
                      <a:r>
                        <a:rPr lang="uk-UA" sz="800" baseline="300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144011847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Оперативні втручання на судинах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4188989000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4077316724"/>
                  </a:ext>
                </a:extLst>
              </a:tr>
              <a:tr h="170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 разі наявності алергії на </a:t>
                      </a:r>
                      <a:r>
                        <a:rPr lang="uk-UA" sz="8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uk-UA" sz="800">
                          <a:effectLst/>
                        </a:rPr>
                        <a:t>-лактами – кліндаміцин 0,9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4172042608"/>
                  </a:ext>
                </a:extLst>
              </a:tr>
              <a:tr h="12847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Планова трепанація черепа, імплантація лікворних шунтів або інших супутніх пристроїв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983395158"/>
                  </a:ext>
                </a:extLst>
              </a:tr>
              <a:tr h="257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При високому ризику MRSA</a:t>
                      </a:r>
                      <a:r>
                        <a:rPr lang="en-US" sz="800" baseline="30000">
                          <a:effectLst/>
                        </a:rPr>
                        <a:t>4</a:t>
                      </a:r>
                      <a:r>
                        <a:rPr lang="uk-UA" sz="800">
                          <a:effectLst/>
                        </a:rPr>
                        <a:t>: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Ванкоміцин 1,5 мг/кг</a:t>
                      </a:r>
                      <a:r>
                        <a:rPr lang="uk-UA" sz="800" baseline="300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552408404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Операції на придаткових пазухах носа, носоглотці і ротоглотці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Кліндаміцин 0,9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636993757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Амоксицилін/клавуланат 1,2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616013898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 ± метронідазол 0,5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409115640"/>
                  </a:ext>
                </a:extLst>
              </a:tr>
              <a:tr h="170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Штучне переривання вагітності (І триместр)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Доксициклін моногідрат 100 мг перорально за 1 годину до і 200 мг після операції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3907304243"/>
                  </a:ext>
                </a:extLst>
              </a:tr>
              <a:tr h="170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Цистоскопія із додатковими втручаннями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Ципрофлоксацин 500 мг перорально за 2-3 години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805931719"/>
                  </a:ext>
                </a:extLst>
              </a:tr>
              <a:tr h="170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Трансректальна біопсія передміхурової залози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Ципрофлоксацин 500 мг перорально за 12 годин до і 500 мг після біопсії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072551576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Операції на молочній залозі, герніотомія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 ± метронідазол 0,5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139769054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Ампіцилін/сульбактам 3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4102440938"/>
                  </a:ext>
                </a:extLst>
              </a:tr>
              <a:tr h="170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 разі наявності алергії на </a:t>
                      </a:r>
                      <a:r>
                        <a:rPr lang="uk-UA" sz="80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uk-UA" sz="800">
                          <a:effectLst/>
                        </a:rPr>
                        <a:t>-лактами – кліндаміцин 0,9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012008417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Трансплантація печінки</a:t>
                      </a:r>
                      <a:r>
                        <a:rPr lang="uk-UA" sz="800" baseline="300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Піперацилін/тазобактам 4,5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2363609481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Ампіцилін/сульбактам 3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494114616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Ертапенем 1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705906327"/>
                  </a:ext>
                </a:extLst>
              </a:tr>
              <a:tr h="12847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Трансплантація нирки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Цефазолін 2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659762239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Цефуроксим 1,5 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1879152710"/>
                  </a:ext>
                </a:extLst>
              </a:tr>
              <a:tr h="128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</a:rPr>
                        <a:t>Ертапенем</a:t>
                      </a:r>
                      <a:r>
                        <a:rPr lang="uk-UA" sz="800" dirty="0">
                          <a:effectLst/>
                        </a:rPr>
                        <a:t> 1 г</a:t>
                      </a:r>
                      <a:r>
                        <a:rPr lang="uk-UA" sz="800" baseline="30000" dirty="0">
                          <a:effectLst/>
                        </a:rPr>
                        <a:t>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6" marR="28036" marT="0" marB="0"/>
                </a:tc>
                <a:extLst>
                  <a:ext uri="{0D108BD9-81ED-4DB2-BD59-A6C34878D82A}">
                    <a16:rowId xmlns:a16="http://schemas.microsoft.com/office/drawing/2014/main" val="61892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2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25224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Периопераційна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антибіотикопрофілактика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407" y="1149340"/>
            <a:ext cx="85071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	</a:t>
            </a:r>
            <a:r>
              <a:rPr lang="uk-UA" sz="1400" dirty="0">
                <a:solidFill>
                  <a:schemeClr val="accent1"/>
                </a:solidFill>
              </a:rPr>
              <a:t>АМП-профілактику необхідно проводити внутрішньовенно за 30-60 хвилин до розтину шкіри або за дві години до розрізу при використанні </a:t>
            </a:r>
            <a:r>
              <a:rPr lang="uk-UA" sz="1400" dirty="0" err="1">
                <a:solidFill>
                  <a:schemeClr val="accent1"/>
                </a:solidFill>
              </a:rPr>
              <a:t>ванкоміцину</a:t>
            </a:r>
            <a:r>
              <a:rPr lang="uk-UA" sz="1400" dirty="0">
                <a:solidFill>
                  <a:schemeClr val="accent1"/>
                </a:solidFill>
              </a:rPr>
              <a:t>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Спектр активності АМП для периопераційної профілактики має охоплювати найбільш актуальних збудників ІОХВ. Однак основну увагу слід звертати на мікрофлору шкіри (стрептококи і стафілококи), яка першою контамінуює хірургічну рану.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Оптимальні АМП для проведення інтраопераційної профілактики – </a:t>
            </a:r>
            <a:r>
              <a:rPr lang="uk-UA" sz="1400" dirty="0" err="1">
                <a:solidFill>
                  <a:schemeClr val="accent1"/>
                </a:solidFill>
              </a:rPr>
              <a:t>цефалоспорини</a:t>
            </a:r>
            <a:r>
              <a:rPr lang="uk-UA" sz="1400" dirty="0">
                <a:solidFill>
                  <a:schemeClr val="accent1"/>
                </a:solidFill>
              </a:rPr>
              <a:t> І </a:t>
            </a:r>
            <a:r>
              <a:rPr lang="uk-UA" sz="1400" dirty="0" err="1">
                <a:solidFill>
                  <a:schemeClr val="accent1"/>
                </a:solidFill>
              </a:rPr>
              <a:t>і</a:t>
            </a:r>
            <a:r>
              <a:rPr lang="uk-UA" sz="1400" dirty="0">
                <a:solidFill>
                  <a:schemeClr val="accent1"/>
                </a:solidFill>
              </a:rPr>
              <a:t> ІІ поколінь (</a:t>
            </a:r>
            <a:r>
              <a:rPr lang="uk-UA" sz="1400" dirty="0" err="1">
                <a:solidFill>
                  <a:schemeClr val="accent1"/>
                </a:solidFill>
              </a:rPr>
              <a:t>цефазолін</a:t>
            </a:r>
            <a:r>
              <a:rPr lang="uk-UA" sz="1400" dirty="0">
                <a:solidFill>
                  <a:schemeClr val="accent1"/>
                </a:solidFill>
              </a:rPr>
              <a:t> та </a:t>
            </a:r>
            <a:r>
              <a:rPr lang="uk-UA" sz="1400" dirty="0" err="1">
                <a:solidFill>
                  <a:schemeClr val="accent1"/>
                </a:solidFill>
              </a:rPr>
              <a:t>цефуроксим</a:t>
            </a:r>
            <a:r>
              <a:rPr lang="uk-UA" sz="1400" dirty="0">
                <a:solidFill>
                  <a:schemeClr val="accent1"/>
                </a:solidFill>
              </a:rPr>
              <a:t>).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Використання </a:t>
            </a:r>
            <a:r>
              <a:rPr lang="uk-UA" sz="1400" dirty="0" err="1">
                <a:solidFill>
                  <a:schemeClr val="accent1"/>
                </a:solidFill>
              </a:rPr>
              <a:t>цефалоспоринів</a:t>
            </a:r>
            <a:r>
              <a:rPr lang="uk-UA" sz="1400" dirty="0">
                <a:solidFill>
                  <a:schemeClr val="accent1"/>
                </a:solidFill>
              </a:rPr>
              <a:t> ІІІ покоління з профілактичною метою не рекомендовано, так як супроводжується високим ризиком селекції бактерій з АМР (насамперед продуцентів бета-</a:t>
            </a:r>
            <a:r>
              <a:rPr lang="uk-UA" sz="1400" dirty="0" err="1">
                <a:solidFill>
                  <a:schemeClr val="accent1"/>
                </a:solidFill>
              </a:rPr>
              <a:t>лактамаз</a:t>
            </a:r>
            <a:r>
              <a:rPr lang="uk-UA" sz="1400" dirty="0">
                <a:solidFill>
                  <a:schemeClr val="accent1"/>
                </a:solidFill>
              </a:rPr>
              <a:t> розширеного спектру і </a:t>
            </a:r>
            <a:r>
              <a:rPr lang="en-US" sz="1400" dirty="0">
                <a:solidFill>
                  <a:schemeClr val="accent1"/>
                </a:solidFill>
              </a:rPr>
              <a:t>MRSA) </a:t>
            </a:r>
            <a:r>
              <a:rPr lang="uk-UA" sz="1400" dirty="0">
                <a:solidFill>
                  <a:schemeClr val="accent1"/>
                </a:solidFill>
              </a:rPr>
              <a:t>та розвитку ускладнень у вигляді КДІ.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Під час довготривалих оперативних втручань (більше 4 годин) чи великій крововтраті (більше 1500 мл) необхідно повторно ввести АМП.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Периопераційна АМП-профілактика має обмежуватися тривалістю оперативного втручання або 24 годинами. Дренажі в порожнинах або катетеризація – не аргумент для продовження АМП-профілактики.</a:t>
            </a:r>
          </a:p>
          <a:p>
            <a:r>
              <a:rPr lang="uk-UA" sz="1400" dirty="0">
                <a:solidFill>
                  <a:schemeClr val="accent1"/>
                </a:solidFill>
              </a:rPr>
              <a:t>	</a:t>
            </a:r>
            <a:r>
              <a:rPr lang="uk-UA" sz="1400" dirty="0" err="1">
                <a:solidFill>
                  <a:schemeClr val="accent1"/>
                </a:solidFill>
              </a:rPr>
              <a:t>Постопераційна</a:t>
            </a:r>
            <a:r>
              <a:rPr lang="uk-UA" sz="1400" dirty="0">
                <a:solidFill>
                  <a:schemeClr val="accent1"/>
                </a:solidFill>
              </a:rPr>
              <a:t> АМП-профілактика (більше 24 і до 72 годин від моменту розрізу шкіри) рекомендована при високому ризику інфекційних ускладнень, коли розвиток можливого інфекційного захворювання представляє безпосередню загрозу для життя і здоров’я пацієнта (кардіохірургічні операції, трансплантація органів) або супроводжується суттєвими фінансовими затратами на її лікування (</a:t>
            </a:r>
            <a:r>
              <a:rPr lang="uk-UA" sz="1400" dirty="0" err="1">
                <a:solidFill>
                  <a:schemeClr val="accent1"/>
                </a:solidFill>
              </a:rPr>
              <a:t>ендопротезування</a:t>
            </a:r>
            <a:r>
              <a:rPr lang="uk-UA" sz="1400" dirty="0">
                <a:solidFill>
                  <a:schemeClr val="accent1"/>
                </a:solidFill>
              </a:rPr>
              <a:t> суглобів).</a:t>
            </a:r>
          </a:p>
        </p:txBody>
      </p:sp>
    </p:spTree>
    <p:extLst>
      <p:ext uri="{BB962C8B-B14F-4D97-AF65-F5344CB8AC3E}">
        <p14:creationId xmlns:p14="http://schemas.microsoft.com/office/powerpoint/2010/main" val="132460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224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Рекомендації щодо емпіричної антимікробної терапії із</a:t>
            </a:r>
          </a:p>
          <a:p>
            <a:pPr algn="ctr"/>
            <a:r>
              <a:rPr lang="uk-UA" b="1" dirty="0">
                <a:solidFill>
                  <a:schemeClr val="accent1"/>
                </a:solidFill>
              </a:rPr>
              <a:t>стратифікацією пацієнтів по ризику антимікробної резистентності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9" y="898578"/>
            <a:ext cx="8523514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3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28738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Показники якості антимікробної терапії і оцінка ефективності</a:t>
            </a:r>
          </a:p>
          <a:p>
            <a:pPr algn="ctr"/>
            <a:r>
              <a:rPr lang="uk-UA" b="1" dirty="0">
                <a:solidFill>
                  <a:schemeClr val="accent1"/>
                </a:solidFill>
              </a:rPr>
              <a:t>реалізації програми адміністрування антимікробних препаратів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0243" y="1210383"/>
            <a:ext cx="8621486" cy="3904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Умови, які необхідно забезпечити для створення і реалізації ефективної ПАА: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матеріальне забезпечення формуляру АМП ЗОЗ (наявність АМП в достатній кількості та у відповідності до потреб ЗОЗ);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програма авторизації;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навчання, підготовка і перевірка знань з питань АМП-терапії;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  <a:ea typeface="Calibri" panose="020F0502020204030204" pitchFamily="34" charset="0"/>
              </a:rPr>
              <a:t>	базу даних (призначені і видані АМП, вибірка в залежності від діагнозу, можливість проведення DDD-аналізу).</a:t>
            </a:r>
          </a:p>
          <a:p>
            <a:r>
              <a:rPr lang="uk-UA" sz="1600" dirty="0">
                <a:latin typeface="+mn-lt"/>
              </a:rPr>
              <a:t>	Оцінка ефективності реалізації ПАА проводиться за наступними показниками: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показники розповсюдженості АМР;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рівень загального споживання АМП або групи АМП;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число курсів АМП-терапії на одного пацієнта за одиницю часу;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середня тривалість курсу АМП-терапії за одиницю часу;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кількість днів АМП-терапії за одиницю часу;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частота деескалації;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+mn-lt"/>
              </a:rPr>
              <a:t>індекс резистентності до АМП.</a:t>
            </a:r>
          </a:p>
        </p:txBody>
      </p:sp>
    </p:spTree>
    <p:extLst>
      <p:ext uri="{BB962C8B-B14F-4D97-AF65-F5344CB8AC3E}">
        <p14:creationId xmlns:p14="http://schemas.microsoft.com/office/powerpoint/2010/main" val="244656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5891</TotalTime>
  <Words>302</Words>
  <Application>Microsoft Office PowerPoint</Application>
  <PresentationFormat>Экран (16:10)</PresentationFormat>
  <Paragraphs>97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Myriad Pro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490</cp:revision>
  <cp:lastPrinted>2018-03-28T19:38:41Z</cp:lastPrinted>
  <dcterms:created xsi:type="dcterms:W3CDTF">2017-07-19T07:10:25Z</dcterms:created>
  <dcterms:modified xsi:type="dcterms:W3CDTF">2019-08-13T10:41:59Z</dcterms:modified>
</cp:coreProperties>
</file>