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06" r:id="rId3"/>
    <p:sldId id="283" r:id="rId4"/>
    <p:sldId id="284" r:id="rId5"/>
    <p:sldId id="285" r:id="rId6"/>
    <p:sldId id="304" r:id="rId7"/>
    <p:sldId id="305" r:id="rId8"/>
    <p:sldId id="287" r:id="rId9"/>
    <p:sldId id="288" r:id="rId10"/>
    <p:sldId id="289" r:id="rId11"/>
    <p:sldId id="290" r:id="rId12"/>
    <p:sldId id="307" r:id="rId13"/>
    <p:sldId id="291" r:id="rId14"/>
    <p:sldId id="282" r:id="rId15"/>
    <p:sldId id="295" r:id="rId16"/>
    <p:sldId id="293" r:id="rId17"/>
    <p:sldId id="294" r:id="rId18"/>
    <p:sldId id="296" r:id="rId19"/>
    <p:sldId id="292" r:id="rId20"/>
    <p:sldId id="298" r:id="rId21"/>
    <p:sldId id="301" r:id="rId22"/>
    <p:sldId id="303" r:id="rId23"/>
    <p:sldId id="302" r:id="rId24"/>
    <p:sldId id="300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/>
    <p:restoredTop sz="94410"/>
  </p:normalViewPr>
  <p:slideViewPr>
    <p:cSldViewPr snapToGrid="0" snapToObjects="1">
      <p:cViewPr varScale="1">
        <p:scale>
          <a:sx n="65" d="100"/>
          <a:sy n="65" d="100"/>
        </p:scale>
        <p:origin x="8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220F09-86A3-4441-8800-D93A2F6513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0B547-EE30-4093-87E9-14671293A4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39B33F7-77DA-481A-B57F-93CDC7529BDB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5DECFC-DE57-4F67-B8A7-FD62EC56E2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CB0CA2B-72C6-4A41-BF53-E62F86ABF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/>
              <a:t>Click to edit Master text styles</a:t>
            </a:r>
          </a:p>
          <a:p>
            <a:pPr lvl="1"/>
            <a:r>
              <a:rPr lang="uk-UA" noProof="0"/>
              <a:t>Second level</a:t>
            </a:r>
          </a:p>
          <a:p>
            <a:pPr lvl="2"/>
            <a:r>
              <a:rPr lang="uk-UA" noProof="0"/>
              <a:t>Third level</a:t>
            </a:r>
          </a:p>
          <a:p>
            <a:pPr lvl="3"/>
            <a:r>
              <a:rPr lang="uk-UA" noProof="0"/>
              <a:t>Fourth level</a:t>
            </a:r>
          </a:p>
          <a:p>
            <a:pPr lvl="4"/>
            <a:r>
              <a:rPr lang="uk-U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C78A4-B764-4230-823C-10FBA1A670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A010A-77FE-4FCB-A13C-83D3755FE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9A7FDAA-5969-4D47-8DE8-8B1DB71729D7}" type="slidenum">
              <a:rPr lang="en-US" altLang="uk-UA"/>
              <a:pPr/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A7A3-F48A-42DB-86FB-228F511F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C394D-E1A1-41AA-AAD1-37AC9B65A780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9C36-E7E6-4982-8919-263630A2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0D2EA-E2B0-4A23-86E2-578CA5D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15FF2-A578-4065-90FE-3F269B6371DF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9706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95134-3CB7-472D-9094-1A8683C6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E2225-6825-4B07-B75B-FB00383006C3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99A2C-27B5-4ADC-BA9D-B0E1E00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1F63D-8B71-4FA0-911D-B93F5918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5094-4FF3-42EF-98B5-3C36699E1A33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27600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980F3-AF38-4421-8491-D81DC8C8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FA943-9971-40B9-B062-F159C1CD5355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88696-5D5B-4D94-B1C5-723FF6D2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34D1-5A5B-4115-9583-DF936985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8828F-E212-4E7D-BEDD-B0B4FCC241BF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9175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855A0-F300-44C0-8A7B-1C57B7DB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9DAF9-1799-4E21-93E1-319015501C3A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A1518-E593-4AF4-B2D6-4254971B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B2798-CD09-4D6E-A737-FFF267BF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CDA02-E3B5-43E1-ACA5-C9FEE1B54AC8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4500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C4BF6-1EDB-4CB6-9456-38D879F1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1B35E-F45B-40F3-B239-8324615C6C3B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6ED59-99E3-4E01-A2E3-C3199062C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F000B-CB75-4D9E-B562-9C14B632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2599D-286C-4CD0-A5CD-E90645745FCE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833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07DBE9-86EE-4254-BFFD-16480CF6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DC7D-A468-4830-AF86-3D382C0AADBA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2A7F82-0010-4ADB-84D7-18365A6AB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698755-DF2E-4072-871C-856AB7E3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8EA7F-A2E2-40E5-AE69-5DEF01558A7A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6915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DD6F276-D41C-47CC-933B-E5B8FE1E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EC453-E75E-42EA-B8FC-D6C34E369A76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9ECB9E-466D-421A-8F85-588E71F8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B7AE56-D93F-44CC-BF41-D8572E9D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359C5-E5F2-4B80-9B44-38A1A6479A9A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05747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0C732AE-83BE-4D67-B6DF-5A02422E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ED261-D135-4ABD-BA74-D576F9ECF9BB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6E50B3-E369-4055-8AE0-85B01B50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31422C-BAB2-448B-BA42-222C3A13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6BB9E-9189-4B71-A714-CBF3B9D3498C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98113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3CDF24-8912-4AB5-A32A-A757A6A5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02EF2-F7C1-4F00-A77F-7EF8F2B56C42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84CE167-4FAE-47BF-B419-63F8E0F3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7B99BF-9386-4EBC-8008-C4A7FA36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7FBF3-3175-475D-A4C7-6CD64AC11AC8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201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BBFDB1-425A-402C-9CD3-AA5397FB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06944-CD52-47DB-BA92-E8D4A454CF4B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3511D5-48FB-463A-9400-5A071CB1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AC9DC5-7C46-4CAF-B3CD-864C0821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DDAD9-F13C-4ED7-8A91-F662748E0C36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8529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E00B1E-98E0-4B80-B33D-5CC96C313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4D0-3338-4390-9075-2F7BF98EFED4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9698D2-3926-421C-A6E4-A252BED7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676E3F-2BAB-4620-986C-390B5F77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D6C81-0BE8-4378-85B3-A0B61298B01E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30481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3F587C-4EB3-4483-A395-27A9A60240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Click to edit Master title style</a:t>
            </a:r>
            <a:endParaRPr lang="en-US" altLang="uk-UA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13B2DD9-D834-43A9-A7C8-DAEDA75DB0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Click to edit Master text styles</a:t>
            </a:r>
          </a:p>
          <a:p>
            <a:pPr lvl="1"/>
            <a:r>
              <a:rPr lang="uk-UA" altLang="uk-UA"/>
              <a:t>Second level</a:t>
            </a:r>
          </a:p>
          <a:p>
            <a:pPr lvl="2"/>
            <a:r>
              <a:rPr lang="uk-UA" altLang="uk-UA"/>
              <a:t>Third level</a:t>
            </a:r>
          </a:p>
          <a:p>
            <a:pPr lvl="3"/>
            <a:r>
              <a:rPr lang="uk-UA" altLang="uk-UA"/>
              <a:t>Fourth level</a:t>
            </a:r>
          </a:p>
          <a:p>
            <a:pPr lvl="4"/>
            <a:r>
              <a:rPr lang="uk-UA" altLang="uk-UA"/>
              <a:t>Fifth level</a:t>
            </a:r>
            <a:endParaRPr lang="en-US" alt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C028-0EAD-42E7-B319-53B809806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FB0A5A-DD78-4B2A-BCE1-4BC93C2CBDCE}" type="datetimeFigureOut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DE5A-3F27-4C39-A737-434B7179F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4961-1262-4C2C-A4B0-34F6FD69C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C8BE445-3037-4168-95DF-A04C7555CD30}" type="slidenum">
              <a:rPr lang="en-US" altLang="uk-UA"/>
              <a:pPr/>
              <a:t>‹#›</a:t>
            </a:fld>
            <a:endParaRPr lang="en-US" alt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5B71AC-6662-4A50-A26A-73D15BAC85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56235" y="500392"/>
            <a:ext cx="1487553" cy="5060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>
            <a:extLst>
              <a:ext uri="{FF2B5EF4-FFF2-40B4-BE49-F238E27FC236}">
                <a16:creationId xmlns:a16="http://schemas.microsoft.com/office/drawing/2014/main" id="{A0BC8A4E-3088-47D9-9BDE-14C1BBA851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0371" y="1867207"/>
            <a:ext cx="11716718" cy="1600200"/>
          </a:xfrm>
        </p:spPr>
        <p:txBody>
          <a:bodyPr>
            <a:noAutofit/>
          </a:bodyPr>
          <a:lstStyle/>
          <a:p>
            <a:r>
              <a:rPr lang="uk-UA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Правила поводження та утилізація медичних відходів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40D036F-B3E5-40C6-A231-88240D80F6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095750" y="5867400"/>
            <a:ext cx="4343400" cy="603250"/>
          </a:xfrm>
        </p:spPr>
        <p:txBody>
          <a:bodyPr/>
          <a:lstStyle/>
          <a:p>
            <a:pPr algn="ctr" eaLnBrk="1" hangingPunct="1"/>
            <a:r>
              <a:rPr lang="uk-UA" altLang="en-US" dirty="0"/>
              <a:t>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CCAA2A80-A39F-4E11-8DE8-950669999F09}"/>
              </a:ext>
            </a:extLst>
          </p:cNvPr>
          <p:cNvSpPr/>
          <p:nvPr/>
        </p:nvSpPr>
        <p:spPr>
          <a:xfrm>
            <a:off x="624840" y="279262"/>
            <a:ext cx="9525000" cy="158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3- Місце збирання та тимчасового зберігання відходів  у підрозділі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48F745AC-A79E-4059-B06C-A50D15D4E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2724360"/>
            <a:ext cx="3703320" cy="337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F88C61-8338-4DFC-861F-30E40869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724360"/>
            <a:ext cx="4130040" cy="33716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950376-FE6A-4FC4-9C94-1C51961BE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160" y="2726007"/>
            <a:ext cx="2514600" cy="33699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AF7F6B17-B172-4C5B-824A-8E325A07E316}"/>
              </a:ext>
            </a:extLst>
          </p:cNvPr>
          <p:cNvSpPr/>
          <p:nvPr/>
        </p:nvSpPr>
        <p:spPr>
          <a:xfrm>
            <a:off x="731520" y="335280"/>
            <a:ext cx="9479280" cy="153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4- Транспортування відходів до місця збирання та тимчасового зберігання відходів у цілому по закладу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E5181-256E-4826-9C98-C5D1EEB4A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70" y="1990725"/>
            <a:ext cx="7566660" cy="47291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26461"/>
            <a:ext cx="6105263" cy="6410526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AF7F6B17-B172-4C5B-824A-8E325A07E316}"/>
              </a:ext>
            </a:extLst>
          </p:cNvPr>
          <p:cNvSpPr/>
          <p:nvPr/>
        </p:nvSpPr>
        <p:spPr>
          <a:xfrm>
            <a:off x="731520" y="335280"/>
            <a:ext cx="9479280" cy="153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Техніка безпеки</a:t>
            </a:r>
          </a:p>
        </p:txBody>
      </p:sp>
    </p:spTree>
    <p:extLst>
      <p:ext uri="{BB962C8B-B14F-4D97-AF65-F5344CB8AC3E}">
        <p14:creationId xmlns:p14="http://schemas.microsoft.com/office/powerpoint/2010/main" val="258970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B3804E87-20F6-4514-B228-C4399043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225040"/>
            <a:ext cx="6705599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57AAA20E-75DF-41C0-BCA5-7D800F74D588}"/>
              </a:ext>
            </a:extLst>
          </p:cNvPr>
          <p:cNvSpPr/>
          <p:nvPr/>
        </p:nvSpPr>
        <p:spPr>
          <a:xfrm>
            <a:off x="723900" y="304800"/>
            <a:ext cx="9928860" cy="1325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5- Вивезення (за графіком) відходів за категоріями до місць переробки, утилізації, знищення, захоронення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600CA95-4205-447C-94FA-2ED1FD892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2225040"/>
            <a:ext cx="7299959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C6F1A6B2-5430-4076-9D6B-9676F72A3C81}"/>
              </a:ext>
            </a:extLst>
          </p:cNvPr>
          <p:cNvSpPr/>
          <p:nvPr/>
        </p:nvSpPr>
        <p:spPr>
          <a:xfrm>
            <a:off x="746760" y="335280"/>
            <a:ext cx="800100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 – Відповідальна особа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23A011-9E1D-464E-A357-D6E5BBB9D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685" y="1379457"/>
            <a:ext cx="6858630" cy="51432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dev.digifix.no/wp-content/uploads/2015/03/Kildesortering-illustrasjon.jpg">
            <a:extLst>
              <a:ext uri="{FF2B5EF4-FFF2-40B4-BE49-F238E27FC236}">
                <a16:creationId xmlns:a16="http://schemas.microsoft.com/office/drawing/2014/main" id="{A91AD899-6A31-434C-A618-6CEF2B1E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25" y="1436695"/>
            <a:ext cx="7083749" cy="39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80B076EF-CB67-4128-B1A8-3B5E50BE82A5}"/>
              </a:ext>
            </a:extLst>
          </p:cNvPr>
          <p:cNvSpPr/>
          <p:nvPr/>
        </p:nvSpPr>
        <p:spPr>
          <a:xfrm>
            <a:off x="0" y="5334828"/>
            <a:ext cx="12192000" cy="1523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Харчові та побутові відходи всіх відділень закладу, окрім інфекційних</a:t>
            </a: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0D06C36B-2A8C-4A2A-A6F7-5C54022C345A}"/>
              </a:ext>
            </a:extLst>
          </p:cNvPr>
          <p:cNvSpPr/>
          <p:nvPr/>
        </p:nvSpPr>
        <p:spPr>
          <a:xfrm>
            <a:off x="697424" y="0"/>
            <a:ext cx="11494576" cy="188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u="sng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Категорія </a:t>
            </a:r>
            <a:r>
              <a:rPr lang="uk-UA" sz="3600" b="1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Сортування та вивезення згідно законодавства</a:t>
            </a:r>
            <a:endParaRPr lang="uk-UA" sz="36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331593-99A2-4557-B1E3-D8E19D4F9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1112520"/>
            <a:ext cx="6918960" cy="5715000"/>
          </a:xfrm>
          <a:prstGeom prst="rect">
            <a:avLst/>
          </a:prstGeom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2EA7A214-6211-428C-A1B4-E1E6F2E07643}"/>
              </a:ext>
            </a:extLst>
          </p:cNvPr>
          <p:cNvSpPr/>
          <p:nvPr/>
        </p:nvSpPr>
        <p:spPr>
          <a:xfrm>
            <a:off x="274320" y="3172115"/>
            <a:ext cx="4922520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Відходи підрозділів ЛПЗ та медичних лабораторій, інфіковані або потенційно інфіковані, органічні медичні відходи від хворих, харчові відходи </a:t>
            </a:r>
            <a:r>
              <a:rPr lang="uk-UA" sz="28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інф</a:t>
            </a: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 відділень.   </a:t>
            </a:r>
            <a:endParaRPr lang="uk-UA" sz="28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30079592-E2D1-4ABE-83A4-63314FAE249D}"/>
              </a:ext>
            </a:extLst>
          </p:cNvPr>
          <p:cNvSpPr/>
          <p:nvPr/>
        </p:nvSpPr>
        <p:spPr>
          <a:xfrm>
            <a:off x="666427" y="278970"/>
            <a:ext cx="9927956" cy="118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Категорія </a:t>
            </a:r>
            <a:r>
              <a:rPr lang="uk-UA" sz="3600" b="1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Дезінфекція хімічними/фізичними методами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BD08FD4C-1CD3-44D2-841C-33F7CC6D64CA}"/>
              </a:ext>
            </a:extLst>
          </p:cNvPr>
          <p:cNvSpPr/>
          <p:nvPr/>
        </p:nvSpPr>
        <p:spPr>
          <a:xfrm>
            <a:off x="728420" y="-455370"/>
            <a:ext cx="11463580" cy="21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u="sng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Категорія </a:t>
            </a:r>
            <a:r>
              <a:rPr lang="uk-UA" sz="3600" b="1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Дезактивація на місці утворення.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Утилізація лише ліцензованими підприємствами!!!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F3C7694D-E134-4277-BA30-160CE2B45D5F}"/>
              </a:ext>
            </a:extLst>
          </p:cNvPr>
          <p:cNvSpPr/>
          <p:nvPr/>
        </p:nvSpPr>
        <p:spPr>
          <a:xfrm>
            <a:off x="167090" y="2849751"/>
            <a:ext cx="6037397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Лікарські, діагностичні дезінфекційні засоби, предмети, які містять ртуть та важкі метали.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Також флакони і ампули від </a:t>
            </a:r>
            <a:r>
              <a:rPr lang="uk-UA" sz="28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цитостатиків</a:t>
            </a: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та </a:t>
            </a:r>
            <a:r>
              <a:rPr lang="uk-UA" sz="28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генотоксичних</a:t>
            </a: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препаратів.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E0351-3F76-46AE-B421-92B21E98B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312" y="1977989"/>
            <a:ext cx="5732597" cy="43403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42CD1682-AFBA-469B-9AF6-C4038708BCAF}"/>
              </a:ext>
            </a:extLst>
          </p:cNvPr>
          <p:cNvSpPr/>
          <p:nvPr/>
        </p:nvSpPr>
        <p:spPr>
          <a:xfrm>
            <a:off x="526943" y="3469763"/>
            <a:ext cx="4749040" cy="1971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Всі матеріали, що утворюються в результаті використання радіоізотопів в будь-якому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агрегатному стані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D8E5C1-0D16-48D2-A287-B3E3600F10CE}"/>
              </a:ext>
            </a:extLst>
          </p:cNvPr>
          <p:cNvSpPr/>
          <p:nvPr/>
        </p:nvSpPr>
        <p:spPr>
          <a:xfrm>
            <a:off x="712922" y="0"/>
            <a:ext cx="10368366" cy="215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Категорія </a:t>
            </a:r>
            <a:r>
              <a:rPr lang="en-US" sz="3600" b="1" u="sng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</a:t>
            </a:r>
            <a:r>
              <a:rPr lang="uk-UA" sz="36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ідповідно</a:t>
            </a: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вимог законодавства щодо поводження з радіоактивними відходами,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нормами радіаційної безпеки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E9D43-1674-4D0D-9400-F456BDA8E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962" y="2278251"/>
            <a:ext cx="6487311" cy="43547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CCCE097D-7913-4EF5-9626-ECBE1C5AC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Медичні відходи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2 </a:t>
            </a:r>
            <a:r>
              <a:rPr lang="en-US" dirty="0"/>
              <a:t>%</a:t>
            </a:r>
            <a:r>
              <a:rPr lang="uk-UA" dirty="0"/>
              <a:t> від загальної кількості відходів споживання</a:t>
            </a:r>
          </a:p>
          <a:p>
            <a:endParaRPr lang="uk-UA" dirty="0"/>
          </a:p>
          <a:p>
            <a:r>
              <a:rPr lang="uk-UA" dirty="0"/>
              <a:t>Суттєва небезпека в епідеміологічному та екологічному відношенні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73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5D06D928-615F-4D9E-AD3F-DBD17BFC5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5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E824B7A2-875A-4365-BBAA-B7127E8F8B8A}"/>
              </a:ext>
            </a:extLst>
          </p:cNvPr>
          <p:cNvSpPr/>
          <p:nvPr/>
        </p:nvSpPr>
        <p:spPr>
          <a:xfrm>
            <a:off x="0" y="4495800"/>
            <a:ext cx="12192000" cy="23622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latin typeface="Georgia" panose="02040502050405020303" pitchFamily="18" charset="0"/>
                <a:cs typeface="Arial" panose="020B0604020202020204" pitchFamily="34" charset="0"/>
              </a:rPr>
              <a:t>Вивезення відходів, що не пройшли знезараження (дезінфекцію) та дезактивацію!</a:t>
            </a: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E2C4E1DD-BDFD-416E-B7A3-314E2A9F68C0}"/>
              </a:ext>
            </a:extLst>
          </p:cNvPr>
          <p:cNvSpPr/>
          <p:nvPr/>
        </p:nvSpPr>
        <p:spPr>
          <a:xfrm>
            <a:off x="19050" y="0"/>
            <a:ext cx="12192000" cy="1243013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latin typeface="Georgia" panose="02040502050405020303" pitchFamily="18" charset="0"/>
                <a:cs typeface="Arial" panose="020B0604020202020204" pitchFamily="34" charset="0"/>
              </a:rPr>
              <a:t>НЕ ДОПУСКАЄТЬСЯ</a:t>
            </a:r>
            <a:endParaRPr lang="uk-UA" sz="36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E:\мусор\14215564_538157109712335_241244620_o.jpg">
            <a:extLst>
              <a:ext uri="{FF2B5EF4-FFF2-40B4-BE49-F238E27FC236}">
                <a16:creationId xmlns:a16="http://schemas.microsoft.com/office/drawing/2014/main" id="{7D914BF7-E6F0-4CFE-A6F5-8D993F32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46063"/>
            <a:ext cx="39433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2" descr="E:\мусор\14215623_538180506376662_1124553634_o.jpg">
            <a:extLst>
              <a:ext uri="{FF2B5EF4-FFF2-40B4-BE49-F238E27FC236}">
                <a16:creationId xmlns:a16="http://schemas.microsoft.com/office/drawing/2014/main" id="{35076057-F47D-4D57-A8C6-3C048F8D3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1719263"/>
            <a:ext cx="7294563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E:\мусор\14285069_538180509709995_2081125439_o.jpg">
            <a:extLst>
              <a:ext uri="{FF2B5EF4-FFF2-40B4-BE49-F238E27FC236}">
                <a16:creationId xmlns:a16="http://schemas.microsoft.com/office/drawing/2014/main" id="{077137B4-1D6E-4731-92B0-83E2CEEE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784475"/>
            <a:ext cx="607218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E:\мусор\13022247_477546552440058_817628070_n.jpg">
            <a:extLst>
              <a:ext uri="{FF2B5EF4-FFF2-40B4-BE49-F238E27FC236}">
                <a16:creationId xmlns:a16="http://schemas.microsoft.com/office/drawing/2014/main" id="{C74CC69D-2C91-4BBE-98C9-22C57D98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409575"/>
            <a:ext cx="51435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Users\IVRR5\Downloads\14215660_538157093045670_61972268_o(1).jpg">
            <a:extLst>
              <a:ext uri="{FF2B5EF4-FFF2-40B4-BE49-F238E27FC236}">
                <a16:creationId xmlns:a16="http://schemas.microsoft.com/office/drawing/2014/main" id="{C278235A-C846-482D-AEF9-0033EE80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4464" y="-1042985"/>
            <a:ext cx="2829422" cy="5205554"/>
          </a:xfrm>
          <a:prstGeom prst="rect">
            <a:avLst/>
          </a:prstGeom>
          <a:noFill/>
          <a:scene3d>
            <a:camera prst="orthographicFront">
              <a:rot lat="21299999" lon="0" rev="16200000"/>
            </a:camera>
            <a:lightRig rig="threePt" dir="t"/>
          </a:scene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E:\мусор\14248101_538157086379004_942800504_o.jpg">
            <a:extLst>
              <a:ext uri="{FF2B5EF4-FFF2-40B4-BE49-F238E27FC236}">
                <a16:creationId xmlns:a16="http://schemas.microsoft.com/office/drawing/2014/main" id="{C1C45643-D137-49AE-B5FC-FB738355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721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E:\мусор\14233406_538180496376663_464348823_o.jpg">
            <a:extLst>
              <a:ext uri="{FF2B5EF4-FFF2-40B4-BE49-F238E27FC236}">
                <a16:creationId xmlns:a16="http://schemas.microsoft.com/office/drawing/2014/main" id="{4E4E1C10-D6DF-40F6-BBB0-BDC53296D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393700"/>
            <a:ext cx="3922713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E:\мусор\13014966_477546089106771_1511316720_n.jpg">
            <a:extLst>
              <a:ext uri="{FF2B5EF4-FFF2-40B4-BE49-F238E27FC236}">
                <a16:creationId xmlns:a16="http://schemas.microsoft.com/office/drawing/2014/main" id="{24D5DBB8-DDE7-46EF-9059-BC596905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1538"/>
            <a:ext cx="58007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3EF1CE90-36D2-4F44-A41B-E37B733BE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2560320"/>
            <a:ext cx="7376160" cy="414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DF8CE014-7DD5-4200-AFB1-578D085948EF}"/>
              </a:ext>
            </a:extLst>
          </p:cNvPr>
          <p:cNvSpPr/>
          <p:nvPr/>
        </p:nvSpPr>
        <p:spPr>
          <a:xfrm>
            <a:off x="1912620" y="1417320"/>
            <a:ext cx="83667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solidFill>
                  <a:srgbClr val="FF0000"/>
                </a:solidFill>
              </a:rPr>
              <a:t>Дякую за увагу!</a:t>
            </a:r>
            <a:endParaRPr lang="uk-UA" sz="6000" b="1" dirty="0">
              <a:solidFill>
                <a:srgbClr val="FF00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FB6447E5-6E25-48AF-B9EB-17C044B2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1035664"/>
            <a:ext cx="9588500" cy="542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0267BDDA-D8A9-4DEA-8FE6-912CD858B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05" y="499084"/>
            <a:ext cx="7485789" cy="42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C7AD6E23-759E-45A5-9369-CAB8F1867422}"/>
              </a:ext>
            </a:extLst>
          </p:cNvPr>
          <p:cNvSpPr/>
          <p:nvPr/>
        </p:nvSpPr>
        <p:spPr>
          <a:xfrm>
            <a:off x="723161" y="4709840"/>
            <a:ext cx="10745675" cy="2120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Медичні відходи</a:t>
            </a:r>
            <a:r>
              <a:rPr lang="uk-UA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 – відходи, що утворюються внаслідок медичного обслуговування у закладах, які мають ліцензію на медичну практику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2C58B9BE-62E5-4936-970B-D38ADC2C3BF2}"/>
              </a:ext>
            </a:extLst>
          </p:cNvPr>
          <p:cNvSpPr/>
          <p:nvPr/>
        </p:nvSpPr>
        <p:spPr>
          <a:xfrm>
            <a:off x="521342" y="0"/>
            <a:ext cx="10495704" cy="130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Категорії медичних відходів</a:t>
            </a: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6C1A60E6-DA2F-45D1-8C46-84E29AA1E02A}"/>
              </a:ext>
            </a:extLst>
          </p:cNvPr>
          <p:cNvSpPr/>
          <p:nvPr/>
        </p:nvSpPr>
        <p:spPr>
          <a:xfrm>
            <a:off x="1724086" y="1600677"/>
            <a:ext cx="7294453" cy="47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solidFill>
                  <a:schemeClr val="tx1"/>
                </a:solidFill>
                <a:cs typeface="Arial" panose="020B0604020202020204" pitchFamily="34" charset="0"/>
              </a:rPr>
              <a:t>А – епідемічно безпечні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solidFill>
                  <a:schemeClr val="tx1"/>
                </a:solidFill>
                <a:cs typeface="Arial" panose="020B0604020202020204" pitchFamily="34" charset="0"/>
              </a:rPr>
              <a:t>В – епідемічно небезпечні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solidFill>
                  <a:schemeClr val="tx1"/>
                </a:solidFill>
                <a:cs typeface="Arial" panose="020B0604020202020204" pitchFamily="34" charset="0"/>
              </a:rPr>
              <a:t>С – токсикологічно небезпечні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D</a:t>
            </a:r>
            <a:r>
              <a:rPr lang="uk-UA" sz="3200" dirty="0">
                <a:solidFill>
                  <a:schemeClr val="tx1"/>
                </a:solidFill>
                <a:cs typeface="Arial" panose="020B0604020202020204" pitchFamily="34" charset="0"/>
              </a:rPr>
              <a:t> – радіологічно небезпечні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77F524-9E78-49E3-A192-AAF2F8200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554" y="1279049"/>
            <a:ext cx="1737360" cy="1520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15A167-0046-487A-A513-EC62778AD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554" y="4761863"/>
            <a:ext cx="1737360" cy="1737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DC62CD-E2FE-4F98-8316-EE6F46DBF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554" y="2911871"/>
            <a:ext cx="1737360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82E4434A-8FD4-4A7E-8AF1-3B177A79F845}"/>
              </a:ext>
            </a:extLst>
          </p:cNvPr>
          <p:cNvSpPr/>
          <p:nvPr/>
        </p:nvSpPr>
        <p:spPr>
          <a:xfrm>
            <a:off x="432851" y="107548"/>
            <a:ext cx="10495704" cy="1139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Система поводження з відходами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F7D077-68F3-42C1-8A04-592ED047C6BA}"/>
              </a:ext>
            </a:extLst>
          </p:cNvPr>
          <p:cNvSpPr/>
          <p:nvPr/>
        </p:nvSpPr>
        <p:spPr>
          <a:xfrm>
            <a:off x="480468" y="1529790"/>
            <a:ext cx="2052000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збирання та сортування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12C4C2-D07F-44BA-9D7E-E3CBB7DB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68" y="2237675"/>
            <a:ext cx="2052000" cy="136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673299-D2D5-49CF-A4F2-10F6D3F9A39B}"/>
              </a:ext>
            </a:extLst>
          </p:cNvPr>
          <p:cNvSpPr/>
          <p:nvPr/>
        </p:nvSpPr>
        <p:spPr>
          <a:xfrm>
            <a:off x="480468" y="4375635"/>
            <a:ext cx="2052000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маркування</a:t>
            </a:r>
            <a:endParaRPr lang="en-US" sz="2000" b="1" dirty="0"/>
          </a:p>
          <a:p>
            <a:pPr algn="ctr"/>
            <a:r>
              <a:rPr lang="uk-UA" sz="2000" b="1" dirty="0"/>
              <a:t>відходів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9EB07B-E380-44E5-8ED5-9EDAE327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68" y="5085227"/>
            <a:ext cx="2052000" cy="16042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326466-34F2-4146-A270-EBA249139D77}"/>
              </a:ext>
            </a:extLst>
          </p:cNvPr>
          <p:cNvSpPr/>
          <p:nvPr/>
        </p:nvSpPr>
        <p:spPr>
          <a:xfrm>
            <a:off x="4765939" y="957795"/>
            <a:ext cx="2457478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дезінфекція відходів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9ED408-E441-4213-8572-54AF5E8CA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938" y="3051959"/>
            <a:ext cx="2457477" cy="128069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9457829-33D0-4507-87C0-481B8C89F01D}"/>
              </a:ext>
            </a:extLst>
          </p:cNvPr>
          <p:cNvSpPr/>
          <p:nvPr/>
        </p:nvSpPr>
        <p:spPr>
          <a:xfrm>
            <a:off x="4765939" y="4372124"/>
            <a:ext cx="2438194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транспортування</a:t>
            </a:r>
            <a:r>
              <a:rPr lang="uk-UA" sz="2000" dirty="0"/>
              <a:t> </a:t>
            </a:r>
            <a:r>
              <a:rPr lang="uk-UA" sz="2000" b="1" dirty="0"/>
              <a:t>відходів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CBAEB6-1FF3-447B-9A8E-012787242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939" y="5085227"/>
            <a:ext cx="2438194" cy="16042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5602AB-5508-4777-8DE3-4691DD4C1F21}"/>
              </a:ext>
            </a:extLst>
          </p:cNvPr>
          <p:cNvSpPr/>
          <p:nvPr/>
        </p:nvSpPr>
        <p:spPr>
          <a:xfrm>
            <a:off x="9418321" y="1514549"/>
            <a:ext cx="2351000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утилізація відходів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17891E-F47C-4CE3-BDC7-CEFB22DF3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939" y="1689568"/>
            <a:ext cx="2457477" cy="136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86D930-1ABD-4A55-9894-35EF1600B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7604" y="5085227"/>
            <a:ext cx="2331714" cy="16042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ABA425-8089-4718-BE65-2250CAD8EDD9}"/>
              </a:ext>
            </a:extLst>
          </p:cNvPr>
          <p:cNvSpPr/>
          <p:nvPr/>
        </p:nvSpPr>
        <p:spPr>
          <a:xfrm>
            <a:off x="9418320" y="4362150"/>
            <a:ext cx="2351001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захоронення відходів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E941DCD-D188-4B21-A007-206E4EF1222B}"/>
              </a:ext>
            </a:extLst>
          </p:cNvPr>
          <p:cNvSpPr/>
          <p:nvPr/>
        </p:nvSpPr>
        <p:spPr>
          <a:xfrm rot="16200000">
            <a:off x="8496017" y="5663758"/>
            <a:ext cx="147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категорія 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576C9E-8B76-40EE-AE47-610AD880D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317" y="2217029"/>
            <a:ext cx="2351001" cy="147527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3555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447C461C-F9DE-400C-85BF-EA8B0023C2B6}"/>
              </a:ext>
            </a:extLst>
          </p:cNvPr>
          <p:cNvSpPr/>
          <p:nvPr/>
        </p:nvSpPr>
        <p:spPr>
          <a:xfrm>
            <a:off x="521342" y="0"/>
            <a:ext cx="9596052" cy="130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Схема поводження з відходами медичних закладів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BD113-8ABB-4B4B-9797-5F84773CE3DB}"/>
              </a:ext>
            </a:extLst>
          </p:cNvPr>
          <p:cNvSpPr/>
          <p:nvPr/>
        </p:nvSpPr>
        <p:spPr>
          <a:xfrm>
            <a:off x="1123722" y="1606684"/>
            <a:ext cx="1814856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uk-UA" sz="2400" dirty="0"/>
              <a:t>сортування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18B57E-F3E8-4CE6-866E-ABECE6402F06}"/>
              </a:ext>
            </a:extLst>
          </p:cNvPr>
          <p:cNvSpPr/>
          <p:nvPr/>
        </p:nvSpPr>
        <p:spPr>
          <a:xfrm>
            <a:off x="1910705" y="2967335"/>
            <a:ext cx="1519711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uk-UA" sz="2400" dirty="0"/>
              <a:t>збирання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C63DA8-1026-4139-BDB7-BDCE319E2C41}"/>
              </a:ext>
            </a:extLst>
          </p:cNvPr>
          <p:cNvSpPr/>
          <p:nvPr/>
        </p:nvSpPr>
        <p:spPr>
          <a:xfrm>
            <a:off x="4661692" y="1869636"/>
            <a:ext cx="2106615" cy="120032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dirty="0"/>
              <a:t>місце локального зберігання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13705B-BDF4-46FB-A51B-C5FE3D5E7C96}"/>
              </a:ext>
            </a:extLst>
          </p:cNvPr>
          <p:cNvSpPr/>
          <p:nvPr/>
        </p:nvSpPr>
        <p:spPr>
          <a:xfrm>
            <a:off x="4661692" y="3650383"/>
            <a:ext cx="3048000" cy="120032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dirty="0"/>
              <a:t>транспортування до місця центрального зберігання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E3B0C3-3368-40F7-88A5-4781EE659D48}"/>
              </a:ext>
            </a:extLst>
          </p:cNvPr>
          <p:cNvSpPr/>
          <p:nvPr/>
        </p:nvSpPr>
        <p:spPr>
          <a:xfrm>
            <a:off x="8574555" y="2968323"/>
            <a:ext cx="3277885" cy="120032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dirty="0"/>
              <a:t>транспортування до заключного місця утилізації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CC4D1D-A469-4124-AAAE-54098C08EAA5}"/>
              </a:ext>
            </a:extLst>
          </p:cNvPr>
          <p:cNvSpPr/>
          <p:nvPr/>
        </p:nvSpPr>
        <p:spPr>
          <a:xfrm>
            <a:off x="9324029" y="5063092"/>
            <a:ext cx="2223611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dirty="0"/>
              <a:t>утилізація та захоронення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48A7DED-EEFD-4B1C-AC56-D13589F65628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2031150" y="2068349"/>
            <a:ext cx="639411" cy="898986"/>
          </a:xfrm>
          <a:prstGeom prst="straightConnector1">
            <a:avLst/>
          </a:prstGeom>
          <a:ln w="98425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652F204-F4B5-4B93-9351-647C0912EE5F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477123" y="2469801"/>
            <a:ext cx="1184569" cy="724890"/>
          </a:xfrm>
          <a:prstGeom prst="straightConnector1">
            <a:avLst/>
          </a:prstGeom>
          <a:ln w="98425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AEF8FB1-3032-4CCF-9B0F-6E6BD5EFD0C9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5715000" y="3069965"/>
            <a:ext cx="470692" cy="580418"/>
          </a:xfrm>
          <a:prstGeom prst="straightConnector1">
            <a:avLst/>
          </a:prstGeom>
          <a:ln w="98425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821EEC5-EA41-4A7D-9D7F-1FB0E47F0398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709692" y="3568488"/>
            <a:ext cx="864863" cy="682234"/>
          </a:xfrm>
          <a:prstGeom prst="straightConnector1">
            <a:avLst/>
          </a:prstGeom>
          <a:ln w="98425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D8C3757-7260-4F02-876D-F4D2ECFF1805}"/>
              </a:ext>
            </a:extLst>
          </p:cNvPr>
          <p:cNvCxnSpPr>
            <a:cxnSpLocks/>
          </p:cNvCxnSpPr>
          <p:nvPr/>
        </p:nvCxnSpPr>
        <p:spPr>
          <a:xfrm>
            <a:off x="10213497" y="4168652"/>
            <a:ext cx="167306" cy="875788"/>
          </a:xfrm>
          <a:prstGeom prst="straightConnector1">
            <a:avLst/>
          </a:prstGeom>
          <a:ln w="98425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авая фигурная скобка 24">
            <a:extLst>
              <a:ext uri="{FF2B5EF4-FFF2-40B4-BE49-F238E27FC236}">
                <a16:creationId xmlns:a16="http://schemas.microsoft.com/office/drawing/2014/main" id="{A47066CC-5145-42F1-BCBC-883F84F5251E}"/>
              </a:ext>
            </a:extLst>
          </p:cNvPr>
          <p:cNvSpPr/>
          <p:nvPr/>
        </p:nvSpPr>
        <p:spPr>
          <a:xfrm rot="5400000">
            <a:off x="10073214" y="4465547"/>
            <a:ext cx="280563" cy="3277886"/>
          </a:xfrm>
          <a:prstGeom prst="righ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52C87479-439E-4305-8636-B35F5E71FCC4}"/>
              </a:ext>
            </a:extLst>
          </p:cNvPr>
          <p:cNvSpPr/>
          <p:nvPr/>
        </p:nvSpPr>
        <p:spPr>
          <a:xfrm rot="5400000">
            <a:off x="4364732" y="2479501"/>
            <a:ext cx="280564" cy="7274218"/>
          </a:xfrm>
          <a:prstGeom prst="righ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31CF04A-90E6-4C64-9577-0FECC5473108}"/>
              </a:ext>
            </a:extLst>
          </p:cNvPr>
          <p:cNvSpPr/>
          <p:nvPr/>
        </p:nvSpPr>
        <p:spPr>
          <a:xfrm>
            <a:off x="3580559" y="6244772"/>
            <a:ext cx="173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/>
              <a:t>У закладі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3D993FA-33A5-45BA-9601-F6028AC469B9}"/>
              </a:ext>
            </a:extLst>
          </p:cNvPr>
          <p:cNvSpPr/>
          <p:nvPr/>
        </p:nvSpPr>
        <p:spPr>
          <a:xfrm>
            <a:off x="8529463" y="6244772"/>
            <a:ext cx="3457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/>
              <a:t>За межами закладу</a:t>
            </a:r>
          </a:p>
        </p:txBody>
      </p:sp>
    </p:spTree>
    <p:extLst>
      <p:ext uri="{BB962C8B-B14F-4D97-AF65-F5344CB8AC3E}">
        <p14:creationId xmlns:p14="http://schemas.microsoft.com/office/powerpoint/2010/main" val="46606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B9B22F35-A910-4088-8EE7-74D5D8185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05" y="1752394"/>
            <a:ext cx="7323790" cy="488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38CBCD3C-DC2B-4D57-B57F-6840B5F9E5A0}"/>
              </a:ext>
            </a:extLst>
          </p:cNvPr>
          <p:cNvSpPr/>
          <p:nvPr/>
        </p:nvSpPr>
        <p:spPr>
          <a:xfrm>
            <a:off x="697425" y="216976"/>
            <a:ext cx="10508884" cy="1184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1- Найменування структурного підрозділу закладу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A73D615D-7E5C-4C2B-B8B0-FA18188B4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09" y="1708688"/>
            <a:ext cx="8606581" cy="484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3A1AE40-64CB-4661-BD4A-3F1C495EA340}"/>
              </a:ext>
            </a:extLst>
          </p:cNvPr>
          <p:cNvSpPr/>
          <p:nvPr/>
        </p:nvSpPr>
        <p:spPr>
          <a:xfrm>
            <a:off x="759416" y="203496"/>
            <a:ext cx="8774623" cy="1077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2- Перелік відходів за категоріями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299</Words>
  <Application>Microsoft Office PowerPoint</Application>
  <PresentationFormat>Широкоэкранный</PresentationFormat>
  <Paragraphs>62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Georgia</vt:lpstr>
      <vt:lpstr>Office Theme</vt:lpstr>
      <vt:lpstr>Правила поводження та утилізація медичних відходів</vt:lpstr>
      <vt:lpstr>Медичні відходи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Інфекційний контроль за туберкульозом в закладах охорони здоров’я України</dc:title>
  <dc:creator>Microsoft Office User</dc:creator>
  <cp:lastModifiedBy>PHC</cp:lastModifiedBy>
  <cp:revision>89</cp:revision>
  <dcterms:created xsi:type="dcterms:W3CDTF">2016-04-09T09:34:06Z</dcterms:created>
  <dcterms:modified xsi:type="dcterms:W3CDTF">2019-07-23T06:08:24Z</dcterms:modified>
</cp:coreProperties>
</file>