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5"/>
  </p:notesMasterIdLst>
  <p:sldIdLst>
    <p:sldId id="370" r:id="rId2"/>
    <p:sldId id="427" r:id="rId3"/>
    <p:sldId id="435" r:id="rId4"/>
    <p:sldId id="436" r:id="rId5"/>
    <p:sldId id="428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372" r:id="rId14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E63883"/>
    <a:srgbClr val="098495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470" y="1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9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67105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8179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12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66600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13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5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Профілактика катетер-асоційованої</a:t>
            </a:r>
          </a:p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інфекції кровотоку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39212"/>
            <a:ext cx="7405007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охорони 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Заходи після</a:t>
            </a:r>
          </a:p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постановки катетера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78" y="830997"/>
            <a:ext cx="2843705" cy="19389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5661" y="830997"/>
            <a:ext cx="57504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перед початком маніпуляцій із катетером закрутки, порти та безголкові сполучення слід продезінфікувати: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у разі відсутності видимого забруднення – протерти 70% спиртом або 0,5-2% розчином </a:t>
            </a:r>
            <a:r>
              <a:rPr lang="uk-UA" sz="1200" dirty="0" err="1"/>
              <a:t>хлоргексидину</a:t>
            </a:r>
            <a:r>
              <a:rPr lang="uk-UA" sz="1200" dirty="0"/>
              <a:t> або </a:t>
            </a:r>
            <a:r>
              <a:rPr lang="uk-UA" sz="1200" dirty="0" err="1"/>
              <a:t>повідон</a:t>
            </a:r>
            <a:r>
              <a:rPr lang="uk-UA" sz="1200" dirty="0"/>
              <a:t>-йодом;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у разі видимого забруднення – очистити зони забруднення шляхом механічного тертя, протягом щонайменше 5 секунд, із застосуванням 70% спирту або 0,5-2% розчину </a:t>
            </a:r>
            <a:r>
              <a:rPr lang="uk-UA" sz="1200" dirty="0" err="1"/>
              <a:t>хлоргексидину</a:t>
            </a:r>
            <a:r>
              <a:rPr lang="uk-UA" sz="1200" dirty="0"/>
              <a:t> або </a:t>
            </a:r>
            <a:r>
              <a:rPr lang="uk-UA" sz="1200" dirty="0" err="1"/>
              <a:t>повідон</a:t>
            </a:r>
            <a:r>
              <a:rPr lang="uk-UA" sz="1200" dirty="0"/>
              <a:t>-йоду;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особливу увагу під час обробки необхідно звернути на порти та розгалуження, оскільки в більшості випадків при стандартному застосуванні катетера ці ділянки найчастіше колонізовані мікроорганізмами;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954655"/>
            <a:ext cx="88661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слід видаляти катетер одразу після зникнення необхідності в ньому (наприклад, оцінювати необхідність катетера під час щоденного обходу);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	рекомендовано надавати перевагу прозорим пов’язкам перед марлевими, окрім випадків коли наявні виділення із місця проколу, до їх зникнення;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	необхідно замінювати прозорі пов’язки і виконувати догляд за ділянками шкіри із антисептиком, що містить </a:t>
            </a:r>
            <a:r>
              <a:rPr lang="uk-UA" sz="1200" dirty="0" err="1"/>
              <a:t>хлоргексидин</a:t>
            </a:r>
            <a:r>
              <a:rPr lang="uk-UA" sz="1200" dirty="0"/>
              <a:t>, кожні п’ять-сім днів або одразу, якщо пов’язка забруднена чи пошкоджена;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	марлеві пов’язки слід змінювати кожні два дні або одразу, якщо пов’язка забруднена, волога чи пошкоджена;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	пов’язки можна замінювати рідше, ніж вказано вище, у випадках, коли існує великий ризик зміщення центрального судинного катетера;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	необхідно використовувати антимікробні мазі під час догляду за катетерами (в області проколу), які використовуються для проведення гемодіалізу (</a:t>
            </a:r>
            <a:r>
              <a:rPr lang="uk-UA" sz="1200" dirty="0" err="1"/>
              <a:t>повідон-йодову</a:t>
            </a:r>
            <a:r>
              <a:rPr lang="uk-UA" sz="1200" dirty="0"/>
              <a:t> або </a:t>
            </a:r>
            <a:r>
              <a:rPr lang="uk-UA" sz="1200" dirty="0" err="1"/>
              <a:t>поліспоринову</a:t>
            </a:r>
            <a:r>
              <a:rPr lang="uk-UA" sz="1200" dirty="0"/>
              <a:t> мазь, у разі сумісності із матеріалом катетеру; заборонено використовувати </a:t>
            </a:r>
            <a:r>
              <a:rPr lang="uk-UA" sz="1200" dirty="0" err="1"/>
              <a:t>мупіроцинову</a:t>
            </a:r>
            <a:r>
              <a:rPr lang="uk-UA" sz="1200" dirty="0"/>
              <a:t> мазь через ризики формування резистентності та пошкодження поліуретанових катетерів)</a:t>
            </a:r>
          </a:p>
        </p:txBody>
      </p:sp>
    </p:spTree>
    <p:extLst>
      <p:ext uri="{BB962C8B-B14F-4D97-AF65-F5344CB8AC3E}">
        <p14:creationId xmlns:p14="http://schemas.microsoft.com/office/powerpoint/2010/main" val="379439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783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Додаткові заходи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85" y="203437"/>
            <a:ext cx="2932386" cy="16238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317" y="1190685"/>
            <a:ext cx="82453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bg1"/>
                </a:solidFill>
              </a:rPr>
              <a:t>використання катетерів </a:t>
            </a:r>
            <a:r>
              <a:rPr lang="uk-UA" sz="1600" dirty="0"/>
              <a:t>імпрегнованих антимікробними або антисептичними </a:t>
            </a:r>
            <a:r>
              <a:rPr lang="uk-UA" sz="1600" dirty="0">
                <a:solidFill>
                  <a:schemeClr val="bg1"/>
                </a:solidFill>
              </a:rPr>
              <a:t>засобами (наприклад, </a:t>
            </a:r>
            <a:r>
              <a:rPr lang="uk-UA" sz="1600" dirty="0" err="1">
                <a:solidFill>
                  <a:schemeClr val="bg1"/>
                </a:solidFill>
              </a:rPr>
              <a:t>м</a:t>
            </a:r>
            <a:r>
              <a:rPr lang="uk-UA" sz="1600" dirty="0" err="1"/>
              <a:t>іноциклін-рифампін</a:t>
            </a:r>
            <a:r>
              <a:rPr lang="uk-UA" sz="1600" dirty="0"/>
              <a:t> або хлоргексидин-сульфадіазин срібла) у пацієнтів, які:</a:t>
            </a:r>
          </a:p>
          <a:p>
            <a:r>
              <a:rPr lang="uk-UA" sz="1600" dirty="0"/>
              <a:t>		мають обмежений венозний доступ та рецидивуючу КАІК в анамнезі;</a:t>
            </a:r>
          </a:p>
          <a:p>
            <a:r>
              <a:rPr lang="uk-UA" sz="1600" dirty="0"/>
              <a:t>		мають високий ризик ускладнень від КАІК (наприклад, після трансплантації серцевого клапану);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використання просякнених </a:t>
            </a:r>
            <a:r>
              <a:rPr lang="uk-UA" sz="1600" dirty="0" err="1"/>
              <a:t>хлоргексидином</a:t>
            </a:r>
            <a:r>
              <a:rPr lang="uk-UA" sz="1600" dirty="0"/>
              <a:t> пов’язок у пацієнтів віком від двох місяців у ВАРІТ (додатково до щоденної обробки шкіри </a:t>
            </a:r>
            <a:r>
              <a:rPr lang="uk-UA" sz="1600" dirty="0" err="1"/>
              <a:t>хлоргексидином</a:t>
            </a:r>
            <a:r>
              <a:rPr lang="uk-UA" sz="16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використання антимікробних замків після закінчення роботи із катетером (антимікробні замки створюються шляхом заповнення просвіту катетера </a:t>
            </a:r>
            <a:r>
              <a:rPr lang="uk-UA" sz="1600" dirty="0" err="1"/>
              <a:t>понадтерапевтичною</a:t>
            </a:r>
            <a:r>
              <a:rPr lang="uk-UA" sz="1600" dirty="0"/>
              <a:t> концентрацією розчину АМП і залишення його до наступного використання катетеру):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через високий ризик розвитку АМР, при використанні цієї методики довгостроково (наприклад, у пацієнтів, яким проводиться гемодіаліз) необхідно робити періодичні бактеріологічні дослідження зразків крові, що взяті із катетера;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перед повторним використанням катетеру заборонено промивати катетер – рідину слід аспірувати з метою недопущення системної токсичності викликаної АМП</a:t>
            </a:r>
          </a:p>
        </p:txBody>
      </p:sp>
    </p:spTree>
    <p:extLst>
      <p:ext uri="{BB962C8B-B14F-4D97-AF65-F5344CB8AC3E}">
        <p14:creationId xmlns:p14="http://schemas.microsoft.com/office/powerpoint/2010/main" val="142674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890"/>
            <a:ext cx="9143999" cy="5573109"/>
          </a:xfrm>
          <a:prstGeom prst="rect">
            <a:avLst/>
          </a:prstGeom>
          <a:scene3d>
            <a:camera prst="orthographicFront"/>
            <a:lightRig rig="brightRoom" dir="t"/>
          </a:scene3d>
          <a:sp3d prstMaterial="translucentPowder"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193" y="1261242"/>
                <a:ext cx="8497614" cy="3790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brightRoom" dir="t"/>
                </a:scene3d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1600" dirty="0"/>
                  <a:t>відсоток дотримання правил постановки центрального катетеру;</a:t>
                </a: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1600" dirty="0"/>
                  <a:t>відсоток дотримання рекомендації щоденної оцінки необхідності наявності катетеру;</a:t>
                </a: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1600" dirty="0"/>
                  <a:t>відсоток проведених дезінфекційних процедур до використання катетеру.</a:t>
                </a:r>
                <a:endParaRPr lang="en-US" sz="1600" dirty="0"/>
              </a:p>
              <a:p>
                <a:r>
                  <a:rPr lang="uk-UA" sz="1600" dirty="0"/>
                  <a:t>	Розповсюдженість КАІК по відділенням (рекомендовано розраховувати окремо для центральних і периферичних катетерів):</a:t>
                </a:r>
                <a:endParaRPr lang="en-US" sz="1600" dirty="0"/>
              </a:p>
              <a:p>
                <a:r>
                  <a:rPr lang="uk-UA" sz="1600" dirty="0"/>
                  <a:t> </a:t>
                </a:r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1600" i="1">
                          <a:latin typeface="Cambria Math" panose="02040503050406030204" pitchFamily="18" charset="0"/>
                        </a:rPr>
                        <m:t>РК = 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1600" i="1">
                              <a:latin typeface="Cambria Math" panose="02040503050406030204" pitchFamily="18" charset="0"/>
                            </a:rPr>
                            <m:t>КК</m:t>
                          </m:r>
                        </m:num>
                        <m:den>
                          <m:r>
                            <a:rPr lang="uk-UA" sz="1600" i="1">
                              <a:latin typeface="Cambria Math" panose="02040503050406030204" pitchFamily="18" charset="0"/>
                            </a:rPr>
                            <m:t>ККД</m:t>
                          </m:r>
                        </m:den>
                      </m:f>
                      <m:r>
                        <a:rPr lang="uk-UA" sz="1600" i="1">
                          <a:latin typeface="Cambria Math" panose="02040503050406030204" pitchFamily="18" charset="0"/>
                        </a:rPr>
                        <m:t> ×1000, де</m:t>
                      </m:r>
                    </m:oMath>
                  </m:oMathPara>
                </a14:m>
                <a:endParaRPr lang="en-US" sz="1600" dirty="0"/>
              </a:p>
              <a:p>
                <a:r>
                  <a:rPr lang="uk-UA" sz="1600" dirty="0"/>
                  <a:t> </a:t>
                </a:r>
                <a:endParaRPr lang="en-US" sz="1600" dirty="0"/>
              </a:p>
              <a:p>
                <a:r>
                  <a:rPr lang="uk-UA" sz="1600" dirty="0"/>
                  <a:t>РК – розповсюдженість КАІК у відділенні на 1000 катетер-днів;</a:t>
                </a:r>
                <a:endParaRPr lang="en-US" sz="1600" dirty="0"/>
              </a:p>
              <a:p>
                <a:r>
                  <a:rPr lang="uk-UA" sz="1600" dirty="0"/>
                  <a:t>КК – кількість зареєстрованих КАІК у відділенні за період часу;</a:t>
                </a:r>
                <a:endParaRPr lang="en-US" sz="1600" dirty="0"/>
              </a:p>
              <a:p>
                <a:r>
                  <a:rPr lang="uk-UA" sz="1600" dirty="0"/>
                  <a:t>ККД – загальна кількість катетер-днів у відділенні за період часу – сума днів наявності встановленого катетера у пацієнтів, в яких не розвинулася КАІК та днів наявності встановленого катетера у пацієнтів до початку клінічних проявів КАІК;</a:t>
                </a:r>
                <a:endParaRPr lang="en-US" sz="1600" dirty="0"/>
              </a:p>
              <a:p>
                <a:r>
                  <a:rPr lang="uk-UA" sz="1600" dirty="0"/>
                  <a:t>1000 – 1000 катетер-днів</a:t>
                </a:r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93" y="1261242"/>
                <a:ext cx="8497614" cy="3790205"/>
              </a:xfrm>
              <a:prstGeom prst="rect">
                <a:avLst/>
              </a:prstGeom>
              <a:blipFill>
                <a:blip r:embed="rId4"/>
                <a:stretch>
                  <a:fillRect l="-359" t="-482" b="-1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0" y="3783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Критерії ефективності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3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186" y="1495575"/>
            <a:ext cx="8734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sz="2400" b="1" i="1" dirty="0">
                <a:solidFill>
                  <a:srgbClr val="FF0000"/>
                </a:solidFill>
              </a:rPr>
              <a:t>Катетер-асоційовані інфекції кровотоку (КАІК) </a:t>
            </a:r>
            <a:r>
              <a:rPr lang="uk-UA" sz="2400" dirty="0"/>
              <a:t>–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група інфекційних хвороб, пов'язаних з наданням медичної допомоги (ІПНМД), що розвиваються у пацієнта в результаті використання судинного катетеру для введення лікарських засобів, забору проб крові або інших процедур під час надання медичних послуг.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5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345" y="110360"/>
            <a:ext cx="4918841" cy="2270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8276" y="2522483"/>
            <a:ext cx="77566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пацієнти відділень анестезіології, реанімації та інтенсивної терапії ВАРІТ та палат інтенсивної терапії, що обумовлено частим введенням декількох катетерів, використання катетерів, які встановлюються виключно пацієнтам ВАРІТ і пов’язані з високими ризиками (наприклад, катетеризація легеневої артерії), довготривалим використанням катетерів, а також фактом постановки катетерів у надзвичайних обставинах;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пацієнти, які знаходяться на постійному гемодіалізі;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пацієнти з онкологічними захворюваннями;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пацієнти після оперативних втручань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4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298"/>
            <a:ext cx="9144000" cy="5762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372" y="1182414"/>
            <a:ext cx="84345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довготривале перебування в стаціонарі до катетеризації;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довготривале або більше рекомендованого терміну використання катетеру;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високий ступінь мікробної колонізації в місці введення катетеру (наприклад, пахова ділянка);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катетеризація внутрішньої яремної вени;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катетеризація стегнової вени у дорослих;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err="1"/>
              <a:t>нейтропенія</a:t>
            </a:r>
            <a:r>
              <a:rPr lang="uk-UA" b="1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недоношеність;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err="1"/>
              <a:t>недоукомплектованість</a:t>
            </a:r>
            <a:r>
              <a:rPr lang="uk-UA" b="1" dirty="0"/>
              <a:t> ВАРІТ середнім медичним персоналом;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повне парентеральне харчування;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нестандартизований догляд за катетером (наприклад, персонал не пройшов підготовку щодо правильного догляду за катетером).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переливання препаратів крові у дітей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059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Фактори ризику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5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Адміністративні вимоги до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закладу охорони здоров'я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2359" y="2173634"/>
            <a:ext cx="43197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наявність КІК та Плану дій;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електронна база даних;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програма навчання і підготовки;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бактеріологічна/мікробіологічна лабораторія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10" y="1594862"/>
            <a:ext cx="4367049" cy="346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1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5715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Адміністративні заходи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профілактики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262" y="1316714"/>
            <a:ext cx="83714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наявність переліку показань до постановки катетера (наприклад, зазначені в СОП);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навчання і підготовка персоналу, які встановлюють та здійснюють догляд за катетером із відпрацюванням практичних навичок (наприклад, зазначені в програмі навчання і підготовки персоналу ЗОЗ із наступною перевіркою знань);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забезпечити необхідне співвідношення медичних сестер до пацієнтів у ВАРІТ – щонайменше одна медична сестра на двох пацієнтів;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забезпечити ВАРІТ середнім медичним персоналом, який працює на повний робочий день (ВАРІТ – основне місце роботи);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впровадити документування в історії хвороби наступних даних: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покази для введення катетеру;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дата і час введення катетеру;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медичний працівник, який провів процедуру;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дата і час видалення катетеру</a:t>
            </a:r>
          </a:p>
        </p:txBody>
      </p:sp>
    </p:spTree>
    <p:extLst>
      <p:ext uri="{BB962C8B-B14F-4D97-AF65-F5344CB8AC3E}">
        <p14:creationId xmlns:p14="http://schemas.microsoft.com/office/powerpoint/2010/main" val="3546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008" y="2078650"/>
            <a:ext cx="3051753" cy="22229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Моніторинг, аудит і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зворотній зв’язок щодо КАІК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81959"/>
            <a:ext cx="58490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необхідно вимірювати частоту розвитку КАІК на 1000 катетер-днів в кожному із відділень окремо для периферичних і центральних катетерів;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порівнювати результати за квартал, півроку та рік і співставляти їх із регіональними або загальнонаціональними даними;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щонайменше раз на рік, під час навчальних сесій, повідомляти отримані результати медичним працівникам та, під час затвердження щорічного звіту, керівництву ЗОЗ</a:t>
            </a:r>
          </a:p>
        </p:txBody>
      </p:sp>
    </p:spTree>
    <p:extLst>
      <p:ext uri="{BB962C8B-B14F-4D97-AF65-F5344CB8AC3E}">
        <p14:creationId xmlns:p14="http://schemas.microsoft.com/office/powerpoint/2010/main" val="365978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Заходи перед 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постановкою катетера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2909" y="1506377"/>
            <a:ext cx="46192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щоденна обробка шкіри пацієнтів ВАРІТ (всього тіла) 0,5-2% розчином </a:t>
            </a:r>
            <a:r>
              <a:rPr lang="uk-UA" sz="2000" dirty="0" err="1"/>
              <a:t>хлоргексидину</a:t>
            </a:r>
            <a:r>
              <a:rPr lang="uk-UA" sz="2000" dirty="0"/>
              <a:t>, окрім дітей віком до 2 місяців, у яких необхідно використовувати 70% розчин спирту;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гігієнічна обробка рук (використання рукавичок не заміняє, а повинно передувати їх одяганню)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6377"/>
            <a:ext cx="3515709" cy="34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2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Заходи під час </a:t>
            </a:r>
          </a:p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постановки катетера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72" y="1020183"/>
            <a:ext cx="838725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використання контрольного списку;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виконання процедури виключно у асептичних умовах;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не рекомендовано катетеризувати стегнову вену у дорослих пацієнтів із ожирінням;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не рекомендовано катетеризувати яремну вену у пацієнтів із </a:t>
            </a:r>
            <a:r>
              <a:rPr lang="uk-UA" sz="1300" dirty="0" err="1"/>
              <a:t>трахеостомією</a:t>
            </a:r>
            <a:r>
              <a:rPr lang="uk-UA" sz="13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використовувати периферичний судинний доступ з метою зниження ризиків розвитку ІПМД недоцільно;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використовуйте переносний маніпуляційний столик або набір для постановки центрального судинного катетера, що містять все необхідне для асептичної постановки (перелік слід зазначити у відповідному СОП), і легко доступні у відділеннях, де проводиться катетеризація центральних судин;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катетеризацію внутрішньої яремної вени слід проводити в супроводі ультразвукової візуалізації;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необхідно використовувати наступні бар’єрні заходи задля забезпечення асептики під час постановки центрального судинного катетеру: медичні працівники, які приймають участь у постановці катетера, мають носити хірургічну маску та бути одягнені у стерильний халат, хусточку або ковпак та стерильні рукавички;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пацієнт має бути накритий стерильною серветкою, яка покриває все тіло, під час процедури встановлення центрального судинного катетеру;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всі вищеперераховані заходи із забезпечення асептичних умов мають бути дотримані при заміні центрального судинного катетеру по провіднику;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необхідно використовувати </a:t>
            </a:r>
            <a:r>
              <a:rPr lang="uk-UA" sz="1300" dirty="0" err="1"/>
              <a:t>хлоргексидиновий</a:t>
            </a:r>
            <a:r>
              <a:rPr lang="uk-UA" sz="1300" dirty="0"/>
              <a:t> антисептик для підготовки шкіри перед процедурою (слід нанести на шкіру спиртовмісний антисептик із 0,5-2% </a:t>
            </a:r>
            <a:r>
              <a:rPr lang="uk-UA" sz="1300" dirty="0" err="1"/>
              <a:t>хлоргексидином</a:t>
            </a:r>
            <a:r>
              <a:rPr lang="uk-UA" sz="1300" dirty="0"/>
              <a:t>, який має висохнути до початку процедури)</a:t>
            </a:r>
          </a:p>
        </p:txBody>
      </p:sp>
    </p:spTree>
    <p:extLst>
      <p:ext uri="{BB962C8B-B14F-4D97-AF65-F5344CB8AC3E}">
        <p14:creationId xmlns:p14="http://schemas.microsoft.com/office/powerpoint/2010/main" val="1933185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6045</TotalTime>
  <Words>801</Words>
  <Application>Microsoft Office PowerPoint</Application>
  <PresentationFormat>Экран (16:10)</PresentationFormat>
  <Paragraphs>104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Courier New</vt:lpstr>
      <vt:lpstr>Myriad Pro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504</cp:revision>
  <cp:lastPrinted>2018-03-28T19:38:41Z</cp:lastPrinted>
  <dcterms:created xsi:type="dcterms:W3CDTF">2017-07-19T07:10:25Z</dcterms:created>
  <dcterms:modified xsi:type="dcterms:W3CDTF">2019-08-13T12:59:45Z</dcterms:modified>
</cp:coreProperties>
</file>