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6"/>
  </p:notesMasterIdLst>
  <p:sldIdLst>
    <p:sldId id="370" r:id="rId2"/>
    <p:sldId id="427" r:id="rId3"/>
    <p:sldId id="435" r:id="rId4"/>
    <p:sldId id="436" r:id="rId5"/>
    <p:sldId id="428" r:id="rId6"/>
    <p:sldId id="437" r:id="rId7"/>
    <p:sldId id="438" r:id="rId8"/>
    <p:sldId id="439" r:id="rId9"/>
    <p:sldId id="440" r:id="rId10"/>
    <p:sldId id="441" r:id="rId11"/>
    <p:sldId id="442" r:id="rId12"/>
    <p:sldId id="444" r:id="rId13"/>
    <p:sldId id="443" r:id="rId14"/>
    <p:sldId id="372" r:id="rId15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5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7121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6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0245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8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291357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9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67105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660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14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Профілактика катетер-асоційованої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інфекції сечовивідних шляхів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39212"/>
            <a:ext cx="7405007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10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Догляд за сечовим катетером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7" y="2017493"/>
            <a:ext cx="3091190" cy="2570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0377" y="792741"/>
            <a:ext cx="57217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після асептичного введення сечового міхура необхідно підтримувати дренажну систему закритою;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у випадках коли відбулося роз’єднання дренажної системи, необхідно замінити катетер використовуючи асептичну техніку;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рекомендовано використовувати системи сечового катетеру з попередньо герметично з’єднаними трубками;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не рекомендовано планово замінювати катетери;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необхідно слідкувати за тим аби безперервний і безперешкодний відтік сечі не порушувався;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збірний мішок має знаходитися нижче рівня сечового міхура;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збірний мішок заборонено класти на підлогу;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спорожнювати збірний мішок необхідно регулярно (не чекати до повного заповнення), використовуючи чистий контейнер окремий для кожного пацієнта;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при спорожненні збірного мішка заборонено допускати торкання зливного патрубку із контейнером;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при спорожненні збірного мішка необхідно дотримуватися стандартних методів безпеки – використовувати рукавички і халат при будь-яких маніпуляціях із катетером або системою збору;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складні сечові дренажні системи із використанням механізмів для зменшення проникнення мікроорганізмів (наприклад, із антисептичним картриджем в дренажному порті) не є необхідними в повсякденному використанні;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200" dirty="0"/>
              <a:t>заміну постійних сечових катетерів та збірних мішків слід здійснювати лише за показаннями (наприклад, КАІСВШ, обструкція або порушення цілісності закритої системи)</a:t>
            </a:r>
          </a:p>
        </p:txBody>
      </p:sp>
    </p:spTree>
    <p:extLst>
      <p:ext uri="{BB962C8B-B14F-4D97-AF65-F5344CB8AC3E}">
        <p14:creationId xmlns:p14="http://schemas.microsoft.com/office/powerpoint/2010/main" val="379439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310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Догляд за сечовим катетером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890" y="961697"/>
            <a:ext cx="86079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системні АМП у пацієнтів із безсимптомною бактеріурією після видалення катетера (наприклад, бактеріурія у пацієнтів після урологічного оперативного втручання) призначати не рекомендовано;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 рекомендовано обробляти </a:t>
            </a:r>
            <a:r>
              <a:rPr lang="uk-UA" sz="1300" dirty="0" err="1"/>
              <a:t>периуретральну</a:t>
            </a:r>
            <a:r>
              <a:rPr lang="uk-UA" sz="1300" dirty="0"/>
              <a:t> зону антисептиками після встановлення катетера, звичайного миття з милом (наприклад, під час прийняття щоденної ванни або душу) достатньо;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у випадках відсутності ризику обструкції катетеру промивання (іригація) сечового міхура не рекомендовано;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у разі ризику обструкції катетеру (наприклад, внаслідок кровотечі в післяопераційний період при втручаннях на сечовому міхурі чи простаті) рекомендована планова закрита іригація сечового міхура;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у разі відсутності клінічних показань, для промивання сечового міхура не рекомендовано використовувати АМП;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заповнення збиральних мішків розчинами АМП або антисептиками не рекомендовано;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при видаленні сечового катетеру заборонено перекривати відтік сечі;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при необхідності забору сечі на аналіз (клінічний чи мікробіологічний) забір слід проводити в асептичних умовах, а саме:</a:t>
            </a:r>
          </a:p>
          <a:p>
            <a:r>
              <a:rPr lang="uk-UA" sz="1300" dirty="0"/>
              <a:t>	перед маніпуляцією провести практику гігієнічної обробки рук із спиртовмісним антисептиком;</a:t>
            </a:r>
          </a:p>
          <a:p>
            <a:r>
              <a:rPr lang="uk-UA" sz="1300" dirty="0"/>
              <a:t>	обробити порт для забору зразків антисептиком;</a:t>
            </a:r>
          </a:p>
          <a:p>
            <a:r>
              <a:rPr lang="uk-UA" sz="1300" dirty="0"/>
              <a:t>	аспірувати сечу за допомогою шприца;</a:t>
            </a:r>
          </a:p>
          <a:p>
            <a:r>
              <a:rPr lang="uk-UA" sz="1300" dirty="0"/>
              <a:t>	повторно обробити порт антисептиком;</a:t>
            </a:r>
          </a:p>
          <a:p>
            <a:r>
              <a:rPr lang="uk-UA" sz="1300" dirty="0"/>
              <a:t>	при необхідності забору великої кількості сечі для аналізу (окрім посіву на флору та чутливість) зразок слід набирати із збирального мішка із дотриманням правил асептики;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лікуючому лікарю необхідно проводити щоденний огляд всіх пацієнтів із сечовими катетерами з метою визначення необхідності його подальшого використання</a:t>
            </a:r>
          </a:p>
        </p:txBody>
      </p:sp>
    </p:spTree>
    <p:extLst>
      <p:ext uri="{BB962C8B-B14F-4D97-AF65-F5344CB8AC3E}">
        <p14:creationId xmlns:p14="http://schemas.microsoft.com/office/powerpoint/2010/main" val="142674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33107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Додаткові заходи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47697" y="1371600"/>
            <a:ext cx="551793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необхідно використовувати просякненні антимікробними або антисептичними речовинами катетери;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рекомендовано надавати перевагу катетерам, що виготовлені із гідрофільних речовин при періодичній катетеризації;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рекомендовано використовувати силіконові або вкриті силіконом катетери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4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0" y="37837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Критерії ефективності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834" y="1024758"/>
            <a:ext cx="871833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відсоток дотримання правил постановки центрального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відсоток дотримання рекомендації щоденної оцінки необхідності наявності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коефіцієнт використання катетеру:</a:t>
            </a:r>
          </a:p>
          <a:p>
            <a:endParaRPr lang="uk-UA" sz="1400" dirty="0"/>
          </a:p>
          <a:p>
            <a:pPr algn="ctr"/>
            <a:r>
              <a:rPr lang="uk-UA" dirty="0"/>
              <a:t>КВК ≡Д/ЛД  ×100,де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400" dirty="0"/>
          </a:p>
          <a:p>
            <a:r>
              <a:rPr lang="uk-UA" sz="1400" dirty="0"/>
              <a:t>КВК – коефіцієнт використання катетеру, %;</a:t>
            </a:r>
          </a:p>
          <a:p>
            <a:r>
              <a:rPr lang="uk-UA" sz="1400" dirty="0"/>
              <a:t>Д – днів використання катетеру;</a:t>
            </a:r>
          </a:p>
          <a:p>
            <a:r>
              <a:rPr lang="uk-UA" sz="1400" dirty="0"/>
              <a:t>ЛД – ліжкоднів;</a:t>
            </a:r>
          </a:p>
          <a:p>
            <a:endParaRPr lang="uk-U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розповсюдженість КАІСВШ по відділенням: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400" dirty="0"/>
          </a:p>
          <a:p>
            <a:pPr algn="ctr"/>
            <a:r>
              <a:rPr lang="uk-UA" sz="1400" dirty="0"/>
              <a:t>РК =  КК/ККД  ×1000,де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1400" dirty="0"/>
          </a:p>
          <a:p>
            <a:r>
              <a:rPr lang="uk-UA" sz="1400" dirty="0"/>
              <a:t>РК – розповсюдженість КАІСВШ у відділенні на 1000 катетер-днів;</a:t>
            </a:r>
          </a:p>
          <a:p>
            <a:r>
              <a:rPr lang="uk-UA" sz="1400" dirty="0"/>
              <a:t>КК – кількість зареєстрованих КАІСВШ у відділенні за період часу;</a:t>
            </a:r>
          </a:p>
          <a:p>
            <a:r>
              <a:rPr lang="uk-UA" sz="1400" dirty="0"/>
              <a:t>ККД – загальна кількість катетер-днів у відділенні за період часу – сума днів наявності встановленого катетера у пацієнтів, в яких не розвинулася КАІСВШ та днів наявності встановленого катетера у пацієнтів до початку клінічних проявів КАІСВШ;</a:t>
            </a:r>
          </a:p>
          <a:p>
            <a:r>
              <a:rPr lang="uk-UA" sz="1400" dirty="0"/>
              <a:t>1000 – 1000 катетер-днів</a:t>
            </a:r>
          </a:p>
        </p:txBody>
      </p:sp>
    </p:spTree>
    <p:extLst>
      <p:ext uri="{BB962C8B-B14F-4D97-AF65-F5344CB8AC3E}">
        <p14:creationId xmlns:p14="http://schemas.microsoft.com/office/powerpoint/2010/main" val="1811838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86" y="1495575"/>
            <a:ext cx="8734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sz="2400" b="1" i="1" dirty="0">
                <a:solidFill>
                  <a:srgbClr val="FF0000"/>
                </a:solidFill>
              </a:rPr>
              <a:t>Катетер-асоційовані інфекції сечовивідних шляхів (КАІСВШ) </a:t>
            </a:r>
            <a:r>
              <a:rPr lang="uk-UA" sz="2400" dirty="0"/>
              <a:t>–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група інфекційних хвороб, пов'язаних з наданням медичної допомоги (ІПНМД), що розвиваються у пацієнта в результаті використання сечового катетеру при наданні медичних послуг.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5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345" y="110360"/>
            <a:ext cx="4918841" cy="2270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8276" y="2522483"/>
            <a:ext cx="77566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пацієнти ВАРІТ та палат інтенсивної терапії;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пацієнти після оперативних втручань;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люди похилого віку;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пацієнти жіночої статі;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пацієнти з </a:t>
            </a:r>
            <a:r>
              <a:rPr lang="uk-UA" sz="2400" dirty="0" err="1"/>
              <a:t>імуносупресивними</a:t>
            </a:r>
            <a:r>
              <a:rPr lang="uk-UA" sz="2400" dirty="0"/>
              <a:t> станами</a:t>
            </a:r>
          </a:p>
        </p:txBody>
      </p:sp>
    </p:spTree>
    <p:extLst>
      <p:ext uri="{BB962C8B-B14F-4D97-AF65-F5344CB8AC3E}">
        <p14:creationId xmlns:p14="http://schemas.microsoft.com/office/powerpoint/2010/main" val="317014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298"/>
            <a:ext cx="9144000" cy="5762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4724" y="1907628"/>
            <a:ext cx="8434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довготривале</a:t>
            </a:r>
            <a:r>
              <a:rPr lang="ru-RU" b="1" dirty="0"/>
              <a:t> або </a:t>
            </a:r>
            <a:r>
              <a:rPr lang="ru-RU" b="1" dirty="0" err="1"/>
              <a:t>більше</a:t>
            </a:r>
            <a:r>
              <a:rPr lang="ru-RU" b="1" dirty="0"/>
              <a:t> </a:t>
            </a:r>
            <a:r>
              <a:rPr lang="ru-RU" b="1" dirty="0" err="1"/>
              <a:t>рекомендованого</a:t>
            </a:r>
            <a:r>
              <a:rPr lang="ru-RU" b="1" dirty="0"/>
              <a:t> </a:t>
            </a:r>
            <a:r>
              <a:rPr lang="ru-RU" b="1" dirty="0" err="1"/>
              <a:t>терміну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недоукомплектованість</a:t>
            </a:r>
            <a:r>
              <a:rPr lang="ru-RU" b="1" dirty="0"/>
              <a:t> ВАРІТ </a:t>
            </a:r>
            <a:r>
              <a:rPr lang="ru-RU" b="1" dirty="0" err="1"/>
              <a:t>середнім</a:t>
            </a:r>
            <a:r>
              <a:rPr lang="ru-RU" b="1" dirty="0"/>
              <a:t> </a:t>
            </a:r>
            <a:r>
              <a:rPr lang="ru-RU" b="1" dirty="0" err="1"/>
              <a:t>медичним</a:t>
            </a:r>
            <a:r>
              <a:rPr lang="ru-RU" b="1" dirty="0"/>
              <a:t> персоналом;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нестандартизований</a:t>
            </a:r>
            <a:r>
              <a:rPr lang="ru-RU" b="1" dirty="0"/>
              <a:t> догляд за катетером (</a:t>
            </a:r>
            <a:r>
              <a:rPr lang="ru-RU" b="1" dirty="0" err="1"/>
              <a:t>наприклад</a:t>
            </a:r>
            <a:r>
              <a:rPr lang="ru-RU" b="1" dirty="0"/>
              <a:t>, персонал не </a:t>
            </a:r>
            <a:r>
              <a:rPr lang="ru-RU" b="1" dirty="0" err="1"/>
              <a:t>пройшов</a:t>
            </a:r>
            <a:r>
              <a:rPr lang="ru-RU" b="1" dirty="0"/>
              <a:t> </a:t>
            </a:r>
            <a:r>
              <a:rPr lang="ru-RU" b="1" dirty="0" err="1"/>
              <a:t>підготовку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правильного догляду за катетером)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685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Фактори ризику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5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26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Адміністративні вимоги до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закладу охорони здоров'я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24249" y="1342637"/>
            <a:ext cx="43197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наявність КІК із затвердженим та таким, що реалізується, планом дій;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електронна база даних із врахуванням можливості вирахування коефіцієнту використання катетеру, катетер-днів та розповсюдженості КАІСВШ;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затверджена та така, що реалізується, програма навчання і підготовки із перевіркою знань;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solidFill>
                  <a:schemeClr val="accent1"/>
                </a:solidFill>
              </a:rPr>
              <a:t>бактеріологічна лабораторія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17" y="1342637"/>
            <a:ext cx="4603531" cy="397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91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17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Належне використання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25228"/>
            <a:ext cx="2419350" cy="1885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9350" y="1021407"/>
            <a:ext cx="672465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встановлювати катетер слід лише при наявності показань;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слід звести до мінімуму постановки сечових катетерів у пацієнтів із високим ризиком розвитку КАІСВШ;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використання сечових катетерів у пацієнтів похилого віку з метою контролю нетримання сечі заборонено;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використовувати сечові катетери у операційних пацієнтів слід лише за показаннями;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у операційних пацієнтів, при встановленні сечового катетера за показаннями, необхідно видалити його одразу після зникнення необхідності в його використанні;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 рекомендовано використовувати рутинну катетеризацію сечового міхура у пацієнток в периопераційний період кесаревого розтину;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необхідно розглянути можливість використання альтернатив уретральній катетеризації у деяких груп пацієнтів: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рекомендовано використовувати зовнішні катетери у пацієнтів чоловічої статі без затримки сечі або блоку сечового міхура;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рекомендовано використовувати періодичну катетеризацію сечового міхура у пацієнтів із пошкодженням спинного мозку (нейрогенна затримка сечі);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рекомендовано використовувати періодичну катетеризацію у пацієнтів із </a:t>
            </a:r>
            <a:r>
              <a:rPr lang="uk-UA" sz="1300" dirty="0" err="1"/>
              <a:t>дисфункцією</a:t>
            </a:r>
            <a:r>
              <a:rPr lang="uk-UA" sz="1300" dirty="0"/>
              <a:t> сечового міхура;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/>
              <a:t>з метою зниження ризику погіршення функції сечовивідних шляхів у дітей з </a:t>
            </a:r>
            <a:r>
              <a:rPr lang="uk-UA" sz="1300" dirty="0" err="1"/>
              <a:t>мієломенінгоцеле</a:t>
            </a:r>
            <a:r>
              <a:rPr lang="uk-UA" sz="1300" dirty="0"/>
              <a:t> та нейрогенним сечовим міхуром рекомендовано використовувати періодичну катетеризацію</a:t>
            </a:r>
          </a:p>
        </p:txBody>
      </p:sp>
    </p:spTree>
    <p:extLst>
      <p:ext uri="{BB962C8B-B14F-4D97-AF65-F5344CB8AC3E}">
        <p14:creationId xmlns:p14="http://schemas.microsoft.com/office/powerpoint/2010/main" val="3546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61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Показання для</a:t>
            </a:r>
          </a:p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постановки катетеру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04640"/>
              </p:ext>
            </p:extLst>
          </p:nvPr>
        </p:nvGraphicFramePr>
        <p:xfrm>
          <a:off x="472965" y="1080231"/>
          <a:ext cx="8198069" cy="4429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610">
                  <a:extLst>
                    <a:ext uri="{9D8B030D-6E8A-4147-A177-3AD203B41FA5}">
                      <a16:colId xmlns:a16="http://schemas.microsoft.com/office/drawing/2014/main" val="2655486319"/>
                    </a:ext>
                  </a:extLst>
                </a:gridCol>
                <a:gridCol w="4099459">
                  <a:extLst>
                    <a:ext uri="{9D8B030D-6E8A-4147-A177-3AD203B41FA5}">
                      <a16:colId xmlns:a16="http://schemas.microsoft.com/office/drawing/2014/main" val="3183129078"/>
                    </a:ext>
                  </a:extLst>
                </a:gridCol>
              </a:tblGrid>
              <a:tr h="16586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Показання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5" marR="4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Недоречне застосування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5" marR="45995" marT="0" marB="0"/>
                </a:tc>
                <a:extLst>
                  <a:ext uri="{0D108BD9-81ED-4DB2-BD59-A6C34878D82A}">
                    <a16:rowId xmlns:a16="http://schemas.microsoft.com/office/drawing/2014/main" val="1428267714"/>
                  </a:ext>
                </a:extLst>
              </a:tr>
              <a:tr h="3838577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1. Гостра затримка сечі або блок сечового міхура.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 Необхідність точного вимірювання діурезу у критично хворих пацієнтів.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3. </a:t>
                      </a:r>
                      <a:r>
                        <a:rPr lang="uk-UA" sz="1200" dirty="0" err="1">
                          <a:effectLst/>
                        </a:rPr>
                        <a:t>Периопераційне</a:t>
                      </a:r>
                      <a:r>
                        <a:rPr lang="uk-UA" sz="1200" dirty="0">
                          <a:effectLst/>
                        </a:rPr>
                        <a:t> використання для наступних процедур: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  пацієнти, які перенесли урологічні оперативні втручання або інші операції в області сечовивідних шляхів та органів;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  довготривалі оперативні втручання (більше 8 годин) – такі сечові катетери мають бути видалені в післяопераційній кімнаті або ВАІРТ;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  пацієнтам, які під час оперативного втручання планово мають отримати велику кількість </a:t>
                      </a:r>
                      <a:r>
                        <a:rPr lang="uk-UA" sz="1200" dirty="0" err="1">
                          <a:effectLst/>
                        </a:rPr>
                        <a:t>інфузії</a:t>
                      </a:r>
                      <a:r>
                        <a:rPr lang="uk-UA" sz="1200" dirty="0">
                          <a:effectLst/>
                        </a:rPr>
                        <a:t> або </a:t>
                      </a:r>
                      <a:r>
                        <a:rPr lang="uk-UA" sz="1200" dirty="0" err="1">
                          <a:effectLst/>
                        </a:rPr>
                        <a:t>діуретики</a:t>
                      </a:r>
                      <a:r>
                        <a:rPr lang="uk-UA" sz="1200" dirty="0">
                          <a:effectLst/>
                        </a:rPr>
                        <a:t>;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  необхідність </a:t>
                      </a:r>
                      <a:r>
                        <a:rPr lang="uk-UA" sz="1200" dirty="0" err="1">
                          <a:effectLst/>
                        </a:rPr>
                        <a:t>інтраопераційного</a:t>
                      </a:r>
                      <a:r>
                        <a:rPr lang="uk-UA" sz="1200" dirty="0">
                          <a:effectLst/>
                        </a:rPr>
                        <a:t> моніторингу діурезу.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4. У пацієнтів з нетриманням сечі після оперативних втручань в області куприку та промежини.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5. Пацієнтам, які потребують довготривалої іммобілізації (наприклад, при переломі кісток тазу).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6. З метою підвищення комфорту при догляді за </a:t>
                      </a:r>
                      <a:r>
                        <a:rPr lang="uk-UA" sz="1200" dirty="0" err="1">
                          <a:effectLst/>
                        </a:rPr>
                        <a:t>хоспісними</a:t>
                      </a:r>
                      <a:r>
                        <a:rPr lang="uk-UA" sz="1200" dirty="0">
                          <a:effectLst/>
                        </a:rPr>
                        <a:t> пацієнтами, у разі необхідності.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5" marR="45995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uk-UA" sz="1200" dirty="0">
                          <a:effectLst/>
                        </a:rPr>
                        <a:t>Пацієнтам із нетриманням сечі без показань.</a:t>
                      </a:r>
                    </a:p>
                    <a:p>
                      <a:pPr marL="0" indent="0" algn="just">
                        <a:lnSpc>
                          <a:spcPct val="10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2. Взяття зразку сечі для посіву, у випадках якщо пацієнт контролює сечопускання.</a:t>
                      </a: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3. Довготривале використання у пацієнтів у післяопераційний період без відповідних показань.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95" marR="45995" marT="0" marB="0"/>
                </a:tc>
                <a:extLst>
                  <a:ext uri="{0D108BD9-81ED-4DB2-BD59-A6C34878D82A}">
                    <a16:rowId xmlns:a16="http://schemas.microsoft.com/office/drawing/2014/main" val="142864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78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36260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1"/>
                </a:solidFill>
              </a:rPr>
              <a:t>Адміністративні заходи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187" y="1098352"/>
            <a:ext cx="874986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до постановки і обслуговування сечових катетерів допускаються виключно особи, які пройшли підготовку;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необхідно впровадити документування наступного в історії хвороби:</a:t>
            </a:r>
          </a:p>
          <a:p>
            <a:r>
              <a:rPr lang="uk-UA" sz="1400" dirty="0"/>
              <a:t>	покази для введення катетеру;</a:t>
            </a:r>
          </a:p>
          <a:p>
            <a:r>
              <a:rPr lang="uk-UA" sz="1400" dirty="0"/>
              <a:t>	дата і час введення катетеру;</a:t>
            </a:r>
          </a:p>
          <a:p>
            <a:r>
              <a:rPr lang="uk-UA" sz="1400" dirty="0"/>
              <a:t>	медичний працівник, який провів процедуру;</a:t>
            </a:r>
          </a:p>
          <a:p>
            <a:r>
              <a:rPr lang="uk-UA" sz="1400" dirty="0"/>
              <a:t>	позначення про заходи по догляду;</a:t>
            </a:r>
          </a:p>
          <a:p>
            <a:r>
              <a:rPr lang="uk-UA" sz="1400" dirty="0"/>
              <a:t>	щоденне позначення щодо необхідності подальшого використання;</a:t>
            </a:r>
          </a:p>
          <a:p>
            <a:r>
              <a:rPr lang="uk-UA" sz="1400" dirty="0"/>
              <a:t>	позначення щодо негативних подій (наприклад, ненавмисне видалення, обструкція, пошкодження катетеру із подальшою заміною);</a:t>
            </a:r>
          </a:p>
          <a:p>
            <a:r>
              <a:rPr lang="uk-UA" sz="1400" dirty="0"/>
              <a:t>	дата і час видалення катетеру;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рекомендовано використовувати </a:t>
            </a:r>
            <a:r>
              <a:rPr lang="uk-UA" sz="1400" dirty="0" err="1"/>
              <a:t>трьохходові</a:t>
            </a:r>
            <a:r>
              <a:rPr lang="uk-UA" sz="1400" dirty="0"/>
              <a:t> (</a:t>
            </a:r>
            <a:r>
              <a:rPr lang="uk-UA" sz="1400" dirty="0" err="1"/>
              <a:t>трьохпортові</a:t>
            </a:r>
            <a:r>
              <a:rPr lang="uk-UA" sz="1400" dirty="0"/>
              <a:t>) катетери;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навчання і підготовка персоналу, які встановлюють та здійснюють догляд за катетером із відпрацюванням практичних навичок (наприклад, зазначені в програмі навчання і підготовки персоналу ЗОЗ із наступною перевіркою знань);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моніторинг, оцінка і зворотній зв'язок щодо КАІСВШ:</a:t>
            </a:r>
          </a:p>
          <a:p>
            <a:r>
              <a:rPr lang="uk-UA" sz="1400" dirty="0"/>
              <a:t>	необхідно вимірювати частоту розвитку КАІСВШ на 1000 катетер-днів в кожному із відділень;</a:t>
            </a:r>
          </a:p>
          <a:p>
            <a:r>
              <a:rPr lang="uk-UA" sz="1400" dirty="0"/>
              <a:t>	порівнювати результати за квартал, півроку та рік і співставляти їх із регіональними або загальнонаціональними даними;</a:t>
            </a:r>
          </a:p>
          <a:p>
            <a:r>
              <a:rPr lang="uk-UA" sz="1400" dirty="0"/>
              <a:t>	щонайменше раз на рік, під час навчальних сесій, повідомляти отримані результати медичним працівникам та, а під час затвердження щорічного звіту, керівництву ЗОЗ</a:t>
            </a:r>
          </a:p>
        </p:txBody>
      </p:sp>
    </p:spTree>
    <p:extLst>
      <p:ext uri="{BB962C8B-B14F-4D97-AF65-F5344CB8AC3E}">
        <p14:creationId xmlns:p14="http://schemas.microsoft.com/office/powerpoint/2010/main" val="123612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fla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Заходи щодо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постановки катетера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372" y="1020183"/>
            <a:ext cx="8387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необхідно виконати практику гігієни рук безпосередньо перед та після постановки сечового катетеру або будь-яких маніпуляцій із ним;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під час постановки катетеру необхідно використовувати асептичну техніку і стерильне обладнання: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для постановки сечового катетеру слід підготувати стерильні рукавички, пелюшку, губку, антисептик (використовувати лише після перевірки переносимості) або стерильний фізіологічний розчин для </a:t>
            </a:r>
            <a:r>
              <a:rPr lang="uk-UA" sz="1600" dirty="0" err="1"/>
              <a:t>периуретральної</a:t>
            </a:r>
            <a:r>
              <a:rPr lang="uk-UA" sz="1600" dirty="0"/>
              <a:t> очистки та одноразовий пакет із змащувальною речовиною для введення;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використовувати антисептичні змащувальні речовини не рекомендовано;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після введення катетеру його необхідно надійно закріпити аби попередити розтягнення уретри;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рекомендовано використовувати катетери із найменшим можливим діаметром задля запобігання травм шийки сечового міхура і уретри;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якщо використовується періодична катетеризація, її необхідно проводити через однакові проміжки часу з метою попередження надмірного розширення сечового міхура;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рекомендовано використовувати ультразвукову візуалізацію для оцінки кількості сечі в міхурі та уникнення непотрібних періодичних катетеризацій</a:t>
            </a:r>
          </a:p>
        </p:txBody>
      </p:sp>
    </p:spTree>
    <p:extLst>
      <p:ext uri="{BB962C8B-B14F-4D97-AF65-F5344CB8AC3E}">
        <p14:creationId xmlns:p14="http://schemas.microsoft.com/office/powerpoint/2010/main" val="1933185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6104</TotalTime>
  <Words>1134</Words>
  <Application>Microsoft Office PowerPoint</Application>
  <PresentationFormat>Экран (16:10)</PresentationFormat>
  <Paragraphs>143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510</cp:revision>
  <cp:lastPrinted>2018-03-28T19:38:41Z</cp:lastPrinted>
  <dcterms:created xsi:type="dcterms:W3CDTF">2017-07-19T07:10:25Z</dcterms:created>
  <dcterms:modified xsi:type="dcterms:W3CDTF">2019-08-13T13:00:38Z</dcterms:modified>
</cp:coreProperties>
</file>