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notesMasterIdLst>
    <p:notesMasterId r:id="rId23"/>
  </p:notesMasterIdLst>
  <p:sldIdLst>
    <p:sldId id="370" r:id="rId2"/>
    <p:sldId id="373" r:id="rId3"/>
    <p:sldId id="374" r:id="rId4"/>
    <p:sldId id="375" r:id="rId5"/>
    <p:sldId id="376" r:id="rId6"/>
    <p:sldId id="386" r:id="rId7"/>
    <p:sldId id="377" r:id="rId8"/>
    <p:sldId id="378" r:id="rId9"/>
    <p:sldId id="379" r:id="rId10"/>
    <p:sldId id="387" r:id="rId11"/>
    <p:sldId id="380" r:id="rId12"/>
    <p:sldId id="381" r:id="rId13"/>
    <p:sldId id="382" r:id="rId14"/>
    <p:sldId id="388" r:id="rId15"/>
    <p:sldId id="383" r:id="rId16"/>
    <p:sldId id="389" r:id="rId17"/>
    <p:sldId id="384" r:id="rId18"/>
    <p:sldId id="385" r:id="rId19"/>
    <p:sldId id="390" r:id="rId20"/>
    <p:sldId id="391" r:id="rId21"/>
    <p:sldId id="392" r:id="rId22"/>
  </p:sldIdLst>
  <p:sldSz cx="9144000" cy="5715000" type="screen16x10"/>
  <p:notesSz cx="6761163" cy="9942513"/>
  <p:defaultTextStyle>
    <a:defPPr>
      <a:defRPr lang="en-US"/>
    </a:defPPr>
    <a:lvl1pPr algn="l" defTabSz="4556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Myriad Pro"/>
        <a:ea typeface="+mn-ea"/>
        <a:cs typeface="Arial" panose="020B0604020202020204" pitchFamily="34" charset="0"/>
      </a:defRPr>
    </a:lvl1pPr>
    <a:lvl2pPr marL="455613" indent="1588" algn="l" defTabSz="4556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Myriad Pro"/>
        <a:ea typeface="+mn-ea"/>
        <a:cs typeface="Arial" panose="020B0604020202020204" pitchFamily="34" charset="0"/>
      </a:defRPr>
    </a:lvl2pPr>
    <a:lvl3pPr marL="912813" indent="1588" algn="l" defTabSz="4556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Myriad Pro"/>
        <a:ea typeface="+mn-ea"/>
        <a:cs typeface="Arial" panose="020B0604020202020204" pitchFamily="34" charset="0"/>
      </a:defRPr>
    </a:lvl3pPr>
    <a:lvl4pPr marL="1370013" indent="1588" algn="l" defTabSz="4556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Myriad Pro"/>
        <a:ea typeface="+mn-ea"/>
        <a:cs typeface="Arial" panose="020B0604020202020204" pitchFamily="34" charset="0"/>
      </a:defRPr>
    </a:lvl4pPr>
    <a:lvl5pPr marL="1827213" indent="1588" algn="l" defTabSz="4556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Myriad Pro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Myriad Pro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Myriad Pro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Myriad Pro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Myriad Pro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E63883"/>
    <a:srgbClr val="098495"/>
    <a:srgbClr val="00FFFF"/>
    <a:srgbClr val="0A93A6"/>
    <a:srgbClr val="C709AC"/>
    <a:srgbClr val="F44AE0"/>
    <a:srgbClr val="921E74"/>
    <a:srgbClr val="0041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76" autoAdjust="0"/>
    <p:restoredTop sz="76727" autoAdjust="0"/>
  </p:normalViewPr>
  <p:slideViewPr>
    <p:cSldViewPr snapToGrid="0">
      <p:cViewPr varScale="1">
        <p:scale>
          <a:sx n="117" d="100"/>
          <a:sy n="117" d="100"/>
        </p:scale>
        <p:origin x="1260" y="204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96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5EA7F41F-CC11-4268-9515-AFC5CDB7DF8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5712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00EFC31-8E13-42ED-99FC-00CAEEE5860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45712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62BCC34-717F-42B4-B246-7DE2810DE0EC}" type="datetimeFigureOut">
              <a:rPr lang="uk-UA"/>
              <a:pPr>
                <a:defRPr/>
              </a:pPr>
              <a:t>13.08.2019</a:t>
            </a:fld>
            <a:endParaRPr lang="uk-UA"/>
          </a:p>
        </p:txBody>
      </p:sp>
      <p:sp>
        <p:nvSpPr>
          <p:cNvPr id="4" name="Образ слайда 3">
            <a:extLst>
              <a:ext uri="{FF2B5EF4-FFF2-40B4-BE49-F238E27FC236}">
                <a16:creationId xmlns:a16="http://schemas.microsoft.com/office/drawing/2014/main" id="{F7F0D104-A724-4259-84A5-F3EB7E503FB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746125"/>
            <a:ext cx="596423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uk-UA" noProof="0"/>
          </a:p>
        </p:txBody>
      </p:sp>
      <p:sp>
        <p:nvSpPr>
          <p:cNvPr id="5" name="Заметки 4">
            <a:extLst>
              <a:ext uri="{FF2B5EF4-FFF2-40B4-BE49-F238E27FC236}">
                <a16:creationId xmlns:a16="http://schemas.microsoft.com/office/drawing/2014/main" id="{4B145BCE-C031-4E77-8198-0CB1321126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51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  <a:endParaRPr lang="uk-UA" noProof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D3972A8-CF03-46B0-B1B4-B051FF46F19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5712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6D5697F-917A-4E1D-B6D8-052D27463A4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550F4C6-79B0-4DBF-B396-67EAA79CB266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1534283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33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60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888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16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50F4C6-79B0-4DBF-B396-67EAA79CB266}" type="slidenum">
              <a:rPr lang="uk-UA" altLang="ru-RU" smtClean="0"/>
              <a:pPr>
                <a:defRPr/>
              </a:pPr>
              <a:t>21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692952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ий слайд">
    <p:bg>
      <p:bgPr>
        <a:gradFill rotWithShape="0">
          <a:gsLst>
            <a:gs pos="0">
              <a:srgbClr val="00A1DB"/>
            </a:gs>
            <a:gs pos="100000">
              <a:srgbClr val="004188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arrow_oran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" y="1220788"/>
            <a:ext cx="836613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arrow_blue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3" y="2573338"/>
            <a:ext cx="1681162" cy="293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0" descr="white_logo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9600" y="125413"/>
            <a:ext cx="178911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BBCE6F9-CEBA-477D-AD3C-77A8ABC5E055}"/>
              </a:ext>
            </a:extLst>
          </p:cNvPr>
          <p:cNvCxnSpPr/>
          <p:nvPr userDrawn="1"/>
        </p:nvCxnSpPr>
        <p:spPr>
          <a:xfrm>
            <a:off x="1143000" y="3654425"/>
            <a:ext cx="658813" cy="0"/>
          </a:xfrm>
          <a:prstGeom prst="line">
            <a:avLst/>
          </a:prstGeom>
          <a:ln w="25400">
            <a:solidFill>
              <a:srgbClr val="F291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631579"/>
            <a:ext cx="6858000" cy="1293393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uk-UA" dirty="0"/>
              <a:t>Зразок заголовка</a:t>
            </a:r>
            <a:endParaRPr lang="en-US" dirty="0"/>
          </a:p>
        </p:txBody>
      </p:sp>
      <p:sp>
        <p:nvSpPr>
          <p:cNvPr id="21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143000" y="2915912"/>
            <a:ext cx="6858000" cy="747077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127" indent="0" algn="ctr">
              <a:buNone/>
              <a:defRPr sz="2000"/>
            </a:lvl2pPr>
            <a:lvl3pPr marL="914254" indent="0" algn="ctr">
              <a:buNone/>
              <a:defRPr sz="1800"/>
            </a:lvl3pPr>
            <a:lvl4pPr marL="1371380" indent="0" algn="ctr">
              <a:buNone/>
              <a:defRPr sz="1600"/>
            </a:lvl4pPr>
            <a:lvl5pPr marL="1828508" indent="0" algn="ctr">
              <a:buNone/>
              <a:defRPr sz="1600"/>
            </a:lvl5pPr>
            <a:lvl6pPr marL="2285633" indent="0" algn="ctr">
              <a:buNone/>
              <a:defRPr sz="1600"/>
            </a:lvl6pPr>
            <a:lvl7pPr marL="2742760" indent="0" algn="ctr">
              <a:buNone/>
              <a:defRPr sz="1600"/>
            </a:lvl7pPr>
            <a:lvl8pPr marL="3199888" indent="0" algn="ctr">
              <a:buNone/>
              <a:defRPr sz="1600"/>
            </a:lvl8pPr>
            <a:lvl9pPr marL="3657016" indent="0" algn="ctr">
              <a:buNone/>
              <a:defRPr sz="1600"/>
            </a:lvl9pPr>
          </a:lstStyle>
          <a:p>
            <a:r>
              <a:rPr lang="uk-UA" dirty="0"/>
              <a:t>Клацніть, щоб редагувати стиль зразка підзаголовка</a:t>
            </a:r>
          </a:p>
        </p:txBody>
      </p:sp>
      <p:sp>
        <p:nvSpPr>
          <p:cNvPr id="23" name="Місце для тексту 22"/>
          <p:cNvSpPr>
            <a:spLocks noGrp="1"/>
          </p:cNvSpPr>
          <p:nvPr>
            <p:ph type="body" sz="quarter" idx="10"/>
          </p:nvPr>
        </p:nvSpPr>
        <p:spPr>
          <a:xfrm>
            <a:off x="1150938" y="3867150"/>
            <a:ext cx="6850062" cy="749300"/>
          </a:xfr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342844" indent="0">
              <a:buNone/>
              <a:defRPr sz="1800">
                <a:solidFill>
                  <a:schemeClr val="bg1"/>
                </a:solidFill>
              </a:defRPr>
            </a:lvl2pPr>
            <a:lvl3pPr marL="685690" indent="0">
              <a:buNone/>
              <a:defRPr sz="1800">
                <a:solidFill>
                  <a:schemeClr val="bg1"/>
                </a:solidFill>
              </a:defRPr>
            </a:lvl3pPr>
            <a:lvl4pPr marL="1028536" indent="0">
              <a:buNone/>
              <a:defRPr sz="1800">
                <a:solidFill>
                  <a:schemeClr val="bg1"/>
                </a:solidFill>
              </a:defRPr>
            </a:lvl4pPr>
            <a:lvl5pPr marL="137138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uk-UA" dirty="0"/>
              <a:t>Редагувати стиль зразка тексту</a:t>
            </a:r>
          </a:p>
        </p:txBody>
      </p:sp>
    </p:spTree>
    <p:extLst>
      <p:ext uri="{BB962C8B-B14F-4D97-AF65-F5344CB8AC3E}">
        <p14:creationId xmlns:p14="http://schemas.microsoft.com/office/powerpoint/2010/main" val="2553160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>
            <a:extLst>
              <a:ext uri="{FF2B5EF4-FFF2-40B4-BE49-F238E27FC236}">
                <a16:creationId xmlns:a16="http://schemas.microsoft.com/office/drawing/2014/main" id="{448A7026-7494-4F29-BCF4-88327241A61D}"/>
              </a:ext>
            </a:extLst>
          </p:cNvPr>
          <p:cNvCxnSpPr/>
          <p:nvPr userDrawn="1"/>
        </p:nvCxnSpPr>
        <p:spPr>
          <a:xfrm>
            <a:off x="628650" y="1296988"/>
            <a:ext cx="877888" cy="0"/>
          </a:xfrm>
          <a:prstGeom prst="line">
            <a:avLst/>
          </a:prstGeom>
          <a:ln w="25400">
            <a:solidFill>
              <a:srgbClr val="F291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2513" y="347663"/>
            <a:ext cx="1492250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4275"/>
            <a:ext cx="7886700" cy="992190"/>
          </a:xfrm>
        </p:spPr>
        <p:txBody>
          <a:bodyPr/>
          <a:lstStyle/>
          <a:p>
            <a:r>
              <a:rPr lang="uk-UA" dirty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dirty="0"/>
              <a:t>Редагувати стиль зразка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520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ображення вертикальн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7">
            <a:extLst>
              <a:ext uri="{FF2B5EF4-FFF2-40B4-BE49-F238E27FC236}">
                <a16:creationId xmlns:a16="http://schemas.microsoft.com/office/drawing/2014/main" id="{34D61CD3-3FE4-481E-B00A-2D868F892FFB}"/>
              </a:ext>
            </a:extLst>
          </p:cNvPr>
          <p:cNvCxnSpPr/>
          <p:nvPr userDrawn="1"/>
        </p:nvCxnSpPr>
        <p:spPr>
          <a:xfrm>
            <a:off x="5262563" y="2828925"/>
            <a:ext cx="879475" cy="0"/>
          </a:xfrm>
          <a:prstGeom prst="line">
            <a:avLst/>
          </a:prstGeom>
          <a:ln w="25400">
            <a:solidFill>
              <a:srgbClr val="F291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2513" y="347663"/>
            <a:ext cx="1492250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Місце для зображення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4428563" cy="5715000"/>
          </a:xfrm>
        </p:spPr>
        <p:txBody>
          <a:bodyPr rtlCol="0">
            <a:normAutofit/>
          </a:bodyPr>
          <a:lstStyle/>
          <a:p>
            <a:pPr lvl="0"/>
            <a:endParaRPr lang="uk-UA" noProof="0" dirty="0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11"/>
          </p:nvPr>
        </p:nvSpPr>
        <p:spPr>
          <a:xfrm>
            <a:off x="5263200" y="3128409"/>
            <a:ext cx="3071812" cy="1757363"/>
          </a:xfrm>
        </p:spPr>
        <p:txBody>
          <a:bodyPr/>
          <a:lstStyle/>
          <a:p>
            <a:pPr lvl="0"/>
            <a:r>
              <a:rPr lang="uk-UA" dirty="0"/>
              <a:t>Редагувати стиль зразка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63200" y="1378800"/>
            <a:ext cx="2563200" cy="1198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24956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ображення горизонтальн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7">
            <a:extLst>
              <a:ext uri="{FF2B5EF4-FFF2-40B4-BE49-F238E27FC236}">
                <a16:creationId xmlns:a16="http://schemas.microsoft.com/office/drawing/2014/main" id="{5A3967B3-543E-4678-9C1E-04C41B0C296B}"/>
              </a:ext>
            </a:extLst>
          </p:cNvPr>
          <p:cNvCxnSpPr/>
          <p:nvPr userDrawn="1"/>
        </p:nvCxnSpPr>
        <p:spPr>
          <a:xfrm>
            <a:off x="1638300" y="2112963"/>
            <a:ext cx="877888" cy="0"/>
          </a:xfrm>
          <a:prstGeom prst="line">
            <a:avLst/>
          </a:prstGeom>
          <a:ln w="25400">
            <a:solidFill>
              <a:srgbClr val="F291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Місце для зображення 3"/>
          <p:cNvSpPr>
            <a:spLocks noGrp="1"/>
          </p:cNvSpPr>
          <p:nvPr>
            <p:ph type="pic" sz="quarter" idx="10"/>
          </p:nvPr>
        </p:nvSpPr>
        <p:spPr>
          <a:xfrm>
            <a:off x="0" y="2268075"/>
            <a:ext cx="9144000" cy="3446929"/>
          </a:xfrm>
        </p:spPr>
        <p:txBody>
          <a:bodyPr rtlCol="0">
            <a:normAutofit/>
          </a:bodyPr>
          <a:lstStyle/>
          <a:p>
            <a:pPr lvl="0"/>
            <a:endParaRPr lang="uk-UA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4400" y="748800"/>
            <a:ext cx="3002400" cy="1198800"/>
          </a:xfrm>
        </p:spPr>
        <p:txBody>
          <a:bodyPr>
            <a:normAutofit/>
          </a:bodyPr>
          <a:lstStyle>
            <a:lvl1pPr marL="0" marR="0" indent="0" algn="l" defTabSz="914186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>
                <a:solidFill>
                  <a:srgbClr val="004188"/>
                </a:solidFill>
              </a:defRPr>
            </a:lvl1pPr>
          </a:lstStyle>
          <a:p>
            <a:pPr lvl="0"/>
            <a:r>
              <a:rPr lang="ru-RU"/>
              <a:t>Образец заголовка</a:t>
            </a:r>
            <a:endParaRPr lang="uk-UA" dirty="0"/>
          </a:p>
        </p:txBody>
      </p:sp>
      <p:sp>
        <p:nvSpPr>
          <p:cNvPr id="6" name="Місце для тексту 5"/>
          <p:cNvSpPr>
            <a:spLocks noGrp="1"/>
          </p:cNvSpPr>
          <p:nvPr>
            <p:ph type="body" sz="quarter" idx="11"/>
          </p:nvPr>
        </p:nvSpPr>
        <p:spPr>
          <a:xfrm>
            <a:off x="5043600" y="730800"/>
            <a:ext cx="3492000" cy="1144588"/>
          </a:xfrm>
        </p:spPr>
        <p:txBody>
          <a:bodyPr/>
          <a:lstStyle/>
          <a:p>
            <a:pPr lvl="0"/>
            <a:r>
              <a:rPr lang="uk-UA" dirty="0"/>
              <a:t>Редагувати стиль зразка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2284970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з графі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arrow_oran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8" y="120650"/>
            <a:ext cx="631825" cy="109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7">
            <a:extLst>
              <a:ext uri="{FF2B5EF4-FFF2-40B4-BE49-F238E27FC236}">
                <a16:creationId xmlns:a16="http://schemas.microsoft.com/office/drawing/2014/main" id="{ADA956ED-7041-48AC-9CC9-A0C68DFB4421}"/>
              </a:ext>
            </a:extLst>
          </p:cNvPr>
          <p:cNvCxnSpPr/>
          <p:nvPr userDrawn="1"/>
        </p:nvCxnSpPr>
        <p:spPr>
          <a:xfrm>
            <a:off x="1144588" y="1565275"/>
            <a:ext cx="877887" cy="0"/>
          </a:xfrm>
          <a:prstGeom prst="line">
            <a:avLst/>
          </a:prstGeom>
          <a:ln w="25400">
            <a:solidFill>
              <a:srgbClr val="F291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2513" y="347663"/>
            <a:ext cx="1492250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4804" y="304271"/>
            <a:ext cx="6188329" cy="1104636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uk-UA" dirty="0"/>
          </a:p>
        </p:txBody>
      </p:sp>
      <p:sp>
        <p:nvSpPr>
          <p:cNvPr id="5" name="Місце для діаграми 4"/>
          <p:cNvSpPr>
            <a:spLocks noGrp="1"/>
          </p:cNvSpPr>
          <p:nvPr>
            <p:ph type="chart" sz="quarter" idx="10"/>
          </p:nvPr>
        </p:nvSpPr>
        <p:spPr>
          <a:xfrm>
            <a:off x="1144802" y="1712913"/>
            <a:ext cx="7551525" cy="3459162"/>
          </a:xfrm>
        </p:spPr>
        <p:txBody>
          <a:bodyPr rtlCol="0">
            <a:normAutofit/>
          </a:bodyPr>
          <a:lstStyle/>
          <a:p>
            <a:pPr lvl="0"/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4081469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Графік коротки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arrow_oran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8" y="1201738"/>
            <a:ext cx="631825" cy="109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7">
            <a:extLst>
              <a:ext uri="{FF2B5EF4-FFF2-40B4-BE49-F238E27FC236}">
                <a16:creationId xmlns:a16="http://schemas.microsoft.com/office/drawing/2014/main" id="{17380D93-018A-4110-AD73-86C7064E860C}"/>
              </a:ext>
            </a:extLst>
          </p:cNvPr>
          <p:cNvCxnSpPr/>
          <p:nvPr userDrawn="1"/>
        </p:nvCxnSpPr>
        <p:spPr>
          <a:xfrm>
            <a:off x="1668463" y="2522538"/>
            <a:ext cx="876300" cy="0"/>
          </a:xfrm>
          <a:prstGeom prst="line">
            <a:avLst/>
          </a:prstGeom>
          <a:ln w="25400">
            <a:solidFill>
              <a:srgbClr val="F291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Рисунок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2513" y="347663"/>
            <a:ext cx="1492250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7618" y="1516756"/>
            <a:ext cx="2339958" cy="1006024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uk-UA" dirty="0"/>
          </a:p>
        </p:txBody>
      </p:sp>
      <p:sp>
        <p:nvSpPr>
          <p:cNvPr id="6" name="Місце для діаграми 5"/>
          <p:cNvSpPr>
            <a:spLocks noGrp="1"/>
          </p:cNvSpPr>
          <p:nvPr>
            <p:ph type="chart" sz="quarter" idx="10"/>
          </p:nvPr>
        </p:nvSpPr>
        <p:spPr>
          <a:xfrm>
            <a:off x="4114807" y="1516756"/>
            <a:ext cx="4249271" cy="3271144"/>
          </a:xfrm>
        </p:spPr>
        <p:txBody>
          <a:bodyPr rtlCol="0">
            <a:normAutofit/>
          </a:bodyPr>
          <a:lstStyle/>
          <a:p>
            <a:pPr lvl="0"/>
            <a:endParaRPr lang="uk-UA" noProof="0" dirty="0"/>
          </a:p>
        </p:txBody>
      </p:sp>
      <p:sp>
        <p:nvSpPr>
          <p:cNvPr id="9" name="Місце для тексту 8"/>
          <p:cNvSpPr>
            <a:spLocks noGrp="1"/>
          </p:cNvSpPr>
          <p:nvPr>
            <p:ph type="body" sz="quarter" idx="11"/>
          </p:nvPr>
        </p:nvSpPr>
        <p:spPr>
          <a:xfrm>
            <a:off x="1577976" y="2851156"/>
            <a:ext cx="2339975" cy="1936750"/>
          </a:xfrm>
        </p:spPr>
        <p:txBody>
          <a:bodyPr/>
          <a:lstStyle/>
          <a:p>
            <a:pPr lvl="0"/>
            <a:r>
              <a:rPr lang="uk-UA" dirty="0"/>
              <a:t>Редагувати стиль зразка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1094192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інальний слайд">
    <p:bg>
      <p:bgPr>
        <a:gradFill rotWithShape="0">
          <a:gsLst>
            <a:gs pos="0">
              <a:srgbClr val="00A1DB"/>
            </a:gs>
            <a:gs pos="100000">
              <a:srgbClr val="004188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C0EDF88-57D5-43F4-B528-F26326A0DBC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666875" y="3757613"/>
            <a:ext cx="11747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12" rIns="91425" bIns="45712">
            <a:spAutoFit/>
          </a:bodyPr>
          <a:lstStyle>
            <a:lvl1pPr>
              <a:defRPr>
                <a:solidFill>
                  <a:schemeClr val="tx1"/>
                </a:solidFill>
                <a:latin typeface="Myriad Pro"/>
              </a:defRPr>
            </a:lvl1pPr>
            <a:lvl2pPr marL="742950" indent="-285750">
              <a:defRPr>
                <a:solidFill>
                  <a:schemeClr val="tx1"/>
                </a:solidFill>
                <a:latin typeface="Myriad Pro"/>
              </a:defRPr>
            </a:lvl2pPr>
            <a:lvl3pPr marL="1143000" indent="-228600">
              <a:defRPr>
                <a:solidFill>
                  <a:schemeClr val="tx1"/>
                </a:solidFill>
                <a:latin typeface="Myriad Pro"/>
              </a:defRPr>
            </a:lvl3pPr>
            <a:lvl4pPr marL="1600200" indent="-228600">
              <a:defRPr>
                <a:solidFill>
                  <a:schemeClr val="tx1"/>
                </a:solidFill>
                <a:latin typeface="Myriad Pro"/>
              </a:defRPr>
            </a:lvl4pPr>
            <a:lvl5pPr marL="2057400" indent="-228600">
              <a:defRPr>
                <a:solidFill>
                  <a:schemeClr val="tx1"/>
                </a:solidFill>
                <a:latin typeface="Myriad Pro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"/>
              </a:defRPr>
            </a:lvl9pPr>
          </a:lstStyle>
          <a:p>
            <a:pPr defTabSz="457127" eaLnBrk="1" hangingPunct="1">
              <a:defRPr/>
            </a:pPr>
            <a:r>
              <a:rPr lang="en-US" altLang="ru-RU" sz="1400">
                <a:solidFill>
                  <a:srgbClr val="7DA0C3"/>
                </a:solidFill>
                <a:ea typeface="Myriad Pro"/>
                <a:cs typeface="Myriad Pro"/>
              </a:rPr>
              <a:t>phc.org.ua</a:t>
            </a:r>
          </a:p>
        </p:txBody>
      </p:sp>
      <p:cxnSp>
        <p:nvCxnSpPr>
          <p:cNvPr id="4" name="Straight Connector 7">
            <a:extLst>
              <a:ext uri="{FF2B5EF4-FFF2-40B4-BE49-F238E27FC236}">
                <a16:creationId xmlns:a16="http://schemas.microsoft.com/office/drawing/2014/main" id="{D359D7F1-E107-4F6D-896A-03053891BB3B}"/>
              </a:ext>
            </a:extLst>
          </p:cNvPr>
          <p:cNvCxnSpPr/>
          <p:nvPr userDrawn="1"/>
        </p:nvCxnSpPr>
        <p:spPr>
          <a:xfrm>
            <a:off x="1666875" y="3527425"/>
            <a:ext cx="877888" cy="0"/>
          </a:xfrm>
          <a:prstGeom prst="line">
            <a:avLst/>
          </a:prstGeom>
          <a:ln w="25400">
            <a:solidFill>
              <a:srgbClr val="F291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66800" y="2689415"/>
            <a:ext cx="6334200" cy="530812"/>
          </a:xfrm>
        </p:spPr>
        <p:txBody>
          <a:bodyPr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Myriad Pro" panose="020B0503030403020204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11497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04800"/>
            <a:ext cx="78867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12" rIns="91425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altLang="ru-RU"/>
              <a:t>Зразок заголовка</a:t>
            </a:r>
            <a:endParaRPr lang="en-US" altLang="ru-RU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520825"/>
            <a:ext cx="7886700" cy="362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12" rIns="91425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altLang="ru-RU"/>
              <a:t>Редагувати стиль зразка тексту</a:t>
            </a:r>
          </a:p>
          <a:p>
            <a:pPr lvl="1"/>
            <a:r>
              <a:rPr lang="uk-UA" altLang="ru-RU"/>
              <a:t>Другий рівень</a:t>
            </a:r>
          </a:p>
          <a:p>
            <a:pPr lvl="2"/>
            <a:r>
              <a:rPr lang="uk-UA" altLang="ru-RU"/>
              <a:t>Третій рівень</a:t>
            </a:r>
          </a:p>
          <a:p>
            <a:pPr lvl="3"/>
            <a:r>
              <a:rPr lang="uk-UA" altLang="ru-RU"/>
              <a:t>Четвертий рівень</a:t>
            </a:r>
          </a:p>
          <a:p>
            <a:pPr lvl="4"/>
            <a:r>
              <a:rPr lang="uk-UA" altLang="ru-RU"/>
              <a:t>П’ятий рівень</a:t>
            </a:r>
            <a:endParaRPr lang="en-U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395" r:id="rId1"/>
    <p:sldLayoutId id="2147487396" r:id="rId2"/>
    <p:sldLayoutId id="2147487397" r:id="rId3"/>
    <p:sldLayoutId id="2147487398" r:id="rId4"/>
    <p:sldLayoutId id="2147487399" r:id="rId5"/>
    <p:sldLayoutId id="2147487400" r:id="rId6"/>
    <p:sldLayoutId id="2147487401" r:id="rId7"/>
  </p:sldLayoutIdLst>
  <p:txStyles>
    <p:titleStyle>
      <a:lvl1pPr algn="l" defTabSz="684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 kern="1200">
          <a:solidFill>
            <a:srgbClr val="004188"/>
          </a:solidFill>
          <a:latin typeface="+mj-lt"/>
          <a:ea typeface="+mj-ea"/>
          <a:cs typeface="+mj-cs"/>
        </a:defRPr>
      </a:lvl1pPr>
      <a:lvl2pPr algn="l" defTabSz="684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4188"/>
          </a:solidFill>
          <a:latin typeface="Myriad Pro"/>
        </a:defRPr>
      </a:lvl2pPr>
      <a:lvl3pPr algn="l" defTabSz="684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4188"/>
          </a:solidFill>
          <a:latin typeface="Myriad Pro"/>
        </a:defRPr>
      </a:lvl3pPr>
      <a:lvl4pPr algn="l" defTabSz="684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4188"/>
          </a:solidFill>
          <a:latin typeface="Myriad Pro"/>
        </a:defRPr>
      </a:lvl4pPr>
      <a:lvl5pPr algn="l" defTabSz="684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4188"/>
          </a:solidFill>
          <a:latin typeface="Myriad Pro"/>
        </a:defRPr>
      </a:lvl5pPr>
      <a:lvl6pPr marL="457127" algn="l" defTabSz="685690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4188"/>
          </a:solidFill>
          <a:latin typeface="Myriad Pro"/>
        </a:defRPr>
      </a:lvl6pPr>
      <a:lvl7pPr marL="914254" algn="l" defTabSz="685690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4188"/>
          </a:solidFill>
          <a:latin typeface="Myriad Pro"/>
        </a:defRPr>
      </a:lvl7pPr>
      <a:lvl8pPr marL="1371380" algn="l" defTabSz="685690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4188"/>
          </a:solidFill>
          <a:latin typeface="Myriad Pro"/>
        </a:defRPr>
      </a:lvl8pPr>
      <a:lvl9pPr marL="1828508" algn="l" defTabSz="685690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4188"/>
          </a:solidFill>
          <a:latin typeface="Myriad Pro"/>
        </a:defRPr>
      </a:lvl9pPr>
    </p:titleStyle>
    <p:bodyStyle>
      <a:lvl1pPr marL="169863" indent="-169863" algn="l" defTabSz="684213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Clr>
          <a:srgbClr val="004188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512763" indent="-169863" algn="l" defTabSz="684213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Clr>
          <a:srgbClr val="004188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55663" indent="-169863" algn="l" defTabSz="684213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Clr>
          <a:srgbClr val="004188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98563" indent="-169863" algn="l" defTabSz="684213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Clr>
          <a:srgbClr val="004188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41463" indent="-169863" algn="l" defTabSz="684213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Clr>
          <a:srgbClr val="004188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649" indent="-171422" algn="l" defTabSz="68569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494" indent="-171422" algn="l" defTabSz="68569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339" indent="-171422" algn="l" defTabSz="68569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182" indent="-171422" algn="l" defTabSz="68569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69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44" algn="l" defTabSz="68569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85690" algn="l" defTabSz="68569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536" algn="l" defTabSz="68569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380" algn="l" defTabSz="68569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226" algn="l" defTabSz="68569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071" algn="l" defTabSz="68569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99916" algn="l" defTabSz="68569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742760" algn="l" defTabSz="68569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1CFDD55-E5DD-4EBF-835B-3F07A7ACD1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34175"/>
            <a:ext cx="9144000" cy="1242462"/>
          </a:xfrm>
        </p:spPr>
        <p:txBody>
          <a:bodyPr/>
          <a:lstStyle/>
          <a:p>
            <a:pPr marL="0" indent="0" algn="ctr">
              <a:buNone/>
            </a:pPr>
            <a:r>
              <a:rPr lang="uk-UA" sz="2800" b="1" dirty="0">
                <a:solidFill>
                  <a:srgbClr val="00418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Впровадження програми з покращення</a:t>
            </a:r>
          </a:p>
          <a:p>
            <a:pPr marL="0" indent="0" algn="ctr">
              <a:buNone/>
            </a:pPr>
            <a:r>
              <a:rPr lang="uk-UA" sz="2800" b="1" dirty="0">
                <a:solidFill>
                  <a:srgbClr val="00418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гігієни рук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5FE3947-1BCA-4F6E-9973-766DD7D05FB3}"/>
              </a:ext>
            </a:extLst>
          </p:cNvPr>
          <p:cNvSpPr/>
          <p:nvPr/>
        </p:nvSpPr>
        <p:spPr>
          <a:xfrm>
            <a:off x="495946" y="1146875"/>
            <a:ext cx="1348352" cy="216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7BE7B89-E6DB-4757-9F2A-278FAE7F4B8A}"/>
              </a:ext>
            </a:extLst>
          </p:cNvPr>
          <p:cNvSpPr txBox="1"/>
          <p:nvPr/>
        </p:nvSpPr>
        <p:spPr>
          <a:xfrm>
            <a:off x="0" y="5284922"/>
            <a:ext cx="9143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b="1" dirty="0">
                <a:solidFill>
                  <a:srgbClr val="00418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2019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-1" y="207264"/>
            <a:ext cx="7396844" cy="6488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defTabSz="45561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/>
                <a:ea typeface="+mn-ea"/>
                <a:cs typeface="Arial" panose="020B0604020202020204" pitchFamily="34" charset="0"/>
              </a:defRPr>
            </a:lvl1pPr>
            <a:lvl2pPr marL="455613" indent="1588" algn="l" defTabSz="45561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/>
                <a:ea typeface="+mn-ea"/>
                <a:cs typeface="Arial" panose="020B0604020202020204" pitchFamily="34" charset="0"/>
              </a:defRPr>
            </a:lvl2pPr>
            <a:lvl3pPr marL="912813" indent="1588" algn="l" defTabSz="45561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/>
                <a:ea typeface="+mn-ea"/>
                <a:cs typeface="Arial" panose="020B0604020202020204" pitchFamily="34" charset="0"/>
              </a:defRPr>
            </a:lvl3pPr>
            <a:lvl4pPr marL="1370013" indent="1588" algn="l" defTabSz="45561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/>
                <a:ea typeface="+mn-ea"/>
                <a:cs typeface="Arial" panose="020B0604020202020204" pitchFamily="34" charset="0"/>
              </a:defRPr>
            </a:lvl4pPr>
            <a:lvl5pPr marL="1827213" indent="1588" algn="l" defTabSz="45561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Myriad Pro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Myriad Pro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Myriad Pro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Myriad Pro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uk-UA" sz="1600" b="1" i="1" dirty="0">
                <a:solidFill>
                  <a:srgbClr val="17365D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«Впровадження програми профілактики інфекцій та </a:t>
            </a:r>
            <a:r>
              <a:rPr lang="uk-UA" sz="1600" b="1" i="1" dirty="0" smtClean="0">
                <a:solidFill>
                  <a:srgbClr val="17365D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інфекційного контролю</a:t>
            </a:r>
            <a:endParaRPr lang="uk-UA" sz="1600" b="1" i="1" dirty="0">
              <a:solidFill>
                <a:srgbClr val="17365D"/>
              </a:solidFill>
              <a:latin typeface="Times New Roman" panose="02020603050405020304" pitchFamily="18" charset="0"/>
              <a:ea typeface="Courier New" panose="02070309020205020404" pitchFamily="49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uk-UA" sz="1600" b="1" i="1" dirty="0">
                <a:solidFill>
                  <a:srgbClr val="17365D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 закладах охорони </a:t>
            </a:r>
            <a:r>
              <a:rPr lang="uk-UA" sz="1600" b="1" i="1" dirty="0">
                <a:solidFill>
                  <a:srgbClr val="17365D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здоров’я</a:t>
            </a:r>
            <a:r>
              <a:rPr lang="uk-UA" sz="1600" b="1" i="1" dirty="0">
                <a:solidFill>
                  <a:srgbClr val="17365D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»</a:t>
            </a:r>
            <a:endParaRPr lang="en-US" sz="1600" i="1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751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28649" y="493461"/>
            <a:ext cx="7886700" cy="452470"/>
          </a:xfrm>
        </p:spPr>
        <p:txBody>
          <a:bodyPr/>
          <a:lstStyle/>
          <a:p>
            <a:pPr algn="ctr"/>
            <a:r>
              <a:rPr lang="uk-UA" dirty="0"/>
              <a:t>Навчання і підготовка (приклад)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33550" y="1213945"/>
            <a:ext cx="8276897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	</a:t>
            </a:r>
            <a:r>
              <a:rPr lang="uk-UA" sz="1400" b="1" dirty="0">
                <a:solidFill>
                  <a:srgbClr val="FF0000"/>
                </a:solidFill>
              </a:rPr>
              <a:t>В ЗОЗ проводиться недостатньо або не проводиться взагалі навчання і підготовка з гігієни рук. В такому випадку слід розробити план дій, який буде включати:</a:t>
            </a:r>
            <a:endParaRPr lang="en-US" sz="1400" b="1" dirty="0">
              <a:solidFill>
                <a:srgbClr val="FF0000"/>
              </a:solidFill>
            </a:endParaRPr>
          </a:p>
          <a:p>
            <a:r>
              <a:rPr lang="uk-UA" sz="1400" dirty="0"/>
              <a:t>	визначити особу, відповідальну за розробку або доопрацювання навчальних програм;</a:t>
            </a:r>
            <a:endParaRPr lang="en-US" sz="1400" dirty="0"/>
          </a:p>
          <a:p>
            <a:r>
              <a:rPr lang="uk-UA" sz="1400" dirty="0"/>
              <a:t>	визначити підходи, що допоможуть у визначенні майбутніх інструкторів та спостерігачів;</a:t>
            </a:r>
            <a:endParaRPr lang="en-US" sz="1400" dirty="0"/>
          </a:p>
          <a:p>
            <a:r>
              <a:rPr lang="uk-UA" sz="1400" dirty="0"/>
              <a:t>	пріоритетні групи медичних працівників, які мають пройти навчання і підготовку;</a:t>
            </a:r>
            <a:endParaRPr lang="en-US" sz="1400" dirty="0"/>
          </a:p>
          <a:p>
            <a:r>
              <a:rPr lang="uk-UA" sz="1400" dirty="0"/>
              <a:t>	вимоги до цілеспрямованих навчання і підготовки;</a:t>
            </a:r>
            <a:endParaRPr lang="en-US" sz="1400" dirty="0"/>
          </a:p>
          <a:p>
            <a:r>
              <a:rPr lang="uk-UA" sz="1400" dirty="0"/>
              <a:t>	строки початку і закінчення навчання інструкторів, спостерігачів та медичних працівників;</a:t>
            </a:r>
            <a:endParaRPr lang="en-US" sz="1400" dirty="0"/>
          </a:p>
          <a:p>
            <a:r>
              <a:rPr lang="uk-UA" sz="1400" dirty="0"/>
              <a:t>	виділені та затверджені графіки навчання і підготовки;</a:t>
            </a:r>
            <a:endParaRPr lang="en-US" sz="1400" dirty="0"/>
          </a:p>
          <a:p>
            <a:r>
              <a:rPr lang="uk-UA" sz="1400" dirty="0"/>
              <a:t>	виділений бюджет на проведення навчання і підготовки.</a:t>
            </a:r>
            <a:endParaRPr lang="en-US" sz="1400" dirty="0"/>
          </a:p>
          <a:p>
            <a:r>
              <a:rPr lang="uk-UA" sz="1400" dirty="0"/>
              <a:t>	</a:t>
            </a:r>
            <a:r>
              <a:rPr lang="uk-UA" sz="1400" i="1" dirty="0">
                <a:solidFill>
                  <a:srgbClr val="FF0000"/>
                </a:solidFill>
              </a:rPr>
              <a:t>Після виконання плану дій, підвищення компетентності персоналу шляхом проходження базової підготовки кожним працівником, що вже працює та працевлаштовується, має включати:</a:t>
            </a:r>
            <a:endParaRPr lang="en-US" sz="1400" i="1" dirty="0">
              <a:solidFill>
                <a:srgbClr val="FF0000"/>
              </a:solidFill>
            </a:endParaRPr>
          </a:p>
          <a:p>
            <a:r>
              <a:rPr lang="uk-UA" sz="1400" dirty="0"/>
              <a:t>	тренінги і семінари для інструкторів під керівництвом координатора із гігієни рук;</a:t>
            </a:r>
            <a:endParaRPr lang="en-US" sz="1400" dirty="0"/>
          </a:p>
          <a:p>
            <a:r>
              <a:rPr lang="uk-UA" sz="1400" dirty="0"/>
              <a:t>	навчальні сесії для інструкторів, спостерігачів і медичних працівників із використанням даних:</a:t>
            </a:r>
            <a:endParaRPr lang="en-US" sz="1400" dirty="0"/>
          </a:p>
          <a:p>
            <a:r>
              <a:rPr lang="uk-UA" sz="1400" dirty="0"/>
              <a:t>	розповсюдженості ІПНМД;</a:t>
            </a:r>
            <a:endParaRPr lang="en-US" sz="1400" dirty="0"/>
          </a:p>
          <a:p>
            <a:r>
              <a:rPr lang="uk-UA" sz="1400" dirty="0"/>
              <a:t>	проведених оцінювань в контексті ПІІК (наприклад, системної самооцінки з ПІІК);</a:t>
            </a:r>
            <a:endParaRPr lang="en-US" sz="1400" dirty="0"/>
          </a:p>
          <a:p>
            <a:r>
              <a:rPr lang="uk-UA" sz="1400" dirty="0"/>
              <a:t>	підхід «Ваші 5 моментів для гігієни рук» та брошуру «Навіщо?», «Як?» і «Коли?».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251361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60181" y="252246"/>
            <a:ext cx="7886700" cy="788277"/>
          </a:xfrm>
        </p:spPr>
        <p:txBody>
          <a:bodyPr/>
          <a:lstStyle/>
          <a:p>
            <a:pPr algn="ctr"/>
            <a:r>
              <a:rPr lang="uk-UA" dirty="0"/>
              <a:t>Моніторинг, аудит і </a:t>
            </a:r>
            <a:br>
              <a:rPr lang="uk-UA" dirty="0"/>
            </a:br>
            <a:r>
              <a:rPr lang="uk-UA" dirty="0"/>
              <a:t>зворотній зв’язок</a:t>
            </a:r>
            <a:endParaRPr lang="en-US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40069"/>
            <a:ext cx="3988676" cy="370489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988676" y="1166648"/>
            <a:ext cx="499766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Підготувати проведення моніторингу і оцінки за наступними Протоколами:</a:t>
            </a:r>
          </a:p>
          <a:p>
            <a:r>
              <a:rPr lang="uk-UA" dirty="0"/>
              <a:t>	дотримання гігієни рук медичними працівниками;</a:t>
            </a:r>
          </a:p>
          <a:p>
            <a:r>
              <a:rPr lang="uk-UA" dirty="0"/>
              <a:t>	оцінка наявної інфраструктури і ресурсів;</a:t>
            </a:r>
          </a:p>
          <a:p>
            <a:r>
              <a:rPr lang="uk-UA" dirty="0"/>
              <a:t>	оцінка використання засобів для гігієни рук;</a:t>
            </a:r>
          </a:p>
          <a:p>
            <a:r>
              <a:rPr lang="uk-UA" dirty="0"/>
              <a:t>	оцінка сприйняття серед медичних працівників;</a:t>
            </a:r>
          </a:p>
          <a:p>
            <a:r>
              <a:rPr lang="uk-UA" dirty="0"/>
              <a:t>	оцінка сприйняття керівництвом закладу;</a:t>
            </a:r>
          </a:p>
          <a:p>
            <a:r>
              <a:rPr lang="uk-UA" dirty="0"/>
              <a:t>	оцінка знань медичних працівників;</a:t>
            </a:r>
          </a:p>
          <a:p>
            <a:r>
              <a:rPr lang="uk-UA" dirty="0"/>
              <a:t>	оцінка переносимості і прийнятності спиртовмісного антисептику для рук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4672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60181" y="252246"/>
            <a:ext cx="7886700" cy="788277"/>
          </a:xfrm>
        </p:spPr>
        <p:txBody>
          <a:bodyPr/>
          <a:lstStyle/>
          <a:p>
            <a:pPr algn="ctr"/>
            <a:r>
              <a:rPr lang="uk-UA" dirty="0"/>
              <a:t>Моніторинг, аудит і </a:t>
            </a:r>
            <a:br>
              <a:rPr lang="uk-UA" dirty="0"/>
            </a:br>
            <a:r>
              <a:rPr lang="uk-UA" dirty="0"/>
              <a:t>зворотній зв’язок</a:t>
            </a:r>
            <a:endParaRPr lang="en-US" dirty="0"/>
          </a:p>
        </p:txBody>
      </p:sp>
      <p:pic>
        <p:nvPicPr>
          <p:cNvPr id="1026" name="Picture 2" descr="Ð ÐµÐ·ÑÐ»ÑÑÐ°Ñ Ð¿Ð¾ÑÑÐºÑ Ð·Ð¾Ð±ÑÐ°Ð¶ÐµÐ½Ñ Ð·Ð° Ð·Ð°Ð¿Ð¸ÑÐ¾Ð¼ &quot;Ð°ÑÐ´Ð¸Ñ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4485" y="1872156"/>
            <a:ext cx="2524563" cy="2494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1371600"/>
            <a:ext cx="630620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Розробити та затвердити графік проведення аудиту і зворотного зв'язку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Залучитися необхідною експертною підтримкою (епідеміолога, статиста, лікаря-бактеріолога тощо)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Розрахувати та затвердити у річному бюджеті витрати на моніторинг, аудит і зворотній зв’язок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Створити систему звітності, включно із планом дій щодо усунення невідповідності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Провести базову оцінку і отримати зворотній зв’язок із медичними працівниками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3153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60181" y="252246"/>
            <a:ext cx="7886700" cy="788277"/>
          </a:xfrm>
        </p:spPr>
        <p:txBody>
          <a:bodyPr/>
          <a:lstStyle/>
          <a:p>
            <a:pPr algn="ctr"/>
            <a:r>
              <a:rPr lang="uk-UA" dirty="0"/>
              <a:t>Моніторинг, аудит і </a:t>
            </a:r>
            <a:br>
              <a:rPr lang="uk-UA" dirty="0"/>
            </a:br>
            <a:r>
              <a:rPr lang="uk-UA" dirty="0"/>
              <a:t>зворотній зв’язок</a:t>
            </a:r>
            <a:endParaRPr lang="en-US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781300" cy="16383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09903" y="1638300"/>
            <a:ext cx="829266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Підготувати, затвердити та розповсюдити графік поточного моніторингу (не рідше ніж раз на місяць в кожному з клінічних підрозділів та один раз на рік в інших підрозділах)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Представляти звіти щодо проведеним оцінювань та динаміки результатів щоквартально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Оцінити дані щодо розповсюдженості інфекційних хвороб, пов'язаних з наданням медичної допомоги (разом із госпітальним епідеміологом)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Створити систему оцінювання розповсюдженості інфекційних хвороб, пов'язаних з наданням медичної допомоги відповідно до показників дотримання правил і практик гігієни рук (разом із госпітальним епідеміологом)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9721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28649" y="493461"/>
            <a:ext cx="7886700" cy="720484"/>
          </a:xfrm>
        </p:spPr>
        <p:txBody>
          <a:bodyPr/>
          <a:lstStyle/>
          <a:p>
            <a:pPr algn="ctr"/>
            <a:r>
              <a:rPr lang="uk-UA" dirty="0"/>
              <a:t>Моніторинг, оцінка і зворотній</a:t>
            </a:r>
            <a:br>
              <a:rPr lang="uk-UA" dirty="0"/>
            </a:br>
            <a:r>
              <a:rPr lang="uk-UA" dirty="0"/>
              <a:t>зв’язок (приклад)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33550" y="1213945"/>
            <a:ext cx="827689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	</a:t>
            </a:r>
            <a:r>
              <a:rPr lang="uk-UA" sz="1400" b="1" dirty="0">
                <a:solidFill>
                  <a:srgbClr val="FF0000"/>
                </a:solidFill>
              </a:rPr>
              <a:t>ЗОЗ розпочинає впровадження програми покращення гігієни рук. </a:t>
            </a:r>
            <a:r>
              <a:rPr lang="uk-UA" sz="1400" dirty="0"/>
              <a:t>Основною задачею таких ЗОЗ має стати збір базової інформації щодо показників, які мають відношення до інфраструктури, практики та рівня знань медичних працівників в області гігієни рук, а також про сприйняття проблеми ІПНМД і важливості гігієни рук для їх профілактики. Це вкрай важливо для визначення необхідних ресурсів і пріоритетів програми з покращення гігієни рук. З метою отримання вичерпних даних, всі вищеперераховані оцінювання мають проводитися протягом підготовчого і базового етапів. Наступним кроком повинна стати оцінка впливу, що має проводитися із використанням тих самих опитувальників, що і при базовій оцінці. Враховуючи, що в цьому випадку необхідно затратити чималу кількість часу та залучити велику кількість персоналу, в умовах з обмеженими ресурсами або іншими пріоритетами, провести всі оцінювання буде неможливим. В таких випадках визначення базової оцінки можна провести наступними інструментами:</a:t>
            </a:r>
            <a:endParaRPr lang="en-US" sz="1400" dirty="0"/>
          </a:p>
          <a:p>
            <a:r>
              <a:rPr lang="uk-UA" sz="1400" dirty="0"/>
              <a:t>	</a:t>
            </a:r>
            <a:r>
              <a:rPr lang="uk-UA" sz="1400" i="1" dirty="0">
                <a:solidFill>
                  <a:srgbClr val="FF0000"/>
                </a:solidFill>
              </a:rPr>
              <a:t>Протокол оцінки сприйняття серед медичних працівників;</a:t>
            </a:r>
            <a:endParaRPr lang="en-US" sz="1400" i="1" dirty="0">
              <a:solidFill>
                <a:srgbClr val="FF0000"/>
              </a:solidFill>
            </a:endParaRPr>
          </a:p>
          <a:p>
            <a:r>
              <a:rPr lang="uk-UA" sz="1400" i="1" dirty="0">
                <a:solidFill>
                  <a:srgbClr val="FF0000"/>
                </a:solidFill>
              </a:rPr>
              <a:t>	Протокол оцінки наявної інфраструктури і ресурсів;</a:t>
            </a:r>
            <a:endParaRPr lang="en-US" sz="1400" i="1" dirty="0">
              <a:solidFill>
                <a:srgbClr val="FF0000"/>
              </a:solidFill>
            </a:endParaRPr>
          </a:p>
          <a:p>
            <a:r>
              <a:rPr lang="uk-UA" sz="1400" i="1" dirty="0">
                <a:solidFill>
                  <a:srgbClr val="FF0000"/>
                </a:solidFill>
              </a:rPr>
              <a:t>	Протокол оцінки використання засобів для гігієни рук;</a:t>
            </a:r>
            <a:endParaRPr lang="en-US" sz="1400" i="1" dirty="0">
              <a:solidFill>
                <a:srgbClr val="FF0000"/>
              </a:solidFill>
            </a:endParaRPr>
          </a:p>
          <a:p>
            <a:r>
              <a:rPr lang="uk-UA" sz="1400" i="1" dirty="0">
                <a:solidFill>
                  <a:srgbClr val="FF0000"/>
                </a:solidFill>
              </a:rPr>
              <a:t>	Протокол оцінки дотримання правил гігієни рук.</a:t>
            </a:r>
            <a:endParaRPr lang="en-US" sz="1400" i="1" dirty="0">
              <a:solidFill>
                <a:srgbClr val="FF0000"/>
              </a:solidFill>
            </a:endParaRPr>
          </a:p>
          <a:p>
            <a:r>
              <a:rPr lang="uk-UA" sz="1400" dirty="0"/>
              <a:t>	Незважаючи на те, що ЗОЗ, які були розглянуті в цьому прикладі, не досягли рівня, на якому можливе регулярне оцінювання, включаючи зворотній зв'язок, у довгострокових планах дій необхідно запланувати дату наступного оцінювання.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3667400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49" y="984687"/>
            <a:ext cx="3267568" cy="2515257"/>
          </a:xfrm>
          <a:prstGeom prst="rect">
            <a:avLst/>
          </a:prstGeom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628649" y="425668"/>
            <a:ext cx="7886700" cy="409906"/>
          </a:xfrm>
        </p:spPr>
        <p:txBody>
          <a:bodyPr/>
          <a:lstStyle/>
          <a:p>
            <a:pPr algn="ctr"/>
            <a:r>
              <a:rPr lang="uk-UA" dirty="0"/>
              <a:t>Нагадування на місцях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1999" y="1213945"/>
            <a:ext cx="419362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Оцінити наявні ресурси, включно із досвідом розробки власних нагадувань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Встановити вимоги щодо нагадувань на місцях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1888" y="3346642"/>
            <a:ext cx="886022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Визначити необхідні фінансові ресурси і шляхи їх отримання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Оформити у вигляді інформаційних стендів, плакатів, бюлетенів рисунки що наведені в керівних принципах по гігієні рук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Перевірити, що інформаційні матеріали знаходяться в належному стані та місці (наприклад, над раковинами, кімнаті для відпочинку, на посту медичної сестри тощо)</a:t>
            </a:r>
          </a:p>
        </p:txBody>
      </p:sp>
    </p:spTree>
    <p:extLst>
      <p:ext uri="{BB962C8B-B14F-4D97-AF65-F5344CB8AC3E}">
        <p14:creationId xmlns:p14="http://schemas.microsoft.com/office/powerpoint/2010/main" val="8907677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28649" y="493461"/>
            <a:ext cx="7886700" cy="720484"/>
          </a:xfrm>
        </p:spPr>
        <p:txBody>
          <a:bodyPr/>
          <a:lstStyle/>
          <a:p>
            <a:pPr algn="ctr"/>
            <a:r>
              <a:rPr lang="uk-UA" dirty="0"/>
              <a:t>Нагадування на робочому</a:t>
            </a:r>
            <a:br>
              <a:rPr lang="uk-UA" dirty="0"/>
            </a:br>
            <a:r>
              <a:rPr lang="uk-UA" dirty="0"/>
              <a:t>місці (приклад)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02019" y="1639613"/>
            <a:ext cx="833995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	</a:t>
            </a:r>
            <a:r>
              <a:rPr lang="uk-UA" b="1" dirty="0">
                <a:solidFill>
                  <a:srgbClr val="FF0000"/>
                </a:solidFill>
              </a:rPr>
              <a:t>ЗОЗ, які починають впровадження програми гігієни рук і мають обмежені ресурси</a:t>
            </a:r>
          </a:p>
          <a:p>
            <a:pPr algn="ctr"/>
            <a:r>
              <a:rPr lang="uk-UA" dirty="0"/>
              <a:t>Ключові дії:</a:t>
            </a:r>
            <a:endParaRPr lang="en-US" dirty="0"/>
          </a:p>
          <a:p>
            <a:r>
              <a:rPr lang="uk-UA" dirty="0"/>
              <a:t>	оцінити наявні ресурси, що доступні для інвестування в нагадування медичним працівникам;</a:t>
            </a:r>
            <a:endParaRPr lang="en-US" dirty="0"/>
          </a:p>
          <a:p>
            <a:r>
              <a:rPr lang="uk-UA" dirty="0"/>
              <a:t>	розробити макети і встановити строки їх виробництва;</a:t>
            </a:r>
            <a:endParaRPr lang="en-US" dirty="0"/>
          </a:p>
          <a:p>
            <a:r>
              <a:rPr lang="uk-UA" dirty="0"/>
              <a:t>	визначити фінансові затрати та затвердити бюджет.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8105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49821" y="413842"/>
            <a:ext cx="7886700" cy="768571"/>
          </a:xfrm>
        </p:spPr>
        <p:txBody>
          <a:bodyPr/>
          <a:lstStyle/>
          <a:p>
            <a:pPr algn="ctr"/>
            <a:r>
              <a:rPr lang="uk-UA" dirty="0"/>
              <a:t>Формування інституціонального</a:t>
            </a:r>
            <a:br>
              <a:rPr lang="uk-UA" dirty="0"/>
            </a:br>
            <a:r>
              <a:rPr lang="uk-UA" dirty="0"/>
              <a:t>клімату безпеки</a:t>
            </a:r>
            <a:endParaRPr lang="en-US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821" y="1513490"/>
            <a:ext cx="3580745" cy="394138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319752" y="1513489"/>
            <a:ext cx="454046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Визначити чи потрібні будь-які покращення програми (на етапах навчання і підготовки, нагадувань на місцях, моніторингу і зворотного зв’язку)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Залучитися підтримкою керівництва закладу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Підготувати економічне обґрунтування необхідності програми покращення гігієни рук і представити керівництву закладу</a:t>
            </a:r>
          </a:p>
        </p:txBody>
      </p:sp>
    </p:spTree>
    <p:extLst>
      <p:ext uri="{BB962C8B-B14F-4D97-AF65-F5344CB8AC3E}">
        <p14:creationId xmlns:p14="http://schemas.microsoft.com/office/powerpoint/2010/main" val="3047659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49821" y="413842"/>
            <a:ext cx="7886700" cy="768571"/>
          </a:xfrm>
        </p:spPr>
        <p:txBody>
          <a:bodyPr/>
          <a:lstStyle/>
          <a:p>
            <a:pPr algn="ctr"/>
            <a:r>
              <a:rPr lang="uk-UA" dirty="0"/>
              <a:t>Формування інституціонального</a:t>
            </a:r>
            <a:br>
              <a:rPr lang="uk-UA" dirty="0"/>
            </a:br>
            <a:r>
              <a:rPr lang="uk-UA" dirty="0"/>
              <a:t>клімату безпеки</a:t>
            </a:r>
            <a:endParaRPr lang="en-US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3171" y="1182413"/>
            <a:ext cx="4307763" cy="253266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68014" y="1340069"/>
            <a:ext cx="409903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Підготувати економічне обґрунтування необхідності програми покращення гігієни рук і представити керівництву закладу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Проводити регулярні зустрічі із зацікавленими сторонами із метою реалізації зворотного зв’язку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0717" y="3957145"/>
            <a:ext cx="871833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Залучити громадські організації і спілки пацієнтів до заходів з покращення гігієни рук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Розглянути можливість зовнішнього або перехресного оцінювання із залученням громадських організацій і спілок пацієнтів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2255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6841" y="1308538"/>
            <a:ext cx="8560676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	</a:t>
            </a:r>
            <a:r>
              <a:rPr lang="uk-UA" sz="1500" b="1" dirty="0">
                <a:solidFill>
                  <a:srgbClr val="FF0000"/>
                </a:solidFill>
              </a:rPr>
              <a:t>ЗОЗ починає впроваджувати програму покращення гігієни рук </a:t>
            </a:r>
          </a:p>
          <a:p>
            <a:pPr algn="ctr"/>
            <a:r>
              <a:rPr lang="uk-UA" sz="1500" dirty="0"/>
              <a:t>Ключові дії:</a:t>
            </a:r>
            <a:endParaRPr lang="en-US" sz="1500" dirty="0"/>
          </a:p>
          <a:p>
            <a:r>
              <a:rPr lang="uk-UA" sz="1500" dirty="0"/>
              <a:t>	визначити координатора програми з покращення гігієни рук і, по можливості, його команду;</a:t>
            </a:r>
            <a:endParaRPr lang="en-US" sz="1500" dirty="0"/>
          </a:p>
          <a:p>
            <a:r>
              <a:rPr lang="uk-UA" sz="1500" dirty="0"/>
              <a:t>	координатору програми підготувати ініціативи з покращення гігієни рук у ЗОЗ;</a:t>
            </a:r>
            <a:endParaRPr lang="en-US" sz="1500" dirty="0"/>
          </a:p>
          <a:p>
            <a:r>
              <a:rPr lang="uk-UA" sz="1500" dirty="0"/>
              <a:t>	координатору програми визначити ключові зацікавлені сторони в ЗОЗ та заручитися їхньою підтримкою (наприклад, отримати фінансування і кадрові ресурси, підтримку в організації навчальних заходів);</a:t>
            </a:r>
            <a:endParaRPr lang="en-US" sz="1500" dirty="0"/>
          </a:p>
          <a:p>
            <a:r>
              <a:rPr lang="uk-UA" sz="1500" dirty="0"/>
              <a:t>	координатору програми разом із керівником клінічного підрозділу, в якому реалізується програма покращення гігієни рук, визначити щонайменше одного працівника (для кожного клінічного підрозділу), які пройдуть навчання і підготовку та стануть інструкторами (тренерами) і спостерігачами (перевагу слід надавати медичним працівникам, що вже пройшли навчання з основних засад ПІІК);</a:t>
            </a:r>
            <a:endParaRPr lang="en-US" sz="1500" dirty="0"/>
          </a:p>
          <a:p>
            <a:r>
              <a:rPr lang="uk-UA" sz="1500" dirty="0"/>
              <a:t>	координатору програми провести навчання і підготовку інструкторів і спостерігачів;</a:t>
            </a:r>
            <a:endParaRPr lang="en-US" sz="1500" dirty="0"/>
          </a:p>
          <a:p>
            <a:r>
              <a:rPr lang="uk-UA" sz="1500" dirty="0"/>
              <a:t>	координатору програми заручитися підтримкою громадських організацій і спілок пацієнтів, що працюють в даному напрямку;</a:t>
            </a:r>
            <a:endParaRPr lang="en-US" sz="1500" dirty="0"/>
          </a:p>
          <a:p>
            <a:r>
              <a:rPr lang="uk-UA" sz="1500" dirty="0"/>
              <a:t>	почати із розміщення інформаційних стендів або плакатів для підвищення обізнаності.</a:t>
            </a:r>
            <a:endParaRPr lang="en-US" sz="1500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549821" y="413842"/>
            <a:ext cx="7886700" cy="768571"/>
          </a:xfrm>
        </p:spPr>
        <p:txBody>
          <a:bodyPr/>
          <a:lstStyle/>
          <a:p>
            <a:pPr algn="ctr"/>
            <a:r>
              <a:rPr lang="uk-UA" dirty="0"/>
              <a:t>Формування інституціонального</a:t>
            </a:r>
            <a:br>
              <a:rPr lang="uk-UA" dirty="0"/>
            </a:br>
            <a:r>
              <a:rPr lang="uk-UA" dirty="0"/>
              <a:t>клімату безпеки (приклад)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715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372" y="898635"/>
            <a:ext cx="4335518" cy="439857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997669" y="974265"/>
            <a:ext cx="384678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i="1" dirty="0">
                <a:solidFill>
                  <a:srgbClr val="FF0000"/>
                </a:solidFill>
              </a:rPr>
              <a:t>На шкірі рук постійно знаходиться від 100 до 1000 мікроорганізмів на один квадратний сантиметр (резидентна мікрофлора)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>
                <a:solidFill>
                  <a:schemeClr val="tx2"/>
                </a:solidFill>
              </a:rPr>
              <a:t>За статистикою ВООЗ лише 4 із 10 необхідних практик з гігієни рук виконуються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i="1" dirty="0">
                <a:solidFill>
                  <a:srgbClr val="C00000"/>
                </a:solidFill>
              </a:rPr>
              <a:t>Обробка рук спиртовмісним антисептиком або миття їх з водою та милом знищує близько 99% транзиторної мікрофлори</a:t>
            </a:r>
            <a:endParaRPr lang="en-US" i="1" dirty="0">
              <a:solidFill>
                <a:srgbClr val="C00000"/>
              </a:solidFill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628650" y="304275"/>
            <a:ext cx="7886700" cy="420939"/>
          </a:xfrm>
        </p:spPr>
        <p:txBody>
          <a:bodyPr/>
          <a:lstStyle/>
          <a:p>
            <a:pPr algn="ctr"/>
            <a:r>
              <a:rPr lang="uk-UA" dirty="0"/>
              <a:t>Мотивація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4835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3733937"/>
              </p:ext>
            </p:extLst>
          </p:nvPr>
        </p:nvGraphicFramePr>
        <p:xfrm>
          <a:off x="331076" y="1087821"/>
          <a:ext cx="8497614" cy="42566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75715">
                  <a:extLst>
                    <a:ext uri="{9D8B030D-6E8A-4147-A177-3AD203B41FA5}">
                      <a16:colId xmlns:a16="http://schemas.microsoft.com/office/drawing/2014/main" val="3582376043"/>
                    </a:ext>
                  </a:extLst>
                </a:gridCol>
                <a:gridCol w="6221899">
                  <a:extLst>
                    <a:ext uri="{9D8B030D-6E8A-4147-A177-3AD203B41FA5}">
                      <a16:colId xmlns:a16="http://schemas.microsoft.com/office/drawing/2014/main" val="443249415"/>
                    </a:ext>
                  </a:extLst>
                </a:gridCol>
              </a:tblGrid>
              <a:tr h="4211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Мультимодальний компонент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69" marR="619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Мінімальні критерії для імплементації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69" marR="61969" marT="0" marB="0"/>
                </a:tc>
                <a:extLst>
                  <a:ext uri="{0D108BD9-81ED-4DB2-BD59-A6C34878D82A}">
                    <a16:rowId xmlns:a16="http://schemas.microsoft.com/office/drawing/2014/main" val="3740855947"/>
                  </a:ext>
                </a:extLst>
              </a:tr>
              <a:tr h="8531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Зміни в системі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69" marR="619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1. Диспенсери розташовані в місцях догляду в кожному клінічному підрозділі або видані персоналу (кишенькові дозатори).</a:t>
                      </a:r>
                      <a:endParaRPr lang="en-US" sz="10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2. Одна раковина не більше ніж на 10 ліжок. Рідке мило і одноразові паперові рушники наявні біля кожної раковини.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69" marR="61969" marT="0" marB="0"/>
                </a:tc>
                <a:extLst>
                  <a:ext uri="{0D108BD9-81ED-4DB2-BD59-A6C34878D82A}">
                    <a16:rowId xmlns:a16="http://schemas.microsoft.com/office/drawing/2014/main" val="3181701705"/>
                  </a:ext>
                </a:extLst>
              </a:tr>
              <a:tr h="6371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Навчання і підготовка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69" marR="619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Всі медичні працівники клінічних підрозділів отримують повний курс навчання з гігієни рук. Навчальна програма оновлюється у відповідності до нових науково обґрунтованих даних.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69" marR="61969" marT="0" marB="0"/>
                </a:tc>
                <a:extLst>
                  <a:ext uri="{0D108BD9-81ED-4DB2-BD59-A6C34878D82A}">
                    <a16:rowId xmlns:a16="http://schemas.microsoft.com/office/drawing/2014/main" val="4020618496"/>
                  </a:ext>
                </a:extLst>
              </a:tr>
              <a:tr h="6388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Моніторинг, аудит і зворотній зв'язок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69" marR="619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Проводяться базовий та подальші аудити із використанням щонайменше Протоколів оцінки наявної інфраструктури і ресурсів, оцінки дотримання правил гігієни рук та оцінки використання засобів для гігієни рук.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69" marR="61969" marT="0" marB="0"/>
                </a:tc>
                <a:extLst>
                  <a:ext uri="{0D108BD9-81ED-4DB2-BD59-A6C34878D82A}">
                    <a16:rowId xmlns:a16="http://schemas.microsoft.com/office/drawing/2014/main" val="4198359946"/>
                  </a:ext>
                </a:extLst>
              </a:tr>
              <a:tr h="6371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Нагадування на робочому місці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69" marR="619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Плакати «Хто? Коли? Як?» та «Ваші 5 моментів для гігієни рук» розміщені у відповідних зонах (наприклад, процедурному кабінеті, кімнаті відпочинку для персоналу, вестибюлі тощо).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69" marR="61969" marT="0" marB="0"/>
                </a:tc>
                <a:extLst>
                  <a:ext uri="{0D108BD9-81ED-4DB2-BD59-A6C34878D82A}">
                    <a16:rowId xmlns:a16="http://schemas.microsoft.com/office/drawing/2014/main" val="3101638486"/>
                  </a:ext>
                </a:extLst>
              </a:tr>
              <a:tr h="10691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Формування культури безпеки з гігієни рук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69" marR="619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Керівництво ЗОЗ/ССМЗ всебічно підтримує програму гігієни рук в довгостроковій перспективі (в бюджеті щорічно передбачаються кошти на програму гігієни рук, проведені оцінювання керівництва з гігієни рук вказують на зростання обізнаності та прихильності, на постійній основі підтримується програма заохочень працівників або клінічних підрозділів тощо).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69" marR="61969" marT="0" marB="0"/>
                </a:tc>
                <a:extLst>
                  <a:ext uri="{0D108BD9-81ED-4DB2-BD59-A6C34878D82A}">
                    <a16:rowId xmlns:a16="http://schemas.microsoft.com/office/drawing/2014/main" val="4091472644"/>
                  </a:ext>
                </a:extLst>
              </a:tr>
            </a:tbl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70993" y="130063"/>
            <a:ext cx="7886700" cy="768571"/>
          </a:xfrm>
        </p:spPr>
        <p:txBody>
          <a:bodyPr/>
          <a:lstStyle/>
          <a:p>
            <a:pPr algn="ctr"/>
            <a:r>
              <a:rPr lang="uk-UA" dirty="0"/>
              <a:t>Мінімальні вимоги до закладу</a:t>
            </a:r>
            <a:br>
              <a:rPr lang="uk-UA" dirty="0"/>
            </a:br>
            <a:r>
              <a:rPr lang="uk-UA" dirty="0"/>
              <a:t>охорони здоров'я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6304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934E02-0D32-42CB-8BCF-BF8D87014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6696" y="1074286"/>
            <a:ext cx="3524896" cy="610125"/>
          </a:xfrm>
        </p:spPr>
        <p:txBody>
          <a:bodyPr/>
          <a:lstStyle/>
          <a:p>
            <a:r>
              <a:rPr lang="ru-RU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Дяку</a:t>
            </a:r>
            <a:r>
              <a:rPr lang="uk-UA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ю за увагу!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C6C44CF-CE6D-4E7D-B583-1C8EB8C9C518}"/>
              </a:ext>
            </a:extLst>
          </p:cNvPr>
          <p:cNvSpPr/>
          <p:nvPr/>
        </p:nvSpPr>
        <p:spPr>
          <a:xfrm>
            <a:off x="464949" y="1177085"/>
            <a:ext cx="1164437" cy="2022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1026" name="Picture 2" descr="Ð ÐµÐ·ÑÐ»ÑÑÐ°Ñ Ð¿Ð¾ÑÑÐºÑ Ð·Ð¾Ð±ÑÐ°Ð¶ÐµÐ½Ñ Ð·Ð° Ð·Ð°Ð¿Ð¸ÑÐ¾Ð¼ &quot;ÑÐºÑÐµÐ¹Ð½ Ð½Ð°Ñ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205" y="2017986"/>
            <a:ext cx="8337878" cy="3353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8152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628650" y="304275"/>
            <a:ext cx="7886700" cy="452470"/>
          </a:xfrm>
        </p:spPr>
        <p:txBody>
          <a:bodyPr/>
          <a:lstStyle/>
          <a:p>
            <a:pPr algn="ctr"/>
            <a:r>
              <a:rPr lang="uk-UA" dirty="0"/>
              <a:t>Підготовка до дії</a:t>
            </a:r>
            <a:endParaRPr lang="en-US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77006"/>
            <a:ext cx="2620032" cy="389408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00855" y="961889"/>
            <a:ext cx="597513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>
                <a:solidFill>
                  <a:srgbClr val="002060"/>
                </a:solidFill>
              </a:rPr>
              <a:t>Визначити координатора програми з покращення гігієни рук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>
                <a:solidFill>
                  <a:srgbClr val="002060"/>
                </a:solidFill>
              </a:rPr>
              <a:t>Визначити помічників координатора програми з покращення гігієни рук (відповідальних у клінічних підрозділах)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>
                <a:solidFill>
                  <a:srgbClr val="002060"/>
                </a:solidFill>
              </a:rPr>
              <a:t>Дослідити будь-які попередні ініціативи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>
                <a:solidFill>
                  <a:srgbClr val="002060"/>
                </a:solidFill>
              </a:rPr>
              <a:t>Погодити масштаби та обсяг дій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>
                <a:solidFill>
                  <a:srgbClr val="002060"/>
                </a:solidFill>
              </a:rPr>
              <a:t>Привести у відповідність заплановане робоче навантаження із наявним кадровим ресурсом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>
                <a:solidFill>
                  <a:srgbClr val="002060"/>
                </a:solidFill>
              </a:rPr>
              <a:t>Внести корективи в наявні СОП із врахуванням необхідних практик з гігієни рук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285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071" y="1169111"/>
            <a:ext cx="3584356" cy="370243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41379" y="1371600"/>
            <a:ext cx="49030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Проаналізувати заклад з огляду на можливість впровадження програми з покращення гігієни рук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Провести оцінку інфраструктури і ресурсів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Провести оцінку використання засобів для гігієни рук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Обговорити та затвердити заходи з покращення інфраструктури</a:t>
            </a:r>
            <a:endParaRPr lang="en-US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628650" y="304275"/>
            <a:ext cx="7886700" cy="452470"/>
          </a:xfrm>
        </p:spPr>
        <p:txBody>
          <a:bodyPr/>
          <a:lstStyle/>
          <a:p>
            <a:pPr algn="ctr"/>
            <a:r>
              <a:rPr lang="uk-UA" dirty="0"/>
              <a:t>Зміни в системі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278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28650" y="304275"/>
            <a:ext cx="7886700" cy="452470"/>
          </a:xfrm>
        </p:spPr>
        <p:txBody>
          <a:bodyPr/>
          <a:lstStyle/>
          <a:p>
            <a:pPr algn="ctr"/>
            <a:r>
              <a:rPr lang="uk-UA" dirty="0"/>
              <a:t>Зміни в системі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49317" y="913686"/>
            <a:ext cx="824536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>
                <a:solidFill>
                  <a:srgbClr val="0070C0"/>
                </a:solidFill>
              </a:rPr>
              <a:t>Обговорити та затвердити шляхи покращення доступу до засобів для гігієни рук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dirty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>
                <a:solidFill>
                  <a:srgbClr val="0070C0"/>
                </a:solidFill>
              </a:rPr>
              <a:t>Обговорити та затвердити закупівлю спиртовмісних антисептиків для рук:</a:t>
            </a:r>
          </a:p>
          <a:p>
            <a:r>
              <a:rPr lang="uk-UA" dirty="0">
                <a:solidFill>
                  <a:srgbClr val="0070C0"/>
                </a:solidFill>
              </a:rPr>
              <a:t>          закупівля (в разі необхідності) диспенсерів;</a:t>
            </a:r>
          </a:p>
          <a:p>
            <a:r>
              <a:rPr lang="uk-UA" dirty="0">
                <a:solidFill>
                  <a:srgbClr val="0070C0"/>
                </a:solidFill>
              </a:rPr>
              <a:t>          організувати закупівлю спиртовмісних антисептиків для рук з врахуванням доступності, ефективності, переносимості і вартості;</a:t>
            </a:r>
          </a:p>
          <a:p>
            <a:r>
              <a:rPr lang="uk-UA" dirty="0">
                <a:solidFill>
                  <a:srgbClr val="0070C0"/>
                </a:solidFill>
              </a:rPr>
              <a:t>	   використати Протокол оцінки: спиртовмісний антисептик для рук (планування закупівель)</a:t>
            </a:r>
          </a:p>
          <a:p>
            <a:endParaRPr lang="uk-UA" dirty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>
                <a:solidFill>
                  <a:srgbClr val="0070C0"/>
                </a:solidFill>
              </a:rPr>
              <a:t>Провести оцінку дотримання правил та сприйняття гігієни рук серед медичних працівників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dirty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>
                <a:solidFill>
                  <a:srgbClr val="0070C0"/>
                </a:solidFill>
              </a:rPr>
              <a:t>Скласти та затвердити фінансовий план витрат для вирішення задач забезпечення проточною водою, раковиною, милом і одноразовими паперовими рушниками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3329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28649" y="493461"/>
            <a:ext cx="7886700" cy="452470"/>
          </a:xfrm>
        </p:spPr>
        <p:txBody>
          <a:bodyPr/>
          <a:lstStyle/>
          <a:p>
            <a:pPr algn="ctr"/>
            <a:r>
              <a:rPr lang="uk-UA" dirty="0"/>
              <a:t>Зміни в системі (приклад)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33551" y="1198180"/>
            <a:ext cx="8276897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	</a:t>
            </a:r>
            <a:r>
              <a:rPr lang="uk-UA" sz="1400" b="1" dirty="0">
                <a:solidFill>
                  <a:srgbClr val="FF0000"/>
                </a:solidFill>
              </a:rPr>
              <a:t>ЗОЗ має серйозні недоліки в інфраструктурі (відсутні або наявні в недостатній кількості раковини для миття рук, відсутня проточна вода, відсутнє або наявне в недостатній кількості рідке мило та/або одноразові паперові рушники):</a:t>
            </a:r>
          </a:p>
          <a:p>
            <a:r>
              <a:rPr lang="uk-UA" sz="1400" dirty="0">
                <a:solidFill>
                  <a:schemeClr val="accent1"/>
                </a:solidFill>
              </a:rPr>
              <a:t>	почати з оцінки наявної інфраструктури і ресурсів;</a:t>
            </a:r>
          </a:p>
          <a:p>
            <a:r>
              <a:rPr lang="uk-UA" sz="1400" dirty="0">
                <a:solidFill>
                  <a:schemeClr val="accent1"/>
                </a:solidFill>
              </a:rPr>
              <a:t>	відповідно до результатів, обговорити із директором або відповідним керівництвом ЗОЗ необхідність дотримання рекомендацій щодо співвідношення раковини/кількість ліжок для пацієнтів 1 до 10 та постійного забезпечення проточною водою, рідким милом і одноразовими паперовими рушниками.</a:t>
            </a:r>
          </a:p>
          <a:p>
            <a:r>
              <a:rPr lang="uk-UA" sz="1400" dirty="0">
                <a:solidFill>
                  <a:schemeClr val="accent1"/>
                </a:solidFill>
              </a:rPr>
              <a:t>	</a:t>
            </a:r>
            <a:r>
              <a:rPr lang="uk-UA" sz="1400" i="1" dirty="0">
                <a:solidFill>
                  <a:srgbClr val="FF0000"/>
                </a:solidFill>
              </a:rPr>
              <a:t>У разі недоступності спиртовмісного антисептику для рук:</a:t>
            </a:r>
          </a:p>
          <a:p>
            <a:r>
              <a:rPr lang="uk-UA" sz="1400" dirty="0">
                <a:solidFill>
                  <a:schemeClr val="accent1"/>
                </a:solidFill>
              </a:rPr>
              <a:t>	використати інструмент спиртовмісний антисептик для рук: планування закупівель;</a:t>
            </a:r>
          </a:p>
          <a:p>
            <a:r>
              <a:rPr lang="uk-UA" sz="1400" dirty="0">
                <a:solidFill>
                  <a:schemeClr val="accent1"/>
                </a:solidFill>
              </a:rPr>
              <a:t>	оцінити наявні на ринку засоби;</a:t>
            </a:r>
          </a:p>
          <a:p>
            <a:r>
              <a:rPr lang="uk-UA" sz="1400" dirty="0">
                <a:solidFill>
                  <a:schemeClr val="accent1"/>
                </a:solidFill>
              </a:rPr>
              <a:t>	перевірити переносимість і прийнятність спиртовмісних антисептиків для рук використовуючи Протокол (метод 1).</a:t>
            </a:r>
          </a:p>
          <a:p>
            <a:r>
              <a:rPr lang="uk-UA" sz="1400" dirty="0">
                <a:solidFill>
                  <a:schemeClr val="accent1"/>
                </a:solidFill>
              </a:rPr>
              <a:t>	</a:t>
            </a:r>
            <a:r>
              <a:rPr lang="uk-UA" sz="1400" i="1" dirty="0">
                <a:solidFill>
                  <a:srgbClr val="FF0000"/>
                </a:solidFill>
              </a:rPr>
              <a:t>Критерії, які слід враховувати при виборі антисептику для рук:</a:t>
            </a:r>
          </a:p>
          <a:p>
            <a:r>
              <a:rPr lang="uk-UA" sz="1400" dirty="0">
                <a:solidFill>
                  <a:schemeClr val="accent1"/>
                </a:solidFill>
              </a:rPr>
              <a:t>	доступність;</a:t>
            </a:r>
          </a:p>
          <a:p>
            <a:r>
              <a:rPr lang="uk-UA" sz="1400" dirty="0">
                <a:solidFill>
                  <a:schemeClr val="accent1"/>
                </a:solidFill>
              </a:rPr>
              <a:t>	ефективність;</a:t>
            </a:r>
          </a:p>
          <a:p>
            <a:r>
              <a:rPr lang="uk-UA" sz="1400" dirty="0">
                <a:solidFill>
                  <a:schemeClr val="accent1"/>
                </a:solidFill>
              </a:rPr>
              <a:t>	переносимість;</a:t>
            </a:r>
          </a:p>
          <a:p>
            <a:r>
              <a:rPr lang="uk-UA" sz="1400" dirty="0">
                <a:solidFill>
                  <a:schemeClr val="accent1"/>
                </a:solidFill>
              </a:rPr>
              <a:t>	вартість.</a:t>
            </a:r>
          </a:p>
        </p:txBody>
      </p:sp>
    </p:spTree>
    <p:extLst>
      <p:ext uri="{BB962C8B-B14F-4D97-AF65-F5344CB8AC3E}">
        <p14:creationId xmlns:p14="http://schemas.microsoft.com/office/powerpoint/2010/main" val="1850895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4178" y="1340069"/>
            <a:ext cx="5659822" cy="327545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0357" y="854135"/>
            <a:ext cx="337382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>
                <a:solidFill>
                  <a:schemeClr val="accent1"/>
                </a:solidFill>
              </a:rPr>
              <a:t>Встановити вимоги до навчання і підготовки медичних працівників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>
                <a:solidFill>
                  <a:schemeClr val="accent1"/>
                </a:solidFill>
              </a:rPr>
              <a:t>Розробити, адаптувати або переглянути вже існуючий тренінг, що базується на керівних принципах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>
                <a:solidFill>
                  <a:schemeClr val="accent1"/>
                </a:solidFill>
              </a:rPr>
              <a:t>Визначити медичних працівників, що плануються на роль спостерігачів (щонайменше один на клінічний підрозділ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628650" y="304275"/>
            <a:ext cx="7886700" cy="452470"/>
          </a:xfrm>
        </p:spPr>
        <p:txBody>
          <a:bodyPr/>
          <a:lstStyle/>
          <a:p>
            <a:pPr algn="ctr"/>
            <a:r>
              <a:rPr lang="uk-UA" dirty="0"/>
              <a:t>Навчання і підготовка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529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28650" y="461930"/>
            <a:ext cx="7886700" cy="452470"/>
          </a:xfrm>
        </p:spPr>
        <p:txBody>
          <a:bodyPr/>
          <a:lstStyle/>
          <a:p>
            <a:pPr algn="ctr"/>
            <a:r>
              <a:rPr lang="uk-UA" dirty="0"/>
              <a:t>Навчання і підготовка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4007" y="1340069"/>
            <a:ext cx="887598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Визначити та затвердити термін навчання тренерів та спостерігачів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Провести навчання тренерів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Провести навчання спостерігачів (тренери і спостерігачі можуть пройти однакову підготовку, але спостерігачі мають пройти спеціалізований курс)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Розробити і затвердити план проведення оцінювання працівників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Розробити графік навчання медичного персоналу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Розробити та затвердити систему звітності щодо проведених тренінгів, включаючи план дій щодо працівників, які відсутні з різних причин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7601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97119" y="914399"/>
            <a:ext cx="7886700" cy="452470"/>
          </a:xfrm>
        </p:spPr>
        <p:txBody>
          <a:bodyPr/>
          <a:lstStyle/>
          <a:p>
            <a:pPr algn="ctr"/>
            <a:r>
              <a:rPr lang="uk-UA" dirty="0"/>
              <a:t>Навчання і підготовка</a:t>
            </a:r>
            <a:endParaRPr lang="en-US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2862"/>
            <a:ext cx="2619375" cy="17430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" y="1954924"/>
            <a:ext cx="8229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>
                <a:solidFill>
                  <a:schemeClr val="accent1"/>
                </a:solidFill>
              </a:rPr>
              <a:t>Витрати на програму навчання і підготовки затвердити в загальному бюджеті або бюджеті на ПІІК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>
                <a:solidFill>
                  <a:schemeClr val="accent1"/>
                </a:solidFill>
              </a:rPr>
              <a:t>Розробити та впровадити систему оновлення програм навчання і підготовки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>
                <a:solidFill>
                  <a:schemeClr val="accent1"/>
                </a:solidFill>
              </a:rPr>
              <a:t>Розробити та впровадити систему щорічної перевірки компетентності інструкторів/тренерів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>
                <a:solidFill>
                  <a:schemeClr val="accent1"/>
                </a:solidFill>
              </a:rPr>
              <a:t>Розробити та впровадити систему щорічної перевірки знань медичних працівників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839215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ЦГЗ кольори">
      <a:dk1>
        <a:srgbClr val="000000"/>
      </a:dk1>
      <a:lt1>
        <a:sysClr val="window" lastClr="FFFFFF"/>
      </a:lt1>
      <a:dk2>
        <a:srgbClr val="004188"/>
      </a:dk2>
      <a:lt2>
        <a:srgbClr val="FFFFFF"/>
      </a:lt2>
      <a:accent1>
        <a:srgbClr val="004188"/>
      </a:accent1>
      <a:accent2>
        <a:srgbClr val="F29100"/>
      </a:accent2>
      <a:accent3>
        <a:srgbClr val="7DA0C3"/>
      </a:accent3>
      <a:accent4>
        <a:srgbClr val="FAA627"/>
      </a:accent4>
      <a:accent5>
        <a:srgbClr val="FFCD1A"/>
      </a:accent5>
      <a:accent6>
        <a:srgbClr val="00A8E2"/>
      </a:accent6>
      <a:hlink>
        <a:srgbClr val="0076BE"/>
      </a:hlink>
      <a:folHlink>
        <a:srgbClr val="717E85"/>
      </a:folHlink>
    </a:clrScheme>
    <a:fontScheme name="ЦГЗ Шрифти">
      <a:majorFont>
        <a:latin typeface="Myriad Pro"/>
        <a:ea typeface=""/>
        <a:cs typeface=""/>
      </a:majorFont>
      <a:minorFont>
        <a:latin typeface="Myriad Pro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5618</TotalTime>
  <Words>910</Words>
  <Application>Microsoft Office PowerPoint</Application>
  <PresentationFormat>Экран (16:10)</PresentationFormat>
  <Paragraphs>184</Paragraphs>
  <Slides>21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8" baseType="lpstr">
      <vt:lpstr>Arial</vt:lpstr>
      <vt:lpstr>Calibri</vt:lpstr>
      <vt:lpstr>Courier New</vt:lpstr>
      <vt:lpstr>Myriad Pro</vt:lpstr>
      <vt:lpstr>Tahoma</vt:lpstr>
      <vt:lpstr>Times New Roman</vt:lpstr>
      <vt:lpstr>Тема Office</vt:lpstr>
      <vt:lpstr>Презентация PowerPoint</vt:lpstr>
      <vt:lpstr>Мотивація</vt:lpstr>
      <vt:lpstr>Підготовка до дії</vt:lpstr>
      <vt:lpstr>Зміни в системі</vt:lpstr>
      <vt:lpstr>Зміни в системі</vt:lpstr>
      <vt:lpstr>Зміни в системі (приклад)</vt:lpstr>
      <vt:lpstr>Навчання і підготовка</vt:lpstr>
      <vt:lpstr>Навчання і підготовка</vt:lpstr>
      <vt:lpstr>Навчання і підготовка</vt:lpstr>
      <vt:lpstr>Навчання і підготовка (приклад)</vt:lpstr>
      <vt:lpstr>Моніторинг, аудит і  зворотній зв’язок</vt:lpstr>
      <vt:lpstr>Моніторинг, аудит і  зворотній зв’язок</vt:lpstr>
      <vt:lpstr>Моніторинг, аудит і  зворотній зв’язок</vt:lpstr>
      <vt:lpstr>Моніторинг, оцінка і зворотній зв’язок (приклад)</vt:lpstr>
      <vt:lpstr>Нагадування на місцях</vt:lpstr>
      <vt:lpstr>Нагадування на робочому місці (приклад)</vt:lpstr>
      <vt:lpstr>Формування інституціонального клімату безпеки</vt:lpstr>
      <vt:lpstr>Формування інституціонального клімату безпеки</vt:lpstr>
      <vt:lpstr>Формування інституціонального клімату безпеки (приклад)</vt:lpstr>
      <vt:lpstr>Мінімальні вимоги до закладу охорони здоров'я </vt:lpstr>
      <vt:lpstr>Дякую за увагу!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GIZ</dc:creator>
  <cp:lastModifiedBy>PHC_UA</cp:lastModifiedBy>
  <cp:revision>453</cp:revision>
  <cp:lastPrinted>2018-03-28T19:38:41Z</cp:lastPrinted>
  <dcterms:created xsi:type="dcterms:W3CDTF">2017-07-19T07:10:25Z</dcterms:created>
  <dcterms:modified xsi:type="dcterms:W3CDTF">2019-08-13T10:45:11Z</dcterms:modified>
</cp:coreProperties>
</file>