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7"/>
  </p:notesMasterIdLst>
  <p:handoutMasterIdLst>
    <p:handoutMasterId r:id="rId78"/>
  </p:handoutMasterIdLst>
  <p:sldIdLst>
    <p:sldId id="276" r:id="rId2"/>
    <p:sldId id="599" r:id="rId3"/>
    <p:sldId id="601" r:id="rId4"/>
    <p:sldId id="605" r:id="rId5"/>
    <p:sldId id="604" r:id="rId6"/>
    <p:sldId id="602" r:id="rId7"/>
    <p:sldId id="603" r:id="rId8"/>
    <p:sldId id="625" r:id="rId9"/>
    <p:sldId id="606" r:id="rId10"/>
    <p:sldId id="623" r:id="rId11"/>
    <p:sldId id="624" r:id="rId12"/>
    <p:sldId id="607" r:id="rId13"/>
    <p:sldId id="608" r:id="rId14"/>
    <p:sldId id="609" r:id="rId15"/>
    <p:sldId id="610" r:id="rId16"/>
    <p:sldId id="611" r:id="rId17"/>
    <p:sldId id="612" r:id="rId18"/>
    <p:sldId id="613" r:id="rId19"/>
    <p:sldId id="614" r:id="rId20"/>
    <p:sldId id="615" r:id="rId21"/>
    <p:sldId id="616" r:id="rId22"/>
    <p:sldId id="617" r:id="rId23"/>
    <p:sldId id="618" r:id="rId24"/>
    <p:sldId id="619" r:id="rId25"/>
    <p:sldId id="620" r:id="rId26"/>
    <p:sldId id="621" r:id="rId27"/>
    <p:sldId id="622" r:id="rId28"/>
    <p:sldId id="598" r:id="rId29"/>
    <p:sldId id="589" r:id="rId30"/>
    <p:sldId id="626" r:id="rId31"/>
    <p:sldId id="627" r:id="rId32"/>
    <p:sldId id="632" r:id="rId33"/>
    <p:sldId id="631" r:id="rId34"/>
    <p:sldId id="630" r:id="rId35"/>
    <p:sldId id="629" r:id="rId36"/>
    <p:sldId id="628" r:id="rId37"/>
    <p:sldId id="634" r:id="rId38"/>
    <p:sldId id="633" r:id="rId39"/>
    <p:sldId id="635" r:id="rId40"/>
    <p:sldId id="636" r:id="rId41"/>
    <p:sldId id="597" r:id="rId42"/>
    <p:sldId id="637" r:id="rId43"/>
    <p:sldId id="639" r:id="rId44"/>
    <p:sldId id="641" r:id="rId45"/>
    <p:sldId id="643" r:id="rId46"/>
    <p:sldId id="638" r:id="rId47"/>
    <p:sldId id="279" r:id="rId48"/>
    <p:sldId id="640" r:id="rId49"/>
    <p:sldId id="642" r:id="rId50"/>
    <p:sldId id="644" r:id="rId51"/>
    <p:sldId id="653" r:id="rId52"/>
    <p:sldId id="645" r:id="rId53"/>
    <p:sldId id="651" r:id="rId54"/>
    <p:sldId id="652" r:id="rId55"/>
    <p:sldId id="654" r:id="rId56"/>
    <p:sldId id="655" r:id="rId57"/>
    <p:sldId id="647" r:id="rId58"/>
    <p:sldId id="275" r:id="rId59"/>
    <p:sldId id="646" r:id="rId60"/>
    <p:sldId id="648" r:id="rId61"/>
    <p:sldId id="650" r:id="rId62"/>
    <p:sldId id="656" r:id="rId63"/>
    <p:sldId id="657" r:id="rId64"/>
    <p:sldId id="658" r:id="rId65"/>
    <p:sldId id="659" r:id="rId66"/>
    <p:sldId id="660" r:id="rId67"/>
    <p:sldId id="661" r:id="rId68"/>
    <p:sldId id="662" r:id="rId69"/>
    <p:sldId id="663" r:id="rId70"/>
    <p:sldId id="664" r:id="rId71"/>
    <p:sldId id="665" r:id="rId72"/>
    <p:sldId id="666" r:id="rId73"/>
    <p:sldId id="667" r:id="rId74"/>
    <p:sldId id="649" r:id="rId75"/>
    <p:sldId id="284" r:id="rId7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оман Колесник" initials="РК" lastIdx="1" clrIdx="0">
    <p:extLst>
      <p:ext uri="{19B8F6BF-5375-455C-9EA6-DF929625EA0E}">
        <p15:presenceInfo xmlns:p15="http://schemas.microsoft.com/office/powerpoint/2012/main" userId="5b5093c20ae8b4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00B"/>
    <a:srgbClr val="006CFF"/>
    <a:srgbClr val="0041B6"/>
    <a:srgbClr val="F9D600"/>
    <a:srgbClr val="2A1255"/>
    <a:srgbClr val="481419"/>
    <a:srgbClr val="29364B"/>
    <a:srgbClr val="324057"/>
    <a:srgbClr val="007CCE"/>
    <a:srgbClr val="A58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5196" autoAdjust="0"/>
  </p:normalViewPr>
  <p:slideViewPr>
    <p:cSldViewPr snapToGrid="0">
      <p:cViewPr varScale="1">
        <p:scale>
          <a:sx n="85" d="100"/>
          <a:sy n="85" d="100"/>
        </p:scale>
        <p:origin x="61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8DD86-D88D-41DB-9E3F-FAF8DB42BD6E}" type="datetimeFigureOut">
              <a:rPr lang="uk-UA" smtClean="0"/>
              <a:t>27.01.2022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55533-4B3B-462A-807D-0D9D29DE34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209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5533-4B3B-462A-807D-0D9D29DE34F4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307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89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altLang="ru-RU">
                <a:solidFill>
                  <a:srgbClr val="FF0000"/>
                </a:solidFill>
              </a:rPr>
              <a:t>5600 зайвих кроків</a:t>
            </a:r>
            <a:r>
              <a:rPr lang="ru-RU" altLang="ru-RU"/>
              <a:t> – ОКОЛО 2,5  КМ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9941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EC39A6-27DD-4957-87F1-8C04706F213D}" type="slidenum">
              <a:rPr lang="uk-UA" altLang="ru-RU">
                <a:latin typeface="Calibri" panose="020F0502020204030204" pitchFamily="34" charset="0"/>
              </a:rPr>
              <a:pPr/>
              <a:t>47</a:t>
            </a:fld>
            <a:endParaRPr lang="uk-UA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7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2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37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36285"/>
            <a:ext cx="3733800" cy="999289"/>
          </a:xfrm>
          <a:prstGeom prst="rect">
            <a:avLst/>
          </a:prstGeom>
        </p:spPr>
      </p:pic>
      <p:sp>
        <p:nvSpPr>
          <p:cNvPr id="35" name="Текст 34"/>
          <p:cNvSpPr>
            <a:spLocks noGrp="1"/>
          </p:cNvSpPr>
          <p:nvPr>
            <p:ph type="body" sz="quarter" idx="11" hasCustomPrompt="1"/>
          </p:nvPr>
        </p:nvSpPr>
        <p:spPr>
          <a:xfrm>
            <a:off x="693749" y="4544203"/>
            <a:ext cx="7314870" cy="31115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400" baseline="0"/>
            </a:lvl1pPr>
          </a:lstStyle>
          <a:p>
            <a:pPr algn="l">
              <a:spcBef>
                <a:spcPts val="600"/>
              </a:spcBef>
            </a:pPr>
            <a:r>
              <a:rPr lang="uk-UA" sz="1400" kern="1200" dirty="0">
                <a:solidFill>
                  <a:srgbClr val="004188"/>
                </a:solidFill>
                <a:latin typeface="Museo Sans Cyrl 500" panose="02000000000000000000" pitchFamily="50" charset="-52"/>
                <a:ea typeface="+mn-ea"/>
                <a:cs typeface="+mn-cs"/>
              </a:rPr>
              <a:t>Посада спікера</a:t>
            </a:r>
            <a:endParaRPr lang="en-US" sz="1400" kern="1200" dirty="0">
              <a:solidFill>
                <a:srgbClr val="004188"/>
              </a:solidFill>
              <a:latin typeface="Museo Sans Cyrl 5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5032" y="4052066"/>
            <a:ext cx="7323587" cy="539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None/>
              <a:defRPr>
                <a:latin typeface="Museo Sans Cyrl 900" panose="02000000000000000000" charset="-52"/>
              </a:defRPr>
            </a:lvl1pPr>
          </a:lstStyle>
          <a:p>
            <a:pPr marL="0" algn="l" defTabSz="914400" rtl="0" eaLnBrk="1" latinLnBrk="0" hangingPunct="1">
              <a:spcBef>
                <a:spcPts val="600"/>
              </a:spcBef>
            </a:pPr>
            <a:r>
              <a:rPr lang="uk-UA" sz="2800" kern="1200" dirty="0">
                <a:solidFill>
                  <a:srgbClr val="004188"/>
                </a:solidFill>
                <a:latin typeface="Museo Sans Cyrl 900" panose="02000000000000000000" pitchFamily="50" charset="-52"/>
                <a:ea typeface="+mn-ea"/>
                <a:cs typeface="+mn-cs"/>
              </a:rPr>
              <a:t>Ім’я спікера</a:t>
            </a:r>
            <a:endParaRPr lang="en-US" sz="2800" kern="1200" dirty="0">
              <a:solidFill>
                <a:srgbClr val="004188"/>
              </a:solidFill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6" name="Заголовок 5"/>
          <p:cNvSpPr>
            <a:spLocks noGrp="1"/>
          </p:cNvSpPr>
          <p:nvPr>
            <p:ph type="ctrTitle" hasCustomPrompt="1"/>
          </p:nvPr>
        </p:nvSpPr>
        <p:spPr>
          <a:xfrm>
            <a:off x="707747" y="2404678"/>
            <a:ext cx="10744200" cy="7386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800" dirty="0"/>
              <a:t>Заголовок слайду</a:t>
            </a:r>
            <a:endParaRPr lang="uk-UA" sz="4000" dirty="0">
              <a:solidFill>
                <a:srgbClr val="004188"/>
              </a:solidFill>
              <a:latin typeface="Museo Sans Cyrl 9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7200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Заголовок слайда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0636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2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3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1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7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2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8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5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08B008-952A-4D58-9AB5-66C42D81C92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5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Zitem/9789240017542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who.int/publications/i/item/978924001161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http://www.vialli.com.tr/_d/i/content/dispanserResim.jpg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3900" y="2228907"/>
            <a:ext cx="10744200" cy="208213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Гігієна рук – </a:t>
            </a:r>
            <a:br>
              <a:rPr lang="uk-UA" sz="32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основа інфекційної безпеки</a:t>
            </a:r>
            <a:br>
              <a:rPr lang="uk-U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закладу охорони здоров’я</a:t>
            </a:r>
            <a:endParaRPr lang="uk-UA" sz="32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Текст 1">
            <a:extLst>
              <a:ext uri="{FF2B5EF4-FFF2-40B4-BE49-F238E27FC236}">
                <a16:creationId xmlns:a16="http://schemas.microsoft.com/office/drawing/2014/main" id="{D1C26CD2-382A-4E30-BF5A-002A26C806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766" y="5570571"/>
            <a:ext cx="7314870" cy="311150"/>
          </a:xfrm>
        </p:spPr>
        <p:txBody>
          <a:bodyPr/>
          <a:lstStyle/>
          <a:p>
            <a:r>
              <a:rPr lang="uk-UA" dirty="0"/>
              <a:t>завідувач відділу антимікробної резистентності та інфекційного контролю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F23C2F6B-6894-4F1C-B706-AAC6002257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049" y="5078434"/>
            <a:ext cx="7323587" cy="539750"/>
          </a:xfrm>
        </p:spPr>
        <p:txBody>
          <a:bodyPr/>
          <a:lstStyle/>
          <a:p>
            <a:r>
              <a:rPr lang="uk-UA" dirty="0"/>
              <a:t>Роман Колесник</a:t>
            </a:r>
          </a:p>
        </p:txBody>
      </p:sp>
    </p:spTree>
    <p:extLst>
      <p:ext uri="{BB962C8B-B14F-4D97-AF65-F5344CB8AC3E}">
        <p14:creationId xmlns:p14="http://schemas.microsoft.com/office/powerpoint/2010/main" val="192934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Усе, що вам потрібно знати про миття рук для захисту від коронавірусу  (COVID-19) – Міська дитяча поліклініка № 2">
            <a:extLst>
              <a:ext uri="{FF2B5EF4-FFF2-40B4-BE49-F238E27FC236}">
                <a16:creationId xmlns:a16="http://schemas.microsoft.com/office/drawing/2014/main" id="{2371028E-AC98-4506-AAD7-99A69BDD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94" y="1380413"/>
            <a:ext cx="4198511" cy="263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Антисептики та часте миття висушують руки? Що з цим робити | Українська  правда _Життя">
            <a:extLst>
              <a:ext uri="{FF2B5EF4-FFF2-40B4-BE49-F238E27FC236}">
                <a16:creationId xmlns:a16="http://schemas.microsoft.com/office/drawing/2014/main" id="{AE27F442-AA71-445E-843A-966344DC2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94" y="4015819"/>
            <a:ext cx="4198511" cy="263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нак ''плюс'' 4">
            <a:extLst>
              <a:ext uri="{FF2B5EF4-FFF2-40B4-BE49-F238E27FC236}">
                <a16:creationId xmlns:a16="http://schemas.microsoft.com/office/drawing/2014/main" id="{A33A94DA-80BC-4F72-BEF5-B85069958C71}"/>
              </a:ext>
            </a:extLst>
          </p:cNvPr>
          <p:cNvSpPr/>
          <p:nvPr/>
        </p:nvSpPr>
        <p:spPr>
          <a:xfrm>
            <a:off x="8823488" y="3610466"/>
            <a:ext cx="829559" cy="876693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FF0000"/>
              </a:highlight>
            </a:endParaRP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C2834968-373F-4EC8-BE62-91CE53AE6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107" y="2974752"/>
            <a:ext cx="6101107" cy="208213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Після миття рук з </a:t>
            </a:r>
            <a:r>
              <a:rPr lang="uk-UA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милом</a:t>
            </a:r>
            <a:r>
              <a:rPr 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і водою їх слід обов’язково обробити антисептиком</a:t>
            </a:r>
            <a:endParaRPr lang="uk-UA" sz="32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72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Усе, що вам потрібно знати про миття рук для захисту від коронавірусу  (COVID-19) – Міська дитяча поліклініка № 2">
            <a:extLst>
              <a:ext uri="{FF2B5EF4-FFF2-40B4-BE49-F238E27FC236}">
                <a16:creationId xmlns:a16="http://schemas.microsoft.com/office/drawing/2014/main" id="{2371028E-AC98-4506-AAD7-99A69BDD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94" y="1380413"/>
            <a:ext cx="4198511" cy="263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Антисептики та часте миття висушують руки? Що з цим робити | Українська  правда _Життя">
            <a:extLst>
              <a:ext uri="{FF2B5EF4-FFF2-40B4-BE49-F238E27FC236}">
                <a16:creationId xmlns:a16="http://schemas.microsoft.com/office/drawing/2014/main" id="{AE27F442-AA71-445E-843A-966344DC2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94" y="4015819"/>
            <a:ext cx="4198511" cy="263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нак ''плюс'' 4">
            <a:extLst>
              <a:ext uri="{FF2B5EF4-FFF2-40B4-BE49-F238E27FC236}">
                <a16:creationId xmlns:a16="http://schemas.microsoft.com/office/drawing/2014/main" id="{A33A94DA-80BC-4F72-BEF5-B85069958C71}"/>
              </a:ext>
            </a:extLst>
          </p:cNvPr>
          <p:cNvSpPr/>
          <p:nvPr/>
        </p:nvSpPr>
        <p:spPr>
          <a:xfrm>
            <a:off x="8823488" y="3610466"/>
            <a:ext cx="829559" cy="876693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FF0000"/>
              </a:highlight>
            </a:endParaRP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C2834968-373F-4EC8-BE62-91CE53AE6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107" y="1657049"/>
            <a:ext cx="6101107" cy="208213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Після миття рук з </a:t>
            </a:r>
            <a:r>
              <a:rPr lang="uk-UA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милом</a:t>
            </a: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і водою їх слід обов’язково обробити антисептиком</a:t>
            </a:r>
            <a:endParaRPr lang="uk-UA" sz="28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2B93808E-14EE-4A20-ADE0-6BCEFD976BC3}"/>
              </a:ext>
            </a:extLst>
          </p:cNvPr>
          <p:cNvSpPr txBox="1">
            <a:spLocks/>
          </p:cNvSpPr>
          <p:nvPr/>
        </p:nvSpPr>
        <p:spPr>
          <a:xfrm>
            <a:off x="480373" y="4292455"/>
            <a:ext cx="6101107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Миття рук з </a:t>
            </a:r>
            <a:r>
              <a:rPr lang="uk-UA" sz="2800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милом</a:t>
            </a:r>
            <a:r>
              <a:rPr lang="uk-UA" sz="28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і водою та гігієнічна обробка рук мають різні показання для виконання</a:t>
            </a:r>
          </a:p>
        </p:txBody>
      </p:sp>
      <p:sp>
        <p:nvSpPr>
          <p:cNvPr id="7" name="Знак умножения 6">
            <a:extLst>
              <a:ext uri="{FF2B5EF4-FFF2-40B4-BE49-F238E27FC236}">
                <a16:creationId xmlns:a16="http://schemas.microsoft.com/office/drawing/2014/main" id="{A304B4BA-1927-4643-801D-8438146C1594}"/>
              </a:ext>
            </a:extLst>
          </p:cNvPr>
          <p:cNvSpPr/>
          <p:nvPr/>
        </p:nvSpPr>
        <p:spPr>
          <a:xfrm>
            <a:off x="1521445" y="1609320"/>
            <a:ext cx="3808429" cy="2177592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30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Лікар пояснив, скільки хворий коронавірусом заразний для оточуючих - Главком">
            <a:extLst>
              <a:ext uri="{FF2B5EF4-FFF2-40B4-BE49-F238E27FC236}">
                <a16:creationId xmlns:a16="http://schemas.microsoft.com/office/drawing/2014/main" id="{203F3D86-E0BF-479F-BE8C-1B8533BF0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4" y="1989057"/>
            <a:ext cx="5514043" cy="37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CE1EE137-4BFB-44A0-97ED-388ECF367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2336" y="2823924"/>
            <a:ext cx="6101107" cy="208213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Використання медичних рукавичок замінює гігієну рук</a:t>
            </a:r>
            <a:endParaRPr lang="uk-UA" sz="32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95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Лікар пояснив, скільки хворий коронавірусом заразний для оточуючих - Главком">
            <a:extLst>
              <a:ext uri="{FF2B5EF4-FFF2-40B4-BE49-F238E27FC236}">
                <a16:creationId xmlns:a16="http://schemas.microsoft.com/office/drawing/2014/main" id="{203F3D86-E0BF-479F-BE8C-1B8533BF0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4" y="1989057"/>
            <a:ext cx="5514043" cy="37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CE1EE137-4BFB-44A0-97ED-388ECF367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893" y="1193087"/>
            <a:ext cx="6101107" cy="208213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Використання медичних рукавичок замінює гігієну рук</a:t>
            </a:r>
            <a:endParaRPr lang="uk-UA" sz="28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85B79D-7D70-4491-84DB-CCE8296391E1}"/>
              </a:ext>
            </a:extLst>
          </p:cNvPr>
          <p:cNvSpPr txBox="1">
            <a:spLocks/>
          </p:cNvSpPr>
          <p:nvPr/>
        </p:nvSpPr>
        <p:spPr>
          <a:xfrm>
            <a:off x="6090893" y="3831999"/>
            <a:ext cx="6101107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Практику гігієни рук при використанні медичних рукавичок потрібно виконувати за тих же показань, як і без їх використання</a:t>
            </a:r>
          </a:p>
        </p:txBody>
      </p:sp>
      <p:sp>
        <p:nvSpPr>
          <p:cNvPr id="2" name="Знак умножения 1">
            <a:extLst>
              <a:ext uri="{FF2B5EF4-FFF2-40B4-BE49-F238E27FC236}">
                <a16:creationId xmlns:a16="http://schemas.microsoft.com/office/drawing/2014/main" id="{030F34AB-E1F2-429F-8A4A-32FB16CEAEBC}"/>
              </a:ext>
            </a:extLst>
          </p:cNvPr>
          <p:cNvSpPr/>
          <p:nvPr/>
        </p:nvSpPr>
        <p:spPr>
          <a:xfrm>
            <a:off x="7237231" y="1097629"/>
            <a:ext cx="3808429" cy="2177592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3190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Як використовувати гумові рукавички та для чого вони потрібні. Поради  експертів | Українська правда _Життя">
            <a:extLst>
              <a:ext uri="{FF2B5EF4-FFF2-40B4-BE49-F238E27FC236}">
                <a16:creationId xmlns:a16="http://schemas.microsoft.com/office/drawing/2014/main" id="{B57FB155-D660-4315-88B3-8B756F29E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8960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EE1F57F0-CEBA-4142-B6FF-6C54D7E0C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71" y="2955899"/>
            <a:ext cx="5610913" cy="208213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Обробка медичних рукавичок антисептиком замінює гігієнічну обробку шкіри рук</a:t>
            </a:r>
            <a:endParaRPr lang="uk-UA" sz="32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07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Як використовувати гумові рукавички та для чого вони потрібні. Поради  експертів | Українська правда _Життя">
            <a:extLst>
              <a:ext uri="{FF2B5EF4-FFF2-40B4-BE49-F238E27FC236}">
                <a16:creationId xmlns:a16="http://schemas.microsoft.com/office/drawing/2014/main" id="{B57FB155-D660-4315-88B3-8B756F29E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8960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EE1F57F0-CEBA-4142-B6FF-6C54D7E0C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705" y="1711561"/>
            <a:ext cx="5610913" cy="208213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Обробка медичних рукавичок антисептиком замінює гігієнічну обробку шкіри рук</a:t>
            </a:r>
            <a:endParaRPr lang="uk-UA" sz="28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566B28-B8FE-4791-9F99-95AEA61C1A20}"/>
              </a:ext>
            </a:extLst>
          </p:cNvPr>
          <p:cNvSpPr txBox="1">
            <a:spLocks/>
          </p:cNvSpPr>
          <p:nvPr/>
        </p:nvSpPr>
        <p:spPr>
          <a:xfrm>
            <a:off x="233705" y="4017581"/>
            <a:ext cx="5610913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Дезінфекційні хімічні засоби призводять до підвищення проникності медичних рукавичок</a:t>
            </a:r>
          </a:p>
        </p:txBody>
      </p:sp>
      <p:sp>
        <p:nvSpPr>
          <p:cNvPr id="5" name="Знак умножения 4">
            <a:extLst>
              <a:ext uri="{FF2B5EF4-FFF2-40B4-BE49-F238E27FC236}">
                <a16:creationId xmlns:a16="http://schemas.microsoft.com/office/drawing/2014/main" id="{23412AAB-D453-475F-AC8F-79A1895A6D93}"/>
              </a:ext>
            </a:extLst>
          </p:cNvPr>
          <p:cNvSpPr/>
          <p:nvPr/>
        </p:nvSpPr>
        <p:spPr>
          <a:xfrm>
            <a:off x="1134946" y="1439945"/>
            <a:ext cx="3808429" cy="2625366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3960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ігті у вигляді зубів: дивнішого манікюри ви ще ніколи не бачили - Люкс FM">
            <a:extLst>
              <a:ext uri="{FF2B5EF4-FFF2-40B4-BE49-F238E27FC236}">
                <a16:creationId xmlns:a16="http://schemas.microsoft.com/office/drawing/2014/main" id="{A47B6249-1344-492A-B7BA-CC8014CC2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27" y="1979630"/>
            <a:ext cx="5249747" cy="389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A02686C0-2855-4CD0-B3EB-7BFE7BD3F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85198"/>
            <a:ext cx="5610913" cy="208213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Прикраси на кистях і пальцях рук, а також покриття лаком не перешкоджають дотриманню гігієни рук </a:t>
            </a:r>
            <a:endParaRPr lang="uk-UA" sz="32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9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ігті у вигляді зубів: дивнішого манікюри ви ще ніколи не бачили - Люкс FM">
            <a:extLst>
              <a:ext uri="{FF2B5EF4-FFF2-40B4-BE49-F238E27FC236}">
                <a16:creationId xmlns:a16="http://schemas.microsoft.com/office/drawing/2014/main" id="{A47B6249-1344-492A-B7BA-CC8014CC2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27" y="1979630"/>
            <a:ext cx="5249747" cy="389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A02686C0-2855-4CD0-B3EB-7BFE7BD3F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2460" y="1122386"/>
            <a:ext cx="5610913" cy="2082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Прикраси на кистях і пальцях рук, а також покриття лаком не перешкоджають дотриманню гігієни рук </a:t>
            </a:r>
            <a:endParaRPr lang="uk-UA" sz="28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58FD5B1-149F-45FC-BBF9-FBC4899A743B}"/>
              </a:ext>
            </a:extLst>
          </p:cNvPr>
          <p:cNvSpPr txBox="1">
            <a:spLocks/>
          </p:cNvSpPr>
          <p:nvPr/>
        </p:nvSpPr>
        <p:spPr>
          <a:xfrm>
            <a:off x="6212459" y="3790766"/>
            <a:ext cx="5610913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uk-UA" sz="28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Знак умножения 4">
            <a:extLst>
              <a:ext uri="{FF2B5EF4-FFF2-40B4-BE49-F238E27FC236}">
                <a16:creationId xmlns:a16="http://schemas.microsoft.com/office/drawing/2014/main" id="{599A19BB-8674-46B2-826C-E0DC135448B8}"/>
              </a:ext>
            </a:extLst>
          </p:cNvPr>
          <p:cNvSpPr/>
          <p:nvPr/>
        </p:nvSpPr>
        <p:spPr>
          <a:xfrm>
            <a:off x="7113700" y="593889"/>
            <a:ext cx="3808429" cy="3139128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3ABF83BB-480C-493D-9E18-7CA4DDBA1A26}"/>
              </a:ext>
            </a:extLst>
          </p:cNvPr>
          <p:cNvSpPr txBox="1">
            <a:spLocks/>
          </p:cNvSpPr>
          <p:nvPr/>
        </p:nvSpPr>
        <p:spPr>
          <a:xfrm>
            <a:off x="6096000" y="3848515"/>
            <a:ext cx="5610913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Дотримання правил і практик гігієни рук можливе лише за відсутності прикрас та штучних покриттів нігтів</a:t>
            </a:r>
          </a:p>
        </p:txBody>
      </p:sp>
    </p:spTree>
    <p:extLst>
      <p:ext uri="{BB962C8B-B14F-4D97-AF65-F5344CB8AC3E}">
        <p14:creationId xmlns:p14="http://schemas.microsoft.com/office/powerpoint/2010/main" val="2953862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Антисептик для рук: гігієнічні гелі та спреї для обробки шкіри">
            <a:extLst>
              <a:ext uri="{FF2B5EF4-FFF2-40B4-BE49-F238E27FC236}">
                <a16:creationId xmlns:a16="http://schemas.microsoft.com/office/drawing/2014/main" id="{100310E3-5170-4E45-A0F7-5C95445B9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25" y="2388958"/>
            <a:ext cx="5508298" cy="36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A8D4F198-2DE4-4EF7-8906-FE4E35EBE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877" y="3151136"/>
            <a:ext cx="5610913" cy="208213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Достатньо нанести антисептик на шкіру рук для їх обробки</a:t>
            </a:r>
            <a:endParaRPr lang="uk-UA" sz="32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44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Антисептик для рук: гігієнічні гелі та спреї для обробки шкіри">
            <a:extLst>
              <a:ext uri="{FF2B5EF4-FFF2-40B4-BE49-F238E27FC236}">
                <a16:creationId xmlns:a16="http://schemas.microsoft.com/office/drawing/2014/main" id="{100310E3-5170-4E45-A0F7-5C95445B9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25" y="2388958"/>
            <a:ext cx="5508298" cy="36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A8D4F198-2DE4-4EF7-8906-FE4E35EBE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263" y="1737115"/>
            <a:ext cx="5610913" cy="169188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Достатньо нанести антисептик на шкіру рук для їх обробки</a:t>
            </a:r>
            <a:endParaRPr lang="uk-UA" sz="28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92F4861-6A24-472B-A6AB-40400EA11675}"/>
              </a:ext>
            </a:extLst>
          </p:cNvPr>
          <p:cNvSpPr txBox="1">
            <a:spLocks/>
          </p:cNvSpPr>
          <p:nvPr/>
        </p:nvSpPr>
        <p:spPr>
          <a:xfrm>
            <a:off x="414877" y="3906851"/>
            <a:ext cx="5610913" cy="1691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ефективної гігієнічної обробки рук слід дотримати стадії і тривалість</a:t>
            </a:r>
          </a:p>
        </p:txBody>
      </p:sp>
      <p:sp>
        <p:nvSpPr>
          <p:cNvPr id="5" name="Знак умножения 4">
            <a:extLst>
              <a:ext uri="{FF2B5EF4-FFF2-40B4-BE49-F238E27FC236}">
                <a16:creationId xmlns:a16="http://schemas.microsoft.com/office/drawing/2014/main" id="{555D4021-FEFD-4643-AC67-3ABEEFE38C68}"/>
              </a:ext>
            </a:extLst>
          </p:cNvPr>
          <p:cNvSpPr/>
          <p:nvPr/>
        </p:nvSpPr>
        <p:spPr>
          <a:xfrm>
            <a:off x="1213504" y="1390565"/>
            <a:ext cx="3808429" cy="2384984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787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utre 21">
            <a:extLst>
              <a:ext uri="{FF2B5EF4-FFF2-40B4-BE49-F238E27FC236}">
                <a16:creationId xmlns:a16="http://schemas.microsoft.com/office/drawing/2014/main" id="{3357D48D-CAE2-47F3-B3B2-83E9F78711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13262" y="1392973"/>
            <a:ext cx="6818097" cy="5205790"/>
          </a:xfrm>
          <a:prstGeom prst="rect">
            <a:avLst/>
          </a:prstGeom>
        </p:spPr>
      </p:pic>
      <p:sp>
        <p:nvSpPr>
          <p:cNvPr id="6" name="Поле 26">
            <a:extLst>
              <a:ext uri="{FF2B5EF4-FFF2-40B4-BE49-F238E27FC236}">
                <a16:creationId xmlns:a16="http://schemas.microsoft.com/office/drawing/2014/main" id="{BD985FA8-6EF8-48F7-A37E-1A5C01B3724F}"/>
              </a:ext>
            </a:extLst>
          </p:cNvPr>
          <p:cNvSpPr txBox="1"/>
          <p:nvPr/>
        </p:nvSpPr>
        <p:spPr>
          <a:xfrm>
            <a:off x="6627450" y="2287661"/>
            <a:ext cx="3151288" cy="448078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uk-UA" b="1" dirty="0">
                <a:solidFill>
                  <a:srgbClr val="E37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 із 4 </a:t>
            </a:r>
            <a:r>
              <a:rPr lang="uk-UA" b="1" dirty="0">
                <a:solidFill>
                  <a:srgbClr val="071B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закладів охорони здоров’я не має водопостачання</a:t>
            </a:r>
            <a:endParaRPr lang="uk-UA" sz="16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r>
              <a:rPr lang="en-US" b="1" dirty="0">
                <a:solidFill>
                  <a:srgbClr val="071B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uk-UA" sz="16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r>
              <a:rPr lang="uk-UA" b="1" dirty="0">
                <a:solidFill>
                  <a:srgbClr val="E37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 із 3 </a:t>
            </a:r>
            <a:r>
              <a:rPr lang="uk-UA" b="1" dirty="0">
                <a:solidFill>
                  <a:srgbClr val="071B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закладів охорони здоров’я не має засобів для гігієни рук у місцях надання медичної допомоги</a:t>
            </a:r>
            <a:endParaRPr lang="uk-UA" sz="16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r>
              <a:rPr lang="en-US" b="1" dirty="0">
                <a:solidFill>
                  <a:srgbClr val="071B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uk-UA" sz="16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r>
              <a:rPr lang="uk-UA" b="1" dirty="0">
                <a:solidFill>
                  <a:srgbClr val="E37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17% </a:t>
            </a:r>
            <a:r>
              <a:rPr lang="uk-UA" b="1" dirty="0">
                <a:solidFill>
                  <a:srgbClr val="071B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закладів охорони здоров’я у країнах із низьким рівнем доходів на постійній основі забезпечені антисептиками на основі спирту</a:t>
            </a:r>
            <a:endParaRPr lang="uk-UA" sz="16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E7F5E4-EBB4-4C88-B8F7-287A2E8E06C8}"/>
              </a:ext>
            </a:extLst>
          </p:cNvPr>
          <p:cNvSpPr txBox="1"/>
          <p:nvPr/>
        </p:nvSpPr>
        <p:spPr>
          <a:xfrm>
            <a:off x="5564273" y="299298"/>
            <a:ext cx="6363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8930" algn="ctr"/>
            <a:r>
              <a:rPr lang="uk-UA" sz="1800" dirty="0">
                <a:solidFill>
                  <a:srgbClr val="2E95A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https://www.who.int/publications/iZitem/9789240017542</a:t>
            </a:r>
            <a:endParaRPr lang="uk-UA" sz="1000" dirty="0">
              <a:solidFill>
                <a:srgbClr val="E0F6F9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28930" algn="ctr"/>
            <a:r>
              <a:rPr lang="uk-UA" sz="1800" dirty="0">
                <a:solidFill>
                  <a:srgbClr val="2E95A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https://www.who.int/publications/i/item/9789240011618</a:t>
            </a:r>
            <a:endParaRPr lang="uk-UA" sz="1000" dirty="0">
              <a:solidFill>
                <a:srgbClr val="E0F6F9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86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Гігієнічна обробка рук медперсоналу — правила та алгоритм">
            <a:extLst>
              <a:ext uri="{FF2B5EF4-FFF2-40B4-BE49-F238E27FC236}">
                <a16:creationId xmlns:a16="http://schemas.microsoft.com/office/drawing/2014/main" id="{BE4983C0-84F9-4573-AE8E-7A2FC28B0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64" y="1923069"/>
            <a:ext cx="5023504" cy="409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4281A991-8724-49BE-B8AD-97015BEC9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927618"/>
            <a:ext cx="5610913" cy="208213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Миття рук з </a:t>
            </a:r>
            <a:r>
              <a:rPr lang="uk-UA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милом</a:t>
            </a:r>
            <a:r>
              <a:rPr 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і водою ефективніше за оброблення антисептиком</a:t>
            </a:r>
            <a:endParaRPr lang="uk-UA" sz="32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22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Гігієнічна обробка рук медперсоналу — правила та алгоритм">
            <a:extLst>
              <a:ext uri="{FF2B5EF4-FFF2-40B4-BE49-F238E27FC236}">
                <a16:creationId xmlns:a16="http://schemas.microsoft.com/office/drawing/2014/main" id="{BE4983C0-84F9-4573-AE8E-7A2FC28B0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64" y="1923069"/>
            <a:ext cx="5023504" cy="409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4281A991-8724-49BE-B8AD-97015BEC9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3923" y="1346866"/>
            <a:ext cx="5610913" cy="208213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Миття рук з </a:t>
            </a:r>
            <a:r>
              <a:rPr lang="uk-UA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милом</a:t>
            </a: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і водою ефективніше за оброблення антисептиком</a:t>
            </a:r>
            <a:endParaRPr lang="uk-UA" sz="28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F71FD27-7DE4-4CE2-9276-584BF49FEE4B}"/>
              </a:ext>
            </a:extLst>
          </p:cNvPr>
          <p:cNvSpPr txBox="1">
            <a:spLocks/>
          </p:cNvSpPr>
          <p:nvPr/>
        </p:nvSpPr>
        <p:spPr>
          <a:xfrm>
            <a:off x="6096000" y="3932167"/>
            <a:ext cx="5610913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Миття рук з </a:t>
            </a:r>
            <a:r>
              <a:rPr lang="uk-UA" sz="2800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милом</a:t>
            </a:r>
            <a:r>
              <a:rPr lang="uk-UA" sz="28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і водою та гігієнічна обробка рук мають різні показання для виконання</a:t>
            </a:r>
          </a:p>
        </p:txBody>
      </p:sp>
      <p:sp>
        <p:nvSpPr>
          <p:cNvPr id="3" name="Знак ''плюс'' 2">
            <a:extLst>
              <a:ext uri="{FF2B5EF4-FFF2-40B4-BE49-F238E27FC236}">
                <a16:creationId xmlns:a16="http://schemas.microsoft.com/office/drawing/2014/main" id="{F5930F15-C422-495C-A46D-035048884C57}"/>
              </a:ext>
            </a:extLst>
          </p:cNvPr>
          <p:cNvSpPr/>
          <p:nvPr/>
        </p:nvSpPr>
        <p:spPr>
          <a:xfrm>
            <a:off x="6813321" y="1244338"/>
            <a:ext cx="2196445" cy="2082134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Знак умножения 7">
            <a:extLst>
              <a:ext uri="{FF2B5EF4-FFF2-40B4-BE49-F238E27FC236}">
                <a16:creationId xmlns:a16="http://schemas.microsoft.com/office/drawing/2014/main" id="{3AB147E1-7C36-4488-BCAA-18634F6B42C7}"/>
              </a:ext>
            </a:extLst>
          </p:cNvPr>
          <p:cNvSpPr/>
          <p:nvPr/>
        </p:nvSpPr>
        <p:spPr>
          <a:xfrm>
            <a:off x="8529097" y="1092913"/>
            <a:ext cx="2827649" cy="2384984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3317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Алкоголь. Роль і місце у людському житті. - Сторінка 10 - Офіційний форум  Української Греко-Католицької Церкви">
            <a:extLst>
              <a:ext uri="{FF2B5EF4-FFF2-40B4-BE49-F238E27FC236}">
                <a16:creationId xmlns:a16="http://schemas.microsoft.com/office/drawing/2014/main" id="{88E34656-1527-4162-B48E-584E177D1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08" y="1885361"/>
            <a:ext cx="4950790" cy="404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AD20E2D-7644-455C-96A2-7BEBBC39B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028" y="2866343"/>
            <a:ext cx="5610913" cy="208213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Чим вищий вміст спирту в антисептику, тим більш він ефективний</a:t>
            </a:r>
            <a:endParaRPr lang="uk-UA" sz="32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31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Алкоголь. Роль і місце у людському житті. - Сторінка 10 - Офіційний форум  Української Греко-Католицької Церкви">
            <a:extLst>
              <a:ext uri="{FF2B5EF4-FFF2-40B4-BE49-F238E27FC236}">
                <a16:creationId xmlns:a16="http://schemas.microsoft.com/office/drawing/2014/main" id="{88E34656-1527-4162-B48E-584E177D1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08" y="1885361"/>
            <a:ext cx="4950790" cy="404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AD20E2D-7644-455C-96A2-7BEBBC39B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87" y="1687993"/>
            <a:ext cx="5610913" cy="208213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Чим вищий вміст спирту в антисептику, тим більш він ефективний</a:t>
            </a:r>
            <a:endParaRPr lang="uk-UA" sz="28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Знак ''плюс'' 3">
            <a:extLst>
              <a:ext uri="{FF2B5EF4-FFF2-40B4-BE49-F238E27FC236}">
                <a16:creationId xmlns:a16="http://schemas.microsoft.com/office/drawing/2014/main" id="{77A6AA37-FD8D-4A2D-B06D-288606C8C72E}"/>
              </a:ext>
            </a:extLst>
          </p:cNvPr>
          <p:cNvSpPr/>
          <p:nvPr/>
        </p:nvSpPr>
        <p:spPr>
          <a:xfrm>
            <a:off x="1094098" y="1498862"/>
            <a:ext cx="2196445" cy="2082134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Знак умножения 4">
            <a:extLst>
              <a:ext uri="{FF2B5EF4-FFF2-40B4-BE49-F238E27FC236}">
                <a16:creationId xmlns:a16="http://schemas.microsoft.com/office/drawing/2014/main" id="{C3DDB1CF-A828-46B4-95DA-D0EAD109CB1F}"/>
              </a:ext>
            </a:extLst>
          </p:cNvPr>
          <p:cNvSpPr/>
          <p:nvPr/>
        </p:nvSpPr>
        <p:spPr>
          <a:xfrm>
            <a:off x="2778746" y="1498862"/>
            <a:ext cx="2827649" cy="2271265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58CABB09-75CF-4EEC-A7A4-137CD2D1C631}"/>
              </a:ext>
            </a:extLst>
          </p:cNvPr>
          <p:cNvSpPr txBox="1">
            <a:spLocks/>
          </p:cNvSpPr>
          <p:nvPr/>
        </p:nvSpPr>
        <p:spPr>
          <a:xfrm>
            <a:off x="446202" y="3841423"/>
            <a:ext cx="5610913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Вміст етилового спирту в антисептику має становити 60-80%</a:t>
            </a:r>
          </a:p>
        </p:txBody>
      </p:sp>
    </p:spTree>
    <p:extLst>
      <p:ext uri="{BB962C8B-B14F-4D97-AF65-F5344CB8AC3E}">
        <p14:creationId xmlns:p14="http://schemas.microsoft.com/office/powerpoint/2010/main" val="147034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ьяная медсестра» омского травмпункта прокомментировала свое состояние -  ОмскПресс">
            <a:extLst>
              <a:ext uri="{FF2B5EF4-FFF2-40B4-BE49-F238E27FC236}">
                <a16:creationId xmlns:a16="http://schemas.microsoft.com/office/drawing/2014/main" id="{5A0CFB92-7679-4368-8ACA-97ABA214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2" y="1772240"/>
            <a:ext cx="4958498" cy="460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55CD8C3A-53D3-4C6D-802E-105BFB780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036026"/>
            <a:ext cx="5610913" cy="208213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Гігієнічна обробка рук призводить до алкогольного сп’яніння</a:t>
            </a:r>
            <a:endParaRPr lang="uk-UA" sz="32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24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ьяная медсестра» омского травмпункта прокомментировала свое состояние -  ОмскПресс">
            <a:extLst>
              <a:ext uri="{FF2B5EF4-FFF2-40B4-BE49-F238E27FC236}">
                <a16:creationId xmlns:a16="http://schemas.microsoft.com/office/drawing/2014/main" id="{5A0CFB92-7679-4368-8ACA-97ABA214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2" y="1772240"/>
            <a:ext cx="4958498" cy="460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55CD8C3A-53D3-4C6D-802E-105BFB780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2049" y="1346866"/>
            <a:ext cx="5610913" cy="208213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Гігієнічна обробка рук призводить до алкогольного сп’яніння</a:t>
            </a:r>
            <a:endParaRPr lang="uk-UA" sz="28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Знак умножения 3">
            <a:extLst>
              <a:ext uri="{FF2B5EF4-FFF2-40B4-BE49-F238E27FC236}">
                <a16:creationId xmlns:a16="http://schemas.microsoft.com/office/drawing/2014/main" id="{61CFC7D5-C316-4A6A-8B32-C7255186B010}"/>
              </a:ext>
            </a:extLst>
          </p:cNvPr>
          <p:cNvSpPr/>
          <p:nvPr/>
        </p:nvSpPr>
        <p:spPr>
          <a:xfrm>
            <a:off x="7487631" y="1252300"/>
            <a:ext cx="2827649" cy="2271265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0B925868-5A88-41EC-80F7-667419A3FAE5}"/>
              </a:ext>
            </a:extLst>
          </p:cNvPr>
          <p:cNvSpPr txBox="1">
            <a:spLocks/>
          </p:cNvSpPr>
          <p:nvPr/>
        </p:nvSpPr>
        <p:spPr>
          <a:xfrm>
            <a:off x="6096000" y="3997369"/>
            <a:ext cx="5610913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Антисептик не всмоктується через шкіру рук</a:t>
            </a:r>
          </a:p>
        </p:txBody>
      </p:sp>
    </p:spTree>
    <p:extLst>
      <p:ext uri="{BB962C8B-B14F-4D97-AF65-F5344CB8AC3E}">
        <p14:creationId xmlns:p14="http://schemas.microsoft.com/office/powerpoint/2010/main" val="2716577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AC73DF3C-C640-483E-82ED-6ADAFBD97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080" y="1178351"/>
            <a:ext cx="5183319" cy="536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8362A3CA-0D7C-4B37-9C41-E3F09A8DC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08" y="2819209"/>
            <a:ext cx="5943992" cy="208213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Гігієнічна обробка рук призводить до виникнення дерматитів</a:t>
            </a:r>
            <a:endParaRPr lang="uk-UA" sz="32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98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AC73DF3C-C640-483E-82ED-6ADAFBD97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080" y="1178351"/>
            <a:ext cx="5183319" cy="536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8362A3CA-0D7C-4B37-9C41-E3F09A8DC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08" y="1584298"/>
            <a:ext cx="5943992" cy="208213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Гігієнічна обробка рук призводить до виникнення дерматитів</a:t>
            </a:r>
            <a:endParaRPr lang="uk-UA" sz="2800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Знак умножения 3">
            <a:extLst>
              <a:ext uri="{FF2B5EF4-FFF2-40B4-BE49-F238E27FC236}">
                <a16:creationId xmlns:a16="http://schemas.microsoft.com/office/drawing/2014/main" id="{BDCA7A4F-4DEA-493F-8ADF-D35179D055C1}"/>
              </a:ext>
            </a:extLst>
          </p:cNvPr>
          <p:cNvSpPr/>
          <p:nvPr/>
        </p:nvSpPr>
        <p:spPr>
          <a:xfrm>
            <a:off x="681478" y="1489732"/>
            <a:ext cx="2827649" cy="2271265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Знак ''плюс'' 4">
            <a:extLst>
              <a:ext uri="{FF2B5EF4-FFF2-40B4-BE49-F238E27FC236}">
                <a16:creationId xmlns:a16="http://schemas.microsoft.com/office/drawing/2014/main" id="{834DF908-30A7-453C-B2A7-A63DB6703456}"/>
              </a:ext>
            </a:extLst>
          </p:cNvPr>
          <p:cNvSpPr/>
          <p:nvPr/>
        </p:nvSpPr>
        <p:spPr>
          <a:xfrm>
            <a:off x="3124004" y="1584298"/>
            <a:ext cx="2196445" cy="2082134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713B79F4-A51F-44C7-80A3-1D7CE29CAA6D}"/>
              </a:ext>
            </a:extLst>
          </p:cNvPr>
          <p:cNvSpPr txBox="1">
            <a:spLocks/>
          </p:cNvSpPr>
          <p:nvPr/>
        </p:nvSpPr>
        <p:spPr>
          <a:xfrm>
            <a:off x="318548" y="4025246"/>
            <a:ext cx="5943992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умови дотримання правил і практик, гігієнічна обробка є безпечною для шкіри рук</a:t>
            </a:r>
          </a:p>
        </p:txBody>
      </p:sp>
    </p:spTree>
    <p:extLst>
      <p:ext uri="{BB962C8B-B14F-4D97-AF65-F5344CB8AC3E}">
        <p14:creationId xmlns:p14="http://schemas.microsoft.com/office/powerpoint/2010/main" val="781932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O Guidelines on Hand Hygiene in Health Care First Global Patient Safety  Challenge Clean Care is Safer Care">
            <a:extLst>
              <a:ext uri="{FF2B5EF4-FFF2-40B4-BE49-F238E27FC236}">
                <a16:creationId xmlns:a16="http://schemas.microsoft.com/office/drawing/2014/main" id="{9EEF4064-23B8-40D1-A0CD-885F5A62D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24" y="1262162"/>
            <a:ext cx="3365143" cy="45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 Guide to the Implementation of the WHO Multimodal Hand Hygiene  Improvement Strategy | ALNAP">
            <a:extLst>
              <a:ext uri="{FF2B5EF4-FFF2-40B4-BE49-F238E27FC236}">
                <a16:creationId xmlns:a16="http://schemas.microsoft.com/office/drawing/2014/main" id="{3774D519-C378-4352-8FD5-2FD3DC1D5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59" y="1262161"/>
            <a:ext cx="2856321" cy="455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ore competencies for infection control and hospital hygiene professionals  in the European Union">
            <a:extLst>
              <a:ext uri="{FF2B5EF4-FFF2-40B4-BE49-F238E27FC236}">
                <a16:creationId xmlns:a16="http://schemas.microsoft.com/office/drawing/2014/main" id="{EEF5F1B5-0D70-40C6-B845-2D34776CB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073" y="1262161"/>
            <a:ext cx="2856321" cy="455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924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428AF81-0CAA-45E3-8A55-9F7C937C4F9F}"/>
              </a:ext>
            </a:extLst>
          </p:cNvPr>
          <p:cNvSpPr txBox="1"/>
          <p:nvPr/>
        </p:nvSpPr>
        <p:spPr>
          <a:xfrm>
            <a:off x="7194620" y="2117246"/>
            <a:ext cx="254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Керівник-координатор з гігієни рук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12B6AB-89B7-4964-9806-40BB1FC5CA77}"/>
              </a:ext>
            </a:extLst>
          </p:cNvPr>
          <p:cNvSpPr txBox="1"/>
          <p:nvPr/>
        </p:nvSpPr>
        <p:spPr>
          <a:xfrm>
            <a:off x="2922394" y="5747268"/>
            <a:ext cx="158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Інструктор з гігієни рук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4A82D3-A91E-42F3-892B-0B716AB10FA1}"/>
              </a:ext>
            </a:extLst>
          </p:cNvPr>
          <p:cNvSpPr txBox="1"/>
          <p:nvPr/>
        </p:nvSpPr>
        <p:spPr>
          <a:xfrm>
            <a:off x="5007432" y="2129861"/>
            <a:ext cx="1621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Спеціаліст зі збору даних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AB0798-F89E-4A9E-82D2-90820FDF6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75" y="1762812"/>
            <a:ext cx="7609249" cy="46307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EE8DB415-464C-4926-979B-8BA636A291B6}"/>
              </a:ext>
            </a:extLst>
          </p:cNvPr>
          <p:cNvSpPr txBox="1">
            <a:spLocks/>
          </p:cNvSpPr>
          <p:nvPr/>
        </p:nvSpPr>
        <p:spPr>
          <a:xfrm>
            <a:off x="5646656" y="-18851"/>
            <a:ext cx="6545343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Показання до гігієнічної обробки рук</a:t>
            </a:r>
          </a:p>
        </p:txBody>
      </p:sp>
    </p:spTree>
    <p:extLst>
      <p:ext uri="{BB962C8B-B14F-4D97-AF65-F5344CB8AC3E}">
        <p14:creationId xmlns:p14="http://schemas.microsoft.com/office/powerpoint/2010/main" val="350795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rotocol for point prevalence surveys of healthcare-associated infections  and antimicrobial use in European long-term care facilities – Version 2.1">
            <a:extLst>
              <a:ext uri="{FF2B5EF4-FFF2-40B4-BE49-F238E27FC236}">
                <a16:creationId xmlns:a16="http://schemas.microsoft.com/office/drawing/2014/main" id="{19C7AED1-492C-479E-82D3-19DD1E635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779" y="106887"/>
            <a:ext cx="2400744" cy="206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Військовий госпіталь Вінниці оновив травматологічне відділення (ФОТО) -  Вінниця 24">
            <a:extLst>
              <a:ext uri="{FF2B5EF4-FFF2-40B4-BE49-F238E27FC236}">
                <a16:creationId xmlns:a16="http://schemas.microsoft.com/office/drawing/2014/main" id="{F41B6FE4-F9E5-4522-B2B3-A7536334E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8" y="1649095"/>
            <a:ext cx="8689256" cy="460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58C3C-5C9D-4614-8713-60688DEDFA2E}"/>
              </a:ext>
            </a:extLst>
          </p:cNvPr>
          <p:cNvSpPr txBox="1"/>
          <p:nvPr/>
        </p:nvSpPr>
        <p:spPr>
          <a:xfrm>
            <a:off x="9816661" y="3287300"/>
            <a:ext cx="21428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E37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8%</a:t>
            </a:r>
            <a:r>
              <a:rPr lang="uk-UA" sz="2000" b="1" dirty="0">
                <a:solidFill>
                  <a:srgbClr val="E37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71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точок догляду обладнані спиртовмісним антисептиком для рук</a:t>
            </a:r>
          </a:p>
          <a:p>
            <a:endParaRPr lang="uk-UA" sz="2000" b="1" dirty="0">
              <a:solidFill>
                <a:srgbClr val="071B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B2B44-3CA7-43E3-8C4A-A582BD5AC880}"/>
              </a:ext>
            </a:extLst>
          </p:cNvPr>
          <p:cNvSpPr txBox="1"/>
          <p:nvPr/>
        </p:nvSpPr>
        <p:spPr>
          <a:xfrm>
            <a:off x="1680720" y="6381781"/>
            <a:ext cx="8830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https://www.phc.org.ua/naukova-diyalnist/doslidzhennya/inshi-doslidzhennya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53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D6EDC867-8D1D-43B1-B225-452716420400}"/>
              </a:ext>
            </a:extLst>
          </p:cNvPr>
          <p:cNvSpPr txBox="1">
            <a:spLocks/>
          </p:cNvSpPr>
          <p:nvPr/>
        </p:nvSpPr>
        <p:spPr>
          <a:xfrm>
            <a:off x="273376" y="584464"/>
            <a:ext cx="6130564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Показання до миття рук з </a:t>
            </a:r>
            <a:r>
              <a:rPr lang="uk-UA" sz="2800" dirty="0" err="1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милом</a:t>
            </a:r>
            <a:r>
              <a:rPr lang="uk-UA" sz="28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і водою</a:t>
            </a:r>
          </a:p>
        </p:txBody>
      </p:sp>
      <p:pic>
        <p:nvPicPr>
          <p:cNvPr id="21506" name="Picture 2" descr="Меми українською: Як у мережі жартують про карантин та епідемію – культурне  життя України Depo.ua">
            <a:extLst>
              <a:ext uri="{FF2B5EF4-FFF2-40B4-BE49-F238E27FC236}">
                <a16:creationId xmlns:a16="http://schemas.microsoft.com/office/drawing/2014/main" id="{12C22D1D-02EA-4BA4-8C06-D8E3B5F15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7" y="2290714"/>
            <a:ext cx="5684363" cy="43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C25D8C49-9431-43E6-A95F-3F93E2557513}"/>
              </a:ext>
            </a:extLst>
          </p:cNvPr>
          <p:cNvSpPr txBox="1">
            <a:spLocks/>
          </p:cNvSpPr>
          <p:nvPr/>
        </p:nvSpPr>
        <p:spPr>
          <a:xfrm>
            <a:off x="6180840" y="1338607"/>
            <a:ext cx="5814766" cy="5260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після приходу з вулиці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8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після відвідування вбиральні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якщо руки видимо забруднені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8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перед прийомом їжі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 проведенні догляду за пацієнтами з деякими інфекційними хворобами (наприклад, </a:t>
            </a:r>
            <a:r>
              <a:rPr lang="uk-UA" sz="2800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псевдомембранозний</a:t>
            </a:r>
            <a:r>
              <a:rPr lang="uk-UA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коліт або </a:t>
            </a:r>
            <a:r>
              <a:rPr lang="uk-UA" sz="2800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норовірусна</a:t>
            </a:r>
            <a:r>
              <a:rPr lang="uk-UA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інфекція)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8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якщо потрібно провести гігієнічну обробку, але відсутній антисептик</a:t>
            </a:r>
          </a:p>
        </p:txBody>
      </p:sp>
    </p:spTree>
    <p:extLst>
      <p:ext uri="{BB962C8B-B14F-4D97-AF65-F5344CB8AC3E}">
        <p14:creationId xmlns:p14="http://schemas.microsoft.com/office/powerpoint/2010/main" val="233508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6B7F5181-8EBE-4ABD-89E5-C4130DE98CD7}"/>
              </a:ext>
            </a:extLst>
          </p:cNvPr>
          <p:cNvSpPr txBox="1">
            <a:spLocks/>
          </p:cNvSpPr>
          <p:nvPr/>
        </p:nvSpPr>
        <p:spPr>
          <a:xfrm>
            <a:off x="509048" y="2243582"/>
            <a:ext cx="11312164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Впровадження покращення гігієни рук</a:t>
            </a:r>
          </a:p>
        </p:txBody>
      </p:sp>
    </p:spTree>
    <p:extLst>
      <p:ext uri="{BB962C8B-B14F-4D97-AF65-F5344CB8AC3E}">
        <p14:creationId xmlns:p14="http://schemas.microsoft.com/office/powerpoint/2010/main" val="1690994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Готовність до змін | Чернівецький обласний центр зайнятості">
            <a:extLst>
              <a:ext uri="{FF2B5EF4-FFF2-40B4-BE49-F238E27FC236}">
                <a16:creationId xmlns:a16="http://schemas.microsoft.com/office/drawing/2014/main" id="{A0C8D7E2-FA27-4988-A388-1B898BF8D4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B53C92A-78BE-47B6-8B7F-C9E821C46A8E}"/>
              </a:ext>
            </a:extLst>
          </p:cNvPr>
          <p:cNvGrpSpPr/>
          <p:nvPr/>
        </p:nvGrpSpPr>
        <p:grpSpPr>
          <a:xfrm>
            <a:off x="544251" y="1756185"/>
            <a:ext cx="2619375" cy="2112407"/>
            <a:chOff x="544251" y="1756185"/>
            <a:chExt cx="2619375" cy="2112407"/>
          </a:xfrm>
        </p:grpSpPr>
        <p:pic>
          <p:nvPicPr>
            <p:cNvPr id="23558" name="Picture 6" descr="Change Ready">
              <a:extLst>
                <a:ext uri="{FF2B5EF4-FFF2-40B4-BE49-F238E27FC236}">
                  <a16:creationId xmlns:a16="http://schemas.microsoft.com/office/drawing/2014/main" id="{2776E030-B139-4DC9-82A7-106BF34DF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51" y="1756185"/>
              <a:ext cx="2619375" cy="174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015C89-CDB9-41E3-BBE9-23BD6284F720}"/>
                </a:ext>
              </a:extLst>
            </p:cNvPr>
            <p:cNvSpPr txBox="1"/>
            <p:nvPr/>
          </p:nvSpPr>
          <p:spPr>
            <a:xfrm>
              <a:off x="544251" y="3499260"/>
              <a:ext cx="2619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зміни в системі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1166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Готовність до змін | Чернівецький обласний центр зайнятості">
            <a:extLst>
              <a:ext uri="{FF2B5EF4-FFF2-40B4-BE49-F238E27FC236}">
                <a16:creationId xmlns:a16="http://schemas.microsoft.com/office/drawing/2014/main" id="{A0C8D7E2-FA27-4988-A388-1B898BF8D4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B53C92A-78BE-47B6-8B7F-C9E821C46A8E}"/>
              </a:ext>
            </a:extLst>
          </p:cNvPr>
          <p:cNvGrpSpPr/>
          <p:nvPr/>
        </p:nvGrpSpPr>
        <p:grpSpPr>
          <a:xfrm>
            <a:off x="544251" y="1756185"/>
            <a:ext cx="2619375" cy="2112407"/>
            <a:chOff x="544251" y="1756185"/>
            <a:chExt cx="2619375" cy="2112407"/>
          </a:xfrm>
        </p:grpSpPr>
        <p:pic>
          <p:nvPicPr>
            <p:cNvPr id="23558" name="Picture 6" descr="Change Ready">
              <a:extLst>
                <a:ext uri="{FF2B5EF4-FFF2-40B4-BE49-F238E27FC236}">
                  <a16:creationId xmlns:a16="http://schemas.microsoft.com/office/drawing/2014/main" id="{2776E030-B139-4DC9-82A7-106BF34DF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51" y="1756185"/>
              <a:ext cx="2619375" cy="174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015C89-CDB9-41E3-BBE9-23BD6284F720}"/>
                </a:ext>
              </a:extLst>
            </p:cNvPr>
            <p:cNvSpPr txBox="1"/>
            <p:nvPr/>
          </p:nvSpPr>
          <p:spPr>
            <a:xfrm>
              <a:off x="544251" y="3499260"/>
              <a:ext cx="2619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зміни в системі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ECB2DE9-BC3C-4C11-B71B-9FC9BB9B3BA5}"/>
              </a:ext>
            </a:extLst>
          </p:cNvPr>
          <p:cNvGrpSpPr/>
          <p:nvPr/>
        </p:nvGrpSpPr>
        <p:grpSpPr>
          <a:xfrm>
            <a:off x="2706573" y="4002120"/>
            <a:ext cx="2619375" cy="2709241"/>
            <a:chOff x="2706573" y="4002120"/>
            <a:chExt cx="2619375" cy="2709241"/>
          </a:xfrm>
        </p:grpSpPr>
        <p:pic>
          <p:nvPicPr>
            <p:cNvPr id="23560" name="Picture 8" descr="Young People Collective Learning Exam Preparation 663885 Vector Art at  Vecteezy">
              <a:extLst>
                <a:ext uri="{FF2B5EF4-FFF2-40B4-BE49-F238E27FC236}">
                  <a16:creationId xmlns:a16="http://schemas.microsoft.com/office/drawing/2014/main" id="{48694F38-0701-4CF7-B861-BE221F647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573" y="4002120"/>
              <a:ext cx="2619375" cy="2339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884AE5-08F5-4260-BBE5-082BBCC46EAF}"/>
                </a:ext>
              </a:extLst>
            </p:cNvPr>
            <p:cNvSpPr txBox="1"/>
            <p:nvPr/>
          </p:nvSpPr>
          <p:spPr>
            <a:xfrm>
              <a:off x="2706573" y="6342029"/>
              <a:ext cx="2619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навчання і підготовка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072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Готовність до змін | Чернівецький обласний центр зайнятості">
            <a:extLst>
              <a:ext uri="{FF2B5EF4-FFF2-40B4-BE49-F238E27FC236}">
                <a16:creationId xmlns:a16="http://schemas.microsoft.com/office/drawing/2014/main" id="{A0C8D7E2-FA27-4988-A388-1B898BF8D4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B53C92A-78BE-47B6-8B7F-C9E821C46A8E}"/>
              </a:ext>
            </a:extLst>
          </p:cNvPr>
          <p:cNvGrpSpPr/>
          <p:nvPr/>
        </p:nvGrpSpPr>
        <p:grpSpPr>
          <a:xfrm>
            <a:off x="544251" y="1756185"/>
            <a:ext cx="2619375" cy="2112407"/>
            <a:chOff x="544251" y="1756185"/>
            <a:chExt cx="2619375" cy="2112407"/>
          </a:xfrm>
        </p:grpSpPr>
        <p:pic>
          <p:nvPicPr>
            <p:cNvPr id="23558" name="Picture 6" descr="Change Ready">
              <a:extLst>
                <a:ext uri="{FF2B5EF4-FFF2-40B4-BE49-F238E27FC236}">
                  <a16:creationId xmlns:a16="http://schemas.microsoft.com/office/drawing/2014/main" id="{2776E030-B139-4DC9-82A7-106BF34DF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51" y="1756185"/>
              <a:ext cx="2619375" cy="174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015C89-CDB9-41E3-BBE9-23BD6284F720}"/>
                </a:ext>
              </a:extLst>
            </p:cNvPr>
            <p:cNvSpPr txBox="1"/>
            <p:nvPr/>
          </p:nvSpPr>
          <p:spPr>
            <a:xfrm>
              <a:off x="544251" y="3499260"/>
              <a:ext cx="2619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зміни в системі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ECB2DE9-BC3C-4C11-B71B-9FC9BB9B3BA5}"/>
              </a:ext>
            </a:extLst>
          </p:cNvPr>
          <p:cNvGrpSpPr/>
          <p:nvPr/>
        </p:nvGrpSpPr>
        <p:grpSpPr>
          <a:xfrm>
            <a:off x="2706573" y="4002120"/>
            <a:ext cx="2619375" cy="2709241"/>
            <a:chOff x="2706573" y="4002120"/>
            <a:chExt cx="2619375" cy="2709241"/>
          </a:xfrm>
        </p:grpSpPr>
        <p:pic>
          <p:nvPicPr>
            <p:cNvPr id="23560" name="Picture 8" descr="Young People Collective Learning Exam Preparation 663885 Vector Art at  Vecteezy">
              <a:extLst>
                <a:ext uri="{FF2B5EF4-FFF2-40B4-BE49-F238E27FC236}">
                  <a16:creationId xmlns:a16="http://schemas.microsoft.com/office/drawing/2014/main" id="{48694F38-0701-4CF7-B861-BE221F647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573" y="4002120"/>
              <a:ext cx="2619375" cy="2339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884AE5-08F5-4260-BBE5-082BBCC46EAF}"/>
                </a:ext>
              </a:extLst>
            </p:cNvPr>
            <p:cNvSpPr txBox="1"/>
            <p:nvPr/>
          </p:nvSpPr>
          <p:spPr>
            <a:xfrm>
              <a:off x="2706573" y="6342029"/>
              <a:ext cx="2619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навчання і підготовка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660A351-7D59-49FD-B5D2-FF89A90BA316}"/>
              </a:ext>
            </a:extLst>
          </p:cNvPr>
          <p:cNvGrpSpPr/>
          <p:nvPr/>
        </p:nvGrpSpPr>
        <p:grpSpPr>
          <a:xfrm>
            <a:off x="4729162" y="1543050"/>
            <a:ext cx="2428875" cy="2249342"/>
            <a:chOff x="4729162" y="1543050"/>
            <a:chExt cx="2428875" cy="2249342"/>
          </a:xfrm>
        </p:grpSpPr>
        <p:pic>
          <p:nvPicPr>
            <p:cNvPr id="23562" name="Picture 10" descr="Monitoring and Evaluation - Home | Facebook">
              <a:extLst>
                <a:ext uri="{FF2B5EF4-FFF2-40B4-BE49-F238E27FC236}">
                  <a16:creationId xmlns:a16="http://schemas.microsoft.com/office/drawing/2014/main" id="{55D00D49-F18E-435C-AA82-2C835C0D1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62" y="1543050"/>
              <a:ext cx="2428875" cy="188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A1ECDB-A4B4-4B6D-8902-17A4CCC50FDE}"/>
                </a:ext>
              </a:extLst>
            </p:cNvPr>
            <p:cNvSpPr txBox="1"/>
            <p:nvPr/>
          </p:nvSpPr>
          <p:spPr>
            <a:xfrm>
              <a:off x="4729162" y="3423060"/>
              <a:ext cx="2428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моніторинг і оцінка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9097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Готовність до змін | Чернівецький обласний центр зайнятості">
            <a:extLst>
              <a:ext uri="{FF2B5EF4-FFF2-40B4-BE49-F238E27FC236}">
                <a16:creationId xmlns:a16="http://schemas.microsoft.com/office/drawing/2014/main" id="{A0C8D7E2-FA27-4988-A388-1B898BF8D4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B53C92A-78BE-47B6-8B7F-C9E821C46A8E}"/>
              </a:ext>
            </a:extLst>
          </p:cNvPr>
          <p:cNvGrpSpPr/>
          <p:nvPr/>
        </p:nvGrpSpPr>
        <p:grpSpPr>
          <a:xfrm>
            <a:off x="544251" y="1756185"/>
            <a:ext cx="2619375" cy="2112407"/>
            <a:chOff x="544251" y="1756185"/>
            <a:chExt cx="2619375" cy="2112407"/>
          </a:xfrm>
        </p:grpSpPr>
        <p:pic>
          <p:nvPicPr>
            <p:cNvPr id="23558" name="Picture 6" descr="Change Ready">
              <a:extLst>
                <a:ext uri="{FF2B5EF4-FFF2-40B4-BE49-F238E27FC236}">
                  <a16:creationId xmlns:a16="http://schemas.microsoft.com/office/drawing/2014/main" id="{2776E030-B139-4DC9-82A7-106BF34DF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51" y="1756185"/>
              <a:ext cx="2619375" cy="174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015C89-CDB9-41E3-BBE9-23BD6284F720}"/>
                </a:ext>
              </a:extLst>
            </p:cNvPr>
            <p:cNvSpPr txBox="1"/>
            <p:nvPr/>
          </p:nvSpPr>
          <p:spPr>
            <a:xfrm>
              <a:off x="544251" y="3499260"/>
              <a:ext cx="2619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зміни в системі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ECB2DE9-BC3C-4C11-B71B-9FC9BB9B3BA5}"/>
              </a:ext>
            </a:extLst>
          </p:cNvPr>
          <p:cNvGrpSpPr/>
          <p:nvPr/>
        </p:nvGrpSpPr>
        <p:grpSpPr>
          <a:xfrm>
            <a:off x="2706573" y="4002120"/>
            <a:ext cx="2619375" cy="2709241"/>
            <a:chOff x="2706573" y="4002120"/>
            <a:chExt cx="2619375" cy="2709241"/>
          </a:xfrm>
        </p:grpSpPr>
        <p:pic>
          <p:nvPicPr>
            <p:cNvPr id="23560" name="Picture 8" descr="Young People Collective Learning Exam Preparation 663885 Vector Art at  Vecteezy">
              <a:extLst>
                <a:ext uri="{FF2B5EF4-FFF2-40B4-BE49-F238E27FC236}">
                  <a16:creationId xmlns:a16="http://schemas.microsoft.com/office/drawing/2014/main" id="{48694F38-0701-4CF7-B861-BE221F647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573" y="4002120"/>
              <a:ext cx="2619375" cy="2339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884AE5-08F5-4260-BBE5-082BBCC46EAF}"/>
                </a:ext>
              </a:extLst>
            </p:cNvPr>
            <p:cNvSpPr txBox="1"/>
            <p:nvPr/>
          </p:nvSpPr>
          <p:spPr>
            <a:xfrm>
              <a:off x="2706573" y="6342029"/>
              <a:ext cx="2619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навчання і підготовка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660A351-7D59-49FD-B5D2-FF89A90BA316}"/>
              </a:ext>
            </a:extLst>
          </p:cNvPr>
          <p:cNvGrpSpPr/>
          <p:nvPr/>
        </p:nvGrpSpPr>
        <p:grpSpPr>
          <a:xfrm>
            <a:off x="4729162" y="1543050"/>
            <a:ext cx="2428875" cy="2249342"/>
            <a:chOff x="4729162" y="1543050"/>
            <a:chExt cx="2428875" cy="2249342"/>
          </a:xfrm>
        </p:grpSpPr>
        <p:pic>
          <p:nvPicPr>
            <p:cNvPr id="23562" name="Picture 10" descr="Monitoring and Evaluation - Home | Facebook">
              <a:extLst>
                <a:ext uri="{FF2B5EF4-FFF2-40B4-BE49-F238E27FC236}">
                  <a16:creationId xmlns:a16="http://schemas.microsoft.com/office/drawing/2014/main" id="{55D00D49-F18E-435C-AA82-2C835C0D1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62" y="1543050"/>
              <a:ext cx="2428875" cy="188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A1ECDB-A4B4-4B6D-8902-17A4CCC50FDE}"/>
                </a:ext>
              </a:extLst>
            </p:cNvPr>
            <p:cNvSpPr txBox="1"/>
            <p:nvPr/>
          </p:nvSpPr>
          <p:spPr>
            <a:xfrm>
              <a:off x="4729162" y="3423060"/>
              <a:ext cx="2428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моніторинг і оцінка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FDCEFF2-9514-4083-B619-FB6EBB1C3C66}"/>
              </a:ext>
            </a:extLst>
          </p:cNvPr>
          <p:cNvGrpSpPr/>
          <p:nvPr/>
        </p:nvGrpSpPr>
        <p:grpSpPr>
          <a:xfrm>
            <a:off x="6646977" y="4398978"/>
            <a:ext cx="2838450" cy="2256056"/>
            <a:chOff x="6646977" y="4398978"/>
            <a:chExt cx="2838450" cy="2256056"/>
          </a:xfrm>
        </p:grpSpPr>
        <p:pic>
          <p:nvPicPr>
            <p:cNvPr id="16" name="Picture 12" descr="Information Dissemination - CyberHoot">
              <a:extLst>
                <a:ext uri="{FF2B5EF4-FFF2-40B4-BE49-F238E27FC236}">
                  <a16:creationId xmlns:a16="http://schemas.microsoft.com/office/drawing/2014/main" id="{D754E447-261D-43B5-85F0-EFF50D0568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977" y="4398978"/>
              <a:ext cx="2838450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92B4DE-836D-4C72-A21C-5D80FF144EDC}"/>
                </a:ext>
              </a:extLst>
            </p:cNvPr>
            <p:cNvSpPr txBox="1"/>
            <p:nvPr/>
          </p:nvSpPr>
          <p:spPr>
            <a:xfrm>
              <a:off x="6646977" y="6008703"/>
              <a:ext cx="2838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нагадування на робочому місці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6101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Готовність до змін | Чернівецький обласний центр зайнятості">
            <a:extLst>
              <a:ext uri="{FF2B5EF4-FFF2-40B4-BE49-F238E27FC236}">
                <a16:creationId xmlns:a16="http://schemas.microsoft.com/office/drawing/2014/main" id="{A0C8D7E2-FA27-4988-A388-1B898BF8D4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B53C92A-78BE-47B6-8B7F-C9E821C46A8E}"/>
              </a:ext>
            </a:extLst>
          </p:cNvPr>
          <p:cNvGrpSpPr/>
          <p:nvPr/>
        </p:nvGrpSpPr>
        <p:grpSpPr>
          <a:xfrm>
            <a:off x="544251" y="1756185"/>
            <a:ext cx="2619375" cy="2112407"/>
            <a:chOff x="544251" y="1756185"/>
            <a:chExt cx="2619375" cy="2112407"/>
          </a:xfrm>
        </p:grpSpPr>
        <p:pic>
          <p:nvPicPr>
            <p:cNvPr id="23558" name="Picture 6" descr="Change Ready">
              <a:extLst>
                <a:ext uri="{FF2B5EF4-FFF2-40B4-BE49-F238E27FC236}">
                  <a16:creationId xmlns:a16="http://schemas.microsoft.com/office/drawing/2014/main" id="{2776E030-B139-4DC9-82A7-106BF34DF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51" y="1756185"/>
              <a:ext cx="2619375" cy="174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015C89-CDB9-41E3-BBE9-23BD6284F720}"/>
                </a:ext>
              </a:extLst>
            </p:cNvPr>
            <p:cNvSpPr txBox="1"/>
            <p:nvPr/>
          </p:nvSpPr>
          <p:spPr>
            <a:xfrm>
              <a:off x="544251" y="3499260"/>
              <a:ext cx="2619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зміни в системі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ECB2DE9-BC3C-4C11-B71B-9FC9BB9B3BA5}"/>
              </a:ext>
            </a:extLst>
          </p:cNvPr>
          <p:cNvGrpSpPr/>
          <p:nvPr/>
        </p:nvGrpSpPr>
        <p:grpSpPr>
          <a:xfrm>
            <a:off x="2706573" y="4002120"/>
            <a:ext cx="2619375" cy="2709241"/>
            <a:chOff x="2706573" y="4002120"/>
            <a:chExt cx="2619375" cy="2709241"/>
          </a:xfrm>
        </p:grpSpPr>
        <p:pic>
          <p:nvPicPr>
            <p:cNvPr id="23560" name="Picture 8" descr="Young People Collective Learning Exam Preparation 663885 Vector Art at  Vecteezy">
              <a:extLst>
                <a:ext uri="{FF2B5EF4-FFF2-40B4-BE49-F238E27FC236}">
                  <a16:creationId xmlns:a16="http://schemas.microsoft.com/office/drawing/2014/main" id="{48694F38-0701-4CF7-B861-BE221F647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573" y="4002120"/>
              <a:ext cx="2619375" cy="2339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884AE5-08F5-4260-BBE5-082BBCC46EAF}"/>
                </a:ext>
              </a:extLst>
            </p:cNvPr>
            <p:cNvSpPr txBox="1"/>
            <p:nvPr/>
          </p:nvSpPr>
          <p:spPr>
            <a:xfrm>
              <a:off x="2706573" y="6342029"/>
              <a:ext cx="2619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навчання і підготовка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660A351-7D59-49FD-B5D2-FF89A90BA316}"/>
              </a:ext>
            </a:extLst>
          </p:cNvPr>
          <p:cNvGrpSpPr/>
          <p:nvPr/>
        </p:nvGrpSpPr>
        <p:grpSpPr>
          <a:xfrm>
            <a:off x="4729162" y="1543050"/>
            <a:ext cx="2428875" cy="2249342"/>
            <a:chOff x="4729162" y="1543050"/>
            <a:chExt cx="2428875" cy="2249342"/>
          </a:xfrm>
        </p:grpSpPr>
        <p:pic>
          <p:nvPicPr>
            <p:cNvPr id="23562" name="Picture 10" descr="Monitoring and Evaluation - Home | Facebook">
              <a:extLst>
                <a:ext uri="{FF2B5EF4-FFF2-40B4-BE49-F238E27FC236}">
                  <a16:creationId xmlns:a16="http://schemas.microsoft.com/office/drawing/2014/main" id="{55D00D49-F18E-435C-AA82-2C835C0D1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62" y="1543050"/>
              <a:ext cx="2428875" cy="188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A1ECDB-A4B4-4B6D-8902-17A4CCC50FDE}"/>
                </a:ext>
              </a:extLst>
            </p:cNvPr>
            <p:cNvSpPr txBox="1"/>
            <p:nvPr/>
          </p:nvSpPr>
          <p:spPr>
            <a:xfrm>
              <a:off x="4729162" y="3423060"/>
              <a:ext cx="2428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моніторинг і оцінка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627FE23-16D9-422D-A114-A30F8A891BDD}"/>
              </a:ext>
            </a:extLst>
          </p:cNvPr>
          <p:cNvGrpSpPr/>
          <p:nvPr/>
        </p:nvGrpSpPr>
        <p:grpSpPr>
          <a:xfrm>
            <a:off x="6646977" y="4398978"/>
            <a:ext cx="2838450" cy="2256056"/>
            <a:chOff x="6646977" y="4398978"/>
            <a:chExt cx="2838450" cy="2256056"/>
          </a:xfrm>
        </p:grpSpPr>
        <p:pic>
          <p:nvPicPr>
            <p:cNvPr id="23564" name="Picture 12" descr="Information Dissemination - CyberHoot">
              <a:extLst>
                <a:ext uri="{FF2B5EF4-FFF2-40B4-BE49-F238E27FC236}">
                  <a16:creationId xmlns:a16="http://schemas.microsoft.com/office/drawing/2014/main" id="{12B931D7-A380-4422-9A35-AD82B911A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977" y="4398978"/>
              <a:ext cx="2838450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74CA1C-2B21-4873-96A3-7EF9F7EEC779}"/>
                </a:ext>
              </a:extLst>
            </p:cNvPr>
            <p:cNvSpPr txBox="1"/>
            <p:nvPr/>
          </p:nvSpPr>
          <p:spPr>
            <a:xfrm>
              <a:off x="6646977" y="6008703"/>
              <a:ext cx="2838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нагадування на робочому місці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3AFD54C-48A4-4C66-8E87-D3574C1536B8}"/>
              </a:ext>
            </a:extLst>
          </p:cNvPr>
          <p:cNvGrpSpPr/>
          <p:nvPr/>
        </p:nvGrpSpPr>
        <p:grpSpPr>
          <a:xfrm>
            <a:off x="8914073" y="1756185"/>
            <a:ext cx="2733676" cy="2309818"/>
            <a:chOff x="8914073" y="1756185"/>
            <a:chExt cx="2733676" cy="2309818"/>
          </a:xfrm>
        </p:grpSpPr>
        <p:pic>
          <p:nvPicPr>
            <p:cNvPr id="23568" name="Picture 16" descr="Safety culture – it doesn't exist | 2016-06-01 | ISHN">
              <a:extLst>
                <a:ext uri="{FF2B5EF4-FFF2-40B4-BE49-F238E27FC236}">
                  <a16:creationId xmlns:a16="http://schemas.microsoft.com/office/drawing/2014/main" id="{670B2F83-8D6C-4DF8-9E0A-D2F36E59B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4074" y="1756185"/>
              <a:ext cx="2733675" cy="166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72F263-A6E6-4632-AE0A-FC4F2220FF8F}"/>
                </a:ext>
              </a:extLst>
            </p:cNvPr>
            <p:cNvSpPr txBox="1"/>
            <p:nvPr/>
          </p:nvSpPr>
          <p:spPr>
            <a:xfrm>
              <a:off x="8914073" y="3419672"/>
              <a:ext cx="27336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формування культури дотримання гігієни рук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962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F220DB49-204C-4B32-BDF6-D513DD03332B}"/>
              </a:ext>
            </a:extLst>
          </p:cNvPr>
          <p:cNvSpPr txBox="1">
            <a:spLocks/>
          </p:cNvSpPr>
          <p:nvPr/>
        </p:nvSpPr>
        <p:spPr>
          <a:xfrm>
            <a:off x="646522" y="0"/>
            <a:ext cx="11312164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Базова оцінка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C1EAE8E-A249-4005-A7F8-8077426F9BD2}"/>
              </a:ext>
            </a:extLst>
          </p:cNvPr>
          <p:cNvSpPr txBox="1">
            <a:spLocks/>
          </p:cNvSpPr>
          <p:nvPr/>
        </p:nvSpPr>
        <p:spPr>
          <a:xfrm>
            <a:off x="405353" y="1687399"/>
            <a:ext cx="5407057" cy="4685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rgbClr val="9700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Додаток 12 до Інструкції (системна самооцінка)</a:t>
            </a:r>
          </a:p>
        </p:txBody>
      </p:sp>
      <p:pic>
        <p:nvPicPr>
          <p:cNvPr id="30724" name="Picture 4" descr="statistics">
            <a:extLst>
              <a:ext uri="{FF2B5EF4-FFF2-40B4-BE49-F238E27FC236}">
                <a16:creationId xmlns:a16="http://schemas.microsoft.com/office/drawing/2014/main" id="{696BCD47-F5EB-4F31-B02E-C6863FA4D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80" y="2229440"/>
            <a:ext cx="5690647" cy="360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21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he Baseline Company | What is a Baseline Assessment">
            <a:extLst>
              <a:ext uri="{FF2B5EF4-FFF2-40B4-BE49-F238E27FC236}">
                <a16:creationId xmlns:a16="http://schemas.microsoft.com/office/drawing/2014/main" id="{A2EACAF8-1176-4E04-8A89-D408C0F16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2" y="1869354"/>
            <a:ext cx="5773132" cy="42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6B12F45-FEFC-4CBD-91E5-6E0C20DF37D9}"/>
              </a:ext>
            </a:extLst>
          </p:cNvPr>
          <p:cNvSpPr txBox="1">
            <a:spLocks/>
          </p:cNvSpPr>
          <p:nvPr/>
        </p:nvSpPr>
        <p:spPr>
          <a:xfrm>
            <a:off x="646522" y="0"/>
            <a:ext cx="11312164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Базова оцінка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E3FCD4B5-5179-4261-B54E-086EBC6CE345}"/>
              </a:ext>
            </a:extLst>
          </p:cNvPr>
          <p:cNvSpPr txBox="1">
            <a:spLocks/>
          </p:cNvSpPr>
          <p:nvPr/>
        </p:nvSpPr>
        <p:spPr>
          <a:xfrm>
            <a:off x="6551629" y="1451729"/>
            <a:ext cx="5407057" cy="4685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Додаток 4 до Інструкції (оцінка інфраструктури і ресурсів)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доступність проточної води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000" dirty="0">
                <a:solidFill>
                  <a:srgbClr val="006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чистота води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крани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000" dirty="0">
                <a:solidFill>
                  <a:srgbClr val="006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наявність паперових рушників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наявність рідкого мила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000" dirty="0">
                <a:solidFill>
                  <a:srgbClr val="006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наявність антисептика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наявність інформаційних матеріалів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000" dirty="0">
                <a:solidFill>
                  <a:srgbClr val="006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чи визначені відповідальні особи за наповнення </a:t>
            </a:r>
            <a:r>
              <a:rPr lang="uk-UA" sz="2000" dirty="0" err="1">
                <a:solidFill>
                  <a:srgbClr val="006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диспенсерів</a:t>
            </a:r>
            <a:endParaRPr lang="uk-UA" sz="2000" dirty="0">
              <a:solidFill>
                <a:srgbClr val="006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18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ow Employees Can Port from Employer's Group Health Insurance to Individual  Health Cover">
            <a:extLst>
              <a:ext uri="{FF2B5EF4-FFF2-40B4-BE49-F238E27FC236}">
                <a16:creationId xmlns:a16="http://schemas.microsoft.com/office/drawing/2014/main" id="{EC77CBC2-0444-4185-8239-A6FF65200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72" y="1611982"/>
            <a:ext cx="6193410" cy="497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65A54AB-AAA0-4508-8425-E27F5C25FF9B}"/>
              </a:ext>
            </a:extLst>
          </p:cNvPr>
          <p:cNvSpPr txBox="1">
            <a:spLocks/>
          </p:cNvSpPr>
          <p:nvPr/>
        </p:nvSpPr>
        <p:spPr>
          <a:xfrm>
            <a:off x="646522" y="0"/>
            <a:ext cx="11312164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Базова оцінка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EA6A7A5F-0CC6-4F7B-8C74-128C44A1FC14}"/>
              </a:ext>
            </a:extLst>
          </p:cNvPr>
          <p:cNvSpPr txBox="1">
            <a:spLocks/>
          </p:cNvSpPr>
          <p:nvPr/>
        </p:nvSpPr>
        <p:spPr>
          <a:xfrm>
            <a:off x="362147" y="1611982"/>
            <a:ext cx="5733853" cy="4977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Додаток 7 до Інструкції (оцінка переносимості і прийнятності антисептика)</a:t>
            </a:r>
          </a:p>
        </p:txBody>
      </p:sp>
    </p:spTree>
    <p:extLst>
      <p:ext uri="{BB962C8B-B14F-4D97-AF65-F5344CB8AC3E}">
        <p14:creationId xmlns:p14="http://schemas.microsoft.com/office/powerpoint/2010/main" val="415986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8CA762-7984-4A5C-9169-DE471C9CF7E1}"/>
              </a:ext>
            </a:extLst>
          </p:cNvPr>
          <p:cNvSpPr txBox="1"/>
          <p:nvPr/>
        </p:nvSpPr>
        <p:spPr>
          <a:xfrm>
            <a:off x="4064415" y="1850958"/>
            <a:ext cx="7794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шкірі рук постійно знаходиться від 100 до 1000 мікроорганізмів на один квадратний сантиметр (резидентна мікрофлора)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AAAF77-3539-4579-8A4D-494D00D12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2" y="1935799"/>
            <a:ext cx="3951293" cy="407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78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C57D71D7-B877-4232-8969-75423165BA1A}"/>
              </a:ext>
            </a:extLst>
          </p:cNvPr>
          <p:cNvSpPr txBox="1">
            <a:spLocks/>
          </p:cNvSpPr>
          <p:nvPr/>
        </p:nvSpPr>
        <p:spPr>
          <a:xfrm>
            <a:off x="646522" y="0"/>
            <a:ext cx="11312164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Мінімальні вимоги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переходу на етап навчання і підготовки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407EDF1-1162-4F26-97B2-EBC823DCE2D5}"/>
              </a:ext>
            </a:extLst>
          </p:cNvPr>
          <p:cNvGrpSpPr/>
          <p:nvPr/>
        </p:nvGrpSpPr>
        <p:grpSpPr>
          <a:xfrm>
            <a:off x="446628" y="2212993"/>
            <a:ext cx="3776663" cy="3621306"/>
            <a:chOff x="446628" y="1941512"/>
            <a:chExt cx="3776663" cy="3621306"/>
          </a:xfrm>
        </p:grpSpPr>
        <p:pic>
          <p:nvPicPr>
            <p:cNvPr id="5" name="Picture 2" descr="F:\DOC\Леся\САЙТ\сайт 2014\Фото для сайта\Медфікс\ЛІЗОФ баннер.jpg">
              <a:extLst>
                <a:ext uri="{FF2B5EF4-FFF2-40B4-BE49-F238E27FC236}">
                  <a16:creationId xmlns:a16="http://schemas.microsoft.com/office/drawing/2014/main" id="{68F956D3-828A-4332-9A10-E1E471281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34" t="16962" r="16284" b="26833"/>
            <a:stretch>
              <a:fillRect/>
            </a:stretch>
          </p:blipFill>
          <p:spPr bwMode="auto">
            <a:xfrm>
              <a:off x="446628" y="1941512"/>
              <a:ext cx="3776663" cy="297497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02C8522F-0E78-4A3B-9BCF-558C350ABF49}"/>
                </a:ext>
              </a:extLst>
            </p:cNvPr>
            <p:cNvSpPr/>
            <p:nvPr/>
          </p:nvSpPr>
          <p:spPr>
            <a:xfrm>
              <a:off x="838986" y="4374037"/>
              <a:ext cx="226243" cy="2168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F08F8-365D-4CEA-97F8-C98B64605D27}"/>
                </a:ext>
              </a:extLst>
            </p:cNvPr>
            <p:cNvSpPr txBox="1"/>
            <p:nvPr/>
          </p:nvSpPr>
          <p:spPr>
            <a:xfrm>
              <a:off x="446628" y="4916487"/>
              <a:ext cx="3776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антисептик наявний у всіх </a:t>
              </a:r>
              <a:r>
                <a:rPr lang="uk-UA"/>
                <a:t>точках догляду</a:t>
              </a:r>
              <a:endParaRPr lang="uk-UA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8DB5A44-E587-4BCA-867D-7C740FF39656}"/>
              </a:ext>
            </a:extLst>
          </p:cNvPr>
          <p:cNvGrpSpPr/>
          <p:nvPr/>
        </p:nvGrpSpPr>
        <p:grpSpPr>
          <a:xfrm>
            <a:off x="4905079" y="2651422"/>
            <a:ext cx="1812926" cy="3182877"/>
            <a:chOff x="4905079" y="2514599"/>
            <a:chExt cx="1812926" cy="3182877"/>
          </a:xfrm>
        </p:grpSpPr>
        <p:grpSp>
          <p:nvGrpSpPr>
            <p:cNvPr id="7" name="Group 54">
              <a:extLst>
                <a:ext uri="{FF2B5EF4-FFF2-40B4-BE49-F238E27FC236}">
                  <a16:creationId xmlns:a16="http://schemas.microsoft.com/office/drawing/2014/main" id="{762A3C1B-989B-4DE3-AE0E-52E9CB189E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5080" y="2514599"/>
              <a:ext cx="1812925" cy="1828800"/>
              <a:chOff x="2497" y="670"/>
              <a:chExt cx="2606" cy="2697"/>
            </a:xfrm>
          </p:grpSpPr>
          <p:pic>
            <p:nvPicPr>
              <p:cNvPr id="8" name="Picture 55" descr="Dispanser">
                <a:extLst>
                  <a:ext uri="{FF2B5EF4-FFF2-40B4-BE49-F238E27FC236}">
                    <a16:creationId xmlns:a16="http://schemas.microsoft.com/office/drawing/2014/main" id="{CC23DD94-13C3-499B-9BAC-FBD118EF25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7" y="670"/>
                <a:ext cx="2606" cy="2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56">
                <a:extLst>
                  <a:ext uri="{FF2B5EF4-FFF2-40B4-BE49-F238E27FC236}">
                    <a16:creationId xmlns:a16="http://schemas.microsoft.com/office/drawing/2014/main" id="{BC19B6B8-5485-4D30-9583-C1E817B4A6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7" y="1390"/>
                <a:ext cx="360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F55687CF-B8CE-48BA-902A-0E627CCA1764}"/>
                </a:ext>
              </a:extLst>
            </p:cNvPr>
            <p:cNvSpPr/>
            <p:nvPr/>
          </p:nvSpPr>
          <p:spPr>
            <a:xfrm>
              <a:off x="5889138" y="2992768"/>
              <a:ext cx="285866" cy="2262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6DF2EE-67C3-46D0-8F0F-ED6DB2C0C7F8}"/>
                </a:ext>
              </a:extLst>
            </p:cNvPr>
            <p:cNvSpPr txBox="1"/>
            <p:nvPr/>
          </p:nvSpPr>
          <p:spPr>
            <a:xfrm>
              <a:off x="4905079" y="4374037"/>
              <a:ext cx="18129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/>
                <a:t>диспенсери з паперовими рушниками наявні біля всіх рукомийників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81AC231-D850-4083-824A-BA63333639B1}"/>
              </a:ext>
            </a:extLst>
          </p:cNvPr>
          <p:cNvGrpSpPr/>
          <p:nvPr/>
        </p:nvGrpSpPr>
        <p:grpSpPr>
          <a:xfrm>
            <a:off x="7399792" y="2212993"/>
            <a:ext cx="4345578" cy="3621306"/>
            <a:chOff x="7399794" y="1941512"/>
            <a:chExt cx="4345578" cy="3621306"/>
          </a:xfrm>
        </p:grpSpPr>
        <p:pic>
          <p:nvPicPr>
            <p:cNvPr id="32772" name="Picture 4" descr="Наталія Солейко вивчала питання щодо можливості перепрофілювання  комунальних закладів охорони здоров'я">
              <a:extLst>
                <a:ext uri="{FF2B5EF4-FFF2-40B4-BE49-F238E27FC236}">
                  <a16:creationId xmlns:a16="http://schemas.microsoft.com/office/drawing/2014/main" id="{99B89C1D-9827-4E83-A717-364562B6E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9794" y="1941512"/>
              <a:ext cx="4345578" cy="297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09DB50-3DFD-4EEE-8BE9-875F55CD03F6}"/>
                </a:ext>
              </a:extLst>
            </p:cNvPr>
            <p:cNvSpPr txBox="1"/>
            <p:nvPr/>
          </p:nvSpPr>
          <p:spPr>
            <a:xfrm>
              <a:off x="7399794" y="4916487"/>
              <a:ext cx="4345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1 раковина не більше ніж на 10 ліжок пацієнтів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5616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20ED050-35F4-4CA1-94B9-3DD4C99AB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619379"/>
              </p:ext>
            </p:extLst>
          </p:nvPr>
        </p:nvGraphicFramePr>
        <p:xfrm>
          <a:off x="473947" y="2332795"/>
          <a:ext cx="11244106" cy="2192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777">
                  <a:extLst>
                    <a:ext uri="{9D8B030D-6E8A-4147-A177-3AD203B41FA5}">
                      <a16:colId xmlns:a16="http://schemas.microsoft.com/office/drawing/2014/main" val="2005585419"/>
                    </a:ext>
                  </a:extLst>
                </a:gridCol>
                <a:gridCol w="3337740">
                  <a:extLst>
                    <a:ext uri="{9D8B030D-6E8A-4147-A177-3AD203B41FA5}">
                      <a16:colId xmlns:a16="http://schemas.microsoft.com/office/drawing/2014/main" val="2206941148"/>
                    </a:ext>
                  </a:extLst>
                </a:gridCol>
                <a:gridCol w="1145932">
                  <a:extLst>
                    <a:ext uri="{9D8B030D-6E8A-4147-A177-3AD203B41FA5}">
                      <a16:colId xmlns:a16="http://schemas.microsoft.com/office/drawing/2014/main" val="3334925553"/>
                    </a:ext>
                  </a:extLst>
                </a:gridCol>
                <a:gridCol w="2366435">
                  <a:extLst>
                    <a:ext uri="{9D8B030D-6E8A-4147-A177-3AD203B41FA5}">
                      <a16:colId xmlns:a16="http://schemas.microsoft.com/office/drawing/2014/main" val="1358161088"/>
                    </a:ext>
                  </a:extLst>
                </a:gridCol>
                <a:gridCol w="1111007">
                  <a:extLst>
                    <a:ext uri="{9D8B030D-6E8A-4147-A177-3AD203B41FA5}">
                      <a16:colId xmlns:a16="http://schemas.microsoft.com/office/drawing/2014/main" val="2007505430"/>
                    </a:ext>
                  </a:extLst>
                </a:gridCol>
                <a:gridCol w="1545215">
                  <a:extLst>
                    <a:ext uri="{9D8B030D-6E8A-4147-A177-3AD203B41FA5}">
                      <a16:colId xmlns:a16="http://schemas.microsoft.com/office/drawing/2014/main" val="2148486127"/>
                    </a:ext>
                  </a:extLst>
                </a:gridCol>
              </a:tblGrid>
              <a:tr h="226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Проблема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Ціль/активність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Терміни виконання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Індикатор виконання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Ресурси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Відповідальні особи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631843"/>
                  </a:ext>
                </a:extLst>
              </a:tr>
              <a:tr h="1682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Відсутній керівник сектору (координатор) з гігієни рук</a:t>
                      </a:r>
                      <a:endParaRPr lang="uk-UA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Визначити керівника сектору (координатора) з гігієни рук</a:t>
                      </a:r>
                      <a:endParaRPr lang="uk-UA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Січень – Березень 2022 року</a:t>
                      </a:r>
                      <a:endParaRPr lang="uk-UA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Заключено контракт, затверджені посадові інструкції / обов’язки та графік роботи</a:t>
                      </a:r>
                      <a:endParaRPr lang="uk-UA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20000 грв.</a:t>
                      </a:r>
                      <a:endParaRPr lang="uk-UA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Керівник ВІК</a:t>
                      </a:r>
                      <a:endParaRPr lang="uk-UA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895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23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20ED050-35F4-4CA1-94B9-3DD4C99AB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216154"/>
              </p:ext>
            </p:extLst>
          </p:nvPr>
        </p:nvGraphicFramePr>
        <p:xfrm>
          <a:off x="473947" y="1320966"/>
          <a:ext cx="11244106" cy="5537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777">
                  <a:extLst>
                    <a:ext uri="{9D8B030D-6E8A-4147-A177-3AD203B41FA5}">
                      <a16:colId xmlns:a16="http://schemas.microsoft.com/office/drawing/2014/main" val="2005585419"/>
                    </a:ext>
                  </a:extLst>
                </a:gridCol>
                <a:gridCol w="3337740">
                  <a:extLst>
                    <a:ext uri="{9D8B030D-6E8A-4147-A177-3AD203B41FA5}">
                      <a16:colId xmlns:a16="http://schemas.microsoft.com/office/drawing/2014/main" val="2206941148"/>
                    </a:ext>
                  </a:extLst>
                </a:gridCol>
                <a:gridCol w="1145932">
                  <a:extLst>
                    <a:ext uri="{9D8B030D-6E8A-4147-A177-3AD203B41FA5}">
                      <a16:colId xmlns:a16="http://schemas.microsoft.com/office/drawing/2014/main" val="3334925553"/>
                    </a:ext>
                  </a:extLst>
                </a:gridCol>
                <a:gridCol w="2366435">
                  <a:extLst>
                    <a:ext uri="{9D8B030D-6E8A-4147-A177-3AD203B41FA5}">
                      <a16:colId xmlns:a16="http://schemas.microsoft.com/office/drawing/2014/main" val="1358161088"/>
                    </a:ext>
                  </a:extLst>
                </a:gridCol>
                <a:gridCol w="1111007">
                  <a:extLst>
                    <a:ext uri="{9D8B030D-6E8A-4147-A177-3AD203B41FA5}">
                      <a16:colId xmlns:a16="http://schemas.microsoft.com/office/drawing/2014/main" val="2007505430"/>
                    </a:ext>
                  </a:extLst>
                </a:gridCol>
                <a:gridCol w="1545215">
                  <a:extLst>
                    <a:ext uri="{9D8B030D-6E8A-4147-A177-3AD203B41FA5}">
                      <a16:colId xmlns:a16="http://schemas.microsoft.com/office/drawing/2014/main" val="2148486127"/>
                    </a:ext>
                  </a:extLst>
                </a:gridCol>
              </a:tblGrid>
              <a:tr h="969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Проблема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Ціль/активність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Терміни виконання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Індикатор виконання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Ресурси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Відповідальні особи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631843"/>
                  </a:ext>
                </a:extLst>
              </a:tr>
              <a:tr h="3348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Відсутні диспенсери з антисептиком в кожній точці догляду</a:t>
                      </a:r>
                      <a:endParaRPr lang="uk-UA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Забезпечити наявність </a:t>
                      </a:r>
                      <a:r>
                        <a:rPr lang="uk-UA" sz="1400" noProof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диспенсерів</a:t>
                      </a: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антисептиків для рук в кожній точці догляду в пілотному відділенні закладу</a:t>
                      </a:r>
                      <a:endParaRPr lang="uk-UA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Березень – Квітень 2022 року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Квітень 2022 року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Травень 2022 року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Травень 2022 року</a:t>
                      </a:r>
                      <a:endParaRPr lang="uk-UA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Проведено оцінку щодо визначення необхідної кількості </a:t>
                      </a:r>
                      <a:r>
                        <a:rPr lang="uk-UA" sz="1400" noProof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диспенсерів</a:t>
                      </a: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антисептика у пілотному відділенні закладу.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Визначені мінімальні вимоги до </a:t>
                      </a:r>
                      <a:r>
                        <a:rPr lang="uk-UA" sz="1400" noProof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диспенсера</a:t>
                      </a: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(затверджено технічне завдання).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Виділено необхідне фінансування для закупівлі та встановлення </a:t>
                      </a:r>
                      <a:r>
                        <a:rPr lang="uk-UA" sz="1400" noProof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диспенсерів</a:t>
                      </a: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Встановлені диспенсери для антисептиків в кожній точці догляду у пілотному відділенні закладу.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Не передбачені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Не передбачені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5000 грв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200 грв</a:t>
                      </a:r>
                      <a:endParaRPr lang="uk-UA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Координатор з гігієни рук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Координатор з гігієни рук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Керівник фінансового відділу / керівник закладу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Заступник керівника з технічної частини</a:t>
                      </a:r>
                      <a:endParaRPr lang="uk-UA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895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661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6F5BC90D-0562-4871-B540-3210558C0695}"/>
              </a:ext>
            </a:extLst>
          </p:cNvPr>
          <p:cNvSpPr txBox="1">
            <a:spLocks/>
          </p:cNvSpPr>
          <p:nvPr/>
        </p:nvSpPr>
        <p:spPr>
          <a:xfrm>
            <a:off x="646522" y="0"/>
            <a:ext cx="11312164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Кадрові ресурси (базова оцінка)</a:t>
            </a:r>
          </a:p>
        </p:txBody>
      </p:sp>
      <p:pic>
        <p:nvPicPr>
          <p:cNvPr id="2050" name="Picture 2" descr="Change the System to Help Doctors Get Mental Health Care | Healthiest  Communities Health News | US News">
            <a:extLst>
              <a:ext uri="{FF2B5EF4-FFF2-40B4-BE49-F238E27FC236}">
                <a16:creationId xmlns:a16="http://schemas.microsoft.com/office/drawing/2014/main" id="{FF467B24-7332-42E3-AD8B-AD99BE527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05062"/>
            <a:ext cx="6006691" cy="420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915BAB23-5BF3-417D-830C-C732A7754FE1}"/>
              </a:ext>
            </a:extLst>
          </p:cNvPr>
          <p:cNvSpPr txBox="1">
            <a:spLocks/>
          </p:cNvSpPr>
          <p:nvPr/>
        </p:nvSpPr>
        <p:spPr>
          <a:xfrm>
            <a:off x="362147" y="1705063"/>
            <a:ext cx="5124253" cy="4205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Дотримання правил і практик гігієни рук можливе виключно при достатній забезпеченості закладу працівниками</a:t>
            </a:r>
          </a:p>
        </p:txBody>
      </p:sp>
    </p:spTree>
    <p:extLst>
      <p:ext uri="{BB962C8B-B14F-4D97-AF65-F5344CB8AC3E}">
        <p14:creationId xmlns:p14="http://schemas.microsoft.com/office/powerpoint/2010/main" val="27074245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 standard sink in the hospital where water is directed straight into... |  Download Scientific Diagram">
            <a:extLst>
              <a:ext uri="{FF2B5EF4-FFF2-40B4-BE49-F238E27FC236}">
                <a16:creationId xmlns:a16="http://schemas.microsoft.com/office/drawing/2014/main" id="{56DBFC48-19AF-4A3C-924D-90B062D16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2" y="2149311"/>
            <a:ext cx="4006440" cy="427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D032901-0836-4128-BD89-BE3E10FD8EAD}"/>
              </a:ext>
            </a:extLst>
          </p:cNvPr>
          <p:cNvSpPr txBox="1">
            <a:spLocks/>
          </p:cNvSpPr>
          <p:nvPr/>
        </p:nvSpPr>
        <p:spPr>
          <a:xfrm>
            <a:off x="646522" y="0"/>
            <a:ext cx="11312164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Розміщення засобів для                     гігієни рук (базова оцінка)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0BB64BF7-0F53-4987-878B-8616C26CA877}"/>
              </a:ext>
            </a:extLst>
          </p:cNvPr>
          <p:cNvSpPr txBox="1">
            <a:spLocks/>
          </p:cNvSpPr>
          <p:nvPr/>
        </p:nvSpPr>
        <p:spPr>
          <a:xfrm>
            <a:off x="5297863" y="2149311"/>
            <a:ext cx="6438507" cy="427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Потік води зі змішувача має бути направлений безпосередньо в стік</a:t>
            </a:r>
          </a:p>
        </p:txBody>
      </p:sp>
    </p:spTree>
    <p:extLst>
      <p:ext uri="{BB962C8B-B14F-4D97-AF65-F5344CB8AC3E}">
        <p14:creationId xmlns:p14="http://schemas.microsoft.com/office/powerpoint/2010/main" val="333671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E3F95883-E48F-4A3B-B2A2-4F6DC9281D12}"/>
              </a:ext>
            </a:extLst>
          </p:cNvPr>
          <p:cNvSpPr txBox="1">
            <a:spLocks/>
          </p:cNvSpPr>
          <p:nvPr/>
        </p:nvSpPr>
        <p:spPr>
          <a:xfrm>
            <a:off x="646522" y="0"/>
            <a:ext cx="11312164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Розміщення засобів для                     гігієни рук (базова оцінка)</a:t>
            </a:r>
          </a:p>
        </p:txBody>
      </p:sp>
      <p:pic>
        <p:nvPicPr>
          <p:cNvPr id="40962" name="Picture 2" descr="How to choose the right faucet for your next hospital project">
            <a:extLst>
              <a:ext uri="{FF2B5EF4-FFF2-40B4-BE49-F238E27FC236}">
                <a16:creationId xmlns:a16="http://schemas.microsoft.com/office/drawing/2014/main" id="{621B0EB6-FC3F-443C-BB24-F9DB43B98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082134"/>
            <a:ext cx="5640372" cy="44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19216991-9AC4-478C-BCAD-AD58E5C0CAE4}"/>
              </a:ext>
            </a:extLst>
          </p:cNvPr>
          <p:cNvSpPr txBox="1">
            <a:spLocks/>
          </p:cNvSpPr>
          <p:nvPr/>
        </p:nvSpPr>
        <p:spPr>
          <a:xfrm>
            <a:off x="233315" y="2082134"/>
            <a:ext cx="5862686" cy="445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Рекомендовано використовувати ліктьові або такі, що активуються ногою змішувачі</a:t>
            </a:r>
          </a:p>
        </p:txBody>
      </p:sp>
    </p:spTree>
    <p:extLst>
      <p:ext uri="{BB962C8B-B14F-4D97-AF65-F5344CB8AC3E}">
        <p14:creationId xmlns:p14="http://schemas.microsoft.com/office/powerpoint/2010/main" val="3244766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D6839EFD-B20C-4C95-9DDA-C6F1EFD7FFA5}"/>
              </a:ext>
            </a:extLst>
          </p:cNvPr>
          <p:cNvSpPr txBox="1">
            <a:spLocks/>
          </p:cNvSpPr>
          <p:nvPr/>
        </p:nvSpPr>
        <p:spPr>
          <a:xfrm>
            <a:off x="646522" y="0"/>
            <a:ext cx="11312164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Вимоги до антисептика                     (базова оцінка)</a:t>
            </a:r>
          </a:p>
        </p:txBody>
      </p:sp>
      <p:pic>
        <p:nvPicPr>
          <p:cNvPr id="1026" name="Picture 2" descr="Профілактичний захист від коронавірусу - своїми руками">
            <a:extLst>
              <a:ext uri="{FF2B5EF4-FFF2-40B4-BE49-F238E27FC236}">
                <a16:creationId xmlns:a16="http://schemas.microsoft.com/office/drawing/2014/main" id="{6F5FE956-2758-4499-A68B-0BB0CB5BE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3" y="2082133"/>
            <a:ext cx="5449478" cy="440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2623E9-7DF6-4B84-AD70-1D77643091E0}"/>
              </a:ext>
            </a:extLst>
          </p:cNvPr>
          <p:cNvSpPr/>
          <p:nvPr/>
        </p:nvSpPr>
        <p:spPr>
          <a:xfrm>
            <a:off x="646522" y="5439266"/>
            <a:ext cx="5449478" cy="669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BA9840A9-25B1-45CD-8C2E-2D078C6BEDD0}"/>
              </a:ext>
            </a:extLst>
          </p:cNvPr>
          <p:cNvSpPr txBox="1">
            <a:spLocks/>
          </p:cNvSpPr>
          <p:nvPr/>
        </p:nvSpPr>
        <p:spPr>
          <a:xfrm>
            <a:off x="6551629" y="1857080"/>
            <a:ext cx="5407057" cy="4628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000" i="1" dirty="0">
                <a:solidFill>
                  <a:srgbClr val="006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переносимість працівниками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відсутні речовини, які шкідливі для шкіри або можуть спричинити токсичний вплив внаслідок всмоктування / випаровування / накопичувальної дії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000" i="1" dirty="0">
                <a:solidFill>
                  <a:srgbClr val="006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може містити додаткові (окрім гліцерину) засоби для захисту шкіри рук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може містити ароматизатори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000" i="1" dirty="0">
                <a:solidFill>
                  <a:srgbClr val="006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фінансово доступний для закладу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доступність (достатня кількість) на ринку (визначається на етапі закупівлі)</a:t>
            </a:r>
          </a:p>
        </p:txBody>
      </p:sp>
    </p:spTree>
    <p:extLst>
      <p:ext uri="{BB962C8B-B14F-4D97-AF65-F5344CB8AC3E}">
        <p14:creationId xmlns:p14="http://schemas.microsoft.com/office/powerpoint/2010/main" val="32038944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000250" y="2797176"/>
            <a:ext cx="1079500" cy="165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97063" y="2214564"/>
            <a:ext cx="1350962" cy="35877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</a:rPr>
              <a:t>мило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9588" y="4614863"/>
            <a:ext cx="1795462" cy="500062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</a:rPr>
              <a:t>антисептик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Умножение 8"/>
          <p:cNvSpPr/>
          <p:nvPr/>
        </p:nvSpPr>
        <p:spPr>
          <a:xfrm>
            <a:off x="2328864" y="3267075"/>
            <a:ext cx="269875" cy="17938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Умножение 14"/>
          <p:cNvSpPr/>
          <p:nvPr/>
        </p:nvSpPr>
        <p:spPr>
          <a:xfrm>
            <a:off x="2328864" y="3806826"/>
            <a:ext cx="269875" cy="180975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99464" y="947738"/>
            <a:ext cx="18383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rot="20218883">
            <a:off x="6011864" y="1212850"/>
            <a:ext cx="199707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>
                <a:solidFill>
                  <a:srgbClr val="FF0000"/>
                </a:solidFill>
              </a:rPr>
              <a:t>20 метрів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79750" y="5053013"/>
            <a:ext cx="3384550" cy="83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rgbClr val="FF0000"/>
                </a:solidFill>
              </a:rPr>
              <a:t>5600 зайвих кроків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8449" y="2968813"/>
            <a:ext cx="461665" cy="139124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uk-UA" dirty="0"/>
              <a:t>умивальник</a:t>
            </a:r>
            <a:endParaRPr lang="ru-RU" dirty="0"/>
          </a:p>
        </p:txBody>
      </p:sp>
      <p:sp>
        <p:nvSpPr>
          <p:cNvPr id="6" name="Улыбающееся лицо 5"/>
          <p:cNvSpPr/>
          <p:nvPr/>
        </p:nvSpPr>
        <p:spPr>
          <a:xfrm rot="5581855">
            <a:off x="9553576" y="1196976"/>
            <a:ext cx="422275" cy="431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9098757" y="1175545"/>
            <a:ext cx="431800" cy="4460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>
            <a:endCxn id="7" idx="3"/>
          </p:cNvCxnSpPr>
          <p:nvPr/>
        </p:nvCxnSpPr>
        <p:spPr>
          <a:xfrm>
            <a:off x="8759825" y="1379538"/>
            <a:ext cx="331788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759825" y="1341438"/>
            <a:ext cx="3317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759825" y="1458913"/>
            <a:ext cx="3317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8405814" y="2279650"/>
            <a:ext cx="1836737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Улыбающееся лицо 34"/>
          <p:cNvSpPr/>
          <p:nvPr/>
        </p:nvSpPr>
        <p:spPr>
          <a:xfrm rot="5581855">
            <a:off x="9557544" y="2528094"/>
            <a:ext cx="423862" cy="431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9103519" y="2507456"/>
            <a:ext cx="431800" cy="4460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7" name="Прямая соединительная линия 36"/>
          <p:cNvCxnSpPr>
            <a:endCxn id="36" idx="3"/>
          </p:cNvCxnSpPr>
          <p:nvPr/>
        </p:nvCxnSpPr>
        <p:spPr>
          <a:xfrm>
            <a:off x="8766175" y="2711450"/>
            <a:ext cx="3302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8766175" y="2671763"/>
            <a:ext cx="33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766175" y="2790825"/>
            <a:ext cx="33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8399464" y="3789363"/>
            <a:ext cx="18383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Улыбающееся лицо 43"/>
          <p:cNvSpPr/>
          <p:nvPr/>
        </p:nvSpPr>
        <p:spPr>
          <a:xfrm rot="5581855">
            <a:off x="9552782" y="4037807"/>
            <a:ext cx="423863" cy="431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5400000">
            <a:off x="9098757" y="4017170"/>
            <a:ext cx="431800" cy="4460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6" name="Прямая соединительная линия 45"/>
          <p:cNvCxnSpPr>
            <a:endCxn id="45" idx="3"/>
          </p:cNvCxnSpPr>
          <p:nvPr/>
        </p:nvCxnSpPr>
        <p:spPr>
          <a:xfrm>
            <a:off x="8759825" y="4221163"/>
            <a:ext cx="331788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759825" y="4181475"/>
            <a:ext cx="3317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759825" y="4300538"/>
            <a:ext cx="3317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8458201" y="5307013"/>
            <a:ext cx="18383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9963150" y="549276"/>
            <a:ext cx="274638" cy="2508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Улыбающееся лицо 50"/>
          <p:cNvSpPr/>
          <p:nvPr/>
        </p:nvSpPr>
        <p:spPr>
          <a:xfrm rot="5581855">
            <a:off x="9609932" y="5555457"/>
            <a:ext cx="423863" cy="431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 rot="5400000">
            <a:off x="9156700" y="5535613"/>
            <a:ext cx="431800" cy="444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3" name="Прямая соединительная линия 52"/>
          <p:cNvCxnSpPr>
            <a:endCxn id="52" idx="3"/>
          </p:cNvCxnSpPr>
          <p:nvPr/>
        </p:nvCxnSpPr>
        <p:spPr>
          <a:xfrm>
            <a:off x="8818564" y="5738813"/>
            <a:ext cx="331787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818564" y="5699125"/>
            <a:ext cx="3317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8818564" y="5818188"/>
            <a:ext cx="3317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endCxn id="10" idx="1"/>
          </p:cNvCxnSpPr>
          <p:nvPr/>
        </p:nvCxnSpPr>
        <p:spPr>
          <a:xfrm flipV="1">
            <a:off x="3079751" y="1379539"/>
            <a:ext cx="5319713" cy="1887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endCxn id="33" idx="1"/>
          </p:cNvCxnSpPr>
          <p:nvPr/>
        </p:nvCxnSpPr>
        <p:spPr>
          <a:xfrm flipV="1">
            <a:off x="3079751" y="2711451"/>
            <a:ext cx="5326063" cy="7350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endCxn id="40" idx="1"/>
          </p:cNvCxnSpPr>
          <p:nvPr/>
        </p:nvCxnSpPr>
        <p:spPr>
          <a:xfrm>
            <a:off x="3079751" y="3789363"/>
            <a:ext cx="5319713" cy="431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endCxn id="49" idx="1"/>
          </p:cNvCxnSpPr>
          <p:nvPr/>
        </p:nvCxnSpPr>
        <p:spPr>
          <a:xfrm>
            <a:off x="3079750" y="4024313"/>
            <a:ext cx="5378450" cy="1714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7" name="TextBox 65"/>
          <p:cNvSpPr txBox="1">
            <a:spLocks noChangeArrowheads="1"/>
          </p:cNvSpPr>
          <p:nvPr/>
        </p:nvSpPr>
        <p:spPr bwMode="auto">
          <a:xfrm>
            <a:off x="126919" y="532239"/>
            <a:ext cx="48912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RU" sz="2400" b="1" i="1" dirty="0"/>
              <a:t>ПАЛАТА ІНТЕНСИВНОЇ ТЕРАПІЇ, ДІАЛІЗНИЙ ЗАЛ</a:t>
            </a:r>
            <a:endParaRPr lang="ru-RU" altLang="ru-RU" sz="2400" b="1" i="1" dirty="0"/>
          </a:p>
        </p:txBody>
      </p:sp>
      <p:sp>
        <p:nvSpPr>
          <p:cNvPr id="32808" name="TextBox 66"/>
          <p:cNvSpPr txBox="1">
            <a:spLocks noChangeArrowheads="1"/>
          </p:cNvSpPr>
          <p:nvPr/>
        </p:nvSpPr>
        <p:spPr bwMode="auto">
          <a:xfrm>
            <a:off x="1546226" y="6273800"/>
            <a:ext cx="606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sz="1600" i="1" dirty="0"/>
              <a:t>Відповідно до рекомендацій </a:t>
            </a:r>
            <a:r>
              <a:rPr lang="en-US" altLang="ru-RU" sz="1600" i="1" dirty="0"/>
              <a:t>KRINKO</a:t>
            </a:r>
            <a:r>
              <a:rPr lang="uk-UA" altLang="ru-RU" sz="1600" i="1" dirty="0"/>
              <a:t> (Інститут ім. Роберта Коха (Німеччина)</a:t>
            </a:r>
            <a:endParaRPr lang="ru-RU" altLang="ru-RU" sz="1600" i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9974264" y="1955801"/>
            <a:ext cx="274637" cy="2508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9963150" y="3413126"/>
            <a:ext cx="274638" cy="2508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0021889" y="4927601"/>
            <a:ext cx="274637" cy="2508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95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80B44B07-47B4-4C76-B665-9CB8EC95294F}"/>
              </a:ext>
            </a:extLst>
          </p:cNvPr>
          <p:cNvSpPr txBox="1">
            <a:spLocks/>
          </p:cNvSpPr>
          <p:nvPr/>
        </p:nvSpPr>
        <p:spPr>
          <a:xfrm>
            <a:off x="646522" y="0"/>
            <a:ext cx="11312164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Розміщення засобів для                     гігієни рук (базова оцінка)</a:t>
            </a:r>
          </a:p>
        </p:txBody>
      </p:sp>
      <p:pic>
        <p:nvPicPr>
          <p:cNvPr id="35842" name="Picture 2" descr="Чому потрібно мити руки - Smak.ua">
            <a:extLst>
              <a:ext uri="{FF2B5EF4-FFF2-40B4-BE49-F238E27FC236}">
                <a16:creationId xmlns:a16="http://schemas.microsoft.com/office/drawing/2014/main" id="{0AC36C7C-714C-4F2B-802B-8AB7DAD75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96" y="2082135"/>
            <a:ext cx="6636469" cy="437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F53889A8-1C71-43F6-A12B-967CB331335F}"/>
              </a:ext>
            </a:extLst>
          </p:cNvPr>
          <p:cNvSpPr txBox="1">
            <a:spLocks/>
          </p:cNvSpPr>
          <p:nvPr/>
        </p:nvSpPr>
        <p:spPr>
          <a:xfrm>
            <a:off x="233315" y="2082134"/>
            <a:ext cx="4970282" cy="4375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Рукомийники і рідке мило мають бути </a:t>
            </a:r>
            <a:r>
              <a:rPr lang="uk-UA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доступними до використання </a:t>
            </a:r>
            <a:r>
              <a:rPr lang="uk-UA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(по висоті, місцю розташування) для пацієнтів (у палатах, санітарних приміщеннях) та працівників закладу</a:t>
            </a:r>
          </a:p>
        </p:txBody>
      </p:sp>
    </p:spTree>
    <p:extLst>
      <p:ext uri="{BB962C8B-B14F-4D97-AF65-F5344CB8AC3E}">
        <p14:creationId xmlns:p14="http://schemas.microsoft.com/office/powerpoint/2010/main" val="34047384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M2267S ELBOW PUSH SOAP DISPENSER – Terramica">
            <a:extLst>
              <a:ext uri="{FF2B5EF4-FFF2-40B4-BE49-F238E27FC236}">
                <a16:creationId xmlns:a16="http://schemas.microsoft.com/office/drawing/2014/main" id="{4C156716-933F-4F1A-96AD-00C839754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921" y="1923068"/>
            <a:ext cx="4449450" cy="44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0D58AB2-45C8-4ED7-B144-A25124016255}"/>
              </a:ext>
            </a:extLst>
          </p:cNvPr>
          <p:cNvSpPr txBox="1">
            <a:spLocks/>
          </p:cNvSpPr>
          <p:nvPr/>
        </p:nvSpPr>
        <p:spPr>
          <a:xfrm>
            <a:off x="646522" y="0"/>
            <a:ext cx="11312164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Розміщення засобів для                     гігієни рук (базова оцінка)</a:t>
            </a:r>
          </a:p>
        </p:txBody>
      </p:sp>
      <p:pic>
        <p:nvPicPr>
          <p:cNvPr id="39940" name="Picture 4" descr="750+ Hand Sanitizer Pictures | Download Free Images on Unsplash">
            <a:extLst>
              <a:ext uri="{FF2B5EF4-FFF2-40B4-BE49-F238E27FC236}">
                <a16:creationId xmlns:a16="http://schemas.microsoft.com/office/drawing/2014/main" id="{81C94C47-D5B7-4B55-BBD2-D879C7292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833" y="1923068"/>
            <a:ext cx="4110088" cy="44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D568BC8-6E5C-4819-85D1-EDBE05E32412}"/>
              </a:ext>
            </a:extLst>
          </p:cNvPr>
          <p:cNvSpPr txBox="1">
            <a:spLocks/>
          </p:cNvSpPr>
          <p:nvPr/>
        </p:nvSpPr>
        <p:spPr>
          <a:xfrm>
            <a:off x="233313" y="1923068"/>
            <a:ext cx="2943519" cy="4487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Висота розміщення </a:t>
            </a:r>
            <a:r>
              <a:rPr lang="uk-UA" sz="24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диспенсера</a:t>
            </a:r>
            <a:r>
              <a:rPr lang="uk-UA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з антисептиком залежить від виду </a:t>
            </a:r>
            <a:r>
              <a:rPr lang="uk-UA" sz="24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диспенсера</a:t>
            </a:r>
            <a:r>
              <a:rPr lang="uk-UA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і зросту працівників</a:t>
            </a:r>
          </a:p>
        </p:txBody>
      </p:sp>
    </p:spTree>
    <p:extLst>
      <p:ext uri="{BB962C8B-B14F-4D97-AF65-F5344CB8AC3E}">
        <p14:creationId xmlns:p14="http://schemas.microsoft.com/office/powerpoint/2010/main" val="294355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8CA762-7984-4A5C-9169-DE471C9CF7E1}"/>
              </a:ext>
            </a:extLst>
          </p:cNvPr>
          <p:cNvSpPr txBox="1"/>
          <p:nvPr/>
        </p:nvSpPr>
        <p:spPr>
          <a:xfrm>
            <a:off x="4064415" y="1850958"/>
            <a:ext cx="7794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шкірі рук постійно знаходиться від 100 до 1000 мікроорганізмів на один квадратний сантиметр (резидентна мікрофлора)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Дотримання правил і практик гігієни рук дозволяє знизити розповсюдження інфекційних хвороб, пов’язаних з наданням медичної допомоги до 70%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AAAF77-3539-4579-8A4D-494D00D12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2" y="1935799"/>
            <a:ext cx="3951293" cy="407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79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ispenser placement | Tork UK">
            <a:extLst>
              <a:ext uri="{FF2B5EF4-FFF2-40B4-BE49-F238E27FC236}">
                <a16:creationId xmlns:a16="http://schemas.microsoft.com/office/drawing/2014/main" id="{92991D9F-1F37-4E3C-93AD-258EB6994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0CA73B-BC79-4E4F-8642-ABC47E259898}"/>
              </a:ext>
            </a:extLst>
          </p:cNvPr>
          <p:cNvSpPr txBox="1">
            <a:spLocks/>
          </p:cNvSpPr>
          <p:nvPr/>
        </p:nvSpPr>
        <p:spPr>
          <a:xfrm>
            <a:off x="646522" y="0"/>
            <a:ext cx="11312164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Розміщення засобів для                     гігієни рук (базова оцінка)</a:t>
            </a:r>
          </a:p>
        </p:txBody>
      </p:sp>
    </p:spTree>
    <p:extLst>
      <p:ext uri="{BB962C8B-B14F-4D97-AF65-F5344CB8AC3E}">
        <p14:creationId xmlns:p14="http://schemas.microsoft.com/office/powerpoint/2010/main" val="15923249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19198AD2-1987-4EC2-B3B5-44BC33764983}"/>
              </a:ext>
            </a:extLst>
          </p:cNvPr>
          <p:cNvSpPr txBox="1">
            <a:spLocks/>
          </p:cNvSpPr>
          <p:nvPr/>
        </p:nvSpPr>
        <p:spPr>
          <a:xfrm>
            <a:off x="2469821" y="0"/>
            <a:ext cx="9351391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Встановлення об’єму антисептика           на одну гігієнічну обробку рук</a:t>
            </a:r>
          </a:p>
        </p:txBody>
      </p:sp>
      <p:pic>
        <p:nvPicPr>
          <p:cNvPr id="50178" name="Picture 2" descr="ᐉ Дозатор сенсорный для антисептика 1 л (F1307A-1S) • Купить в Киеве,  Украине • цена в интернет-магазине Эпицентр">
            <a:extLst>
              <a:ext uri="{FF2B5EF4-FFF2-40B4-BE49-F238E27FC236}">
                <a16:creationId xmlns:a16="http://schemas.microsoft.com/office/drawing/2014/main" id="{D3C4786E-E851-45CB-96E9-FB553150B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8" y="1611983"/>
            <a:ext cx="5524893" cy="494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94D65CBF-955C-4A38-A9F3-709F1B9D15D0}"/>
              </a:ext>
            </a:extLst>
          </p:cNvPr>
          <p:cNvSpPr/>
          <p:nvPr/>
        </p:nvSpPr>
        <p:spPr>
          <a:xfrm>
            <a:off x="3297737" y="4562573"/>
            <a:ext cx="2179236" cy="980388"/>
          </a:xfrm>
          <a:custGeom>
            <a:avLst/>
            <a:gdLst>
              <a:gd name="connsiteX0" fmla="*/ 1839871 w 2179236"/>
              <a:gd name="connsiteY0" fmla="*/ 75415 h 980388"/>
              <a:gd name="connsiteX1" fmla="*/ 1717323 w 2179236"/>
              <a:gd name="connsiteY1" fmla="*/ 84841 h 980388"/>
              <a:gd name="connsiteX2" fmla="*/ 1632482 w 2179236"/>
              <a:gd name="connsiteY2" fmla="*/ 94268 h 980388"/>
              <a:gd name="connsiteX3" fmla="*/ 1330824 w 2179236"/>
              <a:gd name="connsiteY3" fmla="*/ 65988 h 980388"/>
              <a:gd name="connsiteX4" fmla="*/ 1170568 w 2179236"/>
              <a:gd name="connsiteY4" fmla="*/ 56561 h 980388"/>
              <a:gd name="connsiteX5" fmla="*/ 1076300 w 2179236"/>
              <a:gd name="connsiteY5" fmla="*/ 37707 h 980388"/>
              <a:gd name="connsiteX6" fmla="*/ 925471 w 2179236"/>
              <a:gd name="connsiteY6" fmla="*/ 18854 h 980388"/>
              <a:gd name="connsiteX7" fmla="*/ 850057 w 2179236"/>
              <a:gd name="connsiteY7" fmla="*/ 9427 h 980388"/>
              <a:gd name="connsiteX8" fmla="*/ 793496 w 2179236"/>
              <a:gd name="connsiteY8" fmla="*/ 0 h 980388"/>
              <a:gd name="connsiteX9" fmla="*/ 491838 w 2179236"/>
              <a:gd name="connsiteY9" fmla="*/ 18854 h 980388"/>
              <a:gd name="connsiteX10" fmla="*/ 397570 w 2179236"/>
              <a:gd name="connsiteY10" fmla="*/ 28281 h 980388"/>
              <a:gd name="connsiteX11" fmla="*/ 341009 w 2179236"/>
              <a:gd name="connsiteY11" fmla="*/ 47134 h 980388"/>
              <a:gd name="connsiteX12" fmla="*/ 237315 w 2179236"/>
              <a:gd name="connsiteY12" fmla="*/ 141402 h 980388"/>
              <a:gd name="connsiteX13" fmla="*/ 67632 w 2179236"/>
              <a:gd name="connsiteY13" fmla="*/ 329938 h 980388"/>
              <a:gd name="connsiteX14" fmla="*/ 1644 w 2179236"/>
              <a:gd name="connsiteY14" fmla="*/ 480767 h 980388"/>
              <a:gd name="connsiteX15" fmla="*/ 20498 w 2179236"/>
              <a:gd name="connsiteY15" fmla="*/ 565608 h 980388"/>
              <a:gd name="connsiteX16" fmla="*/ 39352 w 2179236"/>
              <a:gd name="connsiteY16" fmla="*/ 593889 h 980388"/>
              <a:gd name="connsiteX17" fmla="*/ 86486 w 2179236"/>
              <a:gd name="connsiteY17" fmla="*/ 678730 h 980388"/>
              <a:gd name="connsiteX18" fmla="*/ 227888 w 2179236"/>
              <a:gd name="connsiteY18" fmla="*/ 810705 h 980388"/>
              <a:gd name="connsiteX19" fmla="*/ 397570 w 2179236"/>
              <a:gd name="connsiteY19" fmla="*/ 857839 h 980388"/>
              <a:gd name="connsiteX20" fmla="*/ 529545 w 2179236"/>
              <a:gd name="connsiteY20" fmla="*/ 914400 h 980388"/>
              <a:gd name="connsiteX21" fmla="*/ 821776 w 2179236"/>
              <a:gd name="connsiteY21" fmla="*/ 942681 h 980388"/>
              <a:gd name="connsiteX22" fmla="*/ 1104581 w 2179236"/>
              <a:gd name="connsiteY22" fmla="*/ 952107 h 980388"/>
              <a:gd name="connsiteX23" fmla="*/ 1359104 w 2179236"/>
              <a:gd name="connsiteY23" fmla="*/ 970961 h 980388"/>
              <a:gd name="connsiteX24" fmla="*/ 1491079 w 2179236"/>
              <a:gd name="connsiteY24" fmla="*/ 980388 h 980388"/>
              <a:gd name="connsiteX25" fmla="*/ 1821018 w 2179236"/>
              <a:gd name="connsiteY25" fmla="*/ 961534 h 980388"/>
              <a:gd name="connsiteX26" fmla="*/ 1915286 w 2179236"/>
              <a:gd name="connsiteY26" fmla="*/ 895547 h 980388"/>
              <a:gd name="connsiteX27" fmla="*/ 2009554 w 2179236"/>
              <a:gd name="connsiteY27" fmla="*/ 857839 h 980388"/>
              <a:gd name="connsiteX28" fmla="*/ 2047261 w 2179236"/>
              <a:gd name="connsiteY28" fmla="*/ 838986 h 980388"/>
              <a:gd name="connsiteX29" fmla="*/ 2075541 w 2179236"/>
              <a:gd name="connsiteY29" fmla="*/ 782425 h 980388"/>
              <a:gd name="connsiteX30" fmla="*/ 2113249 w 2179236"/>
              <a:gd name="connsiteY30" fmla="*/ 725864 h 980388"/>
              <a:gd name="connsiteX31" fmla="*/ 2179236 w 2179236"/>
              <a:gd name="connsiteY31" fmla="*/ 593889 h 980388"/>
              <a:gd name="connsiteX32" fmla="*/ 2160383 w 2179236"/>
              <a:gd name="connsiteY32" fmla="*/ 471340 h 980388"/>
              <a:gd name="connsiteX33" fmla="*/ 2141529 w 2179236"/>
              <a:gd name="connsiteY33" fmla="*/ 433633 h 980388"/>
              <a:gd name="connsiteX34" fmla="*/ 2122675 w 2179236"/>
              <a:gd name="connsiteY34" fmla="*/ 282804 h 980388"/>
              <a:gd name="connsiteX35" fmla="*/ 2094395 w 2179236"/>
              <a:gd name="connsiteY35" fmla="*/ 273378 h 980388"/>
              <a:gd name="connsiteX36" fmla="*/ 2000127 w 2179236"/>
              <a:gd name="connsiteY36" fmla="*/ 216817 h 980388"/>
              <a:gd name="connsiteX37" fmla="*/ 1962420 w 2179236"/>
              <a:gd name="connsiteY37" fmla="*/ 188536 h 980388"/>
              <a:gd name="connsiteX38" fmla="*/ 1821018 w 2179236"/>
              <a:gd name="connsiteY38" fmla="*/ 141402 h 98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179236" h="980388">
                <a:moveTo>
                  <a:pt x="1839871" y="75415"/>
                </a:moveTo>
                <a:lnTo>
                  <a:pt x="1717323" y="84841"/>
                </a:lnTo>
                <a:cubicBezTo>
                  <a:pt x="1688985" y="87417"/>
                  <a:pt x="1660936" y="94268"/>
                  <a:pt x="1632482" y="94268"/>
                </a:cubicBezTo>
                <a:cubicBezTo>
                  <a:pt x="1420482" y="94268"/>
                  <a:pt x="1542302" y="78428"/>
                  <a:pt x="1330824" y="65988"/>
                </a:cubicBezTo>
                <a:lnTo>
                  <a:pt x="1170568" y="56561"/>
                </a:lnTo>
                <a:cubicBezTo>
                  <a:pt x="1139145" y="50276"/>
                  <a:pt x="1107972" y="42580"/>
                  <a:pt x="1076300" y="37707"/>
                </a:cubicBezTo>
                <a:cubicBezTo>
                  <a:pt x="1026222" y="30003"/>
                  <a:pt x="975747" y="25138"/>
                  <a:pt x="925471" y="18854"/>
                </a:cubicBezTo>
                <a:cubicBezTo>
                  <a:pt x="900333" y="15712"/>
                  <a:pt x="875046" y="13592"/>
                  <a:pt x="850057" y="9427"/>
                </a:cubicBezTo>
                <a:lnTo>
                  <a:pt x="793496" y="0"/>
                </a:lnTo>
                <a:lnTo>
                  <a:pt x="491838" y="18854"/>
                </a:lnTo>
                <a:cubicBezTo>
                  <a:pt x="460339" y="21104"/>
                  <a:pt x="428609" y="22461"/>
                  <a:pt x="397570" y="28281"/>
                </a:cubicBezTo>
                <a:cubicBezTo>
                  <a:pt x="378037" y="31943"/>
                  <a:pt x="359863" y="40850"/>
                  <a:pt x="341009" y="47134"/>
                </a:cubicBezTo>
                <a:cubicBezTo>
                  <a:pt x="287857" y="86999"/>
                  <a:pt x="295721" y="78324"/>
                  <a:pt x="237315" y="141402"/>
                </a:cubicBezTo>
                <a:cubicBezTo>
                  <a:pt x="179871" y="203441"/>
                  <a:pt x="67632" y="329938"/>
                  <a:pt x="67632" y="329938"/>
                </a:cubicBezTo>
                <a:cubicBezTo>
                  <a:pt x="45636" y="380214"/>
                  <a:pt x="-10261" y="427196"/>
                  <a:pt x="1644" y="480767"/>
                </a:cubicBezTo>
                <a:cubicBezTo>
                  <a:pt x="7929" y="509047"/>
                  <a:pt x="11337" y="538124"/>
                  <a:pt x="20498" y="565608"/>
                </a:cubicBezTo>
                <a:cubicBezTo>
                  <a:pt x="24081" y="576356"/>
                  <a:pt x="33643" y="584103"/>
                  <a:pt x="39352" y="593889"/>
                </a:cubicBezTo>
                <a:cubicBezTo>
                  <a:pt x="55653" y="621834"/>
                  <a:pt x="67075" y="652849"/>
                  <a:pt x="86486" y="678730"/>
                </a:cubicBezTo>
                <a:cubicBezTo>
                  <a:pt x="102533" y="700126"/>
                  <a:pt x="208051" y="797481"/>
                  <a:pt x="227888" y="810705"/>
                </a:cubicBezTo>
                <a:cubicBezTo>
                  <a:pt x="277908" y="844051"/>
                  <a:pt x="341176" y="847586"/>
                  <a:pt x="397570" y="857839"/>
                </a:cubicBezTo>
                <a:cubicBezTo>
                  <a:pt x="441562" y="876693"/>
                  <a:pt x="483800" y="900325"/>
                  <a:pt x="529545" y="914400"/>
                </a:cubicBezTo>
                <a:cubicBezTo>
                  <a:pt x="604549" y="937478"/>
                  <a:pt x="756336" y="940010"/>
                  <a:pt x="821776" y="942681"/>
                </a:cubicBezTo>
                <a:lnTo>
                  <a:pt x="1104581" y="952107"/>
                </a:lnTo>
                <a:lnTo>
                  <a:pt x="1359104" y="970961"/>
                </a:lnTo>
                <a:lnTo>
                  <a:pt x="1491079" y="980388"/>
                </a:lnTo>
                <a:cubicBezTo>
                  <a:pt x="1601059" y="974103"/>
                  <a:pt x="1712998" y="983138"/>
                  <a:pt x="1821018" y="961534"/>
                </a:cubicBezTo>
                <a:cubicBezTo>
                  <a:pt x="1858629" y="954012"/>
                  <a:pt x="1881678" y="914032"/>
                  <a:pt x="1915286" y="895547"/>
                </a:cubicBezTo>
                <a:cubicBezTo>
                  <a:pt x="1944940" y="879237"/>
                  <a:pt x="1978447" y="871171"/>
                  <a:pt x="2009554" y="857839"/>
                </a:cubicBezTo>
                <a:cubicBezTo>
                  <a:pt x="2022470" y="852303"/>
                  <a:pt x="2034692" y="845270"/>
                  <a:pt x="2047261" y="838986"/>
                </a:cubicBezTo>
                <a:cubicBezTo>
                  <a:pt x="2130969" y="713424"/>
                  <a:pt x="2010488" y="899520"/>
                  <a:pt x="2075541" y="782425"/>
                </a:cubicBezTo>
                <a:cubicBezTo>
                  <a:pt x="2086545" y="762617"/>
                  <a:pt x="2102329" y="745719"/>
                  <a:pt x="2113249" y="725864"/>
                </a:cubicBezTo>
                <a:cubicBezTo>
                  <a:pt x="2136952" y="682768"/>
                  <a:pt x="2179236" y="593889"/>
                  <a:pt x="2179236" y="593889"/>
                </a:cubicBezTo>
                <a:cubicBezTo>
                  <a:pt x="2172952" y="553039"/>
                  <a:pt x="2169849" y="511572"/>
                  <a:pt x="2160383" y="471340"/>
                </a:cubicBezTo>
                <a:cubicBezTo>
                  <a:pt x="2157164" y="457661"/>
                  <a:pt x="2144285" y="447413"/>
                  <a:pt x="2141529" y="433633"/>
                </a:cubicBezTo>
                <a:cubicBezTo>
                  <a:pt x="2131592" y="383949"/>
                  <a:pt x="2136972" y="331413"/>
                  <a:pt x="2122675" y="282804"/>
                </a:cubicBezTo>
                <a:cubicBezTo>
                  <a:pt x="2119871" y="273271"/>
                  <a:pt x="2103822" y="276520"/>
                  <a:pt x="2094395" y="273378"/>
                </a:cubicBezTo>
                <a:cubicBezTo>
                  <a:pt x="1984246" y="185257"/>
                  <a:pt x="2107826" y="276650"/>
                  <a:pt x="2000127" y="216817"/>
                </a:cubicBezTo>
                <a:cubicBezTo>
                  <a:pt x="1986393" y="209187"/>
                  <a:pt x="1976636" y="195226"/>
                  <a:pt x="1962420" y="188536"/>
                </a:cubicBezTo>
                <a:cubicBezTo>
                  <a:pt x="1857467" y="139146"/>
                  <a:pt x="1880269" y="141402"/>
                  <a:pt x="1821018" y="14140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CCD4B6D0-FA4E-414E-AD3A-41B91F3288F3}"/>
              </a:ext>
            </a:extLst>
          </p:cNvPr>
          <p:cNvSpPr txBox="1">
            <a:spLocks/>
          </p:cNvSpPr>
          <p:nvPr/>
        </p:nvSpPr>
        <p:spPr>
          <a:xfrm>
            <a:off x="5976594" y="1611983"/>
            <a:ext cx="5967167" cy="4949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проведення однієї гігієнічної обробки рук слід використати </a:t>
            </a:r>
            <a:r>
              <a:rPr lang="uk-UA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 мл </a:t>
            </a:r>
            <a:r>
              <a:rPr lang="uk-UA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антисептика</a:t>
            </a:r>
          </a:p>
        </p:txBody>
      </p:sp>
    </p:spTree>
    <p:extLst>
      <p:ext uri="{BB962C8B-B14F-4D97-AF65-F5344CB8AC3E}">
        <p14:creationId xmlns:p14="http://schemas.microsoft.com/office/powerpoint/2010/main" val="16445532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руглосуточный детский стационар ⭐ Педиатр Круглосуточно Киев — ADONIS">
            <a:extLst>
              <a:ext uri="{FF2B5EF4-FFF2-40B4-BE49-F238E27FC236}">
                <a16:creationId xmlns:a16="http://schemas.microsoft.com/office/drawing/2014/main" id="{C01CE440-696C-45A9-9F58-6BF6D91C9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8" y="1350833"/>
            <a:ext cx="5492185" cy="3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Що таке диспансеризація і що в неї входить? Організація проведення  диспансеризації дорослих і дітей">
            <a:extLst>
              <a:ext uri="{FF2B5EF4-FFF2-40B4-BE49-F238E27FC236}">
                <a16:creationId xmlns:a16="http://schemas.microsoft.com/office/drawing/2014/main" id="{CF0EC409-863C-4299-A1E3-59525C11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10" y="3255061"/>
            <a:ext cx="5601192" cy="33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1546BD8B-1A8B-408F-8B77-80C92245C49E}"/>
              </a:ext>
            </a:extLst>
          </p:cNvPr>
          <p:cNvSpPr txBox="1">
            <a:spLocks/>
          </p:cNvSpPr>
          <p:nvPr/>
        </p:nvSpPr>
        <p:spPr>
          <a:xfrm>
            <a:off x="6193410" y="0"/>
            <a:ext cx="5765276" cy="288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Постійне розміщення антисептиків в палатах заборонено</a:t>
            </a:r>
          </a:p>
        </p:txBody>
      </p:sp>
    </p:spTree>
    <p:extLst>
      <p:ext uri="{BB962C8B-B14F-4D97-AF65-F5344CB8AC3E}">
        <p14:creationId xmlns:p14="http://schemas.microsoft.com/office/powerpoint/2010/main" val="36086879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16675EFC-E130-4E29-A3B1-571B8E9FBC18}"/>
              </a:ext>
            </a:extLst>
          </p:cNvPr>
          <p:cNvSpPr txBox="1">
            <a:spLocks/>
          </p:cNvSpPr>
          <p:nvPr/>
        </p:nvSpPr>
        <p:spPr>
          <a:xfrm>
            <a:off x="2177592" y="0"/>
            <a:ext cx="8870622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Розрахунок потреби в антисептику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19678A9-8398-4B6A-8665-8E9A62AC95CC}"/>
              </a:ext>
            </a:extLst>
          </p:cNvPr>
          <p:cNvGraphicFramePr>
            <a:graphicFrameLocks noGrp="1"/>
          </p:cNvGraphicFramePr>
          <p:nvPr/>
        </p:nvGraphicFramePr>
        <p:xfrm>
          <a:off x="565608" y="1581836"/>
          <a:ext cx="11312164" cy="4934280"/>
        </p:xfrm>
        <a:graphic>
          <a:graphicData uri="http://schemas.openxmlformats.org/drawingml/2006/table">
            <a:tbl>
              <a:tblPr/>
              <a:tblGrid>
                <a:gridCol w="3506771">
                  <a:extLst>
                    <a:ext uri="{9D8B030D-6E8A-4147-A177-3AD203B41FA5}">
                      <a16:colId xmlns:a16="http://schemas.microsoft.com/office/drawing/2014/main" val="3540501880"/>
                    </a:ext>
                  </a:extLst>
                </a:gridCol>
                <a:gridCol w="5590095">
                  <a:extLst>
                    <a:ext uri="{9D8B030D-6E8A-4147-A177-3AD203B41FA5}">
                      <a16:colId xmlns:a16="http://schemas.microsoft.com/office/drawing/2014/main" val="2203393194"/>
                    </a:ext>
                  </a:extLst>
                </a:gridCol>
                <a:gridCol w="2215298">
                  <a:extLst>
                    <a:ext uri="{9D8B030D-6E8A-4147-A177-3AD203B41FA5}">
                      <a16:colId xmlns:a16="http://schemas.microsoft.com/office/drawing/2014/main" val="2203265799"/>
                    </a:ext>
                  </a:extLst>
                </a:gridCol>
              </a:tblGrid>
              <a:tr h="258152"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Показник для розрахунку</a:t>
                      </a:r>
                      <a:endParaRPr lang="uk-UA" sz="1800" dirty="0">
                        <a:effectLst/>
                      </a:endParaRP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Пояснення/приклади</a:t>
                      </a:r>
                      <a:endParaRPr lang="uk-UA" sz="1800" dirty="0">
                        <a:effectLst/>
                      </a:endParaRP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Результат/відповідь</a:t>
                      </a:r>
                      <a:endParaRPr lang="uk-UA" sz="1800" dirty="0">
                        <a:effectLst/>
                      </a:endParaRP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523002"/>
                  </a:ext>
                </a:extLst>
              </a:tr>
              <a:tr h="1832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Кількість працівників, які безпосередньо проводять догляд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dirty="0">
                          <a:effectLst/>
                        </a:rPr>
                        <a:t>Не всі працівники (включно із лікарями і сестрами медичними) безпосередньо контактують із пацієнтами (наприклад, адміністрація ЗОЗ/ЗСЗ). Для визначення реального числа, прослідковується кількість працівників, які знаходяться в прямому контакті із пацієнтами в репрезентативній вибірці за певний період часу. Число таких працівників зазвичай складає 40-60 % від загальної кількості працівників ЗОЗ/ЗСЗ.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uk-UA" sz="1600" dirty="0">
                        <a:effectLst/>
                      </a:endParaRP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49237"/>
                  </a:ext>
                </a:extLst>
              </a:tr>
              <a:tr h="876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Кількість можливих процедур з гігієни рук за одну годину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</a:rPr>
                        <a:t>Слід зазначити максимально можливу кількість, яка може варіювати від 8 на годину для підрозділів ЗОЗ/ЗСЗ до 22 і більше для підрозділів інтенсивної терапії.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uk-UA" sz="1600">
                        <a:effectLst/>
                      </a:endParaRP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043097"/>
                  </a:ext>
                </a:extLst>
              </a:tr>
              <a:tr h="54766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Кількість годин в день, коли можливий контакт із пацієнтом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 err="1">
                          <a:effectLst/>
                        </a:rPr>
                        <a:t>Наприклад</a:t>
                      </a:r>
                      <a:r>
                        <a:rPr lang="ru-RU" sz="1600" dirty="0">
                          <a:effectLst/>
                        </a:rPr>
                        <a:t>, 4-6 годин за 8-годинну </a:t>
                      </a:r>
                      <a:r>
                        <a:rPr lang="ru-RU" sz="1600" dirty="0" err="1">
                          <a:effectLst/>
                        </a:rPr>
                        <a:t>зміну</a:t>
                      </a:r>
                      <a:endParaRPr lang="ru-RU" sz="1600" dirty="0">
                        <a:effectLst/>
                      </a:endParaRP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uk-UA" sz="1600">
                        <a:effectLst/>
                      </a:endParaRP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18498"/>
                  </a:ext>
                </a:extLst>
              </a:tr>
              <a:tr h="284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Кількість робочих днів в місяць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 err="1">
                          <a:effectLst/>
                        </a:rPr>
                        <a:t>Приблизно</a:t>
                      </a:r>
                      <a:r>
                        <a:rPr lang="ru-RU" sz="1600" dirty="0">
                          <a:effectLst/>
                        </a:rPr>
                        <a:t> 22-25 (в </a:t>
                      </a:r>
                      <a:r>
                        <a:rPr lang="ru-RU" sz="1600" dirty="0" err="1">
                          <a:effectLst/>
                        </a:rPr>
                        <a:t>середньому</a:t>
                      </a:r>
                      <a:r>
                        <a:rPr lang="ru-RU" sz="1600" dirty="0">
                          <a:effectLst/>
                        </a:rPr>
                        <a:t> 22)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uk-UA" sz="1600">
                        <a:effectLst/>
                      </a:endParaRP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435548"/>
                  </a:ext>
                </a:extLst>
              </a:tr>
              <a:tr h="74482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Кількість антисептику для рук, що необхідна для проведення однієї процедури гігієни рук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</a:rPr>
                        <a:t>3 мл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uk-UA" sz="1600">
                        <a:effectLst/>
                      </a:endParaRP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73611"/>
                  </a:ext>
                </a:extLst>
              </a:tr>
              <a:tr h="350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 err="1">
                          <a:effectLst/>
                        </a:rPr>
                        <a:t>Можливі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втрати</a:t>
                      </a:r>
                      <a:r>
                        <a:rPr lang="ru-RU" sz="1600" dirty="0">
                          <a:effectLst/>
                        </a:rPr>
                        <a:t> антисептику для рук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dirty="0">
                          <a:effectLst/>
                        </a:rPr>
                        <a:t>10 %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uk-UA" sz="1600" dirty="0">
                        <a:effectLst/>
                      </a:endParaRP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872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4584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16675EFC-E130-4E29-A3B1-571B8E9FBC18}"/>
              </a:ext>
            </a:extLst>
          </p:cNvPr>
          <p:cNvSpPr txBox="1">
            <a:spLocks/>
          </p:cNvSpPr>
          <p:nvPr/>
        </p:nvSpPr>
        <p:spPr>
          <a:xfrm>
            <a:off x="2083324" y="0"/>
            <a:ext cx="8870622" cy="1016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Розрахунок потреби в антисептику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19678A9-8398-4B6A-8665-8E9A62AC95CC}"/>
              </a:ext>
            </a:extLst>
          </p:cNvPr>
          <p:cNvGraphicFramePr>
            <a:graphicFrameLocks noGrp="1"/>
          </p:cNvGraphicFramePr>
          <p:nvPr/>
        </p:nvGraphicFramePr>
        <p:xfrm>
          <a:off x="565608" y="1119924"/>
          <a:ext cx="11312164" cy="5097306"/>
        </p:xfrm>
        <a:graphic>
          <a:graphicData uri="http://schemas.openxmlformats.org/drawingml/2006/table">
            <a:tbl>
              <a:tblPr/>
              <a:tblGrid>
                <a:gridCol w="3506771">
                  <a:extLst>
                    <a:ext uri="{9D8B030D-6E8A-4147-A177-3AD203B41FA5}">
                      <a16:colId xmlns:a16="http://schemas.microsoft.com/office/drawing/2014/main" val="3540501880"/>
                    </a:ext>
                  </a:extLst>
                </a:gridCol>
                <a:gridCol w="5590095">
                  <a:extLst>
                    <a:ext uri="{9D8B030D-6E8A-4147-A177-3AD203B41FA5}">
                      <a16:colId xmlns:a16="http://schemas.microsoft.com/office/drawing/2014/main" val="2203393194"/>
                    </a:ext>
                  </a:extLst>
                </a:gridCol>
                <a:gridCol w="2215298">
                  <a:extLst>
                    <a:ext uri="{9D8B030D-6E8A-4147-A177-3AD203B41FA5}">
                      <a16:colId xmlns:a16="http://schemas.microsoft.com/office/drawing/2014/main" val="2203265799"/>
                    </a:ext>
                  </a:extLst>
                </a:gridCol>
              </a:tblGrid>
              <a:tr h="275512"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Показник для розрахунку</a:t>
                      </a:r>
                      <a:endParaRPr lang="uk-UA" sz="1800" dirty="0">
                        <a:effectLst/>
                      </a:endParaRP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Пояснення/приклади</a:t>
                      </a:r>
                      <a:endParaRPr lang="uk-UA" sz="1800" dirty="0">
                        <a:effectLst/>
                      </a:endParaRP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Результат/відповідь</a:t>
                      </a:r>
                      <a:endParaRPr lang="uk-UA" sz="1800" dirty="0">
                        <a:effectLst/>
                      </a:endParaRP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523002"/>
                  </a:ext>
                </a:extLst>
              </a:tr>
              <a:tr h="1633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Кількість працівників, які безпосередньо проводять догляд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dirty="0">
                          <a:effectLst/>
                        </a:rPr>
                        <a:t>Не всі працівники (включно із лікарями і сестрами медичними) безпосередньо контактують із пацієнтами (наприклад, адміністрація ЗОЗ/ЗСЗ). Для визначення реального числа, прослідковується кількість працівників, які знаходяться в прямому контакті із пацієнтами в репрезентативній вибірці за певний період часу. Число таких працівників зазвичай складає 40-60 % від загальної кількості працівників ЗОЗ/ЗСЗ.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uk-UA" sz="1600" dirty="0">
                        <a:effectLst/>
                      </a:endParaRPr>
                    </a:p>
                    <a:p>
                      <a:pPr algn="ctr" fontAlgn="t"/>
                      <a:endParaRPr lang="uk-UA" sz="1600" dirty="0">
                        <a:effectLst/>
                      </a:endParaRPr>
                    </a:p>
                    <a:p>
                      <a:pPr algn="ctr" fontAlgn="t"/>
                      <a:endParaRPr lang="uk-UA" sz="1600" dirty="0">
                        <a:effectLst/>
                      </a:endParaRPr>
                    </a:p>
                    <a:p>
                      <a:pPr algn="ctr" fontAlgn="t"/>
                      <a:r>
                        <a:rPr lang="uk-UA" sz="2800" b="1" dirty="0">
                          <a:solidFill>
                            <a:srgbClr val="C00000"/>
                          </a:solidFill>
                          <a:effectLst/>
                        </a:rPr>
                        <a:t>50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49237"/>
                  </a:ext>
                </a:extLst>
              </a:tr>
              <a:tr h="877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Кількість можливих процедур з гігієни рук за одну годину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</a:rPr>
                        <a:t>Слід зазначити максимально можливу кількість, яка може варіювати від 8 на годину для підрозділів ЗОЗ/ЗСЗ до 22 і більше для підрозділів інтенсивної терапії.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uk-UA" sz="1600" dirty="0">
                        <a:effectLst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algn="ctr" fontAlgn="t"/>
                      <a:endParaRPr lang="uk-UA" sz="1600" dirty="0">
                        <a:effectLst/>
                      </a:endParaRP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043097"/>
                  </a:ext>
                </a:extLst>
              </a:tr>
              <a:tr h="48827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Кількість годин в день, коли можливий контакт із пацієнтом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 err="1">
                          <a:effectLst/>
                        </a:rPr>
                        <a:t>Наприклад</a:t>
                      </a:r>
                      <a:r>
                        <a:rPr lang="ru-RU" sz="1600" dirty="0">
                          <a:effectLst/>
                        </a:rPr>
                        <a:t>, 4-6 годин за 8-годинну </a:t>
                      </a:r>
                      <a:r>
                        <a:rPr lang="ru-RU" sz="1600" dirty="0" err="1">
                          <a:effectLst/>
                        </a:rPr>
                        <a:t>зміну</a:t>
                      </a:r>
                      <a:endParaRPr lang="ru-RU" sz="1600" dirty="0">
                        <a:effectLst/>
                      </a:endParaRP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18498"/>
                  </a:ext>
                </a:extLst>
              </a:tr>
              <a:tr h="41893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Кількість робочих днів в місяць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 err="1">
                          <a:effectLst/>
                        </a:rPr>
                        <a:t>Приблизно</a:t>
                      </a:r>
                      <a:r>
                        <a:rPr lang="ru-RU" sz="1600" dirty="0">
                          <a:effectLst/>
                        </a:rPr>
                        <a:t> 22-25 (в </a:t>
                      </a:r>
                      <a:r>
                        <a:rPr lang="ru-RU" sz="1600" dirty="0" err="1">
                          <a:effectLst/>
                        </a:rPr>
                        <a:t>середньому</a:t>
                      </a:r>
                      <a:r>
                        <a:rPr lang="ru-RU" sz="1600" dirty="0">
                          <a:effectLst/>
                        </a:rPr>
                        <a:t> 22)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435548"/>
                  </a:ext>
                </a:extLst>
              </a:tr>
              <a:tr h="70577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Кількість антисептику для рук, що необхідна для проведення однієї процедури гігієни рук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dirty="0">
                          <a:effectLst/>
                        </a:rPr>
                        <a:t>3 мл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73611"/>
                  </a:ext>
                </a:extLst>
              </a:tr>
              <a:tr h="41893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 err="1">
                          <a:effectLst/>
                        </a:rPr>
                        <a:t>Можливі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втрати</a:t>
                      </a:r>
                      <a:r>
                        <a:rPr lang="ru-RU" sz="1600" dirty="0">
                          <a:effectLst/>
                        </a:rPr>
                        <a:t> антисептику для рук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dirty="0">
                          <a:effectLst/>
                        </a:rPr>
                        <a:t>10 %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8729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BA0BBE-67E3-4061-8460-F7601BB7B979}"/>
              </a:ext>
            </a:extLst>
          </p:cNvPr>
          <p:cNvSpPr txBox="1"/>
          <p:nvPr/>
        </p:nvSpPr>
        <p:spPr>
          <a:xfrm>
            <a:off x="9662474" y="6217230"/>
            <a:ext cx="22152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165 літрів</a:t>
            </a:r>
          </a:p>
        </p:txBody>
      </p:sp>
    </p:spTree>
    <p:extLst>
      <p:ext uri="{BB962C8B-B14F-4D97-AF65-F5344CB8AC3E}">
        <p14:creationId xmlns:p14="http://schemas.microsoft.com/office/powerpoint/2010/main" val="17253575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16675EFC-E130-4E29-A3B1-571B8E9FBC18}"/>
              </a:ext>
            </a:extLst>
          </p:cNvPr>
          <p:cNvSpPr txBox="1">
            <a:spLocks/>
          </p:cNvSpPr>
          <p:nvPr/>
        </p:nvSpPr>
        <p:spPr>
          <a:xfrm>
            <a:off x="2083324" y="0"/>
            <a:ext cx="8870622" cy="1016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Розрахунок потреби в антисептику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19678A9-8398-4B6A-8665-8E9A62AC95CC}"/>
              </a:ext>
            </a:extLst>
          </p:cNvPr>
          <p:cNvGraphicFramePr>
            <a:graphicFrameLocks noGrp="1"/>
          </p:cNvGraphicFramePr>
          <p:nvPr/>
        </p:nvGraphicFramePr>
        <p:xfrm>
          <a:off x="565608" y="1119924"/>
          <a:ext cx="11312164" cy="5097306"/>
        </p:xfrm>
        <a:graphic>
          <a:graphicData uri="http://schemas.openxmlformats.org/drawingml/2006/table">
            <a:tbl>
              <a:tblPr/>
              <a:tblGrid>
                <a:gridCol w="3506771">
                  <a:extLst>
                    <a:ext uri="{9D8B030D-6E8A-4147-A177-3AD203B41FA5}">
                      <a16:colId xmlns:a16="http://schemas.microsoft.com/office/drawing/2014/main" val="3540501880"/>
                    </a:ext>
                  </a:extLst>
                </a:gridCol>
                <a:gridCol w="5590095">
                  <a:extLst>
                    <a:ext uri="{9D8B030D-6E8A-4147-A177-3AD203B41FA5}">
                      <a16:colId xmlns:a16="http://schemas.microsoft.com/office/drawing/2014/main" val="2203393194"/>
                    </a:ext>
                  </a:extLst>
                </a:gridCol>
                <a:gridCol w="2215298">
                  <a:extLst>
                    <a:ext uri="{9D8B030D-6E8A-4147-A177-3AD203B41FA5}">
                      <a16:colId xmlns:a16="http://schemas.microsoft.com/office/drawing/2014/main" val="2203265799"/>
                    </a:ext>
                  </a:extLst>
                </a:gridCol>
              </a:tblGrid>
              <a:tr h="275512"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Показник для розрахунку</a:t>
                      </a:r>
                      <a:endParaRPr lang="uk-UA" sz="1800" dirty="0">
                        <a:effectLst/>
                      </a:endParaRP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Пояснення/приклади</a:t>
                      </a:r>
                      <a:endParaRPr lang="uk-UA" sz="1800" dirty="0">
                        <a:effectLst/>
                      </a:endParaRP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Результат/відповідь</a:t>
                      </a:r>
                      <a:endParaRPr lang="uk-UA" sz="1800" dirty="0">
                        <a:effectLst/>
                      </a:endParaRP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523002"/>
                  </a:ext>
                </a:extLst>
              </a:tr>
              <a:tr h="1633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Кількість працівників, які безпосередньо проводять догляд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dirty="0">
                          <a:effectLst/>
                        </a:rPr>
                        <a:t>Не всі працівники (включно із лікарями і сестрами медичними) безпосередньо контактують із пацієнтами (наприклад, адміністрація ЗОЗ/ЗСЗ). Для визначення реального числа, прослідковується кількість працівників, які знаходяться в прямому контакті із пацієнтами в репрезентативній вибірці за певний період часу. Число таких працівників зазвичай складає 40-60 % від загальної кількості працівників ЗОЗ/ЗСЗ.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uk-UA" sz="1600" dirty="0">
                        <a:effectLst/>
                      </a:endParaRPr>
                    </a:p>
                    <a:p>
                      <a:pPr algn="ctr" fontAlgn="t"/>
                      <a:endParaRPr lang="uk-UA" sz="1600" dirty="0">
                        <a:effectLst/>
                      </a:endParaRPr>
                    </a:p>
                    <a:p>
                      <a:pPr algn="ctr" fontAlgn="t"/>
                      <a:endParaRPr lang="uk-UA" sz="1600" dirty="0">
                        <a:effectLst/>
                      </a:endParaRPr>
                    </a:p>
                    <a:p>
                      <a:pPr algn="ctr" fontAlgn="t"/>
                      <a:r>
                        <a:rPr lang="uk-UA" sz="2800" b="1" dirty="0">
                          <a:solidFill>
                            <a:srgbClr val="C00000"/>
                          </a:solidFill>
                          <a:effectLst/>
                        </a:rPr>
                        <a:t>50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49237"/>
                  </a:ext>
                </a:extLst>
              </a:tr>
              <a:tr h="877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Кількість можливих процедур з гігієни рук за одну годину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</a:rPr>
                        <a:t>Слід зазначити максимально можливу кількість, яка може варіювати від 8 на годину для підрозділів ЗОЗ/ЗСЗ до 22 і більше для підрозділів інтенсивної терапії.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uk-UA" sz="1600" dirty="0">
                        <a:effectLst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algn="ctr" fontAlgn="t"/>
                      <a:endParaRPr lang="uk-UA" sz="1600" dirty="0">
                        <a:effectLst/>
                      </a:endParaRP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043097"/>
                  </a:ext>
                </a:extLst>
              </a:tr>
              <a:tr h="48827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Кількість годин в день, коли можливий контакт із пацієнтом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 err="1">
                          <a:effectLst/>
                        </a:rPr>
                        <a:t>Наприклад</a:t>
                      </a:r>
                      <a:r>
                        <a:rPr lang="ru-RU" sz="1600" dirty="0">
                          <a:effectLst/>
                        </a:rPr>
                        <a:t>, 4-6 годин за 8-годинну </a:t>
                      </a:r>
                      <a:r>
                        <a:rPr lang="ru-RU" sz="1600" dirty="0" err="1">
                          <a:effectLst/>
                        </a:rPr>
                        <a:t>зміну</a:t>
                      </a:r>
                      <a:endParaRPr lang="ru-RU" sz="1600" dirty="0">
                        <a:effectLst/>
                      </a:endParaRP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18498"/>
                  </a:ext>
                </a:extLst>
              </a:tr>
              <a:tr h="41893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Кількість робочих днів в місяць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 err="1">
                          <a:effectLst/>
                        </a:rPr>
                        <a:t>Приблизно</a:t>
                      </a:r>
                      <a:r>
                        <a:rPr lang="ru-RU" sz="1600" dirty="0">
                          <a:effectLst/>
                        </a:rPr>
                        <a:t> 22-25 (в </a:t>
                      </a:r>
                      <a:r>
                        <a:rPr lang="ru-RU" sz="1600" dirty="0" err="1">
                          <a:effectLst/>
                        </a:rPr>
                        <a:t>середньому</a:t>
                      </a:r>
                      <a:r>
                        <a:rPr lang="ru-RU" sz="1600" dirty="0">
                          <a:effectLst/>
                        </a:rPr>
                        <a:t> 22)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435548"/>
                  </a:ext>
                </a:extLst>
              </a:tr>
              <a:tr h="70577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Кількість антисептику для рук, що необхідна для проведення однієї процедури гігієни рук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dirty="0">
                          <a:effectLst/>
                        </a:rPr>
                        <a:t>3 мл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73611"/>
                  </a:ext>
                </a:extLst>
              </a:tr>
              <a:tr h="41893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 err="1">
                          <a:effectLst/>
                        </a:rPr>
                        <a:t>Можливі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втрати</a:t>
                      </a:r>
                      <a:r>
                        <a:rPr lang="ru-RU" sz="1600" dirty="0">
                          <a:effectLst/>
                        </a:rPr>
                        <a:t> антисептику для рук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dirty="0">
                          <a:effectLst/>
                        </a:rPr>
                        <a:t>10 %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8438" marR="18438" marT="9219" marB="9219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8729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BA0BBE-67E3-4061-8460-F7601BB7B979}"/>
              </a:ext>
            </a:extLst>
          </p:cNvPr>
          <p:cNvSpPr txBox="1"/>
          <p:nvPr/>
        </p:nvSpPr>
        <p:spPr>
          <a:xfrm>
            <a:off x="565609" y="6212769"/>
            <a:ext cx="11312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Потреба,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за умови дотримання правил і практик гігієни рук на 20%, складає 33 л</a:t>
            </a:r>
          </a:p>
        </p:txBody>
      </p:sp>
    </p:spTree>
    <p:extLst>
      <p:ext uri="{BB962C8B-B14F-4D97-AF65-F5344CB8AC3E}">
        <p14:creationId xmlns:p14="http://schemas.microsoft.com/office/powerpoint/2010/main" val="36825343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est Gloves For Coronavirus: Latex, PVC, Non-Latex Alternatives - Rolling  Stone">
            <a:extLst>
              <a:ext uri="{FF2B5EF4-FFF2-40B4-BE49-F238E27FC236}">
                <a16:creationId xmlns:a16="http://schemas.microsoft.com/office/drawing/2014/main" id="{D0D5F29E-F007-42E5-A387-6F729008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7" y="2000250"/>
            <a:ext cx="5756733" cy="396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88FF6E1B-2D21-47F0-BA9A-EBCD83F47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6206" y="164437"/>
            <a:ext cx="6730837" cy="208213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Медичні рукавички</a:t>
            </a: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75F24B59-1A9F-4AE2-AB02-EE052617667D}"/>
              </a:ext>
            </a:extLst>
          </p:cNvPr>
          <p:cNvSpPr txBox="1">
            <a:spLocks/>
          </p:cNvSpPr>
          <p:nvPr/>
        </p:nvSpPr>
        <p:spPr>
          <a:xfrm>
            <a:off x="6476214" y="2000250"/>
            <a:ext cx="5458120" cy="3966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Використовуються з метою: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захисту пацієнта (стерильні)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захисту працівника (оглядові)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захисту працівника і пацієнта (стерильні)</a:t>
            </a:r>
          </a:p>
        </p:txBody>
      </p:sp>
    </p:spTree>
    <p:extLst>
      <p:ext uri="{BB962C8B-B14F-4D97-AF65-F5344CB8AC3E}">
        <p14:creationId xmlns:p14="http://schemas.microsoft.com/office/powerpoint/2010/main" val="4865482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0C35B0C6-F53C-4B8B-9BEF-9EB42A4E2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75" y="899728"/>
            <a:ext cx="7249213" cy="208213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Медичні рукавички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C91C8A-F532-47C2-A7CB-18F3BF1EF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579" y="1753386"/>
            <a:ext cx="5024487" cy="4769962"/>
          </a:xfrm>
          <a:prstGeom prst="rect">
            <a:avLst/>
          </a:prstGeom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C80D9481-7A93-4D4E-9DD3-4D8E070B6740}"/>
              </a:ext>
            </a:extLst>
          </p:cNvPr>
          <p:cNvSpPr txBox="1">
            <a:spLocks/>
          </p:cNvSpPr>
          <p:nvPr/>
        </p:nvSpPr>
        <p:spPr>
          <a:xfrm>
            <a:off x="744717" y="2386749"/>
            <a:ext cx="5458120" cy="3966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Типи: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3200" i="1" dirty="0">
                <a:solidFill>
                  <a:srgbClr val="006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стерильні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нестерильні (оглядові)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3200" i="1" dirty="0">
                <a:solidFill>
                  <a:srgbClr val="006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проведення хіміотерапії</a:t>
            </a:r>
          </a:p>
        </p:txBody>
      </p:sp>
    </p:spTree>
    <p:extLst>
      <p:ext uri="{BB962C8B-B14F-4D97-AF65-F5344CB8AC3E}">
        <p14:creationId xmlns:p14="http://schemas.microsoft.com/office/powerpoint/2010/main" val="2553399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59789E-D24F-46F6-A17C-F3A6CF108D91}"/>
              </a:ext>
            </a:extLst>
          </p:cNvPr>
          <p:cNvSpPr txBox="1"/>
          <p:nvPr/>
        </p:nvSpPr>
        <p:spPr>
          <a:xfrm>
            <a:off x="609600" y="289561"/>
            <a:ext cx="109728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8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Порівняння медичних рукавичок, </a:t>
            </a:r>
          </a:p>
          <a:p>
            <a:pPr algn="ctr"/>
            <a:r>
              <a:rPr lang="uk-UA" sz="288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виготовлених з різних матеріалів</a:t>
            </a: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CDA91115-ECF8-484F-A0B9-C082845ECC4D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546769"/>
          <a:ext cx="10972801" cy="4674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6826">
                  <a:extLst>
                    <a:ext uri="{9D8B030D-6E8A-4147-A177-3AD203B41FA5}">
                      <a16:colId xmlns:a16="http://schemas.microsoft.com/office/drawing/2014/main" val="3953419120"/>
                    </a:ext>
                  </a:extLst>
                </a:gridCol>
                <a:gridCol w="2036542">
                  <a:extLst>
                    <a:ext uri="{9D8B030D-6E8A-4147-A177-3AD203B41FA5}">
                      <a16:colId xmlns:a16="http://schemas.microsoft.com/office/drawing/2014/main" val="2633531343"/>
                    </a:ext>
                  </a:extLst>
                </a:gridCol>
                <a:gridCol w="2036542">
                  <a:extLst>
                    <a:ext uri="{9D8B030D-6E8A-4147-A177-3AD203B41FA5}">
                      <a16:colId xmlns:a16="http://schemas.microsoft.com/office/drawing/2014/main" val="3371691639"/>
                    </a:ext>
                  </a:extLst>
                </a:gridCol>
                <a:gridCol w="1892891">
                  <a:extLst>
                    <a:ext uri="{9D8B030D-6E8A-4147-A177-3AD203B41FA5}">
                      <a16:colId xmlns:a16="http://schemas.microsoft.com/office/drawing/2014/main" val="708235569"/>
                    </a:ext>
                  </a:extLst>
                </a:gridCol>
              </a:tblGrid>
              <a:tr h="308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Властивості матеріалу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Латекс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Нітрил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Вініл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extLst>
                  <a:ext uri="{0D108BD9-81ED-4DB2-BD59-A6C34878D82A}">
                    <a16:rowId xmlns:a16="http://schemas.microsoft.com/office/drawing/2014/main" val="603290191"/>
                  </a:ext>
                </a:extLst>
              </a:tr>
              <a:tr h="308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Захист від хімічних речовин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середній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високий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низький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extLst>
                  <a:ext uri="{0D108BD9-81ED-4DB2-BD59-A6C34878D82A}">
                    <a16:rowId xmlns:a16="http://schemas.microsoft.com/office/drawing/2014/main" val="3827588503"/>
                  </a:ext>
                </a:extLst>
              </a:tr>
              <a:tr h="308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Захист від розчинників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низький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високий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низький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extLst>
                  <a:ext uri="{0D108BD9-81ED-4DB2-BD59-A6C34878D82A}">
                    <a16:rowId xmlns:a16="http://schemas.microsoft.com/office/drawing/2014/main" val="4149670950"/>
                  </a:ext>
                </a:extLst>
              </a:tr>
              <a:tr h="308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Захист від вуглеводнів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низький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високий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низький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extLst>
                  <a:ext uri="{0D108BD9-81ED-4DB2-BD59-A6C34878D82A}">
                    <a16:rowId xmlns:a16="http://schemas.microsoft.com/office/drawing/2014/main" val="765100846"/>
                  </a:ext>
                </a:extLst>
              </a:tr>
              <a:tr h="308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Захист від кислот та лугів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високий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високий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середній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extLst>
                  <a:ext uri="{0D108BD9-81ED-4DB2-BD59-A6C34878D82A}">
                    <a16:rowId xmlns:a16="http://schemas.microsoft.com/office/drawing/2014/main" val="550933432"/>
                  </a:ext>
                </a:extLst>
              </a:tr>
              <a:tr h="308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Захист від спиртів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середній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високий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низький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extLst>
                  <a:ext uri="{0D108BD9-81ED-4DB2-BD59-A6C34878D82A}">
                    <a16:rowId xmlns:a16="http://schemas.microsoft.com/office/drawing/2014/main" val="2211513722"/>
                  </a:ext>
                </a:extLst>
              </a:tr>
              <a:tr h="308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Біологічний захист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високий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середній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низький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extLst>
                  <a:ext uri="{0D108BD9-81ED-4DB2-BD59-A6C34878D82A}">
                    <a16:rowId xmlns:a16="http://schemas.microsoft.com/office/drawing/2014/main" val="687557310"/>
                  </a:ext>
                </a:extLst>
              </a:tr>
              <a:tr h="308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Противірусний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високий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середній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низький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extLst>
                  <a:ext uri="{0D108BD9-81ED-4DB2-BD59-A6C34878D82A}">
                    <a16:rowId xmlns:a16="http://schemas.microsoft.com/office/drawing/2014/main" val="440665156"/>
                  </a:ext>
                </a:extLst>
              </a:tr>
              <a:tr h="308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Протибактеріальний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високий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середній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низький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extLst>
                  <a:ext uri="{0D108BD9-81ED-4DB2-BD59-A6C34878D82A}">
                    <a16:rowId xmlns:a16="http://schemas.microsoft.com/office/drawing/2014/main" val="997786420"/>
                  </a:ext>
                </a:extLst>
              </a:tr>
              <a:tr h="308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Опір на розрив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середній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середній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низький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extLst>
                  <a:ext uri="{0D108BD9-81ED-4DB2-BD59-A6C34878D82A}">
                    <a16:rowId xmlns:a16="http://schemas.microsoft.com/office/drawing/2014/main" val="493431977"/>
                  </a:ext>
                </a:extLst>
              </a:tr>
              <a:tr h="308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Опір порізам та проколам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низький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середній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низький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extLst>
                  <a:ext uri="{0D108BD9-81ED-4DB2-BD59-A6C34878D82A}">
                    <a16:rowId xmlns:a16="http://schemas.microsoft.com/office/drawing/2014/main" val="3619529311"/>
                  </a:ext>
                </a:extLst>
              </a:tr>
              <a:tr h="308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Комфорт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високий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високий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середній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extLst>
                  <a:ext uri="{0D108BD9-81ED-4DB2-BD59-A6C34878D82A}">
                    <a16:rowId xmlns:a16="http://schemas.microsoft.com/office/drawing/2014/main" val="1562141344"/>
                  </a:ext>
                </a:extLst>
              </a:tr>
              <a:tr h="308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Імовірність алергії і подразнень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висока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низька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низька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extLst>
                  <a:ext uri="{0D108BD9-81ED-4DB2-BD59-A6C34878D82A}">
                    <a16:rowId xmlns:a16="http://schemas.microsoft.com/office/drawing/2014/main" val="4272598214"/>
                  </a:ext>
                </a:extLst>
              </a:tr>
              <a:tr h="308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Розтяжність матеріалу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висока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>
                          <a:effectLst/>
                        </a:rPr>
                        <a:t>середня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низька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extLst>
                  <a:ext uri="{0D108BD9-81ED-4DB2-BD59-A6C34878D82A}">
                    <a16:rowId xmlns:a16="http://schemas.microsoft.com/office/drawing/2014/main" val="2452720290"/>
                  </a:ext>
                </a:extLst>
              </a:tr>
              <a:tr h="308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 err="1">
                          <a:effectLst/>
                        </a:rPr>
                        <a:t>Біорозкладність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висока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низька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низька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87" marR="0" marT="0" marB="0" anchor="b"/>
                </a:tc>
                <a:extLst>
                  <a:ext uri="{0D108BD9-81ED-4DB2-BD59-A6C34878D82A}">
                    <a16:rowId xmlns:a16="http://schemas.microsoft.com/office/drawing/2014/main" val="3972939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8675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an You Apply Hand Sanitizer to Latex Gloves? - ICU Production">
            <a:extLst>
              <a:ext uri="{FF2B5EF4-FFF2-40B4-BE49-F238E27FC236}">
                <a16:creationId xmlns:a16="http://schemas.microsoft.com/office/drawing/2014/main" id="{DBDA8A7C-0221-429C-9BF0-147B56430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FE222D0E-DD3E-4541-A8BE-3E6670A4B99E}"/>
              </a:ext>
            </a:extLst>
          </p:cNvPr>
          <p:cNvSpPr txBox="1">
            <a:spLocks/>
          </p:cNvSpPr>
          <p:nvPr/>
        </p:nvSpPr>
        <p:spPr>
          <a:xfrm rot="19525501">
            <a:off x="2730581" y="2387933"/>
            <a:ext cx="6730837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ЗАБОРОНЕНО!!!</a:t>
            </a:r>
          </a:p>
        </p:txBody>
      </p:sp>
    </p:spTree>
    <p:extLst>
      <p:ext uri="{BB962C8B-B14F-4D97-AF65-F5344CB8AC3E}">
        <p14:creationId xmlns:p14="http://schemas.microsoft.com/office/powerpoint/2010/main" val="203768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8CA762-7984-4A5C-9169-DE471C9CF7E1}"/>
              </a:ext>
            </a:extLst>
          </p:cNvPr>
          <p:cNvSpPr txBox="1"/>
          <p:nvPr/>
        </p:nvSpPr>
        <p:spPr>
          <a:xfrm>
            <a:off x="4064415" y="1850958"/>
            <a:ext cx="77945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шкірі рук постійно знаходиться від 100 до 1000 мікроорганізмів на один квадратний сантиметр (резидентна мікрофлора)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Дотримання правил і практик гігієни рук дозволяє знизити розповсюдження інфекційних хвороб, пов’язаних з наданням медичної допомоги до 70%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Обробка рук спиртовмісним антисептиком або миття їх з водою та милом знищує близько 99% транзиторної мікрофлори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AAAF77-3539-4579-8A4D-494D00D12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2" y="1935799"/>
            <a:ext cx="3951293" cy="407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316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s Baby Powder Harmful? - Top Class Actions">
            <a:extLst>
              <a:ext uri="{FF2B5EF4-FFF2-40B4-BE49-F238E27FC236}">
                <a16:creationId xmlns:a16="http://schemas.microsoft.com/office/drawing/2014/main" id="{3199B295-A2CB-4D03-A692-33219EDCA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23C8AC1D-8D1A-4A82-983C-C628465ED169}"/>
              </a:ext>
            </a:extLst>
          </p:cNvPr>
          <p:cNvSpPr txBox="1">
            <a:spLocks/>
          </p:cNvSpPr>
          <p:nvPr/>
        </p:nvSpPr>
        <p:spPr>
          <a:xfrm rot="2036132">
            <a:off x="1528894" y="2382105"/>
            <a:ext cx="9116888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ЗАБОРОНЕНО </a:t>
            </a:r>
            <a:r>
              <a:rPr lang="uk-UA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використовувати медичні рукавички вкриті тальком!!!</a:t>
            </a:r>
          </a:p>
        </p:txBody>
      </p:sp>
    </p:spTree>
    <p:extLst>
      <p:ext uri="{BB962C8B-B14F-4D97-AF65-F5344CB8AC3E}">
        <p14:creationId xmlns:p14="http://schemas.microsoft.com/office/powerpoint/2010/main" val="33943229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BE673E9-9572-4628-ACF6-D6E8B12CCDAC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10514403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093487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8526906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5650117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14778614"/>
                    </a:ext>
                  </a:extLst>
                </a:gridCol>
              </a:tblGrid>
              <a:tr h="11250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Показано використання стерильних медичних рукавичок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Використання нестерильних (оглядових) медичних рукавичок показано в наступних клінічних ситуаціях – ризик контакту з кров’ю та іншими біологічними рідинами, секретами, екскретами і предметами, що видимо ними забруднені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Використання медичних рукавичок не показано (за виключенням контактних заходів захисту) – відсутність контакту з кров’ю або іншими біологічними рідинами, а також із об’єктами зовнішнього середовища, які контаміновані ними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490635"/>
                  </a:ext>
                </a:extLst>
              </a:tr>
              <a:tr h="28803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b="0" dirty="0">
                          <a:solidFill>
                            <a:schemeClr val="tx1"/>
                          </a:solidFill>
                          <a:effectLst/>
                        </a:rPr>
                        <a:t>Будь-які хірургічні процедури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b="0" dirty="0">
                          <a:solidFill>
                            <a:schemeClr val="tx1"/>
                          </a:solidFill>
                          <a:effectLst/>
                        </a:rPr>
                        <a:t>Пологи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b="0" dirty="0" err="1">
                          <a:solidFill>
                            <a:schemeClr val="tx1"/>
                          </a:solidFill>
                          <a:effectLst/>
                        </a:rPr>
                        <a:t>Інвазивні</a:t>
                      </a:r>
                      <a:r>
                        <a:rPr lang="uk-UA" sz="1250" b="0" dirty="0">
                          <a:solidFill>
                            <a:schemeClr val="tx1"/>
                          </a:solidFill>
                          <a:effectLst/>
                        </a:rPr>
                        <a:t> рентгенологічні дослідження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b="0" dirty="0">
                          <a:solidFill>
                            <a:schemeClr val="tx1"/>
                          </a:solidFill>
                          <a:effectLst/>
                        </a:rPr>
                        <a:t>Встановлення центрального венозного доступу (катетер/порт), а також встановлення </a:t>
                      </a:r>
                      <a:r>
                        <a:rPr lang="uk-UA" sz="1250" b="0" dirty="0" err="1">
                          <a:solidFill>
                            <a:schemeClr val="tx1"/>
                          </a:solidFill>
                          <a:effectLst/>
                        </a:rPr>
                        <a:t>внутрішньоартеріального</a:t>
                      </a:r>
                      <a:r>
                        <a:rPr lang="uk-UA" sz="1250" b="0" dirty="0">
                          <a:solidFill>
                            <a:schemeClr val="tx1"/>
                          </a:solidFill>
                          <a:effectLst/>
                        </a:rPr>
                        <a:t> доступу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b="0" dirty="0">
                          <a:solidFill>
                            <a:schemeClr val="tx1"/>
                          </a:solidFill>
                          <a:effectLst/>
                        </a:rPr>
                        <a:t>Приготування препаратів для парентерального харчування і хіміотерапевтичних засобів</a:t>
                      </a:r>
                      <a:endParaRPr lang="uk-UA" sz="12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b="1" dirty="0">
                          <a:effectLst/>
                        </a:rPr>
                        <a:t>Прямий контакт з пацієнтом</a:t>
                      </a:r>
                      <a:endParaRPr lang="uk-UA" sz="12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b="1" dirty="0">
                          <a:effectLst/>
                        </a:rPr>
                        <a:t>Непрямий контакт з пацієнтом</a:t>
                      </a:r>
                      <a:endParaRPr lang="uk-UA" sz="12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b="1" dirty="0">
                          <a:effectLst/>
                        </a:rPr>
                        <a:t>Прямий контакт з пацієнтом</a:t>
                      </a:r>
                    </a:p>
                  </a:txBody>
                  <a:tcPr marL="40679" marR="406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b="1" dirty="0">
                          <a:effectLst/>
                        </a:rPr>
                        <a:t>Непрямий контакт з пацієнтом</a:t>
                      </a:r>
                      <a:endParaRPr lang="uk-UA" sz="12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/>
                </a:tc>
                <a:extLst>
                  <a:ext uri="{0D108BD9-81ED-4DB2-BD59-A6C34878D82A}">
                    <a16:rowId xmlns:a16="http://schemas.microsoft.com/office/drawing/2014/main" val="1321108538"/>
                  </a:ext>
                </a:extLst>
              </a:tr>
              <a:tr h="54449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dirty="0">
                          <a:effectLst/>
                        </a:rPr>
                        <a:t>Контакт з кров’ю чи іншими біологічними рідинами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b="1" dirty="0">
                          <a:effectLst/>
                        </a:rPr>
                        <a:t>Контакт із слизовими оболонками та з пошкодженою шкірою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b="1" dirty="0">
                          <a:solidFill>
                            <a:srgbClr val="C00000"/>
                          </a:solidFill>
                          <a:effectLst/>
                        </a:rPr>
                        <a:t>Можлива наявність патогенних та умовно-патогенних мікроорганізмів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dirty="0">
                          <a:effectLst/>
                        </a:rPr>
                        <a:t>Епідемічні та надзвичайні ситуації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dirty="0">
                          <a:effectLst/>
                        </a:rPr>
                        <a:t>Встановлення або видалення периферійних </a:t>
                      </a:r>
                      <a:r>
                        <a:rPr lang="uk-UA" sz="1250" dirty="0" err="1">
                          <a:effectLst/>
                        </a:rPr>
                        <a:t>внутрішньосудинних</a:t>
                      </a:r>
                      <a:r>
                        <a:rPr lang="uk-UA" sz="1250" dirty="0">
                          <a:effectLst/>
                        </a:rPr>
                        <a:t> пристроїв, будь які маніпуляції з центральним </a:t>
                      </a:r>
                      <a:r>
                        <a:rPr lang="uk-UA" sz="1250" dirty="0" err="1">
                          <a:effectLst/>
                        </a:rPr>
                        <a:t>внутрішньосудинним</a:t>
                      </a:r>
                      <a:r>
                        <a:rPr lang="uk-UA" sz="1250" dirty="0">
                          <a:effectLst/>
                        </a:rPr>
                        <a:t> пристроєм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dirty="0">
                          <a:effectLst/>
                        </a:rPr>
                        <a:t>Забір крові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dirty="0">
                          <a:effectLst/>
                        </a:rPr>
                        <a:t>Роз’єднання систем для внутрішньовенного вливання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dirty="0">
                          <a:effectLst/>
                        </a:rPr>
                        <a:t>Обстеження статевих органів та прямої кишки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dirty="0">
                          <a:effectLst/>
                        </a:rPr>
                        <a:t>Санація </a:t>
                      </a:r>
                      <a:r>
                        <a:rPr lang="uk-UA" sz="1250" dirty="0" err="1">
                          <a:effectLst/>
                        </a:rPr>
                        <a:t>трахеобронхіального</a:t>
                      </a:r>
                      <a:r>
                        <a:rPr lang="uk-UA" sz="1250" dirty="0">
                          <a:effectLst/>
                        </a:rPr>
                        <a:t> дерева у пацієнтів на ШВЛ з роз’єднаним дихальним контуром</a:t>
                      </a:r>
                      <a:endParaRPr lang="uk-UA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b="1" dirty="0">
                          <a:effectLst/>
                        </a:rPr>
                        <a:t>Спорожнення ємностей із блювотними масами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b="1" dirty="0">
                          <a:effectLst/>
                        </a:rPr>
                        <a:t>Обробка або очищення інструментів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b="1" dirty="0">
                          <a:effectLst/>
                        </a:rPr>
                        <a:t>Поводження з медичними відходами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b="1" dirty="0">
                          <a:effectLst/>
                        </a:rPr>
                        <a:t>Очищення поверхонь, забруднених біологічними рідинами</a:t>
                      </a:r>
                      <a:endParaRPr lang="uk-UA" sz="12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dirty="0">
                          <a:effectLst/>
                        </a:rPr>
                        <a:t>Вимірювання артеріального тиску, температури і пульсу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b="1" dirty="0">
                          <a:solidFill>
                            <a:srgbClr val="C00000"/>
                          </a:solidFill>
                          <a:effectLst/>
                        </a:rPr>
                        <a:t>Підшкірні і </a:t>
                      </a:r>
                      <a:r>
                        <a:rPr lang="uk-UA" sz="1250" b="1" dirty="0" err="1">
                          <a:solidFill>
                            <a:srgbClr val="C00000"/>
                          </a:solidFill>
                          <a:effectLst/>
                        </a:rPr>
                        <a:t>внутрішньом’язеві</a:t>
                      </a:r>
                      <a:r>
                        <a:rPr lang="uk-UA" sz="1250" b="1" dirty="0">
                          <a:solidFill>
                            <a:srgbClr val="C00000"/>
                          </a:solidFill>
                          <a:effectLst/>
                        </a:rPr>
                        <a:t> ін’єкції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b="1" dirty="0">
                          <a:effectLst/>
                        </a:rPr>
                        <a:t>Миття та і переодягання пацієнта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b="1" dirty="0">
                          <a:effectLst/>
                        </a:rPr>
                        <a:t>Транспортування пацієнта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dirty="0">
                          <a:effectLst/>
                        </a:rPr>
                        <a:t>Догляд за очима і вухами (при відсутності виділень біологічних рідин)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b="1" dirty="0">
                          <a:solidFill>
                            <a:srgbClr val="C00000"/>
                          </a:solidFill>
                          <a:effectLst/>
                        </a:rPr>
                        <a:t>Будь-які маніпуляції із системами для </a:t>
                      </a:r>
                      <a:r>
                        <a:rPr lang="uk-UA" sz="1250" b="1" dirty="0" err="1">
                          <a:solidFill>
                            <a:srgbClr val="C00000"/>
                          </a:solidFill>
                          <a:effectLst/>
                        </a:rPr>
                        <a:t>внутрішньосудинного</a:t>
                      </a:r>
                      <a:r>
                        <a:rPr lang="uk-UA" sz="1250" b="1" dirty="0">
                          <a:solidFill>
                            <a:srgbClr val="C00000"/>
                          </a:solidFill>
                          <a:effectLst/>
                        </a:rPr>
                        <a:t> введення при відсутності крові/лімфи в системі (окрім встановлення, заміни або видалення катетерів)</a:t>
                      </a:r>
                      <a:endParaRPr lang="uk-UA" sz="12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dirty="0">
                          <a:effectLst/>
                        </a:rPr>
                        <a:t>Використання телефону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b="1" dirty="0">
                          <a:solidFill>
                            <a:srgbClr val="C00000"/>
                          </a:solidFill>
                          <a:effectLst/>
                        </a:rPr>
                        <a:t>Заповнення історій хвороби або листків призначень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dirty="0">
                          <a:effectLst/>
                        </a:rPr>
                        <a:t>Видача пероральних медикаментів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b="1" dirty="0">
                          <a:effectLst/>
                        </a:rPr>
                        <a:t>Роздача або збір підносів із їжею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dirty="0">
                          <a:effectLst/>
                        </a:rPr>
                        <a:t>Збір і заміна постільної білизни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b="1" dirty="0">
                          <a:solidFill>
                            <a:srgbClr val="C00000"/>
                          </a:solidFill>
                          <a:effectLst/>
                        </a:rPr>
                        <a:t>Встановлення пристроїв для неінвазійної ШВЛ і назальних кисневих </a:t>
                      </a:r>
                      <a:r>
                        <a:rPr lang="uk-UA" sz="1250" b="1" dirty="0" err="1">
                          <a:solidFill>
                            <a:srgbClr val="C00000"/>
                          </a:solidFill>
                          <a:effectLst/>
                        </a:rPr>
                        <a:t>канюль</a:t>
                      </a:r>
                      <a:endParaRPr lang="uk-UA" sz="125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50" dirty="0">
                          <a:effectLst/>
                        </a:rPr>
                        <a:t>Переміщення меблів пацієнта</a:t>
                      </a:r>
                      <a:endParaRPr lang="uk-UA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/>
                </a:tc>
                <a:extLst>
                  <a:ext uri="{0D108BD9-81ED-4DB2-BD59-A6C34878D82A}">
                    <a16:rowId xmlns:a16="http://schemas.microsoft.com/office/drawing/2014/main" val="348547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1598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43DD56B6-C88E-471B-979D-C64114865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6206" y="164437"/>
            <a:ext cx="6730837" cy="208213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Захисні рукавички</a:t>
            </a:r>
          </a:p>
        </p:txBody>
      </p:sp>
      <p:pic>
        <p:nvPicPr>
          <p:cNvPr id="34818" name="Picture 2" descr="Нейлонові рукавички для офіціантів білі I Тонкі рукавички з микроточкой і  нітриловим покриттям купити в Україні I VIKO">
            <a:extLst>
              <a:ext uri="{FF2B5EF4-FFF2-40B4-BE49-F238E27FC236}">
                <a16:creationId xmlns:a16="http://schemas.microsoft.com/office/drawing/2014/main" id="{5F3D2C20-9A96-44A6-B17F-C406DE0EC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38227"/>
            <a:ext cx="5385847" cy="44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649F39B5-44D3-4A8E-9C60-FD72FD8B11CD}"/>
              </a:ext>
            </a:extLst>
          </p:cNvPr>
          <p:cNvSpPr txBox="1">
            <a:spLocks/>
          </p:cNvSpPr>
          <p:nvPr/>
        </p:nvSpPr>
        <p:spPr>
          <a:xfrm>
            <a:off x="392684" y="1838227"/>
            <a:ext cx="5458120" cy="4487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захисту: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від хімічних речовин та інфекційних агентів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32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від травматичних ушкоджень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від високих температур</a:t>
            </a:r>
          </a:p>
        </p:txBody>
      </p:sp>
    </p:spTree>
    <p:extLst>
      <p:ext uri="{BB962C8B-B14F-4D97-AF65-F5344CB8AC3E}">
        <p14:creationId xmlns:p14="http://schemas.microsoft.com/office/powerpoint/2010/main" val="2826602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20ED050-35F4-4CA1-94B9-3DD4C99AB417}"/>
              </a:ext>
            </a:extLst>
          </p:cNvPr>
          <p:cNvGraphicFramePr>
            <a:graphicFrameLocks noGrp="1"/>
          </p:cNvGraphicFramePr>
          <p:nvPr/>
        </p:nvGraphicFramePr>
        <p:xfrm>
          <a:off x="473947" y="1320966"/>
          <a:ext cx="11244106" cy="5429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777">
                  <a:extLst>
                    <a:ext uri="{9D8B030D-6E8A-4147-A177-3AD203B41FA5}">
                      <a16:colId xmlns:a16="http://schemas.microsoft.com/office/drawing/2014/main" val="2005585419"/>
                    </a:ext>
                  </a:extLst>
                </a:gridCol>
                <a:gridCol w="1794668">
                  <a:extLst>
                    <a:ext uri="{9D8B030D-6E8A-4147-A177-3AD203B41FA5}">
                      <a16:colId xmlns:a16="http://schemas.microsoft.com/office/drawing/2014/main" val="2206941148"/>
                    </a:ext>
                  </a:extLst>
                </a:gridCol>
                <a:gridCol w="999241">
                  <a:extLst>
                    <a:ext uri="{9D8B030D-6E8A-4147-A177-3AD203B41FA5}">
                      <a16:colId xmlns:a16="http://schemas.microsoft.com/office/drawing/2014/main" val="3334925553"/>
                    </a:ext>
                  </a:extLst>
                </a:gridCol>
                <a:gridCol w="4056198">
                  <a:extLst>
                    <a:ext uri="{9D8B030D-6E8A-4147-A177-3AD203B41FA5}">
                      <a16:colId xmlns:a16="http://schemas.microsoft.com/office/drawing/2014/main" val="1358161088"/>
                    </a:ext>
                  </a:extLst>
                </a:gridCol>
                <a:gridCol w="1111007">
                  <a:extLst>
                    <a:ext uri="{9D8B030D-6E8A-4147-A177-3AD203B41FA5}">
                      <a16:colId xmlns:a16="http://schemas.microsoft.com/office/drawing/2014/main" val="2007505430"/>
                    </a:ext>
                  </a:extLst>
                </a:gridCol>
                <a:gridCol w="1545215">
                  <a:extLst>
                    <a:ext uri="{9D8B030D-6E8A-4147-A177-3AD203B41FA5}">
                      <a16:colId xmlns:a16="http://schemas.microsoft.com/office/drawing/2014/main" val="2148486127"/>
                    </a:ext>
                  </a:extLst>
                </a:gridCol>
              </a:tblGrid>
              <a:tr h="872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Проблема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Ціль/активність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Терміни виконання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Індикатор виконання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Ресурси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Відповідальні особи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631843"/>
                  </a:ext>
                </a:extLst>
              </a:tr>
              <a:tr h="4556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Навчання і підготовка працівників з гігієни рук</a:t>
                      </a:r>
                      <a:endParaRPr lang="uk-UA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Впровадити навчання і підготовку працівників з гігієни рук</a:t>
                      </a:r>
                      <a:endParaRPr lang="uk-UA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Березень – Квітень 2022 року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Квітень 2022 року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Травень 2022 року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Травень 2022 року</a:t>
                      </a:r>
                      <a:endParaRPr lang="uk-UA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Затверджені СОП з гігієни рук (гігієнічна і хірургічна обробка, миття з </a:t>
                      </a:r>
                      <a:r>
                        <a:rPr lang="uk-UA" sz="1400" noProof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милом</a:t>
                      </a: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 водою).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Затверджено програму навчання і підготовки працівників, які не проводять догляд за пацієнтами.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Затверджено програму навчання і підготовки працівників, які безпосередньо проводять догляд за пацієнтами.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Затверджено графік навчання і підготовки працівників закладу.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Проведено навчання і підготовку працівників, які не проводять догляд за пацієнтами (один раз на рік).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Проведено навчання і підготовку працівників, які безпосередньо проводять догляд за пацієнтами (мінімум один раз на рік теоретичне і один раз на квартал відпрацювання практичних навичок).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1000 грв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500 грв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1000 грв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100 грв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500 грв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2500 грв</a:t>
                      </a:r>
                      <a:endParaRPr lang="uk-UA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Координатор </a:t>
                      </a: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 </a:t>
                      </a:r>
                      <a:r>
                        <a:rPr lang="uk-UA" sz="1400" noProof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гігієни рук</a:t>
                      </a:r>
                      <a:endParaRPr lang="uk-UA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895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1830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6F5BC90D-0562-4871-B540-3210558C0695}"/>
              </a:ext>
            </a:extLst>
          </p:cNvPr>
          <p:cNvSpPr txBox="1">
            <a:spLocks/>
          </p:cNvSpPr>
          <p:nvPr/>
        </p:nvSpPr>
        <p:spPr>
          <a:xfrm>
            <a:off x="628593" y="0"/>
            <a:ext cx="11312164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Нагадування на робочому місці</a:t>
            </a:r>
          </a:p>
        </p:txBody>
      </p:sp>
      <p:pic>
        <p:nvPicPr>
          <p:cNvPr id="1026" name="Picture 2" descr="SLANT Posters- Visual Supports for Body Language in Communication">
            <a:extLst>
              <a:ext uri="{FF2B5EF4-FFF2-40B4-BE49-F238E27FC236}">
                <a16:creationId xmlns:a16="http://schemas.microsoft.com/office/drawing/2014/main" id="{2255D3A1-0D3F-49BA-BCD8-C0CA9140D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2" y="1506073"/>
            <a:ext cx="4633689" cy="493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E7663B6C-1121-45D8-885D-4F035A29B499}"/>
              </a:ext>
            </a:extLst>
          </p:cNvPr>
          <p:cNvSpPr txBox="1">
            <a:spLocks/>
          </p:cNvSpPr>
          <p:nvPr/>
        </p:nvSpPr>
        <p:spPr>
          <a:xfrm>
            <a:off x="5934636" y="1506073"/>
            <a:ext cx="5628772" cy="4930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медичних працівників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8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немедичних працівників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пацієнтів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8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відвідувачів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uk-UA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окремих приміщень</a:t>
            </a:r>
            <a:endParaRPr lang="uk-UA" sz="28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706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6F5BC90D-0562-4871-B540-3210558C0695}"/>
              </a:ext>
            </a:extLst>
          </p:cNvPr>
          <p:cNvSpPr txBox="1">
            <a:spLocks/>
          </p:cNvSpPr>
          <p:nvPr/>
        </p:nvSpPr>
        <p:spPr>
          <a:xfrm>
            <a:off x="2496670" y="-277906"/>
            <a:ext cx="7198659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Нагадування для медичних працівників</a:t>
            </a:r>
          </a:p>
        </p:txBody>
      </p:sp>
      <p:pic>
        <p:nvPicPr>
          <p:cNvPr id="2050" name="Picture 2" descr="Центр громадського здоров'я України - 🙌 Гігієна рук дозволяє знизити  рівень поширення інфекційних захворювань, зокрема COVID-19. На брудних руках  є велика кількість небезпечних мікроорганізмів. Через навіть незначні  подряпини чи ранки вони можуть">
            <a:extLst>
              <a:ext uri="{FF2B5EF4-FFF2-40B4-BE49-F238E27FC236}">
                <a16:creationId xmlns:a16="http://schemas.microsoft.com/office/drawing/2014/main" id="{39921C34-02FD-4D20-BC77-6F8170AC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804228"/>
            <a:ext cx="5061416" cy="449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Як правильно мити руки?">
            <a:extLst>
              <a:ext uri="{FF2B5EF4-FFF2-40B4-BE49-F238E27FC236}">
                <a16:creationId xmlns:a16="http://schemas.microsoft.com/office/drawing/2014/main" id="{FD200F1B-9FCF-4FDC-BFD0-99C972A30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05" y="1804228"/>
            <a:ext cx="6137182" cy="449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0206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6F5BC90D-0562-4871-B540-3210558C0695}"/>
              </a:ext>
            </a:extLst>
          </p:cNvPr>
          <p:cNvSpPr txBox="1">
            <a:spLocks/>
          </p:cNvSpPr>
          <p:nvPr/>
        </p:nvSpPr>
        <p:spPr>
          <a:xfrm>
            <a:off x="2496670" y="-277906"/>
            <a:ext cx="7198659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Нагадування для медичних працівників</a:t>
            </a:r>
          </a:p>
        </p:txBody>
      </p:sp>
      <p:pic>
        <p:nvPicPr>
          <p:cNvPr id="2050" name="Picture 2" descr="Центр громадського здоров'я України - 🙌 Гігієна рук дозволяє знизити  рівень поширення інфекційних захворювань, зокрема COVID-19. На брудних руках  є велика кількість небезпечних мікроорганізмів. Через навіть незначні  подряпини чи ранки вони можуть">
            <a:extLst>
              <a:ext uri="{FF2B5EF4-FFF2-40B4-BE49-F238E27FC236}">
                <a16:creationId xmlns:a16="http://schemas.microsoft.com/office/drawing/2014/main" id="{39921C34-02FD-4D20-BC77-6F8170AC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804228"/>
            <a:ext cx="5061416" cy="449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Як правильно мити руки?">
            <a:extLst>
              <a:ext uri="{FF2B5EF4-FFF2-40B4-BE49-F238E27FC236}">
                <a16:creationId xmlns:a16="http://schemas.microsoft.com/office/drawing/2014/main" id="{FD200F1B-9FCF-4FDC-BFD0-99C972A30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05" y="1804228"/>
            <a:ext cx="6137182" cy="449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C8E5F5-25E7-4143-A39D-DBF884332F93}"/>
              </a:ext>
            </a:extLst>
          </p:cNvPr>
          <p:cNvSpPr txBox="1"/>
          <p:nvPr/>
        </p:nvSpPr>
        <p:spPr>
          <a:xfrm rot="18988955">
            <a:off x="835549" y="3465765"/>
            <a:ext cx="4294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</a:rPr>
              <a:t>біля рукомийника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336A0-2A88-4B13-88D0-1E6458F020F4}"/>
              </a:ext>
            </a:extLst>
          </p:cNvPr>
          <p:cNvSpPr txBox="1"/>
          <p:nvPr/>
        </p:nvSpPr>
        <p:spPr>
          <a:xfrm rot="2144386">
            <a:off x="6707433" y="3157989"/>
            <a:ext cx="4294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</a:rPr>
              <a:t>біля </a:t>
            </a:r>
            <a:r>
              <a:rPr lang="uk-UA" sz="4000" b="1" dirty="0" err="1">
                <a:solidFill>
                  <a:srgbClr val="C00000"/>
                </a:solidFill>
              </a:rPr>
              <a:t>диспенсера</a:t>
            </a:r>
            <a:r>
              <a:rPr lang="uk-UA" sz="4000" b="1" dirty="0">
                <a:solidFill>
                  <a:srgbClr val="C00000"/>
                </a:solidFill>
              </a:rPr>
              <a:t> з антисептиком</a:t>
            </a:r>
          </a:p>
        </p:txBody>
      </p:sp>
    </p:spTree>
    <p:extLst>
      <p:ext uri="{BB962C8B-B14F-4D97-AF65-F5344CB8AC3E}">
        <p14:creationId xmlns:p14="http://schemas.microsoft.com/office/powerpoint/2010/main" val="32847119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6C77BAC9-497F-42C1-8DCD-57BB58008259}"/>
              </a:ext>
            </a:extLst>
          </p:cNvPr>
          <p:cNvSpPr txBox="1">
            <a:spLocks/>
          </p:cNvSpPr>
          <p:nvPr/>
        </p:nvSpPr>
        <p:spPr>
          <a:xfrm>
            <a:off x="2496670" y="-277906"/>
            <a:ext cx="7198659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Нагадування для медичних працівників</a:t>
            </a:r>
          </a:p>
        </p:txBody>
      </p:sp>
      <p:pic>
        <p:nvPicPr>
          <p:cNvPr id="3074" name="Picture 2" descr="Сумська спеціальна початкова школа №31 Сумської міської ради — Для дітей та  їх батьків!">
            <a:extLst>
              <a:ext uri="{FF2B5EF4-FFF2-40B4-BE49-F238E27FC236}">
                <a16:creationId xmlns:a16="http://schemas.microsoft.com/office/drawing/2014/main" id="{3DEB5DED-091C-4127-B941-C490EE6E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7" y="1675587"/>
            <a:ext cx="2150128" cy="160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5403887B-1578-41CF-AFF6-301FF82B03F1}"/>
              </a:ext>
            </a:extLst>
          </p:cNvPr>
          <p:cNvSpPr txBox="1">
            <a:spLocks/>
          </p:cNvSpPr>
          <p:nvPr/>
        </p:nvSpPr>
        <p:spPr>
          <a:xfrm>
            <a:off x="7942728" y="1506073"/>
            <a:ext cx="3620679" cy="277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Наліпки перед входом в палату</a:t>
            </a:r>
          </a:p>
        </p:txBody>
      </p:sp>
    </p:spTree>
    <p:extLst>
      <p:ext uri="{BB962C8B-B14F-4D97-AF65-F5344CB8AC3E}">
        <p14:creationId xmlns:p14="http://schemas.microsoft.com/office/powerpoint/2010/main" val="12433237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6C77BAC9-497F-42C1-8DCD-57BB58008259}"/>
              </a:ext>
            </a:extLst>
          </p:cNvPr>
          <p:cNvSpPr txBox="1">
            <a:spLocks/>
          </p:cNvSpPr>
          <p:nvPr/>
        </p:nvSpPr>
        <p:spPr>
          <a:xfrm>
            <a:off x="2496670" y="-277906"/>
            <a:ext cx="7198659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Нагадування для медичних працівників</a:t>
            </a:r>
          </a:p>
        </p:txBody>
      </p:sp>
      <p:pic>
        <p:nvPicPr>
          <p:cNvPr id="3074" name="Picture 2" descr="Сумська спеціальна початкова школа №31 Сумської міської ради — Для дітей та  їх батьків!">
            <a:extLst>
              <a:ext uri="{FF2B5EF4-FFF2-40B4-BE49-F238E27FC236}">
                <a16:creationId xmlns:a16="http://schemas.microsoft.com/office/drawing/2014/main" id="{3DEB5DED-091C-4127-B941-C490EE6E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7" y="1675587"/>
            <a:ext cx="2150128" cy="160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5403887B-1578-41CF-AFF6-301FF82B03F1}"/>
              </a:ext>
            </a:extLst>
          </p:cNvPr>
          <p:cNvSpPr txBox="1">
            <a:spLocks/>
          </p:cNvSpPr>
          <p:nvPr/>
        </p:nvSpPr>
        <p:spPr>
          <a:xfrm>
            <a:off x="7942728" y="1506073"/>
            <a:ext cx="3620679" cy="277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Наліпки перед входом в палату</a:t>
            </a:r>
          </a:p>
        </p:txBody>
      </p:sp>
      <p:pic>
        <p:nvPicPr>
          <p:cNvPr id="6146" name="Picture 2" descr="World Hand Hygiene Day: Are Your Caregiver's Hands Clean?">
            <a:extLst>
              <a:ext uri="{FF2B5EF4-FFF2-40B4-BE49-F238E27FC236}">
                <a16:creationId xmlns:a16="http://schemas.microsoft.com/office/drawing/2014/main" id="{95426521-3546-4050-B366-52C83BD16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89" y="29215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5332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6C77BAC9-497F-42C1-8DCD-57BB58008259}"/>
              </a:ext>
            </a:extLst>
          </p:cNvPr>
          <p:cNvSpPr txBox="1">
            <a:spLocks/>
          </p:cNvSpPr>
          <p:nvPr/>
        </p:nvSpPr>
        <p:spPr>
          <a:xfrm>
            <a:off x="2496670" y="-277906"/>
            <a:ext cx="7198659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Нагадування для медичних працівників</a:t>
            </a:r>
          </a:p>
        </p:txBody>
      </p:sp>
      <p:pic>
        <p:nvPicPr>
          <p:cNvPr id="3074" name="Picture 2" descr="Сумська спеціальна початкова школа №31 Сумської міської ради — Для дітей та  їх батьків!">
            <a:extLst>
              <a:ext uri="{FF2B5EF4-FFF2-40B4-BE49-F238E27FC236}">
                <a16:creationId xmlns:a16="http://schemas.microsoft.com/office/drawing/2014/main" id="{3DEB5DED-091C-4127-B941-C490EE6E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7" y="1675587"/>
            <a:ext cx="2150128" cy="160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5403887B-1578-41CF-AFF6-301FF82B03F1}"/>
              </a:ext>
            </a:extLst>
          </p:cNvPr>
          <p:cNvSpPr txBox="1">
            <a:spLocks/>
          </p:cNvSpPr>
          <p:nvPr/>
        </p:nvSpPr>
        <p:spPr>
          <a:xfrm>
            <a:off x="7942728" y="1506073"/>
            <a:ext cx="3620679" cy="277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Наліпки перед входом в палату</a:t>
            </a:r>
          </a:p>
        </p:txBody>
      </p:sp>
      <p:pic>
        <p:nvPicPr>
          <p:cNvPr id="6146" name="Picture 2" descr="World Hand Hygiene Day: Are Your Caregiver's Hands Clean?">
            <a:extLst>
              <a:ext uri="{FF2B5EF4-FFF2-40B4-BE49-F238E27FC236}">
                <a16:creationId xmlns:a16="http://schemas.microsoft.com/office/drawing/2014/main" id="{95426521-3546-4050-B366-52C83BD16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89" y="29215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orld hand hygiene day: A reminder to wash your hands - SaTH">
            <a:extLst>
              <a:ext uri="{FF2B5EF4-FFF2-40B4-BE49-F238E27FC236}">
                <a16:creationId xmlns:a16="http://schemas.microsoft.com/office/drawing/2014/main" id="{CFCED848-3511-4AD3-80FC-F83687B4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26" y="2024344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4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4BACD3-84FB-43E1-9A36-D3F2B7067CB9}"/>
              </a:ext>
            </a:extLst>
          </p:cNvPr>
          <p:cNvSpPr txBox="1"/>
          <p:nvPr/>
        </p:nvSpPr>
        <p:spPr>
          <a:xfrm>
            <a:off x="367646" y="2300141"/>
            <a:ext cx="442117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із 10 </a:t>
            </a:r>
            <a:r>
              <a:rPr lang="uk-U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необхідних практик з гігієни рук виконуються (дані ВООЗ) 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72DB6D61-91AE-4DED-B2CB-71FE6ABCD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3" t="36423" r="23145" b="22528"/>
          <a:stretch>
            <a:fillRect/>
          </a:stretch>
        </p:blipFill>
        <p:spPr bwMode="auto">
          <a:xfrm>
            <a:off x="5052767" y="809625"/>
            <a:ext cx="6903562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2244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6C77BAC9-497F-42C1-8DCD-57BB58008259}"/>
              </a:ext>
            </a:extLst>
          </p:cNvPr>
          <p:cNvSpPr txBox="1">
            <a:spLocks/>
          </p:cNvSpPr>
          <p:nvPr/>
        </p:nvSpPr>
        <p:spPr>
          <a:xfrm>
            <a:off x="2496670" y="-277906"/>
            <a:ext cx="7198659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Нагадування для медичних працівників</a:t>
            </a:r>
          </a:p>
        </p:txBody>
      </p:sp>
      <p:pic>
        <p:nvPicPr>
          <p:cNvPr id="3074" name="Picture 2" descr="Сумська спеціальна початкова школа №31 Сумської міської ради — Для дітей та  їх батьків!">
            <a:extLst>
              <a:ext uri="{FF2B5EF4-FFF2-40B4-BE49-F238E27FC236}">
                <a16:creationId xmlns:a16="http://schemas.microsoft.com/office/drawing/2014/main" id="{3DEB5DED-091C-4127-B941-C490EE6E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7" y="1675587"/>
            <a:ext cx="2150128" cy="160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5403887B-1578-41CF-AFF6-301FF82B03F1}"/>
              </a:ext>
            </a:extLst>
          </p:cNvPr>
          <p:cNvSpPr txBox="1">
            <a:spLocks/>
          </p:cNvSpPr>
          <p:nvPr/>
        </p:nvSpPr>
        <p:spPr>
          <a:xfrm>
            <a:off x="7942728" y="1506073"/>
            <a:ext cx="3620679" cy="277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Наліпки перед входом в палату</a:t>
            </a:r>
          </a:p>
        </p:txBody>
      </p:sp>
      <p:pic>
        <p:nvPicPr>
          <p:cNvPr id="6146" name="Picture 2" descr="World Hand Hygiene Day: Are Your Caregiver's Hands Clean?">
            <a:extLst>
              <a:ext uri="{FF2B5EF4-FFF2-40B4-BE49-F238E27FC236}">
                <a16:creationId xmlns:a16="http://schemas.microsoft.com/office/drawing/2014/main" id="{95426521-3546-4050-B366-52C83BD16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89" y="29215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orld hand hygiene day: A reminder to wash your hands - SaTH">
            <a:extLst>
              <a:ext uri="{FF2B5EF4-FFF2-40B4-BE49-F238E27FC236}">
                <a16:creationId xmlns:a16="http://schemas.microsoft.com/office/drawing/2014/main" id="{CFCED848-3511-4AD3-80FC-F83687B4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26" y="2024344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World Hand Hygiene Day 2021: Seconds save lives - clean your hands!">
            <a:extLst>
              <a:ext uri="{FF2B5EF4-FFF2-40B4-BE49-F238E27FC236}">
                <a16:creationId xmlns:a16="http://schemas.microsoft.com/office/drawing/2014/main" id="{23845692-AEA9-4133-81D4-BFA41FEC4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64" y="362474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0516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6C77BAC9-497F-42C1-8DCD-57BB58008259}"/>
              </a:ext>
            </a:extLst>
          </p:cNvPr>
          <p:cNvSpPr txBox="1">
            <a:spLocks/>
          </p:cNvSpPr>
          <p:nvPr/>
        </p:nvSpPr>
        <p:spPr>
          <a:xfrm>
            <a:off x="2496670" y="-277906"/>
            <a:ext cx="7198659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Нагадування для медичних працівників</a:t>
            </a:r>
          </a:p>
        </p:txBody>
      </p:sp>
      <p:pic>
        <p:nvPicPr>
          <p:cNvPr id="3074" name="Picture 2" descr="Сумська спеціальна початкова школа №31 Сумської міської ради — Для дітей та  їх батьків!">
            <a:extLst>
              <a:ext uri="{FF2B5EF4-FFF2-40B4-BE49-F238E27FC236}">
                <a16:creationId xmlns:a16="http://schemas.microsoft.com/office/drawing/2014/main" id="{3DEB5DED-091C-4127-B941-C490EE6E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7" y="1675587"/>
            <a:ext cx="2150128" cy="160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5403887B-1578-41CF-AFF6-301FF82B03F1}"/>
              </a:ext>
            </a:extLst>
          </p:cNvPr>
          <p:cNvSpPr txBox="1">
            <a:spLocks/>
          </p:cNvSpPr>
          <p:nvPr/>
        </p:nvSpPr>
        <p:spPr>
          <a:xfrm>
            <a:off x="7942728" y="1506073"/>
            <a:ext cx="3620679" cy="277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Наліпки перед входом в палату</a:t>
            </a:r>
          </a:p>
        </p:txBody>
      </p:sp>
      <p:pic>
        <p:nvPicPr>
          <p:cNvPr id="6146" name="Picture 2" descr="World Hand Hygiene Day: Are Your Caregiver's Hands Clean?">
            <a:extLst>
              <a:ext uri="{FF2B5EF4-FFF2-40B4-BE49-F238E27FC236}">
                <a16:creationId xmlns:a16="http://schemas.microsoft.com/office/drawing/2014/main" id="{95426521-3546-4050-B366-52C83BD16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89" y="29215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orld hand hygiene day: A reminder to wash your hands - SaTH">
            <a:extLst>
              <a:ext uri="{FF2B5EF4-FFF2-40B4-BE49-F238E27FC236}">
                <a16:creationId xmlns:a16="http://schemas.microsoft.com/office/drawing/2014/main" id="{CFCED848-3511-4AD3-80FC-F83687B4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26" y="2024344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World Hand Hygiene Day 2021: Seconds save lives - clean your hands!">
            <a:extLst>
              <a:ext uri="{FF2B5EF4-FFF2-40B4-BE49-F238E27FC236}">
                <a16:creationId xmlns:a16="http://schemas.microsoft.com/office/drawing/2014/main" id="{23845692-AEA9-4133-81D4-BFA41FEC4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64" y="362474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Отруєння у таборі під Києвом: одна дитина в комі, 11 постраждали - BBC News  Україна">
            <a:extLst>
              <a:ext uri="{FF2B5EF4-FFF2-40B4-BE49-F238E27FC236}">
                <a16:creationId xmlns:a16="http://schemas.microsoft.com/office/drawing/2014/main" id="{E25D758E-DE53-433D-A08A-F4BC3C0F8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529" y="4814047"/>
            <a:ext cx="3478306" cy="185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9385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FAFE6F2B-D0C8-46FE-9B5F-43A23A387FF2}"/>
              </a:ext>
            </a:extLst>
          </p:cNvPr>
          <p:cNvSpPr txBox="1">
            <a:spLocks/>
          </p:cNvSpPr>
          <p:nvPr/>
        </p:nvSpPr>
        <p:spPr>
          <a:xfrm>
            <a:off x="2496670" y="-277906"/>
            <a:ext cx="7198659" cy="208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6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Нагадування для немедичних працівників</a:t>
            </a:r>
          </a:p>
        </p:txBody>
      </p:sp>
      <p:pic>
        <p:nvPicPr>
          <p:cNvPr id="10242" name="Picture 2" descr="Stop Think Wash Hands Sign, SKU: S-6459">
            <a:extLst>
              <a:ext uri="{FF2B5EF4-FFF2-40B4-BE49-F238E27FC236}">
                <a16:creationId xmlns:a16="http://schemas.microsoft.com/office/drawing/2014/main" id="{09690856-38FD-40B5-A2ED-35D04DE53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99" y="1613647"/>
            <a:ext cx="3688135" cy="45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Лікувально-діагностичний центр Святого Луки — Гігієна рук – запорука  здоров'я">
            <a:extLst>
              <a:ext uri="{FF2B5EF4-FFF2-40B4-BE49-F238E27FC236}">
                <a16:creationId xmlns:a16="http://schemas.microsoft.com/office/drawing/2014/main" id="{A513B468-4E45-46BC-880A-AD2EA800B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18" y="1613647"/>
            <a:ext cx="3890682" cy="45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35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ВСЕСВІТНІЙ ДЕНЬ ГІГІЄНИ РУК – 05 травня">
            <a:extLst>
              <a:ext uri="{FF2B5EF4-FFF2-40B4-BE49-F238E27FC236}">
                <a16:creationId xmlns:a16="http://schemas.microsoft.com/office/drawing/2014/main" id="{28ACA9DB-30FB-4C8A-8B46-36A849B14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991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1388F60-1860-4D76-B226-AAD21992E03A}"/>
              </a:ext>
            </a:extLst>
          </p:cNvPr>
          <p:cNvGraphicFramePr>
            <a:graphicFrameLocks noGrp="1"/>
          </p:cNvGraphicFramePr>
          <p:nvPr/>
        </p:nvGraphicFramePr>
        <p:xfrm>
          <a:off x="473947" y="1649506"/>
          <a:ext cx="11244106" cy="4061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777">
                  <a:extLst>
                    <a:ext uri="{9D8B030D-6E8A-4147-A177-3AD203B41FA5}">
                      <a16:colId xmlns:a16="http://schemas.microsoft.com/office/drawing/2014/main" val="2005585419"/>
                    </a:ext>
                  </a:extLst>
                </a:gridCol>
                <a:gridCol w="1794668">
                  <a:extLst>
                    <a:ext uri="{9D8B030D-6E8A-4147-A177-3AD203B41FA5}">
                      <a16:colId xmlns:a16="http://schemas.microsoft.com/office/drawing/2014/main" val="2206941148"/>
                    </a:ext>
                  </a:extLst>
                </a:gridCol>
                <a:gridCol w="999241">
                  <a:extLst>
                    <a:ext uri="{9D8B030D-6E8A-4147-A177-3AD203B41FA5}">
                      <a16:colId xmlns:a16="http://schemas.microsoft.com/office/drawing/2014/main" val="3334925553"/>
                    </a:ext>
                  </a:extLst>
                </a:gridCol>
                <a:gridCol w="4056198">
                  <a:extLst>
                    <a:ext uri="{9D8B030D-6E8A-4147-A177-3AD203B41FA5}">
                      <a16:colId xmlns:a16="http://schemas.microsoft.com/office/drawing/2014/main" val="1358161088"/>
                    </a:ext>
                  </a:extLst>
                </a:gridCol>
                <a:gridCol w="1111007">
                  <a:extLst>
                    <a:ext uri="{9D8B030D-6E8A-4147-A177-3AD203B41FA5}">
                      <a16:colId xmlns:a16="http://schemas.microsoft.com/office/drawing/2014/main" val="2007505430"/>
                    </a:ext>
                  </a:extLst>
                </a:gridCol>
                <a:gridCol w="1545215">
                  <a:extLst>
                    <a:ext uri="{9D8B030D-6E8A-4147-A177-3AD203B41FA5}">
                      <a16:colId xmlns:a16="http://schemas.microsoft.com/office/drawing/2014/main" val="2148486127"/>
                    </a:ext>
                  </a:extLst>
                </a:gridCol>
              </a:tblGrid>
              <a:tr h="6526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Проблема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Ціль/активність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</a:rPr>
                        <a:t>Терміни виконання</a:t>
                      </a:r>
                      <a:endParaRPr lang="uk-UA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Індикатор виконання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Ресурси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>
                          <a:effectLst/>
                        </a:rPr>
                        <a:t>Відповідальні особи</a:t>
                      </a:r>
                      <a:endParaRPr lang="uk-UA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631843"/>
                  </a:ext>
                </a:extLst>
              </a:tr>
              <a:tr h="3408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Навчання і підготовка працівників з гігієни рук</a:t>
                      </a:r>
                      <a:endParaRPr lang="uk-UA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Розмістити нагадування на робочих місцях</a:t>
                      </a:r>
                      <a:endParaRPr lang="uk-UA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Лютий 2022 року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Лютий 2022 року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Березень 2022 року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Травень 2022 року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Грудень 2022 року</a:t>
                      </a:r>
                      <a:endParaRPr lang="uk-UA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Затверджені макети нагадувань для медичних і немедичних працівників закладу та для пацієнтів.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Затверджений план / схема розташування нагадувань.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Затверджений бюджет на друк нагадувань.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Нагадування розміщені відповідно до затвердженого плану / схеми.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Проведено оцінку необхідності заміни / ремонту нагадувань.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Не потребує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Не потребує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Не потребує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5000 грв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Не потребує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Координатор з гігієни рук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Координатор з гігієни рук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Керівник фінансового відділу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Заступник з технічної частини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Координатор з гігієни рук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895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601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24F009E-DDAF-41C1-9D51-F06ACA4CFEF6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000">
                <a:latin typeface="+mn-lt"/>
              </a:rPr>
              <a:t>Дякую за увагу!</a:t>
            </a:r>
            <a:endParaRPr lang="ru-RU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961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к призивът &amp;quot;Мийте си ръцете&amp;quot; се превърна в мото върху съветските плакати  много преди коронавируса! - Russia Beyond България">
            <a:extLst>
              <a:ext uri="{FF2B5EF4-FFF2-40B4-BE49-F238E27FC236}">
                <a16:creationId xmlns:a16="http://schemas.microsoft.com/office/drawing/2014/main" id="{494A68EF-259F-4574-AD20-010A1F999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72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Як виглядали агітаційні плакати про миття рук на початку 20 століття -  Радіо Максимум">
            <a:extLst>
              <a:ext uri="{FF2B5EF4-FFF2-40B4-BE49-F238E27FC236}">
                <a16:creationId xmlns:a16="http://schemas.microsoft.com/office/drawing/2014/main" id="{D22F9402-42EC-4CAA-BF51-9788798F3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98" y="0"/>
            <a:ext cx="63191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2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EAD09F13-E610-404A-B811-B77E84672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00" y="2387933"/>
            <a:ext cx="6101107" cy="208213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Міфи</a:t>
            </a:r>
            <a:r>
              <a:rPr lang="uk-UA" sz="32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і </a:t>
            </a:r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результати досліджень </a:t>
            </a:r>
            <a:r>
              <a:rPr lang="uk-UA" sz="3200" dirty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 гігієну рук</a:t>
            </a:r>
          </a:p>
        </p:txBody>
      </p:sp>
      <p:pic>
        <p:nvPicPr>
          <p:cNvPr id="1028" name="Picture 4" descr="Pin on Приколи про алкоголь. Жарти, дотепи">
            <a:extLst>
              <a:ext uri="{FF2B5EF4-FFF2-40B4-BE49-F238E27FC236}">
                <a16:creationId xmlns:a16="http://schemas.microsoft.com/office/drawing/2014/main" id="{DC4D61CE-6209-4D21-BEC3-EF03ABFC4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23" y="565608"/>
            <a:ext cx="4892675" cy="61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007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4953</TotalTime>
  <Words>2593</Words>
  <Application>Microsoft Office PowerPoint</Application>
  <PresentationFormat>Широкоэкранный</PresentationFormat>
  <Paragraphs>430</Paragraphs>
  <Slides>75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84" baseType="lpstr">
      <vt:lpstr>Arial</vt:lpstr>
      <vt:lpstr>Arial Black</vt:lpstr>
      <vt:lpstr>Calibri</vt:lpstr>
      <vt:lpstr>Calibri Light</vt:lpstr>
      <vt:lpstr>Microsoft Sans Serif</vt:lpstr>
      <vt:lpstr>Museo Sans Cyrl 500</vt:lpstr>
      <vt:lpstr>Museo Sans Cyrl 900</vt:lpstr>
      <vt:lpstr>Times New Roman</vt:lpstr>
      <vt:lpstr>Office Theme</vt:lpstr>
      <vt:lpstr>Гігієна рук –  основа інфекційної безпеки закладу охорони здоров’я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Міфи і результати досліджень про гігієну рук</vt:lpstr>
      <vt:lpstr>Після миття рук з милом і водою їх слід обов’язково обробити антисептиком</vt:lpstr>
      <vt:lpstr>Після миття рук з милом і водою їх слід обов’язково обробити антисептиком</vt:lpstr>
      <vt:lpstr>Використання медичних рукавичок замінює гігієну рук</vt:lpstr>
      <vt:lpstr>Використання медичних рукавичок замінює гігієну рук</vt:lpstr>
      <vt:lpstr>Обробка медичних рукавичок антисептиком замінює гігієнічну обробку шкіри рук</vt:lpstr>
      <vt:lpstr>Обробка медичних рукавичок антисептиком замінює гігієнічну обробку шкіри рук</vt:lpstr>
      <vt:lpstr>Прикраси на кистях і пальцях рук, а також покриття лаком не перешкоджають дотриманню гігієни рук </vt:lpstr>
      <vt:lpstr>Прикраси на кистях і пальцях рук, а також покриття лаком не перешкоджають дотриманню гігієни рук </vt:lpstr>
      <vt:lpstr>Достатньо нанести антисептик на шкіру рук для їх обробки</vt:lpstr>
      <vt:lpstr>Достатньо нанести антисептик на шкіру рук для їх обробки</vt:lpstr>
      <vt:lpstr>Миття рук з милом і водою ефективніше за оброблення антисептиком</vt:lpstr>
      <vt:lpstr>Миття рук з милом і водою ефективніше за оброблення антисептиком</vt:lpstr>
      <vt:lpstr>Чим вищий вміст спирту в антисептику, тим більш він ефективний</vt:lpstr>
      <vt:lpstr>Чим вищий вміст спирту в антисептику, тим більш він ефективний</vt:lpstr>
      <vt:lpstr>Гігієнічна обробка рук призводить до алкогольного сп’яніння</vt:lpstr>
      <vt:lpstr>Гігієнічна обробка рук призводить до алкогольного сп’яніння</vt:lpstr>
      <vt:lpstr>Гігієнічна обробка рук призводить до виникнення дерматитів</vt:lpstr>
      <vt:lpstr>Гігієнічна обробка рук призводить до виникнення дерматитів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Медичні рукавички</vt:lpstr>
      <vt:lpstr>Медичні рукавички</vt:lpstr>
      <vt:lpstr>Презентация PowerPoint</vt:lpstr>
      <vt:lpstr>Презентация PowerPoint</vt:lpstr>
      <vt:lpstr>Презентация PowerPoint</vt:lpstr>
      <vt:lpstr>Презентация PowerPoint</vt:lpstr>
      <vt:lpstr>Захисні рукавички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Роман Колесник</cp:lastModifiedBy>
  <cp:revision>173</cp:revision>
  <dcterms:created xsi:type="dcterms:W3CDTF">2016-11-18T14:12:19Z</dcterms:created>
  <dcterms:modified xsi:type="dcterms:W3CDTF">2022-01-27T11:34:20Z</dcterms:modified>
</cp:coreProperties>
</file>