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88" r:id="rId3"/>
    <p:sldId id="263" r:id="rId4"/>
    <p:sldId id="257" r:id="rId5"/>
    <p:sldId id="258" r:id="rId6"/>
    <p:sldId id="282" r:id="rId7"/>
    <p:sldId id="283" r:id="rId8"/>
    <p:sldId id="28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5" r:id="rId17"/>
    <p:sldId id="261" r:id="rId18"/>
    <p:sldId id="262" r:id="rId19"/>
    <p:sldId id="286" r:id="rId20"/>
    <p:sldId id="276" r:id="rId21"/>
    <p:sldId id="280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50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C68F-D64B-41EB-8762-1F554FDCB9FA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F51E8-A196-42EF-A5D2-48EE10D92F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98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8796-D035-48CF-BD2B-091FD243473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029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37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51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uk-UA" sz="240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81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uk-UA" sz="2400" dirty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003366"/>
                </a:solidFill>
              </a:endParaRPr>
            </a:p>
          </p:txBody>
        </p: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 dirty="0">
                <a:solidFill>
                  <a:srgbClr val="003366"/>
                </a:solidFill>
              </a:endParaRPr>
            </a:p>
          </p:txBody>
        </p:sp>
      </p:grp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uk-UA" noProof="0"/>
              <a:t>Образец подзаголовка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EA7C1358-806E-4240-AECE-FA5B633ECC22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82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uk-UA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09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DD48-01DD-4464-925A-60DE970AD094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2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082C1-0A25-45B8-9E7A-3ADA37DF9761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BF1AD-64A5-4CD2-B734-760280F88F00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1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C012-12D2-4A7C-B165-18E87862E9DC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4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6734-C764-45D1-8381-558844B1E09A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2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D6543-0E1A-4465-983C-0AC46C022169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AE838-F203-4CD7-98F1-770ED80FAEF8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4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542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C5FFB-AF1A-41F3-A6C1-8F7CEF821003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3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F0C7-7421-47EB-AAEB-8631732263C6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0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47A36-2190-4EB7-9AA5-F6790D0FA642}" type="slidenum">
              <a:rPr lang="uk-UA">
                <a:solidFill>
                  <a:srgbClr val="FFFFFF"/>
                </a:solidFill>
              </a:rPr>
              <a:pPr/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6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37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99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61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91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23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2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1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E9386-DEE9-487C-B44D-A19A4E9128D5}" type="datetimeFigureOut">
              <a:rPr lang="ru-RU" smtClean="0"/>
              <a:pPr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18FF6-D4DA-4747-A764-29055E16A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8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71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71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71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 dirty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71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003366"/>
              </a:solidFill>
            </a:endParaRP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2C80A2-D703-4B4B-8920-6C1AF5309C87}" type="slidenum">
              <a:rPr lang="uk-UA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0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altLang="zh-CN" sz="4400" dirty="0"/>
              <a:t>Класифікація ТБ лабораторій</a:t>
            </a:r>
            <a:endParaRPr lang="uk-UA" sz="4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52920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E6E842EE-B42A-4998-BFD5-769E33256A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16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IMG1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0" y="54868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Приймання та  реєстрація матеріалу</a:t>
            </a:r>
            <a:endParaRPr lang="uk-UA" sz="36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2362200"/>
            <a:ext cx="8126288" cy="4495800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Надіти одноразові рукавички, шапочку, респіратор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Провести зовнішню обробку бікса відповідним дезінфектантом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Обережно відкрити бікс і перевірити цілісність контейнерів. Пошкоджені контейнери знезаражують шляхом занурення в дезінфектант, кип'ятінням або автоклавуванням. Матеріал з таких зразків не досліджується. У цьому випадку необхідно попросити новий зразок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Приймання та  реєстрація матеріалу</a:t>
            </a:r>
            <a:endParaRPr lang="uk-UA" sz="36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362200"/>
            <a:ext cx="8640960" cy="4235152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Дістати контейнери з матеріалом з бікса. Обробити дезінфектантом зовнішню поверхню контейнерів, які знаходяться в біксі.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Продезінфікувати внутрішню частину бікса. Якщо виявлено забруднення бікса, проавтоклавувати його або занурити в дезрозчин.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Перевірити відповідність номерів у супровідній документації номерами, які позначені на контейнерах з матеріалом.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Приймання та  реєстрація матеріалу</a:t>
            </a:r>
            <a:endParaRPr lang="uk-UA" sz="36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362200"/>
            <a:ext cx="8063681" cy="3724275"/>
          </a:xfrm>
        </p:spPr>
        <p:txBody>
          <a:bodyPr>
            <a:no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Присвоїти матеріалу лабораторний порядковий номер («Лабораторний реєстраційний журнал ТБ 04/1 або ТБ 04/2»). Позначити відповідним номером контейнер (на бічній стінці) і внести номер в бланк направлення.</a:t>
            </a:r>
          </a:p>
          <a:p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Зняти рукавички і помістити їх в контейнер для дезінфекції, потім вимити руки з милом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785794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Приготування препаратів мокротиння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10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Приготування мазків рекомендується проводити у витяжній шафі або ШББ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Мазки слід готувати в кількості, з яким зручно і безпечно працювати (максимум 12)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Слід уникати торкання пальцями поверхні предметного скла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Уникайте багаторазових заборів матеріалу і відривів петлі або аплікатора від мазка - 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цих маніпуляціях утворюється аерозоль!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Скиньте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аплікаторні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палички в розчин з дезінфектантом і використовуйте нові для приготування кожного мазка. При використанні петлі її звільняють від частинок мокротиння, опускаючи у флакон з піском і 70° спиртом і після цього ретельно обпалюють</a:t>
            </a:r>
            <a:endParaRPr lang="uk-U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Вентиляція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Природна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Механічна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Враховувати інтенсивність (6-12 повітрообмінів на годину)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Перевіряти спрямованість потоку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Лаборатория з середнім рівнем ризику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168"/>
          </a:xfrm>
        </p:spPr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манипуляції зі зразками мокротиння для прямої микроскопії мазка мокротиння;</a:t>
            </a:r>
          </a:p>
          <a:p>
            <a:pPr lvl="0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обробка зразків для інокуляції в первинне середовище на основі твердих культур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11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Збільшують ризик інфікування: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62200"/>
            <a:ext cx="8496944" cy="4307160"/>
          </a:xfrm>
        </p:spPr>
        <p:txBody>
          <a:bodyPr>
            <a:normAutofit/>
          </a:bodyPr>
          <a:lstStyle/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персонал може працювати в приміщеннях зі слабкою вентиляцією;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персонал може працювати в приміщеннях з поганим освітленням;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БББ можуть бути в поганому стані і не сертифіковані;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повітропостачання БББ може бути неналежним;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робочому просторі може бути багато пилу, яка може блокувати роботу високоефективних повітряних фільтрів (HEPA) в БББ;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недбалі маніпуляції із зразками можуть призвести до аерозолізації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контейнери зі зразками можуть отримати пошкодження або протікання під час обробки в центрифузі</a:t>
            </a:r>
          </a:p>
          <a:p>
            <a:pPr lvl="0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проблеми можуть бути пов'язані з відкриттям центрифугальних склянок поза БББ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57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0" dirty="0"/>
              <a:t>Рівні стримування поширення інфекції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1. Первинне стримування (БББ 2-го класу)</a:t>
            </a:r>
          </a:p>
          <a:p>
            <a:r>
              <a:rPr lang="uk-UA" sz="2000" dirty="0"/>
              <a:t>Правильне використання</a:t>
            </a:r>
          </a:p>
          <a:p>
            <a:r>
              <a:rPr lang="uk-UA" sz="2000" dirty="0"/>
              <a:t>Бокси сертифіковані та регулярно проходять технічне обслуговування</a:t>
            </a:r>
          </a:p>
          <a:p>
            <a:r>
              <a:rPr lang="uk-UA" sz="2000" dirty="0"/>
              <a:t>Система безперебійного живлення</a:t>
            </a:r>
          </a:p>
          <a:p>
            <a:endParaRPr lang="uk-UA" dirty="0"/>
          </a:p>
          <a:p>
            <a:pPr>
              <a:buNone/>
            </a:pPr>
            <a:r>
              <a:rPr lang="uk-UA" dirty="0"/>
              <a:t>2. Вторинний  барєр – вентиляція</a:t>
            </a:r>
          </a:p>
          <a:p>
            <a:r>
              <a:rPr lang="uk-UA" sz="2000" dirty="0"/>
              <a:t>Однонаправленний потік повітря, що забезпечує 6-12 КВЧ</a:t>
            </a:r>
          </a:p>
          <a:p>
            <a:pPr>
              <a:buNone/>
            </a:pPr>
            <a:r>
              <a:rPr lang="uk-UA" dirty="0"/>
              <a:t>Засоби  індивідуального захисту </a:t>
            </a:r>
            <a:r>
              <a:rPr lang="uk-UA" sz="2000" dirty="0"/>
              <a:t>(халати, рукавички)</a:t>
            </a:r>
          </a:p>
          <a:p>
            <a:pPr>
              <a:buNone/>
            </a:pPr>
            <a:r>
              <a:rPr lang="uk-UA" dirty="0">
                <a:solidFill>
                  <a:srgbClr val="FF0000"/>
                </a:solidFill>
              </a:rPr>
              <a:t>Респіратори  при роботі в БББ не потрібні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Лабораторії з високим ризиком інфікування: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62200"/>
            <a:ext cx="8676456" cy="4495800"/>
          </a:xfrm>
        </p:spPr>
        <p:txBody>
          <a:bodyPr>
            <a:normAutofit/>
          </a:bodyPr>
          <a:lstStyle/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маніпуляції із зразками мокротиння для прямої і концентрованої мікроскопії мазка мокротиння;</a:t>
            </a:r>
          </a:p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обробку зразків для інокуляції в первинну середовище на основі твердих культур;</a:t>
            </a: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співробітники повинні відкривати пробірки з позитивними культурами;</a:t>
            </a: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співробітники повинні готувати мазки з позитивних культур;</a:t>
            </a: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виділення ДНК повинна проводитися на позитивних культурах;</a:t>
            </a:r>
          </a:p>
          <a:p>
            <a:pPr lvl="0"/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Маніпуляції з культурами для ідентифікації та непрямого ТЛЧ</a:t>
            </a:r>
          </a:p>
          <a:p>
            <a:pPr lvl="0"/>
            <a:endParaRPr lang="uk-UA" dirty="0">
              <a:latin typeface="+mj-lt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Структура лабораторної мережі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35375" y="15573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35375" y="15573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63938" y="2779489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348038" y="21336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63938" y="4508277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786050" y="2644544"/>
            <a:ext cx="3960813" cy="5746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Національний референс </a:t>
            </a:r>
            <a:r>
              <a:rPr lang="ru-RU" dirty="0"/>
              <a:t>- центр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07494" y="3500214"/>
            <a:ext cx="4105275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Лабораторія ІІІ рівня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547813" y="4363814"/>
            <a:ext cx="2519362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Лабораторії ІІ рівня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5003800" y="4363814"/>
            <a:ext cx="2519363" cy="5762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Лабораторії ІІ рівня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39750" y="5229002"/>
            <a:ext cx="2519363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Лабораторії І рівня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565526" y="5219609"/>
            <a:ext cx="2519362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Лабораторії І рівня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372225" y="5229002"/>
            <a:ext cx="2519363" cy="57626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dirty="0"/>
              <a:t>Лабораторії І рівня</a:t>
            </a: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4643438" y="321128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 flipH="1">
            <a:off x="3419475" y="4076477"/>
            <a:ext cx="12239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>
            <a:off x="4643438" y="4076477"/>
            <a:ext cx="13684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 flipH="1">
            <a:off x="1835150" y="4940077"/>
            <a:ext cx="10080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2843213" y="4940077"/>
            <a:ext cx="13684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6732588" y="4940077"/>
            <a:ext cx="714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1763713" y="6308725"/>
            <a:ext cx="6048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uk-UA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0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0648"/>
            <a:ext cx="79248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дій лаборанта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6774" y="1628800"/>
            <a:ext cx="23042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проба</a:t>
            </a:r>
            <a:endParaRPr lang="uk-UA" sz="2000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50454" y="2285992"/>
            <a:ext cx="2304256" cy="535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деконтамінація</a:t>
            </a:r>
          </a:p>
        </p:txBody>
      </p:sp>
      <p:sp>
        <p:nvSpPr>
          <p:cNvPr id="6" name="Овал 5"/>
          <p:cNvSpPr/>
          <p:nvPr/>
        </p:nvSpPr>
        <p:spPr>
          <a:xfrm>
            <a:off x="3236774" y="2996952"/>
            <a:ext cx="230425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центрифугування</a:t>
            </a:r>
          </a:p>
        </p:txBody>
      </p:sp>
      <p:sp>
        <p:nvSpPr>
          <p:cNvPr id="7" name="Овал 6"/>
          <p:cNvSpPr/>
          <p:nvPr/>
        </p:nvSpPr>
        <p:spPr>
          <a:xfrm>
            <a:off x="3107578" y="3571876"/>
            <a:ext cx="2304256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осад</a:t>
            </a:r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388902" y="2132856"/>
            <a:ext cx="45719" cy="184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88902" y="2852936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88902" y="3454152"/>
            <a:ext cx="45719" cy="187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788502" y="4869159"/>
            <a:ext cx="1656184" cy="770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бактеріоскопія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43350" y="4869160"/>
            <a:ext cx="1645552" cy="808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0,2 мл </a:t>
            </a:r>
          </a:p>
          <a:p>
            <a:pPr algn="ctr"/>
            <a:r>
              <a:rPr lang="ru-RU" dirty="0"/>
              <a:t> Л-Є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4676934" y="4869160"/>
            <a:ext cx="1512168" cy="808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0,5 мл </a:t>
            </a:r>
          </a:p>
          <a:p>
            <a:pPr algn="ctr"/>
            <a:r>
              <a:rPr lang="en-US" dirty="0"/>
              <a:t>MGIT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6477134" y="4869160"/>
            <a:ext cx="1584176" cy="8089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GeneXpert</a:t>
            </a:r>
            <a:r>
              <a:rPr lang="uk-UA" dirty="0"/>
              <a:t> </a:t>
            </a:r>
            <a:r>
              <a:rPr lang="en-US" dirty="0"/>
              <a:t>/Rif</a:t>
            </a:r>
            <a:endParaRPr lang="uk-UA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388902" y="4005064"/>
            <a:ext cx="45719" cy="94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7" name="Прямая со стрелкой 16"/>
          <p:cNvCxnSpPr>
            <a:stCxn id="15" idx="2"/>
          </p:cNvCxnSpPr>
          <p:nvPr/>
        </p:nvCxnSpPr>
        <p:spPr>
          <a:xfrm>
            <a:off x="4411762" y="4099328"/>
            <a:ext cx="2497420" cy="769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3" idx="0"/>
          </p:cNvCxnSpPr>
          <p:nvPr/>
        </p:nvCxnSpPr>
        <p:spPr>
          <a:xfrm>
            <a:off x="4388902" y="4099328"/>
            <a:ext cx="1044116" cy="769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2" idx="0"/>
          </p:cNvCxnSpPr>
          <p:nvPr/>
        </p:nvCxnSpPr>
        <p:spPr>
          <a:xfrm flipH="1">
            <a:off x="3566126" y="4099328"/>
            <a:ext cx="822778" cy="769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5" idx="2"/>
            <a:endCxn id="11" idx="0"/>
          </p:cNvCxnSpPr>
          <p:nvPr/>
        </p:nvCxnSpPr>
        <p:spPr>
          <a:xfrm flipH="1">
            <a:off x="1616594" y="4099328"/>
            <a:ext cx="2795168" cy="76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5" descr="TB RUO Cartridge ROB 2D barco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9302" y="4929534"/>
            <a:ext cx="699294" cy="1420020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0008"/>
            <a:ext cx="1875572" cy="1319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DSCF04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36" y="5760327"/>
            <a:ext cx="2193685" cy="7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04" y="5760327"/>
            <a:ext cx="1320597" cy="104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85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dirty="0"/>
              <a:t>Заходи безпеки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uk-UA" dirty="0">
                <a:solidFill>
                  <a:srgbClr val="FF0000"/>
                </a:solidFill>
              </a:rPr>
              <a:t>Всі процедури з обробки життєздатних культур M. tuberculosis і водних суспензій туберкульозних бацил для цілей ідентифікації, непрямого ТЛЧ і молекулярного аналізу повинні проводитися всередині БББ в ізольованою ТБ лабораторії.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Додаткові вимоги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1. </a:t>
            </a:r>
            <a:r>
              <a:rPr lang="uk-UA" dirty="0"/>
              <a:t>Структура лабораторії</a:t>
            </a:r>
          </a:p>
          <a:p>
            <a:r>
              <a:rPr lang="uk-UA" sz="1800" dirty="0"/>
              <a:t>Створення  тамбурів ізольованої лабораторії</a:t>
            </a:r>
          </a:p>
          <a:p>
            <a:r>
              <a:rPr lang="uk-UA" sz="1800" dirty="0"/>
              <a:t>Мати можливість обзору </a:t>
            </a:r>
          </a:p>
          <a:p>
            <a:r>
              <a:rPr lang="uk-UA" sz="1800" dirty="0"/>
              <a:t>Дотримання парності в роботі</a:t>
            </a:r>
          </a:p>
          <a:p>
            <a:pPr>
              <a:buNone/>
            </a:pPr>
            <a:r>
              <a:rPr lang="uk-UA" dirty="0"/>
              <a:t>2 . Засоби індивідуального захисту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Лабораторні халати непроникні для рідин, з </a:t>
            </a:r>
            <a:r>
              <a:rPr lang="uk-UA" sz="1800" b="1" u="sng" dirty="0">
                <a:latin typeface="Times New Roman" pitchFamily="18" charset="0"/>
                <a:cs typeface="Times New Roman" pitchFamily="18" charset="0"/>
              </a:rPr>
              <a:t>довгими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рукавами з манжетом</a:t>
            </a:r>
          </a:p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Засоби інд.захисту   робочої зони </a:t>
            </a:r>
            <a:r>
              <a:rPr lang="uk-UA" sz="1800" u="sng" dirty="0">
                <a:latin typeface="Times New Roman" pitchFamily="18" charset="0"/>
                <a:cs typeface="Times New Roman" pitchFamily="18" charset="0"/>
              </a:rPr>
              <a:t>не можна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носити </a:t>
            </a:r>
            <a:r>
              <a:rPr lang="uk-UA" sz="1800" u="sng" dirty="0">
                <a:latin typeface="Times New Roman" pitchFamily="18" charset="0"/>
                <a:cs typeface="Times New Roman" pitchFamily="18" charset="0"/>
              </a:rPr>
              <a:t>в інших зонах</a:t>
            </a:r>
          </a:p>
          <a:p>
            <a:pPr>
              <a:buNone/>
            </a:pPr>
            <a:r>
              <a:rPr lang="uk-UA" dirty="0"/>
              <a:t>З. Видалення відходів</a:t>
            </a:r>
          </a:p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Наявність  автоклава в робочій зоні</a:t>
            </a:r>
          </a:p>
          <a:p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Транспортування тільки в запечатанних мішках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7924800" cy="1257300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ТБ лабораторії можна класифікувати за трьома рівнями процедурного ризику: </a:t>
            </a:r>
            <a:br>
              <a:rPr lang="ru-RU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47121"/>
              </p:ext>
            </p:extLst>
          </p:nvPr>
        </p:nvGraphicFramePr>
        <p:xfrm>
          <a:off x="0" y="1340770"/>
          <a:ext cx="9144000" cy="551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033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/>
                        <a:t>Класифікація лабораторій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/>
                        <a:t>Оцінка ризику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>
                          <a:latin typeface="Times New Roman" pitchFamily="18" charset="0"/>
                          <a:cs typeface="Times New Roman" pitchFamily="18" charset="0"/>
                        </a:rPr>
                        <a:t>низький рівень ризику ТБ</a:t>
                      </a:r>
                    </a:p>
                    <a:p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/>
                        <a:t>Низька концентрація  інфекційних частин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>
                          <a:latin typeface="Times New Roman" pitchFamily="18" charset="0"/>
                          <a:cs typeface="Times New Roman" pitchFamily="18" charset="0"/>
                        </a:rPr>
                        <a:t>Помірний рівень ризику ТБ</a:t>
                      </a:r>
                    </a:p>
                    <a:p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/>
                        <a:t>Низька концентрація  інфекциійних частин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>
                          <a:latin typeface="Times New Roman" pitchFamily="18" charset="0"/>
                          <a:cs typeface="Times New Roman" pitchFamily="18" charset="0"/>
                        </a:rPr>
                        <a:t>високий рівень ризику ТБ</a:t>
                      </a:r>
                    </a:p>
                    <a:p>
                      <a:endParaRPr lang="uk-U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noProof="0" dirty="0"/>
                        <a:t>Висока концентрація  інфекційних частин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0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309678"/>
          </a:xfrm>
        </p:spPr>
        <p:txBody>
          <a:bodyPr>
            <a:no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Рівні попередження ризиків, відповідні види лабораторної діяльності і оцінка ризику для ТБ лабораторій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83058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Рівень ризику в ТБ лабораторії                                     Види лабораторної діяльності</a:t>
            </a: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Низький ризик                                            Пряма мікроскопія мазка мокротиння; підготовка зразків для 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використання в картріджі автоматизированного тесту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ампліфікації нуклеінових кислот (такого як тест Xpert       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MTB/RIF)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      Середній  рівень ризику                        Обробка та концентрація зразків для посіву на середовища  для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вирощування первинних культур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Високий ризик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ізольована ТБ лабораторія)                       Маніпуляції з  культурами  для ідентифікації  ТЛЧ </a:t>
            </a:r>
          </a:p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або лінійний зонд-аналіз ізолятів культур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br>
              <a:rPr lang="ru-RU" sz="1200" dirty="0"/>
            </a:b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endParaRPr lang="ru-RU" sz="1200" dirty="0"/>
          </a:p>
        </p:txBody>
      </p:sp>
      <p:pic>
        <p:nvPicPr>
          <p:cNvPr id="4" name="Рисунок 3" descr="MCj02902490000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935038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664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Ризики в лабораторії.</a:t>
            </a:r>
            <a:br>
              <a:rPr lang="uk-UA" altLang="uk-UA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uk-UA" altLang="uk-UA" sz="32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Види робіт.</a:t>
            </a:r>
          </a:p>
        </p:txBody>
      </p:sp>
      <p:sp>
        <p:nvSpPr>
          <p:cNvPr id="8197" name="Line 3"/>
          <p:cNvSpPr>
            <a:spLocks noChangeShapeType="1"/>
          </p:cNvSpPr>
          <p:nvPr/>
        </p:nvSpPr>
        <p:spPr bwMode="auto">
          <a:xfrm>
            <a:off x="2142922" y="2992248"/>
            <a:ext cx="0" cy="3200400"/>
          </a:xfrm>
          <a:prstGeom prst="line">
            <a:avLst/>
          </a:prstGeom>
          <a:noFill/>
          <a:ln w="228600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uk-UA" dirty="0"/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290435" y="2482661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lv-LV" altLang="uk-UA">
              <a:latin typeface="Calibri" pitchFamily="34" charset="0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27584" y="2276872"/>
            <a:ext cx="21602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Невеликий ризик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1217410" y="6372036"/>
            <a:ext cx="17203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uk-UA" altLang="uk-UA" dirty="0">
                <a:latin typeface="Times New Roman" pitchFamily="18" charset="0"/>
                <a:cs typeface="Times New Roman" pitchFamily="18" charset="0"/>
              </a:rPr>
              <a:t>Високий  ризик</a:t>
            </a:r>
          </a:p>
        </p:txBody>
      </p:sp>
      <p:sp>
        <p:nvSpPr>
          <p:cNvPr id="8201" name="Text Box 7"/>
          <p:cNvSpPr txBox="1">
            <a:spLocks noChangeArrowheads="1"/>
          </p:cNvSpPr>
          <p:nvPr/>
        </p:nvSpPr>
        <p:spPr bwMode="auto">
          <a:xfrm>
            <a:off x="3203849" y="2276872"/>
            <a:ext cx="55446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Мікроскопія мазка</a:t>
            </a:r>
          </a:p>
          <a:p>
            <a:pPr eaLnBrk="1" hangingPunct="1"/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Обробка зразків і посів на середовища</a:t>
            </a:r>
          </a:p>
          <a:p>
            <a:pPr eaLnBrk="1" hangingPunct="1"/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Робота з позитивними культурами на щільних середовищах</a:t>
            </a:r>
          </a:p>
          <a:p>
            <a:pPr eaLnBrk="1" hangingPunct="1"/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Робота з позитивними культурами в рідких середовищах</a:t>
            </a:r>
          </a:p>
          <a:p>
            <a:pPr eaLnBrk="1" hangingPunct="1"/>
            <a:endParaRPr lang="uk-UA" altLang="uk-UA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uk-UA" altLang="uk-UA" sz="2400" dirty="0">
                <a:latin typeface="Times New Roman" pitchFamily="18" charset="0"/>
                <a:cs typeface="Times New Roman" pitchFamily="18" charset="0"/>
              </a:rPr>
              <a:t>Постановка тесту лікарської чутливості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9985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Як звести до мінімуму утворення аерозолів?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52948"/>
          </a:xfrm>
        </p:spPr>
        <p:txBody>
          <a:bodyPr/>
          <a:lstStyle/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всіх лабораторій: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Готувити мазки деревяними палочками або одноразовими петлями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Багаторазові  петлі стерилізувати в мікроспалювачі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Маніпулюровати палочками, петлями плавно, повільно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фіксуйте  «сирі» мазки  нагріванням</a:t>
            </a:r>
          </a:p>
          <a:p>
            <a:pPr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Для лабораторій з середнім та  високим ризиком: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форсуйте злив рідини з піпетки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Не видувайте повітря в інфекційні рідини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Вносячи рідину, піпетку притискайте до стінки пробірки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85794"/>
            <a:ext cx="8305800" cy="6072206"/>
          </a:xfrm>
        </p:spPr>
        <p:txBody>
          <a:bodyPr>
            <a:normAutofit/>
          </a:bodyPr>
          <a:lstStyle/>
          <a:p>
            <a:r>
              <a:rPr lang="uk-UA" sz="2000" dirty="0"/>
              <a:t>Не допускайте утворення бульбашки або плівки у відкритій пробірці з культурою.</a:t>
            </a:r>
          </a:p>
          <a:p>
            <a:endParaRPr lang="uk-UA" sz="2000" dirty="0"/>
          </a:p>
          <a:p>
            <a:endParaRPr lang="uk-UA" sz="2000" dirty="0"/>
          </a:p>
          <a:p>
            <a:r>
              <a:rPr lang="uk-UA" sz="2000" dirty="0"/>
              <a:t>При центрифугуванні зразка або культури використовуйте герметичний стакан</a:t>
            </a:r>
          </a:p>
          <a:p>
            <a:endParaRPr lang="uk-UA" sz="2000" dirty="0"/>
          </a:p>
          <a:p>
            <a:r>
              <a:rPr lang="uk-UA" sz="2000" dirty="0"/>
              <a:t>Після центрифугування чекайте не менше 10 хвилин, перш ніж відкрити, щоб аерозолі могли осісти.</a:t>
            </a:r>
          </a:p>
          <a:p>
            <a:endParaRPr lang="uk-UA" sz="2000" dirty="0"/>
          </a:p>
          <a:p>
            <a:r>
              <a:rPr lang="uk-UA" sz="2000" dirty="0"/>
              <a:t>Ніколи не виконуйте інтенсивного перемішування у відкритій пробірці</a:t>
            </a:r>
          </a:p>
          <a:p>
            <a:endParaRPr lang="uk-UA" sz="2000" dirty="0"/>
          </a:p>
          <a:p>
            <a:r>
              <a:rPr lang="uk-UA" sz="2000" dirty="0"/>
              <a:t>Дайте пробірках після інтенсивного перемішування постояти 10-15 хвилин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Тб лабораторії з низьким рівнем ризику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>
                <a:latin typeface="Times New Roman" pitchFamily="18" charset="0"/>
                <a:cs typeface="Times New Roman" pitchFamily="18" charset="0"/>
              </a:rPr>
              <a:t>манипуляції зі зразками мокротиння для прямої микроскопії мазка мокротиння;</a:t>
            </a:r>
          </a:p>
          <a:p>
            <a:pPr lvl="0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маніпуляції зі зразками мокротиння для аналізу Xpert MTB/RIF®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Фото для презент\IMG_5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04066"/>
            <a:ext cx="3271912" cy="2453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Приймання та  реєстрація матеріалу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/>
              <a:t> 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Приймання  матеріалу проводиться в спеціально відведеному для цього місці. Бікси з контейнерами бажано відкривати в витяжній шафі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917</Words>
  <Application>Microsoft Office PowerPoint</Application>
  <PresentationFormat>Экран (4:3)</PresentationFormat>
  <Paragraphs>159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Капсулы</vt:lpstr>
      <vt:lpstr>Класифікація ТБ лабораторій</vt:lpstr>
      <vt:lpstr>Структура лабораторної мережі</vt:lpstr>
      <vt:lpstr>   ТБ лабораторії можна класифікувати за трьома рівнями процедурного ризику:  </vt:lpstr>
      <vt:lpstr>Рівні попередження ризиків, відповідні види лабораторної діяльності і оцінка ризику для ТБ лабораторій  </vt:lpstr>
      <vt:lpstr>Ризики в лабораторії. Види робіт.</vt:lpstr>
      <vt:lpstr>Як звести до мінімуму утворення аерозолів?</vt:lpstr>
      <vt:lpstr>Презентация PowerPoint</vt:lpstr>
      <vt:lpstr>Тб лабораторії з низьким рівнем ризику</vt:lpstr>
      <vt:lpstr>Приймання та  реєстрація матеріалу</vt:lpstr>
      <vt:lpstr>Презентация PowerPoint</vt:lpstr>
      <vt:lpstr>Приймання та  реєстрація матеріалу</vt:lpstr>
      <vt:lpstr>Приймання та  реєстрація матеріалу</vt:lpstr>
      <vt:lpstr>Приймання та  реєстрація матеріалу</vt:lpstr>
      <vt:lpstr>Приготування препаратів мокротиння</vt:lpstr>
      <vt:lpstr>Вентиляція</vt:lpstr>
      <vt:lpstr>Лаборатория з середнім рівнем ризику</vt:lpstr>
      <vt:lpstr>Збільшують ризик інфікування:</vt:lpstr>
      <vt:lpstr>Рівні стримування поширення інфекції</vt:lpstr>
      <vt:lpstr>Лабораторії з високим ризиком інфікування:</vt:lpstr>
      <vt:lpstr>Схема дій лаборанта</vt:lpstr>
      <vt:lpstr>Заходи безпеки</vt:lpstr>
      <vt:lpstr>Додаткові вимоги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ТБ лабораторий</dc:title>
  <dc:creator>DNA7 X86</dc:creator>
  <cp:lastModifiedBy>PHC</cp:lastModifiedBy>
  <cp:revision>61</cp:revision>
  <dcterms:created xsi:type="dcterms:W3CDTF">2014-08-05T16:17:02Z</dcterms:created>
  <dcterms:modified xsi:type="dcterms:W3CDTF">2019-07-23T06:10:19Z</dcterms:modified>
</cp:coreProperties>
</file>