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1"/>
  </p:notesMasterIdLst>
  <p:sldIdLst>
    <p:sldId id="370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72" r:id="rId10"/>
  </p:sldIdLst>
  <p:sldSz cx="9144000" cy="5715000" type="screen16x10"/>
  <p:notesSz cx="6761163" cy="9942513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1pPr>
    <a:lvl2pPr marL="4556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2pPr>
    <a:lvl3pPr marL="9128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3pPr>
    <a:lvl4pPr marL="13700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4pPr>
    <a:lvl5pPr marL="18272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9AC"/>
    <a:srgbClr val="921E74"/>
    <a:srgbClr val="99CCFF"/>
    <a:srgbClr val="E63883"/>
    <a:srgbClr val="098495"/>
    <a:srgbClr val="00FFFF"/>
    <a:srgbClr val="0A93A6"/>
    <a:srgbClr val="F44AE0"/>
    <a:srgbClr val="004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76727" autoAdjust="0"/>
  </p:normalViewPr>
  <p:slideViewPr>
    <p:cSldViewPr snapToGrid="0">
      <p:cViewPr varScale="1">
        <p:scale>
          <a:sx n="117" d="100"/>
          <a:sy n="117" d="100"/>
        </p:scale>
        <p:origin x="1260" y="1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EA7F41F-CC11-4268-9515-AFC5CDB7D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0EFC31-8E13-42ED-99FC-00CAEEE586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2BCC34-717F-42B4-B246-7DE2810DE0EC}" type="datetimeFigureOut">
              <a:rPr lang="uk-UA"/>
              <a:pPr>
                <a:defRPr/>
              </a:pPr>
              <a:t>13.08.2019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7F0D104-A724-4259-84A5-F3EB7E503F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746125"/>
            <a:ext cx="59642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B145BCE-C031-4E77-8198-0CB1321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3972A8-CF03-46B0-B1B4-B051FF46F1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D5697F-917A-4E1D-B6D8-052D27463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50F4C6-79B0-4DBF-B396-67EAA79CB26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342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6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0F4C6-79B0-4DBF-B396-67EAA79CB266}" type="slidenum">
              <a:rPr lang="uk-UA" altLang="ru-RU" smtClean="0"/>
              <a:pPr>
                <a:defRPr/>
              </a:pPr>
              <a:t>9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761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bg>
      <p:bgPr>
        <a:gradFill rotWithShape="0">
          <a:gsLst>
            <a:gs pos="0">
              <a:srgbClr val="00A1DB"/>
            </a:gs>
            <a:gs pos="100000">
              <a:srgbClr val="00418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20788"/>
            <a:ext cx="8366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rrow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573338"/>
            <a:ext cx="16811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white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25413"/>
            <a:ext cx="1789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BCE6F9-CEBA-477D-AD3C-77A8ABC5E055}"/>
              </a:ext>
            </a:extLst>
          </p:cNvPr>
          <p:cNvCxnSpPr/>
          <p:nvPr userDrawn="1"/>
        </p:nvCxnSpPr>
        <p:spPr>
          <a:xfrm>
            <a:off x="1143000" y="3654425"/>
            <a:ext cx="658813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31579"/>
            <a:ext cx="6858000" cy="129339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915912"/>
            <a:ext cx="6858000" cy="74707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27" indent="0" algn="ctr">
              <a:buNone/>
              <a:defRPr sz="2000"/>
            </a:lvl2pPr>
            <a:lvl3pPr marL="914254" indent="0" algn="ctr">
              <a:buNone/>
              <a:defRPr sz="1800"/>
            </a:lvl3pPr>
            <a:lvl4pPr marL="1371380" indent="0" algn="ctr">
              <a:buNone/>
              <a:defRPr sz="1600"/>
            </a:lvl4pPr>
            <a:lvl5pPr marL="1828508" indent="0" algn="ctr">
              <a:buNone/>
              <a:defRPr sz="1600"/>
            </a:lvl5pPr>
            <a:lvl6pPr marL="2285633" indent="0" algn="ctr">
              <a:buNone/>
              <a:defRPr sz="1600"/>
            </a:lvl6pPr>
            <a:lvl7pPr marL="2742760" indent="0" algn="ctr">
              <a:buNone/>
              <a:defRPr sz="1600"/>
            </a:lvl7pPr>
            <a:lvl8pPr marL="3199888" indent="0" algn="ctr">
              <a:buNone/>
              <a:defRPr sz="1600"/>
            </a:lvl8pPr>
            <a:lvl9pPr marL="3657016" indent="0" algn="ctr">
              <a:buNone/>
              <a:defRPr sz="1600"/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</a:p>
        </p:txBody>
      </p:sp>
      <p:sp>
        <p:nvSpPr>
          <p:cNvPr id="23" name="Місце для тексту 22"/>
          <p:cNvSpPr>
            <a:spLocks noGrp="1"/>
          </p:cNvSpPr>
          <p:nvPr>
            <p:ph type="body" sz="quarter" idx="10"/>
          </p:nvPr>
        </p:nvSpPr>
        <p:spPr>
          <a:xfrm>
            <a:off x="1150938" y="3867150"/>
            <a:ext cx="6850062" cy="7493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44" indent="0">
              <a:buNone/>
              <a:defRPr sz="1800">
                <a:solidFill>
                  <a:schemeClr val="bg1"/>
                </a:solidFill>
              </a:defRPr>
            </a:lvl2pPr>
            <a:lvl3pPr marL="685690" indent="0">
              <a:buNone/>
              <a:defRPr sz="1800">
                <a:solidFill>
                  <a:schemeClr val="bg1"/>
                </a:solidFill>
              </a:defRPr>
            </a:lvl3pPr>
            <a:lvl4pPr marL="1028536" indent="0">
              <a:buNone/>
              <a:defRPr sz="1800">
                <a:solidFill>
                  <a:schemeClr val="bg1"/>
                </a:solidFill>
              </a:defRPr>
            </a:lvl4pPr>
            <a:lvl5pPr marL="137138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55316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448A7026-7494-4F29-BCF4-88327241A61D}"/>
              </a:ext>
            </a:extLst>
          </p:cNvPr>
          <p:cNvCxnSpPr/>
          <p:nvPr userDrawn="1"/>
        </p:nvCxnSpPr>
        <p:spPr>
          <a:xfrm>
            <a:off x="628650" y="1296988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992190"/>
          </a:xfrm>
        </p:spPr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2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вертикаль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34D61CD3-3FE4-481E-B00A-2D868F892FFB}"/>
              </a:ext>
            </a:extLst>
          </p:cNvPr>
          <p:cNvCxnSpPr/>
          <p:nvPr userDrawn="1"/>
        </p:nvCxnSpPr>
        <p:spPr>
          <a:xfrm>
            <a:off x="5262563" y="2828925"/>
            <a:ext cx="879475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ісце для зображення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8563" cy="5715000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1"/>
          </p:nvPr>
        </p:nvSpPr>
        <p:spPr>
          <a:xfrm>
            <a:off x="5263200" y="3128409"/>
            <a:ext cx="3071812" cy="1757363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3200" y="1378800"/>
            <a:ext cx="25632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95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горизонталь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5A3967B3-543E-4678-9C1E-04C41B0C296B}"/>
              </a:ext>
            </a:extLst>
          </p:cNvPr>
          <p:cNvCxnSpPr/>
          <p:nvPr userDrawn="1"/>
        </p:nvCxnSpPr>
        <p:spPr>
          <a:xfrm>
            <a:off x="1638300" y="2112963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зображення 3"/>
          <p:cNvSpPr>
            <a:spLocks noGrp="1"/>
          </p:cNvSpPr>
          <p:nvPr>
            <p:ph type="pic" sz="quarter" idx="10"/>
          </p:nvPr>
        </p:nvSpPr>
        <p:spPr>
          <a:xfrm>
            <a:off x="0" y="2268075"/>
            <a:ext cx="9144000" cy="3446929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400" y="748800"/>
            <a:ext cx="3002400" cy="1198800"/>
          </a:xfrm>
        </p:spPr>
        <p:txBody>
          <a:bodyPr>
            <a:normAutofit/>
          </a:bodyPr>
          <a:lstStyle>
            <a:lvl1pPr marL="0" marR="0" indent="0" algn="l" defTabSz="91418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rgbClr val="004188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11"/>
          </p:nvPr>
        </p:nvSpPr>
        <p:spPr>
          <a:xfrm>
            <a:off x="5043600" y="730800"/>
            <a:ext cx="3492000" cy="1144588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28497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з графі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0650"/>
            <a:ext cx="6318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ADA956ED-7041-48AC-9CC9-A0C68DFB4421}"/>
              </a:ext>
            </a:extLst>
          </p:cNvPr>
          <p:cNvCxnSpPr/>
          <p:nvPr userDrawn="1"/>
        </p:nvCxnSpPr>
        <p:spPr>
          <a:xfrm>
            <a:off x="1144588" y="1565275"/>
            <a:ext cx="877887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804" y="304271"/>
            <a:ext cx="6188329" cy="110463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5" name="Місце для діаграми 4"/>
          <p:cNvSpPr>
            <a:spLocks noGrp="1"/>
          </p:cNvSpPr>
          <p:nvPr>
            <p:ph type="chart" sz="quarter" idx="10"/>
          </p:nvPr>
        </p:nvSpPr>
        <p:spPr>
          <a:xfrm>
            <a:off x="1144802" y="1712913"/>
            <a:ext cx="7551525" cy="3459162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8146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ік корот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01738"/>
            <a:ext cx="6318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17380D93-018A-4110-AD73-86C7064E860C}"/>
              </a:ext>
            </a:extLst>
          </p:cNvPr>
          <p:cNvCxnSpPr/>
          <p:nvPr userDrawn="1"/>
        </p:nvCxnSpPr>
        <p:spPr>
          <a:xfrm>
            <a:off x="1668463" y="2522538"/>
            <a:ext cx="876300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618" y="1516756"/>
            <a:ext cx="2339958" cy="100602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6" name="Місце для діаграми 5"/>
          <p:cNvSpPr>
            <a:spLocks noGrp="1"/>
          </p:cNvSpPr>
          <p:nvPr>
            <p:ph type="chart" sz="quarter" idx="10"/>
          </p:nvPr>
        </p:nvSpPr>
        <p:spPr>
          <a:xfrm>
            <a:off x="4114807" y="1516756"/>
            <a:ext cx="4249271" cy="3271144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quarter" idx="11"/>
          </p:nvPr>
        </p:nvSpPr>
        <p:spPr>
          <a:xfrm>
            <a:off x="1577976" y="2851156"/>
            <a:ext cx="2339975" cy="1936750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09419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bg>
      <p:bgPr>
        <a:gradFill rotWithShape="0">
          <a:gsLst>
            <a:gs pos="0">
              <a:srgbClr val="00A1DB"/>
            </a:gs>
            <a:gs pos="100000">
              <a:srgbClr val="00418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EDF88-57D5-43F4-B528-F26326A0DB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6875" y="3757613"/>
            <a:ext cx="1174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defTabSz="457127" eaLnBrk="1" hangingPunct="1">
              <a:defRPr/>
            </a:pPr>
            <a:r>
              <a:rPr lang="en-US" altLang="ru-RU" sz="1400">
                <a:solidFill>
                  <a:srgbClr val="7DA0C3"/>
                </a:solidFill>
                <a:ea typeface="Myriad Pro"/>
                <a:cs typeface="Myriad Pro"/>
              </a:rPr>
              <a:t>phc.org.ua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D359D7F1-E107-4F6D-896A-03053891BB3B}"/>
              </a:ext>
            </a:extLst>
          </p:cNvPr>
          <p:cNvCxnSpPr/>
          <p:nvPr userDrawn="1"/>
        </p:nvCxnSpPr>
        <p:spPr>
          <a:xfrm>
            <a:off x="1666875" y="3527425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00" y="2689415"/>
            <a:ext cx="6334200" cy="530812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149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0825"/>
            <a:ext cx="78867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Редагувати стиль зразка тексту</a:t>
            </a:r>
          </a:p>
          <a:p>
            <a:pPr lvl="1"/>
            <a:r>
              <a:rPr lang="uk-UA" altLang="ru-RU"/>
              <a:t>Другий рівень</a:t>
            </a:r>
          </a:p>
          <a:p>
            <a:pPr lvl="2"/>
            <a:r>
              <a:rPr lang="uk-UA" altLang="ru-RU"/>
              <a:t>Третій рівень</a:t>
            </a:r>
          </a:p>
          <a:p>
            <a:pPr lvl="3"/>
            <a:r>
              <a:rPr lang="uk-UA" altLang="ru-RU"/>
              <a:t>Четвертий рівень</a:t>
            </a:r>
          </a:p>
          <a:p>
            <a:pPr lvl="4"/>
            <a:r>
              <a:rPr lang="uk-UA" altLang="ru-RU"/>
              <a:t>П’ятий рівень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5" r:id="rId1"/>
    <p:sldLayoutId id="2147487396" r:id="rId2"/>
    <p:sldLayoutId id="2147487397" r:id="rId3"/>
    <p:sldLayoutId id="2147487398" r:id="rId4"/>
    <p:sldLayoutId id="2147487399" r:id="rId5"/>
    <p:sldLayoutId id="2147487400" r:id="rId6"/>
    <p:sldLayoutId id="2147487401" r:id="rId7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4188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5pPr>
      <a:lvl6pPr marL="457127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6pPr>
      <a:lvl7pPr marL="914254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7pPr>
      <a:lvl8pPr marL="1371380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8pPr>
      <a:lvl9pPr marL="1828508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49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94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39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82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4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2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71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1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6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CFDD55-E5DD-4EBF-835B-3F07A7AC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4175"/>
            <a:ext cx="9144000" cy="1242462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Мультимодальні стратегії для успішного впровадження профілактики інфекцій та інфекційного контролю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FE3947-1BCA-4F6E-9973-766DD7D05FB3}"/>
              </a:ext>
            </a:extLst>
          </p:cNvPr>
          <p:cNvSpPr/>
          <p:nvPr/>
        </p:nvSpPr>
        <p:spPr>
          <a:xfrm>
            <a:off x="495946" y="1146875"/>
            <a:ext cx="1348352" cy="216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E7B89-E6DB-4757-9F2A-278FAE7F4B8A}"/>
              </a:ext>
            </a:extLst>
          </p:cNvPr>
          <p:cNvSpPr txBox="1"/>
          <p:nvPr/>
        </p:nvSpPr>
        <p:spPr>
          <a:xfrm>
            <a:off x="0" y="5284922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5120"/>
            <a:ext cx="739684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1pPr>
            <a:lvl2pPr marL="4556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2pPr>
            <a:lvl3pPr marL="9128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3pPr>
            <a:lvl4pPr marL="13700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4pPr>
            <a:lvl5pPr marL="18272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«Впровадження програми профілактики інфекцій та </a:t>
            </a:r>
            <a:r>
              <a:rPr lang="uk-UA" sz="1600" b="1" i="1" dirty="0" smtClean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інфекційного контролю</a:t>
            </a:r>
            <a:endParaRPr lang="uk-UA" sz="1600" b="1" i="1" dirty="0">
              <a:solidFill>
                <a:srgbClr val="17365D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 закладах охорони </a:t>
            </a: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здоров’я</a:t>
            </a: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»</a:t>
            </a:r>
            <a:endParaRPr lang="en-US" sz="1600" i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71061"/>
            <a:ext cx="658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>
                <a:solidFill>
                  <a:schemeClr val="tx2">
                    <a:lumMod val="75000"/>
                  </a:schemeClr>
                </a:solidFill>
              </a:rPr>
              <a:t>Унімодальні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 стратегії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3" y="1200151"/>
            <a:ext cx="5286167" cy="39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80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Мультимодальні стратегії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3" y="985839"/>
            <a:ext cx="6115050" cy="44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8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5918" y="585787"/>
            <a:ext cx="5872163" cy="42483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 в системі</a:t>
            </a:r>
          </a:p>
          <a:p>
            <a:pPr algn="ctr">
              <a:spcAft>
                <a:spcPts val="0"/>
              </a:spcAft>
            </a:pP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Які інженерні рішення, зміни в матеріально-технічному забезпеченні та людські ресурси необхідні для реалізації програми?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Чи впливає оточуюче середовище на поведінку медичних працівників? Які ергономічні фактори слід змінити для полегшення сприйняття програми?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Чи необхідно залучити зовнішніх консультантів або додати штатну одиницю?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400" kern="1200" dirty="0">
                <a:solidFill>
                  <a:srgbClr val="C709A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Практичний приклад:</a:t>
            </a:r>
            <a:r>
              <a:rPr lang="uk-UA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реалізації стратегії дотримання гігієни рук простота доступу до мийних засобів , сантехнічних приладів та наявність дозаторів дезінфектанту біля ліжка хворого – головні складові успішності програми</a:t>
            </a:r>
            <a:r>
              <a:rPr lang="uk-UA" sz="14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7724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1843088" y="971550"/>
            <a:ext cx="5457826" cy="3502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</a:p>
          <a:p>
            <a:pPr algn="ctr">
              <a:spcAft>
                <a:spcPts val="0"/>
              </a:spcAft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Кого потрібно навчити? Який метод навчання має використовуватися та як часто мають проходити заняття?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Чи є в ЗОЗ інструктори та викладачі, навчальні посібники та обладнання?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kern="1200" dirty="0">
                <a:solidFill>
                  <a:srgbClr val="921E7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Практичний приклад: </a:t>
            </a:r>
            <a:r>
              <a:rPr lang="uk-UA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реалізації стратегії безпечних ін’єкцій необхідно проводити навчання медичних сестер правилам безпечних ін’єкцій та утилізації шприців, голок та внутрішньовенних катетерів.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8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1328738" y="902018"/>
            <a:ext cx="6529388" cy="36556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Моніторинг, аудит і зворотній зв'язок</a:t>
            </a:r>
          </a:p>
          <a:p>
            <a:pPr algn="ctr">
              <a:spcAft>
                <a:spcPts val="0"/>
              </a:spcAft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ви можете виявити проблеми в ММС? Які індикатори можна використати?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Яким чином ви зможете перевірити, що стратегія правильно та безпечно реалізована (в тому числі біля ліжка хворого)? Наприклад, чи існують методи нагляду та відслідковування?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якій формі, коли та кому будуть представлені звіти?</a:t>
            </a:r>
          </a:p>
          <a:p>
            <a:pPr algn="just">
              <a:spcAft>
                <a:spcPts val="0"/>
              </a:spcAft>
            </a:pPr>
            <a:r>
              <a:rPr lang="uk-UA" sz="1600" kern="1200" dirty="0">
                <a:solidFill>
                  <a:srgbClr val="C709A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Практичний приклад: </a:t>
            </a:r>
            <a:r>
              <a:rPr lang="uk-UA" sz="1600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впровадженні стратегії «Безпечна хірургія рятує життя», використання контрольного  переліку ВООЗ по хірургічній безпеці є бажаним.</a:t>
            </a:r>
            <a:endParaRPr lang="en-US" sz="1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0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4" name="TextBox 8"/>
          <p:cNvSpPr txBox="1"/>
          <p:nvPr/>
        </p:nvSpPr>
        <p:spPr>
          <a:xfrm>
            <a:off x="2193131" y="946463"/>
            <a:ext cx="4757738" cy="3822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Розповсюдження інформації про зміни</a:t>
            </a:r>
          </a:p>
          <a:p>
            <a:pPr algn="ctr">
              <a:spcAft>
                <a:spcPts val="0"/>
              </a:spcAft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Яким чином ви будете займатися промоцією стратегії?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Чи є у вас необхідні фінансові та матеріальні можливості?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kern="1200" dirty="0">
                <a:solidFill>
                  <a:srgbClr val="921E7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Практичний приклад: </a:t>
            </a:r>
            <a:r>
              <a:rPr lang="uk-UA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реалізації стратегії по зменшенню випадків КАІК візуальні нагадування, навчальні брошури та плакати, а також майстре-класи є невід’ємною частиною успішного впровадження ММС.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1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1428750" y="874393"/>
            <a:ext cx="6286500" cy="39662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 безпеки</a:t>
            </a:r>
          </a:p>
          <a:p>
            <a:pPr algn="ctr">
              <a:spcAft>
                <a:spcPts val="0"/>
              </a:spcAft>
            </a:pP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Чи є підтримка на кожному з рівнів ЗОЗ? Наприклад, чи є можливість заохочувати членів КІК та чи готові вони бути прикладом для наслідування?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Чи працює ефективно створена КІК? Чи впроваджують члени КІК декламовані ними зміни, чи працюють «для галочки»?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kern="1200" dirty="0">
                <a:solidFill>
                  <a:srgbClr val="C709A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Практичний приклад: </a:t>
            </a:r>
            <a:r>
              <a:rPr lang="uk-UA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впровадженні стратегії гігієни рук необхідно привити медичному персоналу думку, що вона є невід’ємною частиною робочого процесу.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4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34E02-0D32-42CB-8BCF-BF8D8701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696" y="447788"/>
            <a:ext cx="3524896" cy="610125"/>
          </a:xfrm>
        </p:spPr>
        <p:txBody>
          <a:bodyPr/>
          <a:lstStyle/>
          <a:p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</a:t>
            </a:r>
            <a:r>
              <a:rPr lang="uk-U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 за увагу!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6C44CF-CE6D-4E7D-B583-1C8EB8C9C518}"/>
              </a:ext>
            </a:extLst>
          </p:cNvPr>
          <p:cNvSpPr/>
          <p:nvPr/>
        </p:nvSpPr>
        <p:spPr>
          <a:xfrm>
            <a:off x="464949" y="1177085"/>
            <a:ext cx="1164437" cy="20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1057913"/>
            <a:ext cx="8786811" cy="45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31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ГЗ кольори">
      <a:dk1>
        <a:srgbClr val="000000"/>
      </a:dk1>
      <a:lt1>
        <a:sysClr val="window" lastClr="FFFFFF"/>
      </a:lt1>
      <a:dk2>
        <a:srgbClr val="004188"/>
      </a:dk2>
      <a:lt2>
        <a:srgbClr val="FFFFFF"/>
      </a:lt2>
      <a:accent1>
        <a:srgbClr val="004188"/>
      </a:accent1>
      <a:accent2>
        <a:srgbClr val="F29100"/>
      </a:accent2>
      <a:accent3>
        <a:srgbClr val="7DA0C3"/>
      </a:accent3>
      <a:accent4>
        <a:srgbClr val="FAA627"/>
      </a:accent4>
      <a:accent5>
        <a:srgbClr val="FFCD1A"/>
      </a:accent5>
      <a:accent6>
        <a:srgbClr val="00A8E2"/>
      </a:accent6>
      <a:hlink>
        <a:srgbClr val="0076BE"/>
      </a:hlink>
      <a:folHlink>
        <a:srgbClr val="717E85"/>
      </a:folHlink>
    </a:clrScheme>
    <a:fontScheme name="ЦГЗ Шрифти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5370</TotalTime>
  <Words>380</Words>
  <Application>Microsoft Office PowerPoint</Application>
  <PresentationFormat>Экран (16:10)</PresentationFormat>
  <Paragraphs>35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Myriad Pro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GIZ</dc:creator>
  <cp:lastModifiedBy>PHC_UA</cp:lastModifiedBy>
  <cp:revision>438</cp:revision>
  <cp:lastPrinted>2018-03-28T19:38:41Z</cp:lastPrinted>
  <dcterms:created xsi:type="dcterms:W3CDTF">2017-07-19T07:10:25Z</dcterms:created>
  <dcterms:modified xsi:type="dcterms:W3CDTF">2019-08-13T11:02:43Z</dcterms:modified>
</cp:coreProperties>
</file>