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97000B"/>
    <a:srgbClr val="29364B"/>
    <a:srgbClr val="481419"/>
    <a:srgbClr val="006CFF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DD86-D88D-41DB-9E3F-FAF8DB42BD6E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5533-4B3B-462A-807D-0D9D29DE34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09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74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нфекційні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 </a:t>
            </a:r>
            <a:r>
              <a:rPr lang="ru-RU" dirty="0" err="1"/>
              <a:t>пов’язаними</a:t>
            </a:r>
            <a:r>
              <a:rPr lang="ru-RU" dirty="0"/>
              <a:t>  з  </a:t>
            </a:r>
            <a:r>
              <a:rPr lang="ru-RU" dirty="0" err="1"/>
              <a:t>наданням</a:t>
            </a:r>
            <a:r>
              <a:rPr lang="ru-RU" dirty="0"/>
              <a:t>  </a:t>
            </a:r>
            <a:r>
              <a:rPr lang="ru-RU" dirty="0" err="1"/>
              <a:t>медичної</a:t>
            </a:r>
            <a:r>
              <a:rPr lang="ru-RU" dirty="0"/>
              <a:t>  </a:t>
            </a:r>
            <a:r>
              <a:rPr lang="ru-RU" dirty="0" err="1"/>
              <a:t>допомоги</a:t>
            </a:r>
            <a:r>
              <a:rPr lang="ru-RU" dirty="0"/>
              <a:t>  – ІПНМД</a:t>
            </a:r>
          </a:p>
          <a:p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 та </a:t>
            </a:r>
            <a:r>
              <a:rPr lang="ru-RU" dirty="0" err="1"/>
              <a:t>інфекційний</a:t>
            </a:r>
            <a:r>
              <a:rPr lang="ru-RU" dirty="0"/>
              <a:t> контроль – ПІІК</a:t>
            </a:r>
          </a:p>
          <a:p>
            <a:r>
              <a:rPr lang="ru-RU" dirty="0" err="1"/>
              <a:t>Інфекційний</a:t>
            </a:r>
            <a:r>
              <a:rPr lang="ru-RU" dirty="0"/>
              <a:t> контроль - ІК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58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ЛЗ – лікарський засіб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хвороб" та "Про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"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7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АРП - </a:t>
            </a:r>
            <a:r>
              <a:rPr lang="uk-UA" dirty="0" err="1"/>
              <a:t>антиретровірусні</a:t>
            </a:r>
            <a:r>
              <a:rPr lang="uk-UA" dirty="0"/>
              <a:t> препарати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2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72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08B008-952A-4D58-9AB5-66C42D81C9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3900" y="2387933"/>
            <a:ext cx="10744200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Заплановані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нововведення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нормативно-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правовій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сфері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щодо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профілактики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інфекцій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інфекційного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контролю в закладах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охорони</a:t>
            </a:r>
            <a:r>
              <a:rPr lang="ru-RU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здоров’я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55" y="4603065"/>
            <a:ext cx="10515600" cy="165549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3.11 НАЦІОНАЛЬНОГО ПЛАНУ</a:t>
            </a:r>
            <a:br>
              <a:rPr lang="uk-UA" b="1" dirty="0"/>
            </a:br>
            <a:r>
              <a:rPr lang="uk-UA" sz="3600" b="1" dirty="0"/>
              <a:t>щодо </a:t>
            </a:r>
            <a:r>
              <a:rPr lang="ru-RU" sz="3600" b="1" dirty="0"/>
              <a:t>порядку </a:t>
            </a:r>
            <a:r>
              <a:rPr lang="uk-UA" sz="3600" b="1" dirty="0"/>
              <a:t>впровадження заходів інфекційного контролю у закладах охорони здоров’я</a:t>
            </a:r>
            <a:endParaRPr lang="uk-UA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28AE65-4BBF-4E19-B24D-D16FD647C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5" y="341167"/>
            <a:ext cx="10729890" cy="23288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2300CD-BD0E-435C-B9D5-7460712B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65" y="2394281"/>
            <a:ext cx="10735986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772510"/>
            <a:ext cx="10871966" cy="103953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3.5, 3.7 та 3.11 НАЦІОНАЛЬНОГО ПЛАНУ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A096A1E-23C7-4728-A94C-84776D25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698285"/>
            <a:ext cx="5227153" cy="1461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проєкт наказу МОЗ України </a:t>
            </a:r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організацію профілактики інфекцій та інфекційного контролю в закладах охорони здоров'я»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BC47A-A094-4791-BE4C-FC5A337CB651}"/>
              </a:ext>
            </a:extLst>
          </p:cNvPr>
          <p:cNvSpPr txBox="1"/>
          <p:nvPr/>
        </p:nvSpPr>
        <p:spPr>
          <a:xfrm>
            <a:off x="180419" y="6092303"/>
            <a:ext cx="8525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на етапі повторного опрацювання юристами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45FD5-5E53-40E2-B647-7CFDD8B3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30" y="1292279"/>
            <a:ext cx="4775209" cy="48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99731"/>
            <a:ext cx="10871966" cy="123584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highlight>
                  <a:srgbClr val="C0C0C0"/>
                </a:highlight>
              </a:rPr>
              <a:t>Структура </a:t>
            </a:r>
            <a:r>
              <a:rPr lang="uk-UA" sz="3600" b="1" dirty="0" err="1">
                <a:highlight>
                  <a:srgbClr val="C0C0C0"/>
                </a:highlight>
              </a:rPr>
              <a:t>проєкту</a:t>
            </a:r>
            <a:r>
              <a:rPr lang="uk-UA" sz="3600" b="1" dirty="0">
                <a:highlight>
                  <a:srgbClr val="C0C0C0"/>
                </a:highlight>
              </a:rPr>
              <a:t> наказу «Про організацію профілактики інфекцій та інфекційного контролю в закладах охорони здоров'я»</a:t>
            </a:r>
            <a:endParaRPr lang="uk-UA" sz="3600" b="1" dirty="0"/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56D345B5-D543-4342-8B60-E37515D690DB}"/>
              </a:ext>
            </a:extLst>
          </p:cNvPr>
          <p:cNvGrpSpPr/>
          <p:nvPr/>
        </p:nvGrpSpPr>
        <p:grpSpPr>
          <a:xfrm>
            <a:off x="-14289" y="2122772"/>
            <a:ext cx="12206289" cy="4206394"/>
            <a:chOff x="-14289" y="1299498"/>
            <a:chExt cx="9277124" cy="3196978"/>
          </a:xfrm>
        </p:grpSpPr>
        <p:sp>
          <p:nvSpPr>
            <p:cNvPr id="9" name="右箭头 83">
              <a:extLst>
                <a:ext uri="{FF2B5EF4-FFF2-40B4-BE49-F238E27FC236}">
                  <a16:creationId xmlns:a16="http://schemas.microsoft.com/office/drawing/2014/main" id="{22B53A2A-AC1E-4CE2-BE73-91D228A6E440}"/>
                </a:ext>
              </a:extLst>
            </p:cNvPr>
            <p:cNvSpPr/>
            <p:nvPr/>
          </p:nvSpPr>
          <p:spPr>
            <a:xfrm>
              <a:off x="1192" y="2669610"/>
              <a:ext cx="7212554" cy="295275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圆角右箭头 84">
              <a:extLst>
                <a:ext uri="{FF2B5EF4-FFF2-40B4-BE49-F238E27FC236}">
                  <a16:creationId xmlns:a16="http://schemas.microsoft.com/office/drawing/2014/main" id="{011ECA2D-69FE-4679-9F35-0448EA8A9EC3}"/>
                </a:ext>
              </a:extLst>
            </p:cNvPr>
            <p:cNvSpPr/>
            <p:nvPr/>
          </p:nvSpPr>
          <p:spPr>
            <a:xfrm rot="5400000" flipH="1">
              <a:off x="2895417" y="-758016"/>
              <a:ext cx="533400" cy="6321851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圆角右箭头 85">
              <a:extLst>
                <a:ext uri="{FF2B5EF4-FFF2-40B4-BE49-F238E27FC236}">
                  <a16:creationId xmlns:a16="http://schemas.microsoft.com/office/drawing/2014/main" id="{95CCD45E-0900-48C1-9D8C-C503A2C8E5B5}"/>
                </a:ext>
              </a:extLst>
            </p:cNvPr>
            <p:cNvSpPr/>
            <p:nvPr/>
          </p:nvSpPr>
          <p:spPr>
            <a:xfrm rot="16200000" flipH="1" flipV="1">
              <a:off x="2536992" y="429084"/>
              <a:ext cx="532209" cy="5603811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圆角右箭头 86">
              <a:extLst>
                <a:ext uri="{FF2B5EF4-FFF2-40B4-BE49-F238E27FC236}">
                  <a16:creationId xmlns:a16="http://schemas.microsoft.com/office/drawing/2014/main" id="{770F0B92-FDC7-45FA-87E8-02EADE29FA6E}"/>
                </a:ext>
              </a:extLst>
            </p:cNvPr>
            <p:cNvSpPr/>
            <p:nvPr/>
          </p:nvSpPr>
          <p:spPr>
            <a:xfrm rot="5400000" flipH="1">
              <a:off x="1893970" y="242239"/>
              <a:ext cx="533400" cy="4321341"/>
            </a:xfrm>
            <a:prstGeom prst="ben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圆角右箭头 87">
              <a:extLst>
                <a:ext uri="{FF2B5EF4-FFF2-40B4-BE49-F238E27FC236}">
                  <a16:creationId xmlns:a16="http://schemas.microsoft.com/office/drawing/2014/main" id="{2B7EC2C4-E10A-42CA-A100-A1179D762454}"/>
                </a:ext>
              </a:extLst>
            </p:cNvPr>
            <p:cNvSpPr/>
            <p:nvPr/>
          </p:nvSpPr>
          <p:spPr>
            <a:xfrm rot="5400000" flipH="1">
              <a:off x="846680" y="1275241"/>
              <a:ext cx="533400" cy="2255337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圆角右箭头 88">
              <a:extLst>
                <a:ext uri="{FF2B5EF4-FFF2-40B4-BE49-F238E27FC236}">
                  <a16:creationId xmlns:a16="http://schemas.microsoft.com/office/drawing/2014/main" id="{F1F773BA-2183-4935-9796-A95E0FAF9988}"/>
                </a:ext>
              </a:extLst>
            </p:cNvPr>
            <p:cNvSpPr/>
            <p:nvPr/>
          </p:nvSpPr>
          <p:spPr>
            <a:xfrm rot="16200000" flipH="1" flipV="1">
              <a:off x="1543286" y="1421599"/>
              <a:ext cx="532209" cy="3618781"/>
            </a:xfrm>
            <a:prstGeom prst="ben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7" name="矩形 89">
              <a:extLst>
                <a:ext uri="{FF2B5EF4-FFF2-40B4-BE49-F238E27FC236}">
                  <a16:creationId xmlns:a16="http://schemas.microsoft.com/office/drawing/2014/main" id="{945732C6-139E-42C0-978B-011387277ABF}"/>
                </a:ext>
              </a:extLst>
            </p:cNvPr>
            <p:cNvSpPr/>
            <p:nvPr/>
          </p:nvSpPr>
          <p:spPr>
            <a:xfrm>
              <a:off x="7308304" y="2289805"/>
              <a:ext cx="1954531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矩形 90">
              <a:extLst>
                <a:ext uri="{FF2B5EF4-FFF2-40B4-BE49-F238E27FC236}">
                  <a16:creationId xmlns:a16="http://schemas.microsoft.com/office/drawing/2014/main" id="{BE4B59F0-2F04-410B-A79E-944FFC2CDAC6}"/>
                </a:ext>
              </a:extLst>
            </p:cNvPr>
            <p:cNvSpPr/>
            <p:nvPr/>
          </p:nvSpPr>
          <p:spPr>
            <a:xfrm>
              <a:off x="7291760" y="2614891"/>
              <a:ext cx="1840302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Інструкція з впровадження ПІІК в закладах охорони здоров'я</a:t>
              </a:r>
            </a:p>
          </p:txBody>
        </p:sp>
        <p:sp>
          <p:nvSpPr>
            <p:cNvPr id="19" name="矩形 91">
              <a:extLst>
                <a:ext uri="{FF2B5EF4-FFF2-40B4-BE49-F238E27FC236}">
                  <a16:creationId xmlns:a16="http://schemas.microsoft.com/office/drawing/2014/main" id="{C10F5FAD-04F5-4FE4-986B-F4E5FAAE4A40}"/>
                </a:ext>
              </a:extLst>
            </p:cNvPr>
            <p:cNvSpPr/>
            <p:nvPr/>
          </p:nvSpPr>
          <p:spPr>
            <a:xfrm>
              <a:off x="585261" y="3448594"/>
              <a:ext cx="1040637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07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矩形 92">
              <a:extLst>
                <a:ext uri="{FF2B5EF4-FFF2-40B4-BE49-F238E27FC236}">
                  <a16:creationId xmlns:a16="http://schemas.microsoft.com/office/drawing/2014/main" id="{C6F8D044-5561-4B10-922C-E2D3417C8277}"/>
                </a:ext>
              </a:extLst>
            </p:cNvPr>
            <p:cNvSpPr/>
            <p:nvPr/>
          </p:nvSpPr>
          <p:spPr>
            <a:xfrm>
              <a:off x="580016" y="3693303"/>
              <a:ext cx="1985324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Типове положення про відділ з ІК закладу охорони здоров'я та закладу соціального захисту</a:t>
              </a:r>
            </a:p>
          </p:txBody>
        </p:sp>
        <p:sp>
          <p:nvSpPr>
            <p:cNvPr id="21" name="矩形 93">
              <a:extLst>
                <a:ext uri="{FF2B5EF4-FFF2-40B4-BE49-F238E27FC236}">
                  <a16:creationId xmlns:a16="http://schemas.microsoft.com/office/drawing/2014/main" id="{A20989BB-2CEC-42FA-AC35-E9156031E5F2}"/>
                </a:ext>
              </a:extLst>
            </p:cNvPr>
            <p:cNvSpPr/>
            <p:nvPr/>
          </p:nvSpPr>
          <p:spPr>
            <a:xfrm>
              <a:off x="1402728" y="1299498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" name="矩形 94">
              <a:extLst>
                <a:ext uri="{FF2B5EF4-FFF2-40B4-BE49-F238E27FC236}">
                  <a16:creationId xmlns:a16="http://schemas.microsoft.com/office/drawing/2014/main" id="{9CE14F79-2100-4D75-AACA-8BF602F9AB54}"/>
                </a:ext>
              </a:extLst>
            </p:cNvPr>
            <p:cNvSpPr/>
            <p:nvPr/>
          </p:nvSpPr>
          <p:spPr>
            <a:xfrm>
              <a:off x="1397486" y="1544207"/>
              <a:ext cx="1855762" cy="61403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Порядок епідеміологічного нагляду та ведення обліку ІПНМД</a:t>
              </a:r>
            </a:p>
          </p:txBody>
        </p:sp>
        <p:sp>
          <p:nvSpPr>
            <p:cNvPr id="23" name="矩形 95">
              <a:extLst>
                <a:ext uri="{FF2B5EF4-FFF2-40B4-BE49-F238E27FC236}">
                  <a16:creationId xmlns:a16="http://schemas.microsoft.com/office/drawing/2014/main" id="{CBFF44E8-AB19-434E-8AEB-875B7CEB4B3C}"/>
                </a:ext>
              </a:extLst>
            </p:cNvPr>
            <p:cNvSpPr/>
            <p:nvPr/>
          </p:nvSpPr>
          <p:spPr>
            <a:xfrm>
              <a:off x="2533794" y="3428177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06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矩形 96">
              <a:extLst>
                <a:ext uri="{FF2B5EF4-FFF2-40B4-BE49-F238E27FC236}">
                  <a16:creationId xmlns:a16="http://schemas.microsoft.com/office/drawing/2014/main" id="{C49CD87E-E229-47BC-B4AC-AA8281ECDA6F}"/>
                </a:ext>
              </a:extLst>
            </p:cNvPr>
            <p:cNvSpPr/>
            <p:nvPr/>
          </p:nvSpPr>
          <p:spPr>
            <a:xfrm>
              <a:off x="2528551" y="3695304"/>
              <a:ext cx="1985324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Інструкція з впровадження програми адміністрування антимікробних препаратів в закладах охорони здоров'я</a:t>
              </a:r>
            </a:p>
          </p:txBody>
        </p:sp>
        <p:sp>
          <p:nvSpPr>
            <p:cNvPr id="25" name="矩形 97">
              <a:extLst>
                <a:ext uri="{FF2B5EF4-FFF2-40B4-BE49-F238E27FC236}">
                  <a16:creationId xmlns:a16="http://schemas.microsoft.com/office/drawing/2014/main" id="{8849836C-66E1-4F5D-99D9-53813B38026A}"/>
                </a:ext>
              </a:extLst>
            </p:cNvPr>
            <p:cNvSpPr/>
            <p:nvPr/>
          </p:nvSpPr>
          <p:spPr>
            <a:xfrm>
              <a:off x="3415709" y="1311585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6" name="矩形 98">
              <a:extLst>
                <a:ext uri="{FF2B5EF4-FFF2-40B4-BE49-F238E27FC236}">
                  <a16:creationId xmlns:a16="http://schemas.microsoft.com/office/drawing/2014/main" id="{4C1BDB90-87C3-47FF-91C1-AED111909403}"/>
                </a:ext>
              </a:extLst>
            </p:cNvPr>
            <p:cNvSpPr/>
            <p:nvPr/>
          </p:nvSpPr>
          <p:spPr>
            <a:xfrm>
              <a:off x="3410465" y="1556294"/>
              <a:ext cx="1864423" cy="42690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Порядок профілактики ІПНМД</a:t>
              </a:r>
              <a:endParaRPr lang="uk-UA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7" name="矩形 99">
              <a:extLst>
                <a:ext uri="{FF2B5EF4-FFF2-40B4-BE49-F238E27FC236}">
                  <a16:creationId xmlns:a16="http://schemas.microsoft.com/office/drawing/2014/main" id="{FE96651A-0C4B-4213-81E2-9562DF0239B1}"/>
                </a:ext>
              </a:extLst>
            </p:cNvPr>
            <p:cNvSpPr/>
            <p:nvPr/>
          </p:nvSpPr>
          <p:spPr>
            <a:xfrm>
              <a:off x="4657608" y="3428177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05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矩形 100">
              <a:extLst>
                <a:ext uri="{FF2B5EF4-FFF2-40B4-BE49-F238E27FC236}">
                  <a16:creationId xmlns:a16="http://schemas.microsoft.com/office/drawing/2014/main" id="{EEAA6C8B-62EC-44F6-8862-04485CEE6910}"/>
                </a:ext>
              </a:extLst>
            </p:cNvPr>
            <p:cNvSpPr/>
            <p:nvPr/>
          </p:nvSpPr>
          <p:spPr>
            <a:xfrm>
              <a:off x="4652364" y="3695304"/>
              <a:ext cx="2148240" cy="80117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Інструкція з впровадження покращення гігієни рук в закладах охорони здоров'я та закладах соціального захисту. </a:t>
              </a:r>
            </a:p>
          </p:txBody>
        </p:sp>
        <p:sp>
          <p:nvSpPr>
            <p:cNvPr id="29" name="矩形 101">
              <a:extLst>
                <a:ext uri="{FF2B5EF4-FFF2-40B4-BE49-F238E27FC236}">
                  <a16:creationId xmlns:a16="http://schemas.microsoft.com/office/drawing/2014/main" id="{85BCE913-A293-484F-A713-5C0ADBCDF92B}"/>
                </a:ext>
              </a:extLst>
            </p:cNvPr>
            <p:cNvSpPr/>
            <p:nvPr/>
          </p:nvSpPr>
          <p:spPr>
            <a:xfrm>
              <a:off x="5414626" y="1299498"/>
              <a:ext cx="977265" cy="3333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uk-UA" altLang="zh-CN" sz="24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矩形 102">
              <a:extLst>
                <a:ext uri="{FF2B5EF4-FFF2-40B4-BE49-F238E27FC236}">
                  <a16:creationId xmlns:a16="http://schemas.microsoft.com/office/drawing/2014/main" id="{18AE20E4-7689-4297-80CD-39A67F4CBD65}"/>
                </a:ext>
              </a:extLst>
            </p:cNvPr>
            <p:cNvSpPr/>
            <p:nvPr/>
          </p:nvSpPr>
          <p:spPr>
            <a:xfrm>
              <a:off x="5414626" y="1613061"/>
              <a:ext cx="2309955" cy="42690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Зміни до деяких наказів МОЗ України</a:t>
              </a:r>
              <a:endParaRPr lang="uk-UA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圆角右箭头 103">
              <a:extLst>
                <a:ext uri="{FF2B5EF4-FFF2-40B4-BE49-F238E27FC236}">
                  <a16:creationId xmlns:a16="http://schemas.microsoft.com/office/drawing/2014/main" id="{77C6EB66-A3DB-4F37-BD1E-1451C5B8D607}"/>
                </a:ext>
              </a:extLst>
            </p:cNvPr>
            <p:cNvSpPr/>
            <p:nvPr/>
          </p:nvSpPr>
          <p:spPr>
            <a:xfrm rot="16200000" flipH="1" flipV="1">
              <a:off x="544817" y="2462931"/>
              <a:ext cx="532209" cy="1621842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1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3540060"/>
            <a:ext cx="4773253" cy="2198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система </a:t>
            </a:r>
            <a:r>
              <a:rPr lang="en-US" sz="3100" dirty="0"/>
              <a:t>EUCAST</a:t>
            </a:r>
            <a:r>
              <a:rPr lang="uk-UA" sz="3100" dirty="0"/>
              <a:t> </a:t>
            </a:r>
            <a:r>
              <a:rPr lang="uk-UA" sz="3100" dirty="0" err="1"/>
              <a:t>імплементується</a:t>
            </a:r>
            <a:r>
              <a:rPr lang="uk-UA" sz="3100" dirty="0"/>
              <a:t> в практику мікробіологічних лабораторій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3.6 НАЦІОНАЛЬНОГО ПЛАНУ</a:t>
            </a:r>
            <a:br>
              <a:rPr lang="uk-UA" b="1" dirty="0"/>
            </a:br>
            <a:r>
              <a:rPr lang="uk-UA" sz="3600" b="1" dirty="0"/>
              <a:t>щодо визначення механізму антимікробної та специфічної резистентності, що має особливе клінічне та/або епідеміологічне значення.</a:t>
            </a:r>
            <a:endParaRPr lang="uk-U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443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в процесі виконання </a:t>
            </a:r>
            <a:endParaRPr lang="uk-UA" sz="3200" dirty="0"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98A30-7044-44A8-B62E-392F0A21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9" y="2682810"/>
            <a:ext cx="3905250" cy="857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7F9AE6-35F7-432B-8D39-FE8E223A0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43" y="2291752"/>
            <a:ext cx="3645310" cy="36453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45" y="30743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</a:t>
            </a:r>
            <a:r>
              <a:rPr lang="en-US" b="1" dirty="0">
                <a:highlight>
                  <a:srgbClr val="C0C0C0"/>
                </a:highlight>
              </a:rPr>
              <a:t>9</a:t>
            </a:r>
            <a:r>
              <a:rPr lang="uk-UA" b="1" dirty="0">
                <a:highlight>
                  <a:srgbClr val="C0C0C0"/>
                </a:highlight>
              </a:rPr>
              <a:t> НАЦІОНАЛЬНОГО ПЛАНУ</a:t>
            </a:r>
            <a:br>
              <a:rPr lang="uk-UA" b="1" dirty="0"/>
            </a:br>
            <a:r>
              <a:rPr lang="uk-UA" sz="3600" b="1" dirty="0"/>
              <a:t>щодо розроблення та перегляд нормативно-правових актів у сфері охорони здоров’я та у ветеринарній медицині</a:t>
            </a:r>
            <a:endParaRPr lang="uk-UA" b="1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A096A1E-23C7-4728-A94C-84776D25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55" y="4787310"/>
            <a:ext cx="5681000" cy="171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/>
              <a:t>Міністерство аграрної політики та продовольства України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AF9C4-72CF-4D31-A42E-CF46B205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357986"/>
            <a:ext cx="10729890" cy="2328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F4AAB4-DBCD-42D6-B111-060B5402A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42" y="4600674"/>
            <a:ext cx="1962150" cy="2085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B0F960-437D-4659-83D3-71D6C35BE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4600674"/>
            <a:ext cx="1769207" cy="20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58" y="3926268"/>
            <a:ext cx="4773253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впровадження електронного документообігу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64" y="1374888"/>
            <a:ext cx="10761608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</a:t>
            </a:r>
            <a:r>
              <a:rPr lang="en-US" b="1" dirty="0">
                <a:highlight>
                  <a:srgbClr val="C0C0C0"/>
                </a:highlight>
              </a:rPr>
              <a:t>10</a:t>
            </a:r>
            <a:r>
              <a:rPr lang="uk-UA" b="1" dirty="0">
                <a:highlight>
                  <a:srgbClr val="C0C0C0"/>
                </a:highlight>
              </a:rPr>
              <a:t> НАЦІОНАЛЬНОГО ПЛАНУ</a:t>
            </a:r>
            <a:br>
              <a:rPr lang="uk-UA" b="1" dirty="0"/>
            </a:br>
            <a:r>
              <a:rPr lang="uk-UA" sz="3600" b="1" dirty="0"/>
              <a:t>щодо розроблення та затвердження форми первинної облікової документації «Листок призначень лікарських засобів та медичних виробів під час надання медичної допомоги в амбулаторних умовах</a:t>
            </a:r>
            <a:r>
              <a:rPr lang="uk-UA" b="1" dirty="0"/>
              <a:t>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443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не актуально </a:t>
            </a:r>
            <a:endParaRPr lang="uk-UA" sz="3200" dirty="0">
              <a:highlight>
                <a:srgbClr val="FFFF00"/>
              </a:highligh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20C69-D9C3-4242-98CC-6117F57E7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10" y="2918031"/>
            <a:ext cx="4430144" cy="33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9040D-BDB4-415B-8062-BB8CA1A0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56" y="1987827"/>
            <a:ext cx="6023113" cy="410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A6E9F-234F-4188-A806-2CB6CFE15148}"/>
              </a:ext>
            </a:extLst>
          </p:cNvPr>
          <p:cNvSpPr txBox="1"/>
          <p:nvPr/>
        </p:nvSpPr>
        <p:spPr>
          <a:xfrm>
            <a:off x="485361" y="452087"/>
            <a:ext cx="11221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правила «Репроцесинг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медичних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виробів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закладах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2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72. THE NEW NEW – The Perfect System">
            <a:extLst>
              <a:ext uri="{FF2B5EF4-FFF2-40B4-BE49-F238E27FC236}">
                <a16:creationId xmlns:a16="http://schemas.microsoft.com/office/drawing/2014/main" id="{2B870815-AB56-4066-AC16-F8D8CF78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2564297"/>
            <a:ext cx="3437282" cy="29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8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ализы и тесты — Медицинская лаборатория Nikolab">
            <a:extLst>
              <a:ext uri="{FF2B5EF4-FFF2-40B4-BE49-F238E27FC236}">
                <a16:creationId xmlns:a16="http://schemas.microsoft.com/office/drawing/2014/main" id="{60D9B8A1-DB0B-414F-A326-55511852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26" y="1898374"/>
            <a:ext cx="6122503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49CD6-0B5F-4F8D-BC25-4C5E569FF0A6}"/>
              </a:ext>
            </a:extLst>
          </p:cNvPr>
          <p:cNvSpPr txBox="1"/>
          <p:nvPr/>
        </p:nvSpPr>
        <p:spPr>
          <a:xfrm>
            <a:off x="485361" y="452087"/>
            <a:ext cx="11221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правила «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Біологічна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лабораторіях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діагностику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туберкульоз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2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NVIDIA SHIELD - The Best Streaming Media Device">
            <a:extLst>
              <a:ext uri="{FF2B5EF4-FFF2-40B4-BE49-F238E27FC236}">
                <a16:creationId xmlns:a16="http://schemas.microsoft.com/office/drawing/2014/main" id="{F8E9BA2B-31F9-4B14-99B0-631ABAED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1" y="3036403"/>
            <a:ext cx="4224130" cy="18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1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ABC8B-EBA2-469C-BD73-5A1E1F341CE9}"/>
              </a:ext>
            </a:extLst>
          </p:cNvPr>
          <p:cNvSpPr txBox="1"/>
          <p:nvPr/>
        </p:nvSpPr>
        <p:spPr>
          <a:xfrm>
            <a:off x="485361" y="452087"/>
            <a:ext cx="11221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санітарні</a:t>
            </a:r>
            <a:r>
              <a:rPr lang="ru-RU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і норми щодо поводження з медичними відходами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B958DF-FAF9-4F0D-A99C-04A2D60A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61" y="2767011"/>
            <a:ext cx="3240156" cy="2143125"/>
          </a:xfrm>
          <a:prstGeom prst="rect">
            <a:avLst/>
          </a:prstGeom>
        </p:spPr>
      </p:pic>
      <p:pic>
        <p:nvPicPr>
          <p:cNvPr id="3074" name="Picture 2" descr="Як в Україні утилізують небезпечні медичні відходи. СУСПІЛЬНЕ | ВІДЕОНОВИНИ">
            <a:extLst>
              <a:ext uri="{FF2B5EF4-FFF2-40B4-BE49-F238E27FC236}">
                <a16:creationId xmlns:a16="http://schemas.microsoft.com/office/drawing/2014/main" id="{D2AE1A0D-2F84-41C1-9F91-CB1FC3E5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2" y="2031723"/>
            <a:ext cx="6527731" cy="36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8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806A64-A590-4439-98BA-B99B59AAEB82}"/>
              </a:ext>
            </a:extLst>
          </p:cNvPr>
          <p:cNvSpPr txBox="1"/>
          <p:nvPr/>
        </p:nvSpPr>
        <p:spPr>
          <a:xfrm>
            <a:off x="485361" y="452087"/>
            <a:ext cx="11221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організацію та проведення первинних протиепідемічних заходів при виявленні хворого (трупа) або підозрі на зараження інфекційними хворобами, що викликають надзвичайні ситуації у сфері санітарно-епідемічного благополуччя населення та мають міжнародне значення</a:t>
            </a:r>
          </a:p>
        </p:txBody>
      </p:sp>
      <p:pic>
        <p:nvPicPr>
          <p:cNvPr id="4100" name="Picture 4" descr="Андрей Десницкий о том, как пандемия бубонной чумы в XIV веке навсегда  изменила мир - Газета.Ru | Колумнисты">
            <a:extLst>
              <a:ext uri="{FF2B5EF4-FFF2-40B4-BE49-F238E27FC236}">
                <a16:creationId xmlns:a16="http://schemas.microsoft.com/office/drawing/2014/main" id="{04649CDA-D361-4ED1-86D9-D95A5B8D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3" y="2395330"/>
            <a:ext cx="5993296" cy="36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w! Новый раздел «Купить новостройку» | Недвижимость Харькова">
            <a:extLst>
              <a:ext uri="{FF2B5EF4-FFF2-40B4-BE49-F238E27FC236}">
                <a16:creationId xmlns:a16="http://schemas.microsoft.com/office/drawing/2014/main" id="{2A76E72C-6C4C-4BCF-BD73-9FCCBB86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1" y="2494722"/>
            <a:ext cx="3372679" cy="32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0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7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6632" y="2507226"/>
            <a:ext cx="10412361" cy="1877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Виконання Національного плану дій </a:t>
            </a:r>
          </a:p>
          <a:p>
            <a:pPr algn="l"/>
            <a:r>
              <a:rPr lang="uk-UA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щодо боротьби із стійкістю до протимікробних препаратів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dirty="0">
                <a:latin typeface="+mn-lt"/>
              </a:rPr>
              <a:t>Дякую за увагу!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BB9BD1C-4683-4B33-8216-1E57E38ED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23" y="1670798"/>
            <a:ext cx="7771953" cy="501022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07D76-81E7-4B6C-AE2A-598C187F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highlight>
                  <a:srgbClr val="C0C0C0"/>
                </a:highlight>
              </a:rPr>
              <a:t>НАЦІОНАЛЬНИЙ ПЛАН ДІЙ</a:t>
            </a:r>
            <a:br>
              <a:rPr lang="ru-RU" sz="4000" b="1" dirty="0">
                <a:highlight>
                  <a:srgbClr val="C0C0C0"/>
                </a:highlight>
              </a:rPr>
            </a:br>
            <a:r>
              <a:rPr lang="ru-RU" sz="3600" b="1" dirty="0" err="1"/>
              <a:t>щодо</a:t>
            </a:r>
            <a:r>
              <a:rPr lang="ru-RU" sz="3600" b="1" dirty="0"/>
              <a:t> </a:t>
            </a:r>
            <a:r>
              <a:rPr lang="ru-RU" sz="3600" b="1" dirty="0" err="1"/>
              <a:t>боротьби</a:t>
            </a:r>
            <a:r>
              <a:rPr lang="ru-RU" sz="3600" b="1" dirty="0"/>
              <a:t> </a:t>
            </a:r>
            <a:r>
              <a:rPr lang="ru-RU" sz="3600" b="1" dirty="0" err="1"/>
              <a:t>із</a:t>
            </a:r>
            <a:r>
              <a:rPr lang="ru-RU" sz="3600" b="1" dirty="0"/>
              <a:t> </a:t>
            </a:r>
            <a:r>
              <a:rPr lang="ru-RU" sz="3600" b="1" dirty="0" err="1"/>
              <a:t>стійкістю</a:t>
            </a:r>
            <a:r>
              <a:rPr lang="ru-RU" sz="3600" b="1" dirty="0"/>
              <a:t> до </a:t>
            </a:r>
            <a:r>
              <a:rPr lang="ru-RU" sz="3600" b="1" dirty="0" err="1"/>
              <a:t>протимікробних</a:t>
            </a:r>
            <a:r>
              <a:rPr lang="ru-RU" sz="3600" b="1" dirty="0"/>
              <a:t> </a:t>
            </a:r>
            <a:r>
              <a:rPr lang="ru-RU" sz="3600" b="1" dirty="0" err="1"/>
              <a:t>препаратів</a:t>
            </a:r>
            <a:br>
              <a:rPr lang="ru-RU" b="1" dirty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203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41">
            <a:extLst>
              <a:ext uri="{FF2B5EF4-FFF2-40B4-BE49-F238E27FC236}">
                <a16:creationId xmlns:a16="http://schemas.microsoft.com/office/drawing/2014/main" id="{B7AF0BA9-4996-4930-BD20-1FA3977A7726}"/>
              </a:ext>
            </a:extLst>
          </p:cNvPr>
          <p:cNvGrpSpPr/>
          <p:nvPr/>
        </p:nvGrpSpPr>
        <p:grpSpPr>
          <a:xfrm>
            <a:off x="8352042" y="3034884"/>
            <a:ext cx="3679083" cy="1991550"/>
            <a:chOff x="8716769" y="3573381"/>
            <a:chExt cx="2657486" cy="834190"/>
          </a:xfrm>
        </p:grpSpPr>
        <p:sp>
          <p:nvSpPr>
            <p:cNvPr id="38" name="Round Same Side Corner Rectangle 6">
              <a:extLst>
                <a:ext uri="{FF2B5EF4-FFF2-40B4-BE49-F238E27FC236}">
                  <a16:creationId xmlns:a16="http://schemas.microsoft.com/office/drawing/2014/main" id="{40E643FE-246D-4FD6-98CA-13D1CE0E0ECD}"/>
                </a:ext>
              </a:extLst>
            </p:cNvPr>
            <p:cNvSpPr/>
            <p:nvPr/>
          </p:nvSpPr>
          <p:spPr>
            <a:xfrm rot="5400000">
              <a:off x="9618190" y="2671960"/>
              <a:ext cx="834190" cy="2637031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矩形 43">
              <a:extLst>
                <a:ext uri="{FF2B5EF4-FFF2-40B4-BE49-F238E27FC236}">
                  <a16:creationId xmlns:a16="http://schemas.microsoft.com/office/drawing/2014/main" id="{3C3F61D2-7E89-4E6A-AED2-8783925E377C}"/>
                </a:ext>
              </a:extLst>
            </p:cNvPr>
            <p:cNvSpPr/>
            <p:nvPr/>
          </p:nvSpPr>
          <p:spPr>
            <a:xfrm>
              <a:off x="9045172" y="3704233"/>
              <a:ext cx="2329083" cy="580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обмеження безрецептурного відпуску</a:t>
              </a:r>
              <a:r>
                <a:rPr lang="ru-UA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 ЛЗ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F3457-765F-47BD-8762-B96B370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6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1 НАЦІОНАЛЬНОГО ПЛАНУ</a:t>
            </a:r>
            <a:br>
              <a:rPr lang="uk-UA" b="1" dirty="0"/>
            </a:br>
            <a:r>
              <a:rPr lang="uk-UA" sz="3600" b="1" dirty="0"/>
              <a:t>щодо обмеження безрецептурного використання протимікробних препаратів</a:t>
            </a:r>
            <a:endParaRPr lang="uk-UA" b="1" dirty="0"/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90FA5C53-2779-4F66-9F43-9A79BDEB56AD}"/>
              </a:ext>
            </a:extLst>
          </p:cNvPr>
          <p:cNvSpPr/>
          <p:nvPr/>
        </p:nvSpPr>
        <p:spPr>
          <a:xfrm rot="10800000">
            <a:off x="4926460" y="4658028"/>
            <a:ext cx="284708" cy="37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12">
            <a:extLst>
              <a:ext uri="{FF2B5EF4-FFF2-40B4-BE49-F238E27FC236}">
                <a16:creationId xmlns:a16="http://schemas.microsoft.com/office/drawing/2014/main" id="{387E1707-5119-4443-AB19-B372EA249AB3}"/>
              </a:ext>
            </a:extLst>
          </p:cNvPr>
          <p:cNvSpPr>
            <a:spLocks/>
          </p:cNvSpPr>
          <p:nvPr/>
        </p:nvSpPr>
        <p:spPr bwMode="auto">
          <a:xfrm>
            <a:off x="10084060" y="5152828"/>
            <a:ext cx="669693" cy="6708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0148F11-A90C-4DE9-B46C-C47C935C0BDF}"/>
              </a:ext>
            </a:extLst>
          </p:cNvPr>
          <p:cNvGrpSpPr/>
          <p:nvPr/>
        </p:nvGrpSpPr>
        <p:grpSpPr>
          <a:xfrm>
            <a:off x="5667203" y="3044006"/>
            <a:ext cx="3174424" cy="1991551"/>
            <a:chOff x="6079738" y="3573379"/>
            <a:chExt cx="2838387" cy="834191"/>
          </a:xfrm>
        </p:grpSpPr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587DB10C-B1D6-4717-8922-E08297412EEF}"/>
                </a:ext>
              </a:extLst>
            </p:cNvPr>
            <p:cNvSpPr/>
            <p:nvPr/>
          </p:nvSpPr>
          <p:spPr>
            <a:xfrm>
              <a:off x="6079738" y="3573379"/>
              <a:ext cx="2637031" cy="834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Isosceles Triangle 38">
              <a:extLst>
                <a:ext uri="{FF2B5EF4-FFF2-40B4-BE49-F238E27FC236}">
                  <a16:creationId xmlns:a16="http://schemas.microsoft.com/office/drawing/2014/main" id="{10E26E7E-C31D-4512-BAD5-0C14CA62C90F}"/>
                </a:ext>
              </a:extLst>
            </p:cNvPr>
            <p:cNvSpPr/>
            <p:nvPr/>
          </p:nvSpPr>
          <p:spPr>
            <a:xfrm rot="5400000">
              <a:off x="8700660" y="3889799"/>
              <a:ext cx="233573" cy="20135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1BEFEE51-7B8C-46E1-9E19-5D9C69075259}"/>
              </a:ext>
            </a:extLst>
          </p:cNvPr>
          <p:cNvGrpSpPr/>
          <p:nvPr/>
        </p:nvGrpSpPr>
        <p:grpSpPr>
          <a:xfrm>
            <a:off x="3070419" y="3044006"/>
            <a:ext cx="3061472" cy="1991551"/>
            <a:chOff x="3475232" y="3573379"/>
            <a:chExt cx="2805862" cy="834191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F35AF070-862D-4863-AD00-887549E02213}"/>
                </a:ext>
              </a:extLst>
            </p:cNvPr>
            <p:cNvSpPr/>
            <p:nvPr/>
          </p:nvSpPr>
          <p:spPr>
            <a:xfrm>
              <a:off x="3475232" y="3573379"/>
              <a:ext cx="2637031" cy="834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Isosceles Triangle 42">
              <a:extLst>
                <a:ext uri="{FF2B5EF4-FFF2-40B4-BE49-F238E27FC236}">
                  <a16:creationId xmlns:a16="http://schemas.microsoft.com/office/drawing/2014/main" id="{BE65D28E-49C2-4D00-BDD7-5A3A4B1239EA}"/>
                </a:ext>
              </a:extLst>
            </p:cNvPr>
            <p:cNvSpPr/>
            <p:nvPr/>
          </p:nvSpPr>
          <p:spPr>
            <a:xfrm rot="5400000">
              <a:off x="6063629" y="3889798"/>
              <a:ext cx="233573" cy="2013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6" name="Group 44">
            <a:extLst>
              <a:ext uri="{FF2B5EF4-FFF2-40B4-BE49-F238E27FC236}">
                <a16:creationId xmlns:a16="http://schemas.microsoft.com/office/drawing/2014/main" id="{9F0EF76A-02AC-434D-91A1-04152274842A}"/>
              </a:ext>
            </a:extLst>
          </p:cNvPr>
          <p:cNvGrpSpPr/>
          <p:nvPr/>
        </p:nvGrpSpPr>
        <p:grpSpPr>
          <a:xfrm>
            <a:off x="425665" y="3044007"/>
            <a:ext cx="3066822" cy="1991549"/>
            <a:chOff x="838200" y="3573380"/>
            <a:chExt cx="2838388" cy="834190"/>
          </a:xfrm>
        </p:grpSpPr>
        <p:sp>
          <p:nvSpPr>
            <p:cNvPr id="27" name="Round Same Side Corner Rectangle 45">
              <a:extLst>
                <a:ext uri="{FF2B5EF4-FFF2-40B4-BE49-F238E27FC236}">
                  <a16:creationId xmlns:a16="http://schemas.microsoft.com/office/drawing/2014/main" id="{E4200BD1-94FA-46AF-B893-C56E5F411B57}"/>
                </a:ext>
              </a:extLst>
            </p:cNvPr>
            <p:cNvSpPr/>
            <p:nvPr/>
          </p:nvSpPr>
          <p:spPr>
            <a:xfrm rot="16200000">
              <a:off x="1739621" y="2671959"/>
              <a:ext cx="834190" cy="2637031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Isosceles Triangle 46">
              <a:extLst>
                <a:ext uri="{FF2B5EF4-FFF2-40B4-BE49-F238E27FC236}">
                  <a16:creationId xmlns:a16="http://schemas.microsoft.com/office/drawing/2014/main" id="{7153720F-F0FC-4FAB-85D7-C87023151296}"/>
                </a:ext>
              </a:extLst>
            </p:cNvPr>
            <p:cNvSpPr/>
            <p:nvPr/>
          </p:nvSpPr>
          <p:spPr>
            <a:xfrm rot="5400000">
              <a:off x="3459123" y="3889797"/>
              <a:ext cx="233573" cy="20135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1C292160-3A43-4ABB-81FF-892E9A4E1C8E}"/>
                </a:ext>
              </a:extLst>
            </p:cNvPr>
            <p:cNvSpPr txBox="1"/>
            <p:nvPr/>
          </p:nvSpPr>
          <p:spPr>
            <a:xfrm>
              <a:off x="2080614" y="375964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矩形 38">
            <a:extLst>
              <a:ext uri="{FF2B5EF4-FFF2-40B4-BE49-F238E27FC236}">
                <a16:creationId xmlns:a16="http://schemas.microsoft.com/office/drawing/2014/main" id="{F2BFBDDE-4C68-4BD7-BBCF-73305CB7AF89}"/>
              </a:ext>
            </a:extLst>
          </p:cNvPr>
          <p:cNvSpPr/>
          <p:nvPr/>
        </p:nvSpPr>
        <p:spPr>
          <a:xfrm>
            <a:off x="526853" y="3327628"/>
            <a:ext cx="2823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система електронного відпуску ЛЗ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矩形 39">
            <a:extLst>
              <a:ext uri="{FF2B5EF4-FFF2-40B4-BE49-F238E27FC236}">
                <a16:creationId xmlns:a16="http://schemas.microsoft.com/office/drawing/2014/main" id="{0EE17521-85C5-4759-AEDA-78E288A9D33C}"/>
              </a:ext>
            </a:extLst>
          </p:cNvPr>
          <p:cNvSpPr/>
          <p:nvPr/>
        </p:nvSpPr>
        <p:spPr>
          <a:xfrm>
            <a:off x="3430362" y="3543071"/>
            <a:ext cx="2566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контроль за якістю ЛЗ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矩形 40">
            <a:extLst>
              <a:ext uri="{FF2B5EF4-FFF2-40B4-BE49-F238E27FC236}">
                <a16:creationId xmlns:a16="http://schemas.microsoft.com/office/drawing/2014/main" id="{110AF6F8-ED7F-483F-A492-2D64683482F7}"/>
              </a:ext>
            </a:extLst>
          </p:cNvPr>
          <p:cNvSpPr/>
          <p:nvPr/>
        </p:nvSpPr>
        <p:spPr>
          <a:xfrm>
            <a:off x="6035214" y="3112183"/>
            <a:ext cx="2566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внесення змін в Закони України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19E2CC-43DB-4D0B-86BF-1B44740FE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7" y="2249708"/>
            <a:ext cx="781944" cy="7819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3243B5-D199-4111-ABAF-06CDE0FA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5159144"/>
            <a:ext cx="6706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B76ADF-6DD5-4A8F-BDAD-364D6A17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0" y="2279148"/>
            <a:ext cx="463336" cy="67061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E22BCEA-0001-4B0D-BA12-6B2F343E4761}"/>
              </a:ext>
            </a:extLst>
          </p:cNvPr>
          <p:cNvSpPr txBox="1"/>
          <p:nvPr/>
        </p:nvSpPr>
        <p:spPr>
          <a:xfrm>
            <a:off x="180419" y="6092303"/>
            <a:ext cx="9903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не актуально, рекомендовано виключити з </a:t>
            </a:r>
            <a:r>
              <a:rPr lang="uk-UA" sz="3200" b="1" dirty="0" err="1">
                <a:highlight>
                  <a:srgbClr val="FFFF00"/>
                </a:highlight>
              </a:rPr>
              <a:t>Нацплану</a:t>
            </a:r>
            <a:r>
              <a:rPr lang="uk-UA" sz="3200" b="1" dirty="0">
                <a:highlight>
                  <a:srgbClr val="FFFF00"/>
                </a:highlight>
              </a:rPr>
              <a:t> </a:t>
            </a:r>
            <a:endParaRPr lang="uk-UA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88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55" y="3052501"/>
            <a:ext cx="5039869" cy="171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 err="1"/>
              <a:t>Проєкт</a:t>
            </a:r>
            <a:r>
              <a:rPr lang="uk-UA" sz="3100" dirty="0"/>
              <a:t> розпорядження «Про затвердження Концепції моніторингу резистентності ВІЛ в Україні» на розгляді в МОЗ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2 НАЦІОНАЛЬНОГО ПЛАНУ</a:t>
            </a:r>
            <a:br>
              <a:rPr lang="uk-UA" b="1" dirty="0"/>
            </a:br>
            <a:r>
              <a:rPr lang="uk-UA" sz="3600" b="1" dirty="0"/>
              <a:t>щодо схвалення Концепції моніторингу резистентності ВІЛ-інфекції/СНІДу</a:t>
            </a:r>
            <a:endParaRPr lang="uk-UA" b="1" dirty="0"/>
          </a:p>
        </p:txBody>
      </p:sp>
      <p:grpSp>
        <p:nvGrpSpPr>
          <p:cNvPr id="5" name="Ellipse 256">
            <a:extLst>
              <a:ext uri="{FF2B5EF4-FFF2-40B4-BE49-F238E27FC236}">
                <a16:creationId xmlns:a16="http://schemas.microsoft.com/office/drawing/2014/main" id="{DCEC8853-1C13-4AD7-BAF7-85B40998D5FA}"/>
              </a:ext>
            </a:extLst>
          </p:cNvPr>
          <p:cNvGrpSpPr>
            <a:grpSpLocks/>
          </p:cNvGrpSpPr>
          <p:nvPr/>
        </p:nvGrpSpPr>
        <p:grpSpPr bwMode="auto">
          <a:xfrm>
            <a:off x="6122194" y="6210176"/>
            <a:ext cx="4427537" cy="647824"/>
            <a:chOff x="4712208" y="4803648"/>
            <a:chExt cx="2822448" cy="621792"/>
          </a:xfrm>
        </p:grpSpPr>
        <p:pic>
          <p:nvPicPr>
            <p:cNvPr id="34" name="Ellipse 256">
              <a:extLst>
                <a:ext uri="{FF2B5EF4-FFF2-40B4-BE49-F238E27FC236}">
                  <a16:creationId xmlns:a16="http://schemas.microsoft.com/office/drawing/2014/main" id="{87A812C6-57C7-4136-A46F-B7D0BF3CB6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69">
              <a:extLst>
                <a:ext uri="{FF2B5EF4-FFF2-40B4-BE49-F238E27FC236}">
                  <a16:creationId xmlns:a16="http://schemas.microsoft.com/office/drawing/2014/main" id="{FE42367C-87A1-42C9-9C80-612B49556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CBF7E44-CFE1-4FA2-ADE0-801B807A40B1}"/>
              </a:ext>
            </a:extLst>
          </p:cNvPr>
          <p:cNvSpPr>
            <a:spLocks/>
          </p:cNvSpPr>
          <p:nvPr/>
        </p:nvSpPr>
        <p:spPr bwMode="auto">
          <a:xfrm>
            <a:off x="8364537" y="1877568"/>
            <a:ext cx="1700213" cy="1649668"/>
          </a:xfrm>
          <a:custGeom>
            <a:avLst/>
            <a:gdLst>
              <a:gd name="connsiteX0" fmla="*/ 0 w 1700213"/>
              <a:gd name="connsiteY0" fmla="*/ 0 h 1649668"/>
              <a:gd name="connsiteX1" fmla="*/ 61913 w 1700213"/>
              <a:gd name="connsiteY1" fmla="*/ 1588 h 1649668"/>
              <a:gd name="connsiteX2" fmla="*/ 123032 w 1700213"/>
              <a:gd name="connsiteY2" fmla="*/ 3175 h 1649668"/>
              <a:gd name="connsiteX3" fmla="*/ 185738 w 1700213"/>
              <a:gd name="connsiteY3" fmla="*/ 7938 h 1649668"/>
              <a:gd name="connsiteX4" fmla="*/ 246857 w 1700213"/>
              <a:gd name="connsiteY4" fmla="*/ 14288 h 1649668"/>
              <a:gd name="connsiteX5" fmla="*/ 307182 w 1700213"/>
              <a:gd name="connsiteY5" fmla="*/ 21431 h 1649668"/>
              <a:gd name="connsiteX6" fmla="*/ 366713 w 1700213"/>
              <a:gd name="connsiteY6" fmla="*/ 32544 h 1649668"/>
              <a:gd name="connsiteX7" fmla="*/ 427832 w 1700213"/>
              <a:gd name="connsiteY7" fmla="*/ 42863 h 1649668"/>
              <a:gd name="connsiteX8" fmla="*/ 487363 w 1700213"/>
              <a:gd name="connsiteY8" fmla="*/ 54769 h 1649668"/>
              <a:gd name="connsiteX9" fmla="*/ 546894 w 1700213"/>
              <a:gd name="connsiteY9" fmla="*/ 70644 h 1649668"/>
              <a:gd name="connsiteX10" fmla="*/ 604838 w 1700213"/>
              <a:gd name="connsiteY10" fmla="*/ 85725 h 1649668"/>
              <a:gd name="connsiteX11" fmla="*/ 662782 w 1700213"/>
              <a:gd name="connsiteY11" fmla="*/ 103981 h 1649668"/>
              <a:gd name="connsiteX12" fmla="*/ 720725 w 1700213"/>
              <a:gd name="connsiteY12" fmla="*/ 123825 h 1649668"/>
              <a:gd name="connsiteX13" fmla="*/ 777082 w 1700213"/>
              <a:gd name="connsiteY13" fmla="*/ 143669 h 1649668"/>
              <a:gd name="connsiteX14" fmla="*/ 833438 w 1700213"/>
              <a:gd name="connsiteY14" fmla="*/ 166688 h 1649668"/>
              <a:gd name="connsiteX15" fmla="*/ 889794 w 1700213"/>
              <a:gd name="connsiteY15" fmla="*/ 190500 h 1649668"/>
              <a:gd name="connsiteX16" fmla="*/ 944563 w 1700213"/>
              <a:gd name="connsiteY16" fmla="*/ 216694 h 1649668"/>
              <a:gd name="connsiteX17" fmla="*/ 1050925 w 1700213"/>
              <a:gd name="connsiteY17" fmla="*/ 271463 h 1649668"/>
              <a:gd name="connsiteX18" fmla="*/ 1156494 w 1700213"/>
              <a:gd name="connsiteY18" fmla="*/ 332581 h 1649668"/>
              <a:gd name="connsiteX19" fmla="*/ 1257301 w 1700213"/>
              <a:gd name="connsiteY19" fmla="*/ 399256 h 1649668"/>
              <a:gd name="connsiteX20" fmla="*/ 1354932 w 1700213"/>
              <a:gd name="connsiteY20" fmla="*/ 473075 h 1649668"/>
              <a:gd name="connsiteX21" fmla="*/ 1447801 w 1700213"/>
              <a:gd name="connsiteY21" fmla="*/ 551656 h 1649668"/>
              <a:gd name="connsiteX22" fmla="*/ 1537494 w 1700213"/>
              <a:gd name="connsiteY22" fmla="*/ 635794 h 1649668"/>
              <a:gd name="connsiteX23" fmla="*/ 1621632 w 1700213"/>
              <a:gd name="connsiteY23" fmla="*/ 725488 h 1649668"/>
              <a:gd name="connsiteX24" fmla="*/ 1700213 w 1700213"/>
              <a:gd name="connsiteY24" fmla="*/ 819944 h 1649668"/>
              <a:gd name="connsiteX25" fmla="*/ 660267 w 1700213"/>
              <a:gd name="connsiteY25" fmla="*/ 1649668 h 1649668"/>
              <a:gd name="connsiteX26" fmla="*/ 318902 w 1700213"/>
              <a:gd name="connsiteY26" fmla="*/ 1474309 h 1649668"/>
              <a:gd name="connsiteX27" fmla="*/ 0 w 1700213"/>
              <a:gd name="connsiteY27" fmla="*/ 1312853 h 164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1649668">
                <a:moveTo>
                  <a:pt x="0" y="0"/>
                </a:moveTo>
                <a:lnTo>
                  <a:pt x="61913" y="1588"/>
                </a:lnTo>
                <a:lnTo>
                  <a:pt x="123032" y="3175"/>
                </a:lnTo>
                <a:lnTo>
                  <a:pt x="185738" y="7938"/>
                </a:lnTo>
                <a:lnTo>
                  <a:pt x="246857" y="14288"/>
                </a:lnTo>
                <a:lnTo>
                  <a:pt x="307182" y="21431"/>
                </a:lnTo>
                <a:lnTo>
                  <a:pt x="366713" y="32544"/>
                </a:lnTo>
                <a:lnTo>
                  <a:pt x="427832" y="42863"/>
                </a:lnTo>
                <a:lnTo>
                  <a:pt x="487363" y="54769"/>
                </a:lnTo>
                <a:lnTo>
                  <a:pt x="546894" y="70644"/>
                </a:lnTo>
                <a:lnTo>
                  <a:pt x="604838" y="85725"/>
                </a:lnTo>
                <a:lnTo>
                  <a:pt x="662782" y="103981"/>
                </a:lnTo>
                <a:lnTo>
                  <a:pt x="720725" y="123825"/>
                </a:lnTo>
                <a:lnTo>
                  <a:pt x="777082" y="143669"/>
                </a:lnTo>
                <a:lnTo>
                  <a:pt x="833438" y="166688"/>
                </a:lnTo>
                <a:lnTo>
                  <a:pt x="889794" y="190500"/>
                </a:lnTo>
                <a:lnTo>
                  <a:pt x="944563" y="216694"/>
                </a:lnTo>
                <a:lnTo>
                  <a:pt x="1050925" y="271463"/>
                </a:lnTo>
                <a:lnTo>
                  <a:pt x="1156494" y="332581"/>
                </a:lnTo>
                <a:lnTo>
                  <a:pt x="1257301" y="399256"/>
                </a:lnTo>
                <a:lnTo>
                  <a:pt x="1354932" y="473075"/>
                </a:lnTo>
                <a:lnTo>
                  <a:pt x="1447801" y="551656"/>
                </a:lnTo>
                <a:lnTo>
                  <a:pt x="1537494" y="635794"/>
                </a:lnTo>
                <a:lnTo>
                  <a:pt x="1621632" y="725488"/>
                </a:lnTo>
                <a:lnTo>
                  <a:pt x="1700213" y="819944"/>
                </a:lnTo>
                <a:lnTo>
                  <a:pt x="660267" y="1649668"/>
                </a:lnTo>
                <a:lnTo>
                  <a:pt x="318902" y="1474309"/>
                </a:lnTo>
                <a:lnTo>
                  <a:pt x="0" y="131285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0FB2E09-D35F-4EA2-B9A5-232B09E193CE}"/>
              </a:ext>
            </a:extLst>
          </p:cNvPr>
          <p:cNvSpPr>
            <a:spLocks/>
          </p:cNvSpPr>
          <p:nvPr/>
        </p:nvSpPr>
        <p:spPr bwMode="auto">
          <a:xfrm>
            <a:off x="9055183" y="2741168"/>
            <a:ext cx="1520742" cy="1841500"/>
          </a:xfrm>
          <a:custGeom>
            <a:avLst/>
            <a:gdLst>
              <a:gd name="connsiteX0" fmla="*/ 1046873 w 1520742"/>
              <a:gd name="connsiteY0" fmla="*/ 0 h 1841500"/>
              <a:gd name="connsiteX1" fmla="*/ 1084973 w 1520742"/>
              <a:gd name="connsiteY1" fmla="*/ 48440 h 1841500"/>
              <a:gd name="connsiteX2" fmla="*/ 1119898 w 1520742"/>
              <a:gd name="connsiteY2" fmla="*/ 99262 h 1841500"/>
              <a:gd name="connsiteX3" fmla="*/ 1154823 w 1520742"/>
              <a:gd name="connsiteY3" fmla="*/ 149289 h 1841500"/>
              <a:gd name="connsiteX4" fmla="*/ 1188161 w 1520742"/>
              <a:gd name="connsiteY4" fmla="*/ 200905 h 1841500"/>
              <a:gd name="connsiteX5" fmla="*/ 1219911 w 1520742"/>
              <a:gd name="connsiteY5" fmla="*/ 253316 h 1841500"/>
              <a:gd name="connsiteX6" fmla="*/ 1250867 w 1520742"/>
              <a:gd name="connsiteY6" fmla="*/ 306520 h 1841500"/>
              <a:gd name="connsiteX7" fmla="*/ 1279442 w 1520742"/>
              <a:gd name="connsiteY7" fmla="*/ 359724 h 1841500"/>
              <a:gd name="connsiteX8" fmla="*/ 1307223 w 1520742"/>
              <a:gd name="connsiteY8" fmla="*/ 414516 h 1841500"/>
              <a:gd name="connsiteX9" fmla="*/ 1331830 w 1520742"/>
              <a:gd name="connsiteY9" fmla="*/ 469309 h 1841500"/>
              <a:gd name="connsiteX10" fmla="*/ 1355642 w 1520742"/>
              <a:gd name="connsiteY10" fmla="*/ 525689 h 1841500"/>
              <a:gd name="connsiteX11" fmla="*/ 1378661 w 1520742"/>
              <a:gd name="connsiteY11" fmla="*/ 582070 h 1841500"/>
              <a:gd name="connsiteX12" fmla="*/ 1398505 w 1520742"/>
              <a:gd name="connsiteY12" fmla="*/ 640039 h 1841500"/>
              <a:gd name="connsiteX13" fmla="*/ 1418348 w 1520742"/>
              <a:gd name="connsiteY13" fmla="*/ 696419 h 1841500"/>
              <a:gd name="connsiteX14" fmla="*/ 1436605 w 1520742"/>
              <a:gd name="connsiteY14" fmla="*/ 754388 h 1841500"/>
              <a:gd name="connsiteX15" fmla="*/ 1451686 w 1520742"/>
              <a:gd name="connsiteY15" fmla="*/ 813945 h 1841500"/>
              <a:gd name="connsiteX16" fmla="*/ 1465973 w 1520742"/>
              <a:gd name="connsiteY16" fmla="*/ 871913 h 1841500"/>
              <a:gd name="connsiteX17" fmla="*/ 1479467 w 1520742"/>
              <a:gd name="connsiteY17" fmla="*/ 931470 h 1841500"/>
              <a:gd name="connsiteX18" fmla="*/ 1489786 w 1520742"/>
              <a:gd name="connsiteY18" fmla="*/ 991027 h 1841500"/>
              <a:gd name="connsiteX19" fmla="*/ 1499311 w 1520742"/>
              <a:gd name="connsiteY19" fmla="*/ 1050584 h 1841500"/>
              <a:gd name="connsiteX20" fmla="*/ 1506455 w 1520742"/>
              <a:gd name="connsiteY20" fmla="*/ 1111729 h 1841500"/>
              <a:gd name="connsiteX21" fmla="*/ 1512805 w 1520742"/>
              <a:gd name="connsiteY21" fmla="*/ 1171286 h 1841500"/>
              <a:gd name="connsiteX22" fmla="*/ 1517567 w 1520742"/>
              <a:gd name="connsiteY22" fmla="*/ 1231637 h 1841500"/>
              <a:gd name="connsiteX23" fmla="*/ 1520742 w 1520742"/>
              <a:gd name="connsiteY23" fmla="*/ 1292782 h 1841500"/>
              <a:gd name="connsiteX24" fmla="*/ 1520742 w 1520742"/>
              <a:gd name="connsiteY24" fmla="*/ 1353928 h 1841500"/>
              <a:gd name="connsiteX25" fmla="*/ 1520742 w 1520742"/>
              <a:gd name="connsiteY25" fmla="*/ 1415073 h 1841500"/>
              <a:gd name="connsiteX26" fmla="*/ 1517567 w 1520742"/>
              <a:gd name="connsiteY26" fmla="*/ 1476218 h 1841500"/>
              <a:gd name="connsiteX27" fmla="*/ 1512805 w 1520742"/>
              <a:gd name="connsiteY27" fmla="*/ 1536569 h 1841500"/>
              <a:gd name="connsiteX28" fmla="*/ 1506455 w 1520742"/>
              <a:gd name="connsiteY28" fmla="*/ 1597714 h 1841500"/>
              <a:gd name="connsiteX29" fmla="*/ 1499311 w 1520742"/>
              <a:gd name="connsiteY29" fmla="*/ 1658859 h 1841500"/>
              <a:gd name="connsiteX30" fmla="*/ 1489786 w 1520742"/>
              <a:gd name="connsiteY30" fmla="*/ 1720004 h 1841500"/>
              <a:gd name="connsiteX31" fmla="*/ 1479467 w 1520742"/>
              <a:gd name="connsiteY31" fmla="*/ 1781149 h 1841500"/>
              <a:gd name="connsiteX32" fmla="*/ 1465973 w 1520742"/>
              <a:gd name="connsiteY32" fmla="*/ 1841500 h 1841500"/>
              <a:gd name="connsiteX33" fmla="*/ 141125 w 1520742"/>
              <a:gd name="connsiteY33" fmla="*/ 1539029 h 1841500"/>
              <a:gd name="connsiteX34" fmla="*/ 108572 w 1520742"/>
              <a:gd name="connsiteY34" fmla="*/ 1373813 h 1841500"/>
              <a:gd name="connsiteX35" fmla="*/ 69838 w 1520742"/>
              <a:gd name="connsiteY35" fmla="*/ 1177233 h 1841500"/>
              <a:gd name="connsiteX36" fmla="*/ 0 w 1520742"/>
              <a:gd name="connsiteY36" fmla="*/ 834442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20742" h="1841500">
                <a:moveTo>
                  <a:pt x="1046873" y="0"/>
                </a:moveTo>
                <a:lnTo>
                  <a:pt x="1084973" y="48440"/>
                </a:lnTo>
                <a:lnTo>
                  <a:pt x="1119898" y="99262"/>
                </a:lnTo>
                <a:lnTo>
                  <a:pt x="1154823" y="149289"/>
                </a:lnTo>
                <a:lnTo>
                  <a:pt x="1188161" y="200905"/>
                </a:lnTo>
                <a:lnTo>
                  <a:pt x="1219911" y="253316"/>
                </a:lnTo>
                <a:lnTo>
                  <a:pt x="1250867" y="306520"/>
                </a:lnTo>
                <a:lnTo>
                  <a:pt x="1279442" y="359724"/>
                </a:lnTo>
                <a:lnTo>
                  <a:pt x="1307223" y="414516"/>
                </a:lnTo>
                <a:lnTo>
                  <a:pt x="1331830" y="469309"/>
                </a:lnTo>
                <a:lnTo>
                  <a:pt x="1355642" y="525689"/>
                </a:lnTo>
                <a:lnTo>
                  <a:pt x="1378661" y="582070"/>
                </a:lnTo>
                <a:lnTo>
                  <a:pt x="1398505" y="640039"/>
                </a:lnTo>
                <a:lnTo>
                  <a:pt x="1418348" y="696419"/>
                </a:lnTo>
                <a:lnTo>
                  <a:pt x="1436605" y="754388"/>
                </a:lnTo>
                <a:lnTo>
                  <a:pt x="1451686" y="813945"/>
                </a:lnTo>
                <a:lnTo>
                  <a:pt x="1465973" y="871913"/>
                </a:lnTo>
                <a:lnTo>
                  <a:pt x="1479467" y="931470"/>
                </a:lnTo>
                <a:lnTo>
                  <a:pt x="1489786" y="991027"/>
                </a:lnTo>
                <a:lnTo>
                  <a:pt x="1499311" y="1050584"/>
                </a:lnTo>
                <a:lnTo>
                  <a:pt x="1506455" y="1111729"/>
                </a:lnTo>
                <a:lnTo>
                  <a:pt x="1512805" y="1171286"/>
                </a:lnTo>
                <a:lnTo>
                  <a:pt x="1517567" y="1231637"/>
                </a:lnTo>
                <a:lnTo>
                  <a:pt x="1520742" y="1292782"/>
                </a:lnTo>
                <a:lnTo>
                  <a:pt x="1520742" y="1353928"/>
                </a:lnTo>
                <a:lnTo>
                  <a:pt x="1520742" y="1415073"/>
                </a:lnTo>
                <a:lnTo>
                  <a:pt x="1517567" y="1476218"/>
                </a:lnTo>
                <a:lnTo>
                  <a:pt x="1512805" y="1536569"/>
                </a:lnTo>
                <a:lnTo>
                  <a:pt x="1506455" y="1597714"/>
                </a:lnTo>
                <a:lnTo>
                  <a:pt x="1499311" y="1658859"/>
                </a:lnTo>
                <a:lnTo>
                  <a:pt x="1489786" y="1720004"/>
                </a:lnTo>
                <a:lnTo>
                  <a:pt x="1479467" y="1781149"/>
                </a:lnTo>
                <a:lnTo>
                  <a:pt x="1465973" y="1841500"/>
                </a:lnTo>
                <a:lnTo>
                  <a:pt x="141125" y="1539029"/>
                </a:lnTo>
                <a:lnTo>
                  <a:pt x="108572" y="1373813"/>
                </a:lnTo>
                <a:cubicBezTo>
                  <a:pt x="96353" y="1308272"/>
                  <a:pt x="84135" y="1242731"/>
                  <a:pt x="69838" y="1177233"/>
                </a:cubicBezTo>
                <a:lnTo>
                  <a:pt x="0" y="834442"/>
                </a:lnTo>
                <a:close/>
              </a:path>
            </a:pathLst>
          </a:custGeom>
          <a:solidFill>
            <a:srgbClr val="EA96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6AEDB0-0697-4ED2-9450-83849E730304}"/>
              </a:ext>
            </a:extLst>
          </p:cNvPr>
          <p:cNvSpPr>
            <a:spLocks/>
          </p:cNvSpPr>
          <p:nvPr/>
        </p:nvSpPr>
        <p:spPr bwMode="auto">
          <a:xfrm>
            <a:off x="8753890" y="4334753"/>
            <a:ext cx="1755360" cy="1778266"/>
          </a:xfrm>
          <a:custGeom>
            <a:avLst/>
            <a:gdLst>
              <a:gd name="connsiteX0" fmla="*/ 431666 w 1755360"/>
              <a:gd name="connsiteY0" fmla="*/ 0 h 1778266"/>
              <a:gd name="connsiteX1" fmla="*/ 1755360 w 1755360"/>
              <a:gd name="connsiteY1" fmla="*/ 302087 h 1778266"/>
              <a:gd name="connsiteX2" fmla="*/ 1740273 w 1755360"/>
              <a:gd name="connsiteY2" fmla="*/ 361642 h 1778266"/>
              <a:gd name="connsiteX3" fmla="*/ 1725186 w 1755360"/>
              <a:gd name="connsiteY3" fmla="*/ 421198 h 1778266"/>
              <a:gd name="connsiteX4" fmla="*/ 1706923 w 1755360"/>
              <a:gd name="connsiteY4" fmla="*/ 480753 h 1778266"/>
              <a:gd name="connsiteX5" fmla="*/ 1687072 w 1755360"/>
              <a:gd name="connsiteY5" fmla="*/ 538720 h 1778266"/>
              <a:gd name="connsiteX6" fmla="*/ 1665633 w 1755360"/>
              <a:gd name="connsiteY6" fmla="*/ 596688 h 1778266"/>
              <a:gd name="connsiteX7" fmla="*/ 1642605 w 1755360"/>
              <a:gd name="connsiteY7" fmla="*/ 653067 h 1778266"/>
              <a:gd name="connsiteX8" fmla="*/ 1619578 w 1755360"/>
              <a:gd name="connsiteY8" fmla="*/ 709446 h 1778266"/>
              <a:gd name="connsiteX9" fmla="*/ 1594169 w 1755360"/>
              <a:gd name="connsiteY9" fmla="*/ 764237 h 1778266"/>
              <a:gd name="connsiteX10" fmla="*/ 1537791 w 1755360"/>
              <a:gd name="connsiteY10" fmla="*/ 873024 h 1778266"/>
              <a:gd name="connsiteX11" fmla="*/ 1475062 w 1755360"/>
              <a:gd name="connsiteY11" fmla="*/ 977842 h 1778266"/>
              <a:gd name="connsiteX12" fmla="*/ 1407568 w 1755360"/>
              <a:gd name="connsiteY12" fmla="*/ 1078689 h 1778266"/>
              <a:gd name="connsiteX13" fmla="*/ 1334515 w 1755360"/>
              <a:gd name="connsiteY13" fmla="*/ 1174772 h 1778266"/>
              <a:gd name="connsiteX14" fmla="*/ 1256699 w 1755360"/>
              <a:gd name="connsiteY14" fmla="*/ 1267678 h 1778266"/>
              <a:gd name="connsiteX15" fmla="*/ 1174912 w 1755360"/>
              <a:gd name="connsiteY15" fmla="*/ 1355820 h 1778266"/>
              <a:gd name="connsiteX16" fmla="*/ 1085978 w 1755360"/>
              <a:gd name="connsiteY16" fmla="*/ 1439992 h 1778266"/>
              <a:gd name="connsiteX17" fmla="*/ 993075 w 1755360"/>
              <a:gd name="connsiteY17" fmla="*/ 1517811 h 1778266"/>
              <a:gd name="connsiteX18" fmla="*/ 895407 w 1755360"/>
              <a:gd name="connsiteY18" fmla="*/ 1590865 h 1778266"/>
              <a:gd name="connsiteX19" fmla="*/ 793769 w 1755360"/>
              <a:gd name="connsiteY19" fmla="*/ 1659155 h 1778266"/>
              <a:gd name="connsiteX20" fmla="*/ 688161 w 1755360"/>
              <a:gd name="connsiteY20" fmla="*/ 1721887 h 1778266"/>
              <a:gd name="connsiteX21" fmla="*/ 578582 w 1755360"/>
              <a:gd name="connsiteY21" fmla="*/ 1778266 h 1778266"/>
              <a:gd name="connsiteX22" fmla="*/ 0 w 1755360"/>
              <a:gd name="connsiteY22" fmla="*/ 578800 h 1778266"/>
              <a:gd name="connsiteX23" fmla="*/ 216196 w 1755360"/>
              <a:gd name="connsiteY23" fmla="*/ 295114 h 177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5360" h="1778266">
                <a:moveTo>
                  <a:pt x="431666" y="0"/>
                </a:moveTo>
                <a:lnTo>
                  <a:pt x="1755360" y="302087"/>
                </a:lnTo>
                <a:lnTo>
                  <a:pt x="1740273" y="361642"/>
                </a:lnTo>
                <a:lnTo>
                  <a:pt x="1725186" y="421198"/>
                </a:lnTo>
                <a:lnTo>
                  <a:pt x="1706923" y="480753"/>
                </a:lnTo>
                <a:lnTo>
                  <a:pt x="1687072" y="538720"/>
                </a:lnTo>
                <a:lnTo>
                  <a:pt x="1665633" y="596688"/>
                </a:lnTo>
                <a:lnTo>
                  <a:pt x="1642605" y="653067"/>
                </a:lnTo>
                <a:lnTo>
                  <a:pt x="1619578" y="709446"/>
                </a:lnTo>
                <a:lnTo>
                  <a:pt x="1594169" y="764237"/>
                </a:lnTo>
                <a:lnTo>
                  <a:pt x="1537791" y="873024"/>
                </a:lnTo>
                <a:lnTo>
                  <a:pt x="1475062" y="977842"/>
                </a:lnTo>
                <a:lnTo>
                  <a:pt x="1407568" y="1078689"/>
                </a:lnTo>
                <a:lnTo>
                  <a:pt x="1334515" y="1174772"/>
                </a:lnTo>
                <a:lnTo>
                  <a:pt x="1256699" y="1267678"/>
                </a:lnTo>
                <a:lnTo>
                  <a:pt x="1174912" y="1355820"/>
                </a:lnTo>
                <a:lnTo>
                  <a:pt x="1085978" y="1439992"/>
                </a:lnTo>
                <a:lnTo>
                  <a:pt x="993075" y="1517811"/>
                </a:lnTo>
                <a:lnTo>
                  <a:pt x="895407" y="1590865"/>
                </a:lnTo>
                <a:lnTo>
                  <a:pt x="793769" y="1659155"/>
                </a:lnTo>
                <a:lnTo>
                  <a:pt x="688161" y="1721887"/>
                </a:lnTo>
                <a:lnTo>
                  <a:pt x="578582" y="1778266"/>
                </a:lnTo>
                <a:lnTo>
                  <a:pt x="0" y="578800"/>
                </a:lnTo>
                <a:lnTo>
                  <a:pt x="216196" y="295114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59611CC-C972-45D0-B3FA-06CB3E8F4290}"/>
              </a:ext>
            </a:extLst>
          </p:cNvPr>
          <p:cNvSpPr>
            <a:spLocks/>
          </p:cNvSpPr>
          <p:nvPr/>
        </p:nvSpPr>
        <p:spPr bwMode="auto">
          <a:xfrm>
            <a:off x="7391400" y="4939229"/>
            <a:ext cx="1889125" cy="1415090"/>
          </a:xfrm>
          <a:custGeom>
            <a:avLst/>
            <a:gdLst>
              <a:gd name="connsiteX0" fmla="*/ 578515 w 1889125"/>
              <a:gd name="connsiteY0" fmla="*/ 0 h 1415090"/>
              <a:gd name="connsiteX1" fmla="*/ 945082 w 1889125"/>
              <a:gd name="connsiteY1" fmla="*/ 2412 h 1415090"/>
              <a:gd name="connsiteX2" fmla="*/ 1312742 w 1889125"/>
              <a:gd name="connsiteY2" fmla="*/ 2412 h 1415090"/>
              <a:gd name="connsiteX3" fmla="*/ 1889125 w 1889125"/>
              <a:gd name="connsiteY3" fmla="*/ 1200699 h 1415090"/>
              <a:gd name="connsiteX4" fmla="*/ 1832769 w 1889125"/>
              <a:gd name="connsiteY4" fmla="*/ 1226109 h 1415090"/>
              <a:gd name="connsiteX5" fmla="*/ 1775619 w 1889125"/>
              <a:gd name="connsiteY5" fmla="*/ 1250724 h 1415090"/>
              <a:gd name="connsiteX6" fmla="*/ 1718469 w 1889125"/>
              <a:gd name="connsiteY6" fmla="*/ 1273751 h 1415090"/>
              <a:gd name="connsiteX7" fmla="*/ 1661319 w 1889125"/>
              <a:gd name="connsiteY7" fmla="*/ 1293602 h 1415090"/>
              <a:gd name="connsiteX8" fmla="*/ 1602581 w 1889125"/>
              <a:gd name="connsiteY8" fmla="*/ 1313453 h 1415090"/>
              <a:gd name="connsiteX9" fmla="*/ 1544638 w 1889125"/>
              <a:gd name="connsiteY9" fmla="*/ 1331716 h 1415090"/>
              <a:gd name="connsiteX10" fmla="*/ 1485106 w 1889125"/>
              <a:gd name="connsiteY10" fmla="*/ 1346803 h 1415090"/>
              <a:gd name="connsiteX11" fmla="*/ 1425575 w 1889125"/>
              <a:gd name="connsiteY11" fmla="*/ 1361889 h 1415090"/>
              <a:gd name="connsiteX12" fmla="*/ 1366044 w 1889125"/>
              <a:gd name="connsiteY12" fmla="*/ 1374594 h 1415090"/>
              <a:gd name="connsiteX13" fmla="*/ 1306513 w 1889125"/>
              <a:gd name="connsiteY13" fmla="*/ 1384917 h 1415090"/>
              <a:gd name="connsiteX14" fmla="*/ 1246981 w 1889125"/>
              <a:gd name="connsiteY14" fmla="*/ 1393651 h 1415090"/>
              <a:gd name="connsiteX15" fmla="*/ 1185863 w 1889125"/>
              <a:gd name="connsiteY15" fmla="*/ 1401591 h 1415090"/>
              <a:gd name="connsiteX16" fmla="*/ 1126331 w 1889125"/>
              <a:gd name="connsiteY16" fmla="*/ 1407944 h 1415090"/>
              <a:gd name="connsiteX17" fmla="*/ 1066006 w 1889125"/>
              <a:gd name="connsiteY17" fmla="*/ 1412708 h 1415090"/>
              <a:gd name="connsiteX18" fmla="*/ 1004888 w 1889125"/>
              <a:gd name="connsiteY18" fmla="*/ 1413502 h 1415090"/>
              <a:gd name="connsiteX19" fmla="*/ 945356 w 1889125"/>
              <a:gd name="connsiteY19" fmla="*/ 1415090 h 1415090"/>
              <a:gd name="connsiteX20" fmla="*/ 884238 w 1889125"/>
              <a:gd name="connsiteY20" fmla="*/ 1413502 h 1415090"/>
              <a:gd name="connsiteX21" fmla="*/ 823119 w 1889125"/>
              <a:gd name="connsiteY21" fmla="*/ 1412708 h 1415090"/>
              <a:gd name="connsiteX22" fmla="*/ 763588 w 1889125"/>
              <a:gd name="connsiteY22" fmla="*/ 1407944 h 1415090"/>
              <a:gd name="connsiteX23" fmla="*/ 703263 w 1889125"/>
              <a:gd name="connsiteY23" fmla="*/ 1401591 h 1415090"/>
              <a:gd name="connsiteX24" fmla="*/ 642144 w 1889125"/>
              <a:gd name="connsiteY24" fmla="*/ 1393651 h 1415090"/>
              <a:gd name="connsiteX25" fmla="*/ 582613 w 1889125"/>
              <a:gd name="connsiteY25" fmla="*/ 1384917 h 1415090"/>
              <a:gd name="connsiteX26" fmla="*/ 523081 w 1889125"/>
              <a:gd name="connsiteY26" fmla="*/ 1374594 h 1415090"/>
              <a:gd name="connsiteX27" fmla="*/ 463550 w 1889125"/>
              <a:gd name="connsiteY27" fmla="*/ 1361889 h 1415090"/>
              <a:gd name="connsiteX28" fmla="*/ 404019 w 1889125"/>
              <a:gd name="connsiteY28" fmla="*/ 1346803 h 1415090"/>
              <a:gd name="connsiteX29" fmla="*/ 344488 w 1889125"/>
              <a:gd name="connsiteY29" fmla="*/ 1331716 h 1415090"/>
              <a:gd name="connsiteX30" fmla="*/ 286544 w 1889125"/>
              <a:gd name="connsiteY30" fmla="*/ 1313453 h 1415090"/>
              <a:gd name="connsiteX31" fmla="*/ 228600 w 1889125"/>
              <a:gd name="connsiteY31" fmla="*/ 1293602 h 1415090"/>
              <a:gd name="connsiteX32" fmla="*/ 170656 w 1889125"/>
              <a:gd name="connsiteY32" fmla="*/ 1273751 h 1415090"/>
              <a:gd name="connsiteX33" fmla="*/ 113506 w 1889125"/>
              <a:gd name="connsiteY33" fmla="*/ 1250724 h 1415090"/>
              <a:gd name="connsiteX34" fmla="*/ 56356 w 1889125"/>
              <a:gd name="connsiteY34" fmla="*/ 1226109 h 1415090"/>
              <a:gd name="connsiteX35" fmla="*/ 0 w 1889125"/>
              <a:gd name="connsiteY35" fmla="*/ 1200699 h 14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9125" h="1415090">
                <a:moveTo>
                  <a:pt x="578515" y="0"/>
                </a:moveTo>
                <a:lnTo>
                  <a:pt x="945082" y="2412"/>
                </a:lnTo>
                <a:lnTo>
                  <a:pt x="1312742" y="2412"/>
                </a:lnTo>
                <a:lnTo>
                  <a:pt x="1889125" y="1200699"/>
                </a:lnTo>
                <a:lnTo>
                  <a:pt x="1832769" y="1226109"/>
                </a:lnTo>
                <a:lnTo>
                  <a:pt x="1775619" y="1250724"/>
                </a:lnTo>
                <a:lnTo>
                  <a:pt x="1718469" y="1273751"/>
                </a:lnTo>
                <a:lnTo>
                  <a:pt x="1661319" y="1293602"/>
                </a:lnTo>
                <a:lnTo>
                  <a:pt x="1602581" y="1313453"/>
                </a:lnTo>
                <a:lnTo>
                  <a:pt x="1544638" y="1331716"/>
                </a:lnTo>
                <a:lnTo>
                  <a:pt x="1485106" y="1346803"/>
                </a:lnTo>
                <a:lnTo>
                  <a:pt x="1425575" y="1361889"/>
                </a:lnTo>
                <a:lnTo>
                  <a:pt x="1366044" y="1374594"/>
                </a:lnTo>
                <a:lnTo>
                  <a:pt x="1306513" y="1384917"/>
                </a:lnTo>
                <a:lnTo>
                  <a:pt x="1246981" y="1393651"/>
                </a:lnTo>
                <a:lnTo>
                  <a:pt x="1185863" y="1401591"/>
                </a:lnTo>
                <a:lnTo>
                  <a:pt x="1126331" y="1407944"/>
                </a:lnTo>
                <a:lnTo>
                  <a:pt x="1066006" y="1412708"/>
                </a:lnTo>
                <a:lnTo>
                  <a:pt x="1004888" y="1413502"/>
                </a:lnTo>
                <a:lnTo>
                  <a:pt x="945356" y="1415090"/>
                </a:lnTo>
                <a:lnTo>
                  <a:pt x="884238" y="1413502"/>
                </a:lnTo>
                <a:lnTo>
                  <a:pt x="823119" y="1412708"/>
                </a:lnTo>
                <a:lnTo>
                  <a:pt x="763588" y="1407944"/>
                </a:lnTo>
                <a:lnTo>
                  <a:pt x="703263" y="1401591"/>
                </a:lnTo>
                <a:lnTo>
                  <a:pt x="642144" y="1393651"/>
                </a:lnTo>
                <a:lnTo>
                  <a:pt x="582613" y="1384917"/>
                </a:lnTo>
                <a:lnTo>
                  <a:pt x="523081" y="1374594"/>
                </a:lnTo>
                <a:lnTo>
                  <a:pt x="463550" y="1361889"/>
                </a:lnTo>
                <a:lnTo>
                  <a:pt x="404019" y="1346803"/>
                </a:lnTo>
                <a:lnTo>
                  <a:pt x="344488" y="1331716"/>
                </a:lnTo>
                <a:lnTo>
                  <a:pt x="286544" y="1313453"/>
                </a:lnTo>
                <a:lnTo>
                  <a:pt x="228600" y="1293602"/>
                </a:lnTo>
                <a:lnTo>
                  <a:pt x="170656" y="1273751"/>
                </a:lnTo>
                <a:lnTo>
                  <a:pt x="113506" y="1250724"/>
                </a:lnTo>
                <a:lnTo>
                  <a:pt x="56356" y="1226109"/>
                </a:lnTo>
                <a:lnTo>
                  <a:pt x="0" y="120069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BC53C5C-D821-499E-B4CE-8FA89366EE93}"/>
              </a:ext>
            </a:extLst>
          </p:cNvPr>
          <p:cNvSpPr>
            <a:spLocks/>
          </p:cNvSpPr>
          <p:nvPr/>
        </p:nvSpPr>
        <p:spPr bwMode="auto">
          <a:xfrm>
            <a:off x="6162675" y="4334743"/>
            <a:ext cx="1754552" cy="1778276"/>
          </a:xfrm>
          <a:custGeom>
            <a:avLst/>
            <a:gdLst>
              <a:gd name="connsiteX0" fmla="*/ 1323738 w 1754552"/>
              <a:gd name="connsiteY0" fmla="*/ 0 h 1778276"/>
              <a:gd name="connsiteX1" fmla="*/ 1541936 w 1754552"/>
              <a:gd name="connsiteY1" fmla="*/ 297949 h 1778276"/>
              <a:gd name="connsiteX2" fmla="*/ 1754552 w 1754552"/>
              <a:gd name="connsiteY2" fmla="*/ 581770 h 1778276"/>
              <a:gd name="connsiteX3" fmla="*/ 1178366 w 1754552"/>
              <a:gd name="connsiteY3" fmla="*/ 1778276 h 1778276"/>
              <a:gd name="connsiteX4" fmla="*/ 1068788 w 1754552"/>
              <a:gd name="connsiteY4" fmla="*/ 1721897 h 1778276"/>
              <a:gd name="connsiteX5" fmla="*/ 961591 w 1754552"/>
              <a:gd name="connsiteY5" fmla="*/ 1659165 h 1778276"/>
              <a:gd name="connsiteX6" fmla="*/ 859953 w 1754552"/>
              <a:gd name="connsiteY6" fmla="*/ 1590875 h 1778276"/>
              <a:gd name="connsiteX7" fmla="*/ 762285 w 1754552"/>
              <a:gd name="connsiteY7" fmla="*/ 1517821 h 1778276"/>
              <a:gd name="connsiteX8" fmla="*/ 670970 w 1754552"/>
              <a:gd name="connsiteY8" fmla="*/ 1440002 h 1778276"/>
              <a:gd name="connsiteX9" fmla="*/ 582037 w 1754552"/>
              <a:gd name="connsiteY9" fmla="*/ 1355830 h 1778276"/>
              <a:gd name="connsiteX10" fmla="*/ 498662 w 1754552"/>
              <a:gd name="connsiteY10" fmla="*/ 1267688 h 1778276"/>
              <a:gd name="connsiteX11" fmla="*/ 420845 w 1754552"/>
              <a:gd name="connsiteY11" fmla="*/ 1174782 h 1778276"/>
              <a:gd name="connsiteX12" fmla="*/ 347793 w 1754552"/>
              <a:gd name="connsiteY12" fmla="*/ 1078699 h 1778276"/>
              <a:gd name="connsiteX13" fmla="*/ 280299 w 1754552"/>
              <a:gd name="connsiteY13" fmla="*/ 977852 h 1778276"/>
              <a:gd name="connsiteX14" fmla="*/ 217569 w 1754552"/>
              <a:gd name="connsiteY14" fmla="*/ 873034 h 1778276"/>
              <a:gd name="connsiteX15" fmla="*/ 162780 w 1754552"/>
              <a:gd name="connsiteY15" fmla="*/ 764247 h 1778276"/>
              <a:gd name="connsiteX16" fmla="*/ 137370 w 1754552"/>
              <a:gd name="connsiteY16" fmla="*/ 709456 h 1778276"/>
              <a:gd name="connsiteX17" fmla="*/ 112755 w 1754552"/>
              <a:gd name="connsiteY17" fmla="*/ 653077 h 1778276"/>
              <a:gd name="connsiteX18" fmla="*/ 89727 w 1754552"/>
              <a:gd name="connsiteY18" fmla="*/ 596698 h 1778276"/>
              <a:gd name="connsiteX19" fmla="*/ 68288 w 1754552"/>
              <a:gd name="connsiteY19" fmla="*/ 538730 h 1778276"/>
              <a:gd name="connsiteX20" fmla="*/ 48437 w 1754552"/>
              <a:gd name="connsiteY20" fmla="*/ 480763 h 1778276"/>
              <a:gd name="connsiteX21" fmla="*/ 31762 w 1754552"/>
              <a:gd name="connsiteY21" fmla="*/ 421208 h 1778276"/>
              <a:gd name="connsiteX22" fmla="*/ 15087 w 1754552"/>
              <a:gd name="connsiteY22" fmla="*/ 361652 h 1778276"/>
              <a:gd name="connsiteX23" fmla="*/ 0 w 1754552"/>
              <a:gd name="connsiteY23" fmla="*/ 302097 h 17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4552" h="1778276">
                <a:moveTo>
                  <a:pt x="1323738" y="0"/>
                </a:moveTo>
                <a:lnTo>
                  <a:pt x="1541936" y="297949"/>
                </a:lnTo>
                <a:lnTo>
                  <a:pt x="1754552" y="581770"/>
                </a:lnTo>
                <a:lnTo>
                  <a:pt x="1178366" y="1778276"/>
                </a:lnTo>
                <a:lnTo>
                  <a:pt x="1068788" y="1721897"/>
                </a:lnTo>
                <a:lnTo>
                  <a:pt x="961591" y="1659165"/>
                </a:lnTo>
                <a:lnTo>
                  <a:pt x="859953" y="1590875"/>
                </a:lnTo>
                <a:lnTo>
                  <a:pt x="762285" y="1517821"/>
                </a:lnTo>
                <a:lnTo>
                  <a:pt x="670970" y="1440002"/>
                </a:lnTo>
                <a:lnTo>
                  <a:pt x="582037" y="1355830"/>
                </a:lnTo>
                <a:lnTo>
                  <a:pt x="498662" y="1267688"/>
                </a:lnTo>
                <a:lnTo>
                  <a:pt x="420845" y="1174782"/>
                </a:lnTo>
                <a:lnTo>
                  <a:pt x="347793" y="1078699"/>
                </a:lnTo>
                <a:lnTo>
                  <a:pt x="280299" y="977852"/>
                </a:lnTo>
                <a:lnTo>
                  <a:pt x="217569" y="873034"/>
                </a:lnTo>
                <a:lnTo>
                  <a:pt x="162780" y="764247"/>
                </a:lnTo>
                <a:lnTo>
                  <a:pt x="137370" y="709456"/>
                </a:lnTo>
                <a:lnTo>
                  <a:pt x="112755" y="653077"/>
                </a:lnTo>
                <a:lnTo>
                  <a:pt x="89727" y="596698"/>
                </a:lnTo>
                <a:lnTo>
                  <a:pt x="68288" y="538730"/>
                </a:lnTo>
                <a:lnTo>
                  <a:pt x="48437" y="480763"/>
                </a:lnTo>
                <a:lnTo>
                  <a:pt x="31762" y="421208"/>
                </a:lnTo>
                <a:lnTo>
                  <a:pt x="15087" y="361652"/>
                </a:lnTo>
                <a:lnTo>
                  <a:pt x="0" y="302097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0AB5493-6CA5-4A08-9A52-CE2B8C89B784}"/>
              </a:ext>
            </a:extLst>
          </p:cNvPr>
          <p:cNvSpPr>
            <a:spLocks/>
          </p:cNvSpPr>
          <p:nvPr/>
        </p:nvSpPr>
        <p:spPr bwMode="auto">
          <a:xfrm>
            <a:off x="6096000" y="2741168"/>
            <a:ext cx="1518449" cy="1841500"/>
          </a:xfrm>
          <a:custGeom>
            <a:avLst/>
            <a:gdLst>
              <a:gd name="connsiteX0" fmla="*/ 475456 w 1518449"/>
              <a:gd name="connsiteY0" fmla="*/ 0 h 1841500"/>
              <a:gd name="connsiteX1" fmla="*/ 1518449 w 1518449"/>
              <a:gd name="connsiteY1" fmla="*/ 832125 h 1841500"/>
              <a:gd name="connsiteX2" fmla="*/ 1450904 w 1518449"/>
              <a:gd name="connsiteY2" fmla="*/ 1182706 h 1841500"/>
              <a:gd name="connsiteX3" fmla="*/ 1412170 w 1518449"/>
              <a:gd name="connsiteY3" fmla="*/ 1376550 h 1841500"/>
              <a:gd name="connsiteX4" fmla="*/ 1379707 w 1518449"/>
              <a:gd name="connsiteY4" fmla="*/ 1539008 h 1841500"/>
              <a:gd name="connsiteX5" fmla="*/ 54769 w 1518449"/>
              <a:gd name="connsiteY5" fmla="*/ 1841500 h 1841500"/>
              <a:gd name="connsiteX6" fmla="*/ 41275 w 1518449"/>
              <a:gd name="connsiteY6" fmla="*/ 1781149 h 1841500"/>
              <a:gd name="connsiteX7" fmla="*/ 30956 w 1518449"/>
              <a:gd name="connsiteY7" fmla="*/ 1720004 h 1841500"/>
              <a:gd name="connsiteX8" fmla="*/ 21431 w 1518449"/>
              <a:gd name="connsiteY8" fmla="*/ 1658859 h 1841500"/>
              <a:gd name="connsiteX9" fmla="*/ 14288 w 1518449"/>
              <a:gd name="connsiteY9" fmla="*/ 1597714 h 1841500"/>
              <a:gd name="connsiteX10" fmla="*/ 7938 w 1518449"/>
              <a:gd name="connsiteY10" fmla="*/ 1536569 h 1841500"/>
              <a:gd name="connsiteX11" fmla="*/ 3175 w 1518449"/>
              <a:gd name="connsiteY11" fmla="*/ 1476218 h 1841500"/>
              <a:gd name="connsiteX12" fmla="*/ 1588 w 1518449"/>
              <a:gd name="connsiteY12" fmla="*/ 1415073 h 1841500"/>
              <a:gd name="connsiteX13" fmla="*/ 0 w 1518449"/>
              <a:gd name="connsiteY13" fmla="*/ 1353928 h 1841500"/>
              <a:gd name="connsiteX14" fmla="*/ 1588 w 1518449"/>
              <a:gd name="connsiteY14" fmla="*/ 1292782 h 1841500"/>
              <a:gd name="connsiteX15" fmla="*/ 4763 w 1518449"/>
              <a:gd name="connsiteY15" fmla="*/ 1231637 h 1841500"/>
              <a:gd name="connsiteX16" fmla="*/ 7938 w 1518449"/>
              <a:gd name="connsiteY16" fmla="*/ 1171286 h 1841500"/>
              <a:gd name="connsiteX17" fmla="*/ 14288 w 1518449"/>
              <a:gd name="connsiteY17" fmla="*/ 1111729 h 1841500"/>
              <a:gd name="connsiteX18" fmla="*/ 21431 w 1518449"/>
              <a:gd name="connsiteY18" fmla="*/ 1050584 h 1841500"/>
              <a:gd name="connsiteX19" fmla="*/ 30956 w 1518449"/>
              <a:gd name="connsiteY19" fmla="*/ 991027 h 1841500"/>
              <a:gd name="connsiteX20" fmla="*/ 42863 w 1518449"/>
              <a:gd name="connsiteY20" fmla="*/ 931470 h 1841500"/>
              <a:gd name="connsiteX21" fmla="*/ 54769 w 1518449"/>
              <a:gd name="connsiteY21" fmla="*/ 871913 h 1841500"/>
              <a:gd name="connsiteX22" fmla="*/ 69056 w 1518449"/>
              <a:gd name="connsiteY22" fmla="*/ 813945 h 1841500"/>
              <a:gd name="connsiteX23" fmla="*/ 85725 w 1518449"/>
              <a:gd name="connsiteY23" fmla="*/ 754388 h 1841500"/>
              <a:gd name="connsiteX24" fmla="*/ 102394 w 1518449"/>
              <a:gd name="connsiteY24" fmla="*/ 696419 h 1841500"/>
              <a:gd name="connsiteX25" fmla="*/ 122238 w 1518449"/>
              <a:gd name="connsiteY25" fmla="*/ 640039 h 1841500"/>
              <a:gd name="connsiteX26" fmla="*/ 142081 w 1518449"/>
              <a:gd name="connsiteY26" fmla="*/ 582070 h 1841500"/>
              <a:gd name="connsiteX27" fmla="*/ 165100 w 1518449"/>
              <a:gd name="connsiteY27" fmla="*/ 525689 h 1841500"/>
              <a:gd name="connsiteX28" fmla="*/ 188913 w 1518449"/>
              <a:gd name="connsiteY28" fmla="*/ 469309 h 1841500"/>
              <a:gd name="connsiteX29" fmla="*/ 215106 w 1518449"/>
              <a:gd name="connsiteY29" fmla="*/ 414516 h 1841500"/>
              <a:gd name="connsiteX30" fmla="*/ 241300 w 1518449"/>
              <a:gd name="connsiteY30" fmla="*/ 359724 h 1841500"/>
              <a:gd name="connsiteX31" fmla="*/ 269875 w 1518449"/>
              <a:gd name="connsiteY31" fmla="*/ 306520 h 1841500"/>
              <a:gd name="connsiteX32" fmla="*/ 300831 w 1518449"/>
              <a:gd name="connsiteY32" fmla="*/ 253316 h 1841500"/>
              <a:gd name="connsiteX33" fmla="*/ 332581 w 1518449"/>
              <a:gd name="connsiteY33" fmla="*/ 200905 h 1841500"/>
              <a:gd name="connsiteX34" fmla="*/ 365919 w 1518449"/>
              <a:gd name="connsiteY34" fmla="*/ 149289 h 1841500"/>
              <a:gd name="connsiteX35" fmla="*/ 400844 w 1518449"/>
              <a:gd name="connsiteY35" fmla="*/ 99262 h 1841500"/>
              <a:gd name="connsiteX36" fmla="*/ 437356 w 1518449"/>
              <a:gd name="connsiteY36" fmla="*/ 4844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18449" h="1841500">
                <a:moveTo>
                  <a:pt x="475456" y="0"/>
                </a:moveTo>
                <a:lnTo>
                  <a:pt x="1518449" y="832125"/>
                </a:lnTo>
                <a:lnTo>
                  <a:pt x="1450904" y="1182706"/>
                </a:lnTo>
                <a:cubicBezTo>
                  <a:pt x="1436606" y="1248203"/>
                  <a:pt x="1424388" y="1312377"/>
                  <a:pt x="1412170" y="1376550"/>
                </a:cubicBezTo>
                <a:lnTo>
                  <a:pt x="1379707" y="1539008"/>
                </a:lnTo>
                <a:lnTo>
                  <a:pt x="54769" y="1841500"/>
                </a:lnTo>
                <a:lnTo>
                  <a:pt x="41275" y="1781149"/>
                </a:lnTo>
                <a:lnTo>
                  <a:pt x="30956" y="1720004"/>
                </a:lnTo>
                <a:lnTo>
                  <a:pt x="21431" y="1658859"/>
                </a:lnTo>
                <a:lnTo>
                  <a:pt x="14288" y="1597714"/>
                </a:lnTo>
                <a:lnTo>
                  <a:pt x="7938" y="1536569"/>
                </a:lnTo>
                <a:lnTo>
                  <a:pt x="3175" y="1476218"/>
                </a:lnTo>
                <a:lnTo>
                  <a:pt x="1588" y="1415073"/>
                </a:lnTo>
                <a:lnTo>
                  <a:pt x="0" y="1353928"/>
                </a:lnTo>
                <a:lnTo>
                  <a:pt x="1588" y="1292782"/>
                </a:lnTo>
                <a:lnTo>
                  <a:pt x="4763" y="1231637"/>
                </a:lnTo>
                <a:lnTo>
                  <a:pt x="7938" y="1171286"/>
                </a:lnTo>
                <a:lnTo>
                  <a:pt x="14288" y="1111729"/>
                </a:lnTo>
                <a:lnTo>
                  <a:pt x="21431" y="1050584"/>
                </a:lnTo>
                <a:lnTo>
                  <a:pt x="30956" y="991027"/>
                </a:lnTo>
                <a:lnTo>
                  <a:pt x="42863" y="931470"/>
                </a:lnTo>
                <a:lnTo>
                  <a:pt x="54769" y="871913"/>
                </a:lnTo>
                <a:lnTo>
                  <a:pt x="69056" y="813945"/>
                </a:lnTo>
                <a:lnTo>
                  <a:pt x="85725" y="754388"/>
                </a:lnTo>
                <a:lnTo>
                  <a:pt x="102394" y="696419"/>
                </a:lnTo>
                <a:lnTo>
                  <a:pt x="122238" y="640039"/>
                </a:lnTo>
                <a:lnTo>
                  <a:pt x="142081" y="582070"/>
                </a:lnTo>
                <a:lnTo>
                  <a:pt x="165100" y="525689"/>
                </a:lnTo>
                <a:lnTo>
                  <a:pt x="188913" y="469309"/>
                </a:lnTo>
                <a:lnTo>
                  <a:pt x="215106" y="414516"/>
                </a:lnTo>
                <a:lnTo>
                  <a:pt x="241300" y="359724"/>
                </a:lnTo>
                <a:lnTo>
                  <a:pt x="269875" y="306520"/>
                </a:lnTo>
                <a:lnTo>
                  <a:pt x="300831" y="253316"/>
                </a:lnTo>
                <a:lnTo>
                  <a:pt x="332581" y="200905"/>
                </a:lnTo>
                <a:lnTo>
                  <a:pt x="365919" y="149289"/>
                </a:lnTo>
                <a:lnTo>
                  <a:pt x="400844" y="99262"/>
                </a:lnTo>
                <a:lnTo>
                  <a:pt x="437356" y="48440"/>
                </a:lnTo>
                <a:close/>
              </a:path>
            </a:pathLst>
          </a:custGeom>
          <a:solidFill>
            <a:srgbClr val="AAB5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56CAA81-3043-45DB-B779-EA0EE02A9191}"/>
              </a:ext>
            </a:extLst>
          </p:cNvPr>
          <p:cNvSpPr>
            <a:spLocks/>
          </p:cNvSpPr>
          <p:nvPr/>
        </p:nvSpPr>
        <p:spPr bwMode="auto">
          <a:xfrm>
            <a:off x="6607175" y="1877568"/>
            <a:ext cx="1700213" cy="1647293"/>
          </a:xfrm>
          <a:custGeom>
            <a:avLst/>
            <a:gdLst>
              <a:gd name="connsiteX0" fmla="*/ 1700213 w 1700213"/>
              <a:gd name="connsiteY0" fmla="*/ 0 h 1647293"/>
              <a:gd name="connsiteX1" fmla="*/ 1700213 w 1700213"/>
              <a:gd name="connsiteY1" fmla="*/ 1313335 h 1647293"/>
              <a:gd name="connsiteX2" fmla="*/ 1381310 w 1700213"/>
              <a:gd name="connsiteY2" fmla="*/ 1474309 h 1647293"/>
              <a:gd name="connsiteX3" fmla="*/ 1036970 w 1700213"/>
              <a:gd name="connsiteY3" fmla="*/ 1647293 h 1647293"/>
              <a:gd name="connsiteX4" fmla="*/ 0 w 1700213"/>
              <a:gd name="connsiteY4" fmla="*/ 819944 h 1647293"/>
              <a:gd name="connsiteX5" fmla="*/ 78581 w 1700213"/>
              <a:gd name="connsiteY5" fmla="*/ 725488 h 1647293"/>
              <a:gd name="connsiteX6" fmla="*/ 164306 w 1700213"/>
              <a:gd name="connsiteY6" fmla="*/ 635794 h 1647293"/>
              <a:gd name="connsiteX7" fmla="*/ 252413 w 1700213"/>
              <a:gd name="connsiteY7" fmla="*/ 551656 h 1647293"/>
              <a:gd name="connsiteX8" fmla="*/ 345281 w 1700213"/>
              <a:gd name="connsiteY8" fmla="*/ 473075 h 1647293"/>
              <a:gd name="connsiteX9" fmla="*/ 442913 w 1700213"/>
              <a:gd name="connsiteY9" fmla="*/ 399256 h 1647293"/>
              <a:gd name="connsiteX10" fmla="*/ 545307 w 1700213"/>
              <a:gd name="connsiteY10" fmla="*/ 332581 h 1647293"/>
              <a:gd name="connsiteX11" fmla="*/ 649288 w 1700213"/>
              <a:gd name="connsiteY11" fmla="*/ 271463 h 1647293"/>
              <a:gd name="connsiteX12" fmla="*/ 757238 w 1700213"/>
              <a:gd name="connsiteY12" fmla="*/ 216694 h 1647293"/>
              <a:gd name="connsiteX13" fmla="*/ 812007 w 1700213"/>
              <a:gd name="connsiteY13" fmla="*/ 190500 h 1647293"/>
              <a:gd name="connsiteX14" fmla="*/ 866775 w 1700213"/>
              <a:gd name="connsiteY14" fmla="*/ 166688 h 1647293"/>
              <a:gd name="connsiteX15" fmla="*/ 923132 w 1700213"/>
              <a:gd name="connsiteY15" fmla="*/ 143669 h 1647293"/>
              <a:gd name="connsiteX16" fmla="*/ 979488 w 1700213"/>
              <a:gd name="connsiteY16" fmla="*/ 123825 h 1647293"/>
              <a:gd name="connsiteX17" fmla="*/ 1037432 w 1700213"/>
              <a:gd name="connsiteY17" fmla="*/ 103981 h 1647293"/>
              <a:gd name="connsiteX18" fmla="*/ 1095376 w 1700213"/>
              <a:gd name="connsiteY18" fmla="*/ 85725 h 1647293"/>
              <a:gd name="connsiteX19" fmla="*/ 1154907 w 1700213"/>
              <a:gd name="connsiteY19" fmla="*/ 70644 h 1647293"/>
              <a:gd name="connsiteX20" fmla="*/ 1212851 w 1700213"/>
              <a:gd name="connsiteY20" fmla="*/ 54769 h 1647293"/>
              <a:gd name="connsiteX21" fmla="*/ 1273969 w 1700213"/>
              <a:gd name="connsiteY21" fmla="*/ 42863 h 1647293"/>
              <a:gd name="connsiteX22" fmla="*/ 1333501 w 1700213"/>
              <a:gd name="connsiteY22" fmla="*/ 32544 h 1647293"/>
              <a:gd name="connsiteX23" fmla="*/ 1394619 w 1700213"/>
              <a:gd name="connsiteY23" fmla="*/ 21431 h 1647293"/>
              <a:gd name="connsiteX24" fmla="*/ 1453357 w 1700213"/>
              <a:gd name="connsiteY24" fmla="*/ 14288 h 1647293"/>
              <a:gd name="connsiteX25" fmla="*/ 1516063 w 1700213"/>
              <a:gd name="connsiteY25" fmla="*/ 7938 h 1647293"/>
              <a:gd name="connsiteX26" fmla="*/ 1577182 w 1700213"/>
              <a:gd name="connsiteY26" fmla="*/ 3175 h 1647293"/>
              <a:gd name="connsiteX27" fmla="*/ 1638301 w 1700213"/>
              <a:gd name="connsiteY27" fmla="*/ 1588 h 164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1647293">
                <a:moveTo>
                  <a:pt x="1700213" y="0"/>
                </a:moveTo>
                <a:lnTo>
                  <a:pt x="1700213" y="1313335"/>
                </a:lnTo>
                <a:lnTo>
                  <a:pt x="1381310" y="1474309"/>
                </a:lnTo>
                <a:lnTo>
                  <a:pt x="1036970" y="1647293"/>
                </a:lnTo>
                <a:lnTo>
                  <a:pt x="0" y="819944"/>
                </a:lnTo>
                <a:lnTo>
                  <a:pt x="78581" y="725488"/>
                </a:lnTo>
                <a:lnTo>
                  <a:pt x="164306" y="635794"/>
                </a:lnTo>
                <a:lnTo>
                  <a:pt x="252413" y="551656"/>
                </a:lnTo>
                <a:lnTo>
                  <a:pt x="345281" y="473075"/>
                </a:lnTo>
                <a:lnTo>
                  <a:pt x="442913" y="399256"/>
                </a:lnTo>
                <a:lnTo>
                  <a:pt x="545307" y="332581"/>
                </a:lnTo>
                <a:lnTo>
                  <a:pt x="649288" y="271463"/>
                </a:lnTo>
                <a:lnTo>
                  <a:pt x="757238" y="216694"/>
                </a:lnTo>
                <a:lnTo>
                  <a:pt x="812007" y="190500"/>
                </a:lnTo>
                <a:lnTo>
                  <a:pt x="866775" y="166688"/>
                </a:lnTo>
                <a:lnTo>
                  <a:pt x="923132" y="143669"/>
                </a:lnTo>
                <a:lnTo>
                  <a:pt x="979488" y="123825"/>
                </a:lnTo>
                <a:lnTo>
                  <a:pt x="1037432" y="103981"/>
                </a:lnTo>
                <a:lnTo>
                  <a:pt x="1095376" y="85725"/>
                </a:lnTo>
                <a:lnTo>
                  <a:pt x="1154907" y="70644"/>
                </a:lnTo>
                <a:lnTo>
                  <a:pt x="1212851" y="54769"/>
                </a:lnTo>
                <a:lnTo>
                  <a:pt x="1273969" y="42863"/>
                </a:lnTo>
                <a:lnTo>
                  <a:pt x="1333501" y="32544"/>
                </a:lnTo>
                <a:lnTo>
                  <a:pt x="1394619" y="21431"/>
                </a:lnTo>
                <a:lnTo>
                  <a:pt x="1453357" y="14288"/>
                </a:lnTo>
                <a:lnTo>
                  <a:pt x="1516063" y="7938"/>
                </a:lnTo>
                <a:lnTo>
                  <a:pt x="1577182" y="3175"/>
                </a:lnTo>
                <a:lnTo>
                  <a:pt x="1638301" y="1588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3EEE6B84-F6F2-45E2-A8AA-5F932F8041A5}"/>
              </a:ext>
            </a:extLst>
          </p:cNvPr>
          <p:cNvSpPr/>
          <p:nvPr/>
        </p:nvSpPr>
        <p:spPr>
          <a:xfrm>
            <a:off x="8827158" y="3069490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654CA414-CCF1-48B9-9136-D8C9E06643BD}"/>
              </a:ext>
            </a:extLst>
          </p:cNvPr>
          <p:cNvSpPr/>
          <p:nvPr/>
        </p:nvSpPr>
        <p:spPr>
          <a:xfrm>
            <a:off x="9214643" y="3940811"/>
            <a:ext cx="341752" cy="34175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78798172-9479-49D1-B7F8-0728772D5661}"/>
              </a:ext>
            </a:extLst>
          </p:cNvPr>
          <p:cNvSpPr/>
          <p:nvPr/>
        </p:nvSpPr>
        <p:spPr>
          <a:xfrm>
            <a:off x="8834842" y="4792110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1090565A-FCFC-43AE-81EC-5E8E02EB7994}"/>
              </a:ext>
            </a:extLst>
          </p:cNvPr>
          <p:cNvSpPr/>
          <p:nvPr/>
        </p:nvSpPr>
        <p:spPr>
          <a:xfrm>
            <a:off x="7899933" y="4981493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3A97F33B-29D9-4013-9A68-F6FA2A550E10}"/>
              </a:ext>
            </a:extLst>
          </p:cNvPr>
          <p:cNvSpPr/>
          <p:nvPr/>
        </p:nvSpPr>
        <p:spPr>
          <a:xfrm>
            <a:off x="7220524" y="4377751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0B64A8DF-5DC0-49A3-AB74-CCBCAAD7FA4D}"/>
              </a:ext>
            </a:extLst>
          </p:cNvPr>
          <p:cNvSpPr/>
          <p:nvPr/>
        </p:nvSpPr>
        <p:spPr>
          <a:xfrm>
            <a:off x="7244365" y="3495204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E8D5519F-9ED0-47C2-81E3-3291978CD3A8}"/>
              </a:ext>
            </a:extLst>
          </p:cNvPr>
          <p:cNvSpPr/>
          <p:nvPr/>
        </p:nvSpPr>
        <p:spPr>
          <a:xfrm>
            <a:off x="7915838" y="2893468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7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CF67751-6C65-43FF-925A-2694A77710AA}"/>
              </a:ext>
            </a:extLst>
          </p:cNvPr>
          <p:cNvSpPr txBox="1"/>
          <p:nvPr/>
        </p:nvSpPr>
        <p:spPr>
          <a:xfrm>
            <a:off x="6777933" y="2335435"/>
            <a:ext cx="166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>
                <a:solidFill>
                  <a:srgbClr val="6F477D"/>
                </a:solidFill>
                <a:latin typeface="Calibri Light" panose="020F0302020204030204" pitchFamily="34" charset="0"/>
              </a:rPr>
              <a:t>новітні методи діагностики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D54BB6B-9464-45D2-B28D-6CABB9BAA3F5}"/>
              </a:ext>
            </a:extLst>
          </p:cNvPr>
          <p:cNvSpPr txBox="1"/>
          <p:nvPr/>
        </p:nvSpPr>
        <p:spPr>
          <a:xfrm>
            <a:off x="9096488" y="4547763"/>
            <a:ext cx="141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967B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uk-UA" b="1" dirty="0">
                <a:solidFill>
                  <a:srgbClr val="967B08"/>
                </a:solidFill>
                <a:latin typeface="Calibri Light" panose="020F0302020204030204" pitchFamily="34" charset="0"/>
              </a:rPr>
              <a:t>ризиків поширення стійких штамів</a:t>
            </a:r>
            <a:endParaRPr lang="en-US" b="1" dirty="0">
              <a:solidFill>
                <a:srgbClr val="967B08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7D3256B-8970-482C-8047-432459FE3028}"/>
              </a:ext>
            </a:extLst>
          </p:cNvPr>
          <p:cNvSpPr txBox="1"/>
          <p:nvPr/>
        </p:nvSpPr>
        <p:spPr>
          <a:xfrm>
            <a:off x="7775722" y="5302773"/>
            <a:ext cx="135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296D5E"/>
                </a:solidFill>
                <a:latin typeface="Calibri Light" panose="020F0302020204030204" pitchFamily="34" charset="0"/>
              </a:rPr>
              <a:t>розвиток</a:t>
            </a:r>
            <a:r>
              <a:rPr lang="ru-RU" b="1" dirty="0">
                <a:solidFill>
                  <a:srgbClr val="296D5E"/>
                </a:solidFill>
                <a:latin typeface="Calibri Light" panose="020F0302020204030204" pitchFamily="34" charset="0"/>
              </a:rPr>
              <a:t> </a:t>
            </a:r>
            <a:r>
              <a:rPr lang="uk-UA" b="1" dirty="0">
                <a:solidFill>
                  <a:srgbClr val="296D5E"/>
                </a:solidFill>
                <a:latin typeface="Calibri Light" panose="020F0302020204030204" pitchFamily="34" charset="0"/>
              </a:rPr>
              <a:t>потенціалу</a:t>
            </a:r>
            <a:r>
              <a:rPr lang="ru-RU" b="1" dirty="0">
                <a:solidFill>
                  <a:srgbClr val="296D5E"/>
                </a:solidFill>
                <a:latin typeface="Calibri Light" panose="020F0302020204030204" pitchFamily="34" charset="0"/>
              </a:rPr>
              <a:t> ЗОЗ</a:t>
            </a:r>
            <a:endParaRPr lang="en-US" b="1" dirty="0">
              <a:solidFill>
                <a:srgbClr val="296D5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751E1B2-B8A9-47AF-BF40-D894D3DF391B}"/>
              </a:ext>
            </a:extLst>
          </p:cNvPr>
          <p:cNvSpPr txBox="1"/>
          <p:nvPr/>
        </p:nvSpPr>
        <p:spPr>
          <a:xfrm>
            <a:off x="6390640" y="4760848"/>
            <a:ext cx="154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>
                <a:solidFill>
                  <a:srgbClr val="216A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uk-UA" b="1">
                <a:solidFill>
                  <a:srgbClr val="216A97"/>
                </a:solidFill>
                <a:latin typeface="Calibri Light" panose="020F0302020204030204" pitchFamily="34" charset="0"/>
              </a:rPr>
              <a:t>потенціалу лабораторій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35B4149-CBAB-41E4-97CB-59FD5F47FB3B}"/>
              </a:ext>
            </a:extLst>
          </p:cNvPr>
          <p:cNvSpPr txBox="1"/>
          <p:nvPr/>
        </p:nvSpPr>
        <p:spPr>
          <a:xfrm>
            <a:off x="6114293" y="3233420"/>
            <a:ext cx="145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система управління якістю досліджень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10FE3C0-6CCC-4405-B47C-C541A900805B}"/>
              </a:ext>
            </a:extLst>
          </p:cNvPr>
          <p:cNvSpPr txBox="1"/>
          <p:nvPr/>
        </p:nvSpPr>
        <p:spPr>
          <a:xfrm>
            <a:off x="8371189" y="2247449"/>
            <a:ext cx="1700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AF2415"/>
                </a:solidFill>
                <a:latin typeface="Calibri Light" panose="020F0302020204030204" pitchFamily="34" charset="0"/>
              </a:rPr>
              <a:t>раціональне використання АРП</a:t>
            </a:r>
            <a:endParaRPr lang="en-US" b="1" dirty="0">
              <a:solidFill>
                <a:srgbClr val="AF2415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7FFBEE51-D506-4A59-B217-BED07D95C525}"/>
              </a:ext>
            </a:extLst>
          </p:cNvPr>
          <p:cNvSpPr txBox="1"/>
          <p:nvPr/>
        </p:nvSpPr>
        <p:spPr>
          <a:xfrm>
            <a:off x="9232722" y="3364823"/>
            <a:ext cx="149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965112"/>
                </a:solidFill>
                <a:latin typeface="Calibri Light" panose="020F0302020204030204" pitchFamily="34" charset="0"/>
              </a:rPr>
              <a:t>система епіднагляду</a:t>
            </a:r>
            <a:endParaRPr lang="en-US" b="1" dirty="0">
              <a:solidFill>
                <a:srgbClr val="96511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883B84-C1AE-43D5-B20E-019523FFF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41" y="5078023"/>
            <a:ext cx="722259" cy="72225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857CD95-EEC3-4B6D-A03D-6E5D430BC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41" y="2247449"/>
            <a:ext cx="629567" cy="62956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BFB91F7-C7A3-4BC2-8005-842964583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81" y="2169284"/>
            <a:ext cx="646911" cy="70773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04B1027-68CB-4AA6-90CF-ADE5FF621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78" y="5071693"/>
            <a:ext cx="722259" cy="7222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443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в процесі виконання </a:t>
            </a:r>
            <a:endParaRPr lang="uk-UA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36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90" y="3731279"/>
            <a:ext cx="5039869" cy="171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проєкт наказу «Про внесення Змін в наказ МОЗ України від 19 </a:t>
            </a:r>
            <a:r>
              <a:rPr lang="ru-RU" sz="3100" dirty="0"/>
              <a:t>липня 2005 року № 360»</a:t>
            </a:r>
            <a:endParaRPr lang="uk-UA" sz="31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3.1 НАЦІОНАЛЬНОГО ПЛАНУ</a:t>
            </a:r>
            <a:br>
              <a:rPr lang="uk-UA" b="1" dirty="0"/>
            </a:br>
            <a:r>
              <a:rPr lang="uk-UA" sz="3600" b="1" dirty="0"/>
              <a:t>щодо </a:t>
            </a:r>
            <a:r>
              <a:rPr lang="ru-RU" sz="3600" b="1" dirty="0"/>
              <a:t>контролю за </a:t>
            </a:r>
            <a:r>
              <a:rPr lang="uk-UA" sz="3600" b="1" dirty="0"/>
              <a:t>дотриманням відпуску протимікробних препаратів аптечними </a:t>
            </a:r>
            <a:r>
              <a:rPr lang="ru-RU" sz="3600" b="1" dirty="0"/>
              <a:t>закладами</a:t>
            </a:r>
            <a:endParaRPr lang="uk-U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5679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проєкт наказу відхилений ДРС</a:t>
            </a:r>
            <a:endParaRPr lang="uk-UA" sz="3200" dirty="0">
              <a:highlight>
                <a:srgbClr val="FFFF00"/>
              </a:highligh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9D38474-A8C5-4B7E-9EF0-7592BC65E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7656" y="2405716"/>
            <a:ext cx="1325563" cy="13255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BB59F2A-2BFA-4996-8576-4ED7066A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18" y="2225768"/>
            <a:ext cx="3866535" cy="38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00" y="3746535"/>
            <a:ext cx="5039869" cy="171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доопрацювання </a:t>
            </a:r>
            <a:r>
              <a:rPr lang="uk-UA" sz="3100" dirty="0" err="1"/>
              <a:t>проєкту</a:t>
            </a:r>
            <a:r>
              <a:rPr lang="uk-UA" sz="3100" dirty="0"/>
              <a:t> Міністерством</a:t>
            </a:r>
            <a:r>
              <a:rPr lang="ru-RU" sz="3100" dirty="0"/>
              <a:t> </a:t>
            </a:r>
            <a:r>
              <a:rPr lang="uk-UA" sz="3100" dirty="0"/>
              <a:t>аграрної</a:t>
            </a:r>
            <a:r>
              <a:rPr lang="ru-RU" sz="3100" dirty="0"/>
              <a:t> </a:t>
            </a:r>
            <a:r>
              <a:rPr lang="uk-UA" sz="3100" dirty="0"/>
              <a:t>політики</a:t>
            </a:r>
            <a:r>
              <a:rPr lang="ru-RU" sz="3100" dirty="0"/>
              <a:t> та </a:t>
            </a:r>
            <a:r>
              <a:rPr lang="uk-UA" sz="3100" dirty="0"/>
              <a:t>продовольства</a:t>
            </a:r>
            <a:r>
              <a:rPr lang="ru-RU" sz="3100" dirty="0"/>
              <a:t> </a:t>
            </a:r>
            <a:r>
              <a:rPr lang="uk-UA" sz="3100" dirty="0"/>
              <a:t>України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</a:t>
            </a:r>
            <a:r>
              <a:rPr lang="en-US" b="1" dirty="0">
                <a:highlight>
                  <a:srgbClr val="C0C0C0"/>
                </a:highlight>
              </a:rPr>
              <a:t>2</a:t>
            </a:r>
            <a:r>
              <a:rPr lang="uk-UA" b="1" dirty="0">
                <a:highlight>
                  <a:srgbClr val="C0C0C0"/>
                </a:highlight>
              </a:rPr>
              <a:t> НАЦІОНАЛЬНОГО ПЛАНУ</a:t>
            </a:r>
            <a:br>
              <a:rPr lang="uk-UA" b="1" dirty="0"/>
            </a:br>
            <a:r>
              <a:rPr lang="uk-UA" sz="3600" b="1" dirty="0"/>
              <a:t>щодо </a:t>
            </a:r>
            <a:r>
              <a:rPr lang="ru-RU" sz="3600" b="1" dirty="0"/>
              <a:t>Порядку </a:t>
            </a:r>
            <a:r>
              <a:rPr lang="uk-UA" sz="3600" b="1" dirty="0"/>
              <a:t>використання протимікробних препаратів у ветеринарній медицині</a:t>
            </a:r>
            <a:endParaRPr lang="uk-U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443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в процесі виконання </a:t>
            </a:r>
            <a:endParaRPr lang="uk-UA" sz="3200" dirty="0">
              <a:highlight>
                <a:srgbClr val="FFFF00"/>
              </a:highligh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9D38474-A8C5-4B7E-9EF0-7592BC65E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8349" y="2184999"/>
            <a:ext cx="1325563" cy="1325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1AA77C-4E1E-40F8-91B1-AC74A5953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1" y="2701914"/>
            <a:ext cx="6176226" cy="286352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2234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DAC43-CF20-4216-B8F1-BE8B9F0F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09" y="2467170"/>
            <a:ext cx="5104591" cy="334988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90DF-B880-46AC-8FF8-4DBB8FDE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00" y="3540060"/>
            <a:ext cx="5039869" cy="2198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dirty="0"/>
              <a:t>проєкт Порядку дозорного епідеміологічного нагляду за антимікробною резистентністю </a:t>
            </a:r>
            <a:r>
              <a:rPr lang="uk-UA" sz="3100" dirty="0" err="1"/>
              <a:t>інвазивних</a:t>
            </a:r>
            <a:r>
              <a:rPr lang="uk-UA" sz="3100" dirty="0"/>
              <a:t> патогенів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</a:t>
            </a:r>
            <a:r>
              <a:rPr lang="en-US" b="1" dirty="0">
                <a:highlight>
                  <a:srgbClr val="C0C0C0"/>
                </a:highlight>
              </a:rPr>
              <a:t>3</a:t>
            </a:r>
            <a:r>
              <a:rPr lang="uk-UA" b="1" dirty="0">
                <a:highlight>
                  <a:srgbClr val="C0C0C0"/>
                </a:highlight>
              </a:rPr>
              <a:t> НАЦІОНАЛЬНОГО ПЛАНУ</a:t>
            </a:r>
            <a:br>
              <a:rPr lang="uk-UA" b="1" dirty="0"/>
            </a:br>
            <a:r>
              <a:rPr lang="uk-UA" sz="3600" b="1" dirty="0"/>
              <a:t>щодо Порядку здійснення дозорного епідеміологічного нагляду за протимікробною резистентністю</a:t>
            </a:r>
            <a:endParaRPr lang="uk-U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D6671-C0D7-48CB-BD4D-58321E5F2AD9}"/>
              </a:ext>
            </a:extLst>
          </p:cNvPr>
          <p:cNvSpPr txBox="1"/>
          <p:nvPr/>
        </p:nvSpPr>
        <p:spPr>
          <a:xfrm>
            <a:off x="180420" y="6092303"/>
            <a:ext cx="3859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highlight>
                  <a:srgbClr val="FFFF00"/>
                </a:highlight>
              </a:rPr>
              <a:t>в процесі виконання </a:t>
            </a:r>
            <a:endParaRPr lang="uk-UA" sz="3200" dirty="0">
              <a:highlight>
                <a:srgbClr val="FFFF00"/>
              </a:highligh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9D38474-A8C5-4B7E-9EF0-7592BC65E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8349" y="2184999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F4F186-FAD3-4826-BCD5-E83AC44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10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highlight>
                  <a:srgbClr val="C0C0C0"/>
                </a:highlight>
              </a:rPr>
              <a:t>ПУНКТ 3.4 НАЦІОНАЛЬНОГО ПЛАНУ</a:t>
            </a:r>
            <a:br>
              <a:rPr lang="uk-UA" b="1" dirty="0"/>
            </a:br>
            <a:r>
              <a:rPr lang="uk-UA" sz="3600" b="1" dirty="0"/>
              <a:t>щодо акта про здійснення нагляду за протимікробною резистентністю у ветеринарній медицині</a:t>
            </a:r>
            <a:endParaRPr lang="uk-UA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76959F-2FBB-4D9F-9C51-3F14387C3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2816036"/>
            <a:ext cx="5342766" cy="2596743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9A096A1E-23C7-4728-A94C-84776D25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75" y="3258055"/>
            <a:ext cx="5681000" cy="171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/>
              <a:t>Міністерство аграрної політики та продовольства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47671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613</Words>
  <Application>Microsoft Office PowerPoint</Application>
  <PresentationFormat>Широкоэкранный</PresentationFormat>
  <Paragraphs>90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微软雅黑</vt:lpstr>
      <vt:lpstr>Arial</vt:lpstr>
      <vt:lpstr>Arial Black</vt:lpstr>
      <vt:lpstr>Calibri</vt:lpstr>
      <vt:lpstr>Calibri Light</vt:lpstr>
      <vt:lpstr>Gill Sans</vt:lpstr>
      <vt:lpstr>Helvetica</vt:lpstr>
      <vt:lpstr>Museo Sans Cyrl 500</vt:lpstr>
      <vt:lpstr>Museo Sans Cyrl 900</vt:lpstr>
      <vt:lpstr>Office Theme</vt:lpstr>
      <vt:lpstr>Заплановані нововведення в нормативно-правовій сфері щодо профілактики інфекцій та інфекційного контролю в закладах охорони здоров’я</vt:lpstr>
      <vt:lpstr>Презентация PowerPoint</vt:lpstr>
      <vt:lpstr>НАЦІОНАЛЬНИЙ ПЛАН ДІЙ щодо боротьби із стійкістю до протимікробних препаратів </vt:lpstr>
      <vt:lpstr>ПУНКТ 1 НАЦІОНАЛЬНОГО ПЛАНУ щодо обмеження безрецептурного використання протимікробних препаратів</vt:lpstr>
      <vt:lpstr>ПУНКТ 2 НАЦІОНАЛЬНОГО ПЛАНУ щодо схвалення Концепції моніторингу резистентності ВІЛ-інфекції/СНІДу</vt:lpstr>
      <vt:lpstr>ПУНКТ 3.1 НАЦІОНАЛЬНОГО ПЛАНУ щодо контролю за дотриманням відпуску протимікробних препаратів аптечними закладами</vt:lpstr>
      <vt:lpstr>ПУНКТ 3.2 НАЦІОНАЛЬНОГО ПЛАНУ щодо Порядку використання протимікробних препаратів у ветеринарній медицині</vt:lpstr>
      <vt:lpstr>ПУНКТ 3.3 НАЦІОНАЛЬНОГО ПЛАНУ щодо Порядку здійснення дозорного епідеміологічного нагляду за протимікробною резистентністю</vt:lpstr>
      <vt:lpstr>ПУНКТ 3.4 НАЦІОНАЛЬНОГО ПЛАНУ щодо акта про здійснення нагляду за протимікробною резистентністю у ветеринарній медицині</vt:lpstr>
      <vt:lpstr>ПУНКТ 3.11 НАЦІОНАЛЬНОГО ПЛАНУ щодо порядку впровадження заходів інфекційного контролю у закладах охорони здоров’я</vt:lpstr>
      <vt:lpstr>ПУНКТ 3.5, 3.7 та 3.11 НАЦІОНАЛЬНОГО ПЛАНУ </vt:lpstr>
      <vt:lpstr>Структура проєкту наказу «Про організацію профілактики інфекцій та інфекційного контролю в закладах охорони здоров'я»</vt:lpstr>
      <vt:lpstr>ПУНКТ 3.6 НАЦІОНАЛЬНОГО ПЛАНУ щодо визначення механізму антимікробної та специфічної резистентності, що має особливе клінічне та/або епідеміологічне значення.</vt:lpstr>
      <vt:lpstr>ПУНКТ 3.9 НАЦІОНАЛЬНОГО ПЛАНУ щодо розроблення та перегляд нормативно-правових актів у сфері охорони здоров’я та у ветеринарній медицині</vt:lpstr>
      <vt:lpstr>ПУНКТ 3.10 НАЦІОНАЛЬНОГО ПЛАНУ щодо розроблення та затвердження форми первинної облікової документації «Листок призначень лікарських засобів та медичних виробів під час надання медичної допомоги в амбулаторних умовах»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Данила</cp:lastModifiedBy>
  <cp:revision>133</cp:revision>
  <dcterms:created xsi:type="dcterms:W3CDTF">2016-11-18T14:12:19Z</dcterms:created>
  <dcterms:modified xsi:type="dcterms:W3CDTF">2021-11-12T14:04:03Z</dcterms:modified>
</cp:coreProperties>
</file>