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handoutMasterIdLst>
    <p:handoutMasterId r:id="rId90"/>
  </p:handoutMasterIdLst>
  <p:sldIdLst>
    <p:sldId id="276" r:id="rId2"/>
    <p:sldId id="575" r:id="rId3"/>
    <p:sldId id="584" r:id="rId4"/>
    <p:sldId id="585" r:id="rId5"/>
    <p:sldId id="586" r:id="rId6"/>
    <p:sldId id="587" r:id="rId7"/>
    <p:sldId id="589" r:id="rId8"/>
    <p:sldId id="590" r:id="rId9"/>
    <p:sldId id="595" r:id="rId10"/>
    <p:sldId id="594" r:id="rId11"/>
    <p:sldId id="593" r:id="rId12"/>
    <p:sldId id="592" r:id="rId13"/>
    <p:sldId id="278" r:id="rId14"/>
    <p:sldId id="279" r:id="rId15"/>
    <p:sldId id="280" r:id="rId16"/>
    <p:sldId id="282" r:id="rId17"/>
    <p:sldId id="281" r:id="rId18"/>
    <p:sldId id="283" r:id="rId19"/>
    <p:sldId id="596" r:id="rId20"/>
    <p:sldId id="285" r:id="rId21"/>
    <p:sldId id="286" r:id="rId22"/>
    <p:sldId id="287" r:id="rId23"/>
    <p:sldId id="288" r:id="rId24"/>
    <p:sldId id="597" r:id="rId25"/>
    <p:sldId id="370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1" r:id="rId34"/>
    <p:sldId id="382" r:id="rId35"/>
    <p:sldId id="383" r:id="rId36"/>
    <p:sldId id="384" r:id="rId37"/>
    <p:sldId id="571" r:id="rId38"/>
    <p:sldId id="579" r:id="rId39"/>
    <p:sldId id="292" r:id="rId40"/>
    <p:sldId id="294" r:id="rId41"/>
    <p:sldId id="570" r:id="rId42"/>
    <p:sldId id="561" r:id="rId43"/>
    <p:sldId id="569" r:id="rId44"/>
    <p:sldId id="562" r:id="rId45"/>
    <p:sldId id="564" r:id="rId46"/>
    <p:sldId id="565" r:id="rId47"/>
    <p:sldId id="563" r:id="rId48"/>
    <p:sldId id="566" r:id="rId49"/>
    <p:sldId id="567" r:id="rId50"/>
    <p:sldId id="568" r:id="rId51"/>
    <p:sldId id="572" r:id="rId52"/>
    <p:sldId id="256" r:id="rId53"/>
    <p:sldId id="316" r:id="rId54"/>
    <p:sldId id="337" r:id="rId55"/>
    <p:sldId id="318" r:id="rId56"/>
    <p:sldId id="581" r:id="rId57"/>
    <p:sldId id="580" r:id="rId58"/>
    <p:sldId id="322" r:id="rId59"/>
    <p:sldId id="327" r:id="rId60"/>
    <p:sldId id="328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19" r:id="rId69"/>
    <p:sldId id="323" r:id="rId70"/>
    <p:sldId id="326" r:id="rId71"/>
    <p:sldId id="324" r:id="rId72"/>
    <p:sldId id="325" r:id="rId73"/>
    <p:sldId id="598" r:id="rId74"/>
    <p:sldId id="599" r:id="rId75"/>
    <p:sldId id="574" r:id="rId76"/>
    <p:sldId id="573" r:id="rId77"/>
    <p:sldId id="600" r:id="rId78"/>
    <p:sldId id="577" r:id="rId79"/>
    <p:sldId id="576" r:id="rId80"/>
    <p:sldId id="601" r:id="rId81"/>
    <p:sldId id="578" r:id="rId82"/>
    <p:sldId id="602" r:id="rId83"/>
    <p:sldId id="603" r:id="rId84"/>
    <p:sldId id="289" r:id="rId85"/>
    <p:sldId id="290" r:id="rId86"/>
    <p:sldId id="291" r:id="rId87"/>
    <p:sldId id="302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Колесник" initials="РК" lastIdx="1" clrIdx="0">
    <p:extLst>
      <p:ext uri="{19B8F6BF-5375-455C-9EA6-DF929625EA0E}">
        <p15:presenceInfo xmlns:p15="http://schemas.microsoft.com/office/powerpoint/2012/main" userId="5b5093c20ae8b4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F9D600"/>
    <a:srgbClr val="2A1255"/>
    <a:srgbClr val="97000B"/>
    <a:srgbClr val="481419"/>
    <a:srgbClr val="0041B6"/>
    <a:srgbClr val="29364B"/>
    <a:srgbClr val="324057"/>
    <a:srgbClr val="007CCE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DD86-D88D-41DB-9E3F-FAF8DB42BD6E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5533-4B3B-462A-807D-0D9D29DE34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09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30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0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ЛЗ – лікарський засіб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хвороб" та "Про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"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ЛЗ – лікарський засіб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хвороб" та "Про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"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ЛЗ – лікарський засіб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хвороб" та "Про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"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43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ЛЗ – лікарський засіб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хвороб" та "Про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"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55533-4B3B-462A-807D-0D9D29DE34F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7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329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8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720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63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3757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" y="386896"/>
            <a:ext cx="1970740" cy="67399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xfrm>
            <a:off x="320703" y="1441830"/>
            <a:ext cx="11550595" cy="3664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spcBef>
                <a:spcPts val="200"/>
              </a:spcBef>
              <a:defRPr sz="1200" b="1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3803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08B008-952A-4D58-9AB5-66C42D81C92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jpeg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3900" y="2228907"/>
            <a:ext cx="10744200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Відділ з інфекційного контролю – </a:t>
            </a:r>
            <a:b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фундамент інфекційної безпеки</a:t>
            </a:r>
            <a:b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закладу охорони здоров’я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D1C26CD2-382A-4E30-BF5A-002A26C80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766" y="5570571"/>
            <a:ext cx="7314870" cy="311150"/>
          </a:xfrm>
        </p:spPr>
        <p:txBody>
          <a:bodyPr/>
          <a:lstStyle/>
          <a:p>
            <a:r>
              <a:rPr lang="uk-UA" dirty="0"/>
              <a:t>завідувач відділу антимікробної резистентності та інфекційного контролю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F23C2F6B-6894-4F1C-B706-AAC600225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049" y="5078434"/>
            <a:ext cx="7323587" cy="539750"/>
          </a:xfrm>
        </p:spPr>
        <p:txBody>
          <a:bodyPr/>
          <a:lstStyle/>
          <a:p>
            <a:r>
              <a:rPr lang="uk-UA" dirty="0"/>
              <a:t>Роман Колесник</a:t>
            </a: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01D94F-D117-4BD8-9021-EC200C8E811A}"/>
              </a:ext>
            </a:extLst>
          </p:cNvPr>
          <p:cNvGrpSpPr/>
          <p:nvPr/>
        </p:nvGrpSpPr>
        <p:grpSpPr>
          <a:xfrm>
            <a:off x="2401397" y="3177449"/>
            <a:ext cx="2230471" cy="2922557"/>
            <a:chOff x="3551958" y="2842878"/>
            <a:chExt cx="2230471" cy="2922557"/>
          </a:xfrm>
        </p:grpSpPr>
        <p:pic>
          <p:nvPicPr>
            <p:cNvPr id="2054" name="Picture 6" descr="Покровська міська рада — Податкова">
              <a:extLst>
                <a:ext uri="{FF2B5EF4-FFF2-40B4-BE49-F238E27FC236}">
                  <a16:creationId xmlns:a16="http://schemas.microsoft.com/office/drawing/2014/main" id="{3BD895C7-29B0-421B-BCFF-47C6898FF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958" y="2842878"/>
              <a:ext cx="2230471" cy="209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75B7F-2558-435E-B72C-E44FDB219BC7}"/>
                </a:ext>
              </a:extLst>
            </p:cNvPr>
            <p:cNvSpPr txBox="1"/>
            <p:nvPr/>
          </p:nvSpPr>
          <p:spPr>
            <a:xfrm>
              <a:off x="3551958" y="4934438"/>
              <a:ext cx="223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відповідальна особа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F45A7C-5D19-4817-981C-E48293DE6549}"/>
              </a:ext>
            </a:extLst>
          </p:cNvPr>
          <p:cNvSpPr txBox="1"/>
          <p:nvPr/>
        </p:nvSpPr>
        <p:spPr>
          <a:xfrm>
            <a:off x="5707041" y="494433"/>
            <a:ext cx="4733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4188">
                    <a:lumMod val="60000"/>
                    <a:lumOff val="40000"/>
                  </a:srgbClr>
                </a:solidFill>
                <a:latin typeface="Myriad Pro"/>
                <a:cs typeface="Arial" panose="020B0604020202020204" pitchFamily="34" charset="0"/>
              </a:rPr>
              <a:t>Основні складові плану дій з профілактики інфекцій та інфекційного контролю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935320-2BAA-459E-8D67-275C774151A3}"/>
              </a:ext>
            </a:extLst>
          </p:cNvPr>
          <p:cNvGrpSpPr/>
          <p:nvPr/>
        </p:nvGrpSpPr>
        <p:grpSpPr>
          <a:xfrm>
            <a:off x="521204" y="1589925"/>
            <a:ext cx="2180492" cy="2412410"/>
            <a:chOff x="592853" y="2842878"/>
            <a:chExt cx="1909187" cy="2412410"/>
          </a:xfrm>
        </p:grpSpPr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740BF1BA-6E3B-4826-9BBB-5323408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54" y="2842878"/>
            <a:ext cx="1902086" cy="241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Точковий рисунок" r:id="rId4" imgW="1661040" imgH="1958400" progId="Paint.Picture">
                    <p:embed/>
                  </p:oleObj>
                </mc:Choice>
                <mc:Fallback>
                  <p:oleObj name="Точковий рисунок" r:id="rId4" imgW="1661040" imgH="1958400" progId="Paint.Picture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740BF1BA-6E3B-4826-9BBB-5323408065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954" y="2842878"/>
                          <a:ext cx="1902086" cy="241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71AB07-C89B-4A1D-996D-DDE38B393C77}"/>
                </a:ext>
              </a:extLst>
            </p:cNvPr>
            <p:cNvSpPr txBox="1"/>
            <p:nvPr/>
          </p:nvSpPr>
          <p:spPr>
            <a:xfrm>
              <a:off x="592853" y="4793623"/>
              <a:ext cx="19091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ціль/активність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48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01D94F-D117-4BD8-9021-EC200C8E811A}"/>
              </a:ext>
            </a:extLst>
          </p:cNvPr>
          <p:cNvGrpSpPr/>
          <p:nvPr/>
        </p:nvGrpSpPr>
        <p:grpSpPr>
          <a:xfrm>
            <a:off x="2401397" y="3177449"/>
            <a:ext cx="2230471" cy="2922557"/>
            <a:chOff x="3551958" y="2842878"/>
            <a:chExt cx="2230471" cy="2922557"/>
          </a:xfrm>
        </p:grpSpPr>
        <p:pic>
          <p:nvPicPr>
            <p:cNvPr id="2054" name="Picture 6" descr="Покровська міська рада — Податкова">
              <a:extLst>
                <a:ext uri="{FF2B5EF4-FFF2-40B4-BE49-F238E27FC236}">
                  <a16:creationId xmlns:a16="http://schemas.microsoft.com/office/drawing/2014/main" id="{3BD895C7-29B0-421B-BCFF-47C6898FF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958" y="2842878"/>
              <a:ext cx="2230471" cy="209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75B7F-2558-435E-B72C-E44FDB219BC7}"/>
                </a:ext>
              </a:extLst>
            </p:cNvPr>
            <p:cNvSpPr txBox="1"/>
            <p:nvPr/>
          </p:nvSpPr>
          <p:spPr>
            <a:xfrm>
              <a:off x="3551958" y="4934438"/>
              <a:ext cx="223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відповідальна особа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F45A7C-5D19-4817-981C-E48293DE6549}"/>
              </a:ext>
            </a:extLst>
          </p:cNvPr>
          <p:cNvSpPr txBox="1"/>
          <p:nvPr/>
        </p:nvSpPr>
        <p:spPr>
          <a:xfrm>
            <a:off x="5707041" y="494433"/>
            <a:ext cx="4733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4188">
                    <a:lumMod val="60000"/>
                    <a:lumOff val="40000"/>
                  </a:srgbClr>
                </a:solidFill>
                <a:latin typeface="Myriad Pro"/>
                <a:cs typeface="Arial" panose="020B0604020202020204" pitchFamily="34" charset="0"/>
              </a:rPr>
              <a:t>Основні складові плану дій з профілактики інфекцій та інфекційного контролю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935320-2BAA-459E-8D67-275C774151A3}"/>
              </a:ext>
            </a:extLst>
          </p:cNvPr>
          <p:cNvGrpSpPr/>
          <p:nvPr/>
        </p:nvGrpSpPr>
        <p:grpSpPr>
          <a:xfrm>
            <a:off x="521204" y="1589925"/>
            <a:ext cx="2180492" cy="2412410"/>
            <a:chOff x="592853" y="2842878"/>
            <a:chExt cx="1909187" cy="2412410"/>
          </a:xfrm>
        </p:grpSpPr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740BF1BA-6E3B-4826-9BBB-5323408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54" y="2842878"/>
            <a:ext cx="1902086" cy="241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Точковий рисунок" r:id="rId4" imgW="1661040" imgH="1958400" progId="Paint.Picture">
                    <p:embed/>
                  </p:oleObj>
                </mc:Choice>
                <mc:Fallback>
                  <p:oleObj name="Точковий рисунок" r:id="rId4" imgW="1661040" imgH="1958400" progId="Paint.Picture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740BF1BA-6E3B-4826-9BBB-5323408065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954" y="2842878"/>
                          <a:ext cx="1902086" cy="241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71AB07-C89B-4A1D-996D-DDE38B393C77}"/>
                </a:ext>
              </a:extLst>
            </p:cNvPr>
            <p:cNvSpPr txBox="1"/>
            <p:nvPr/>
          </p:nvSpPr>
          <p:spPr>
            <a:xfrm>
              <a:off x="592853" y="4793623"/>
              <a:ext cx="19091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ціль/активність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3B6D736-A31F-4DCD-97FB-E1BDD5BE8130}"/>
              </a:ext>
            </a:extLst>
          </p:cNvPr>
          <p:cNvGrpSpPr/>
          <p:nvPr/>
        </p:nvGrpSpPr>
        <p:grpSpPr>
          <a:xfrm>
            <a:off x="4631868" y="2287717"/>
            <a:ext cx="2705100" cy="2505905"/>
            <a:chOff x="6381332" y="3004456"/>
            <a:chExt cx="2705100" cy="2505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D54890-DB3D-4D2E-99C3-7FFCB44FC16D}"/>
                </a:ext>
              </a:extLst>
            </p:cNvPr>
            <p:cNvSpPr txBox="1"/>
            <p:nvPr/>
          </p:nvSpPr>
          <p:spPr>
            <a:xfrm>
              <a:off x="6381332" y="4679364"/>
              <a:ext cx="270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період впровадження</a:t>
              </a:r>
            </a:p>
          </p:txBody>
        </p:sp>
        <p:pic>
          <p:nvPicPr>
            <p:cNvPr id="2056" name="Picture 8" descr="Тривалість робочого часу: особливості та обмеження">
              <a:extLst>
                <a:ext uri="{FF2B5EF4-FFF2-40B4-BE49-F238E27FC236}">
                  <a16:creationId xmlns:a16="http://schemas.microsoft.com/office/drawing/2014/main" id="{DC2B8792-2786-4631-9D74-EB170E5A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32" y="3004456"/>
              <a:ext cx="2705100" cy="167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89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01D94F-D117-4BD8-9021-EC200C8E811A}"/>
              </a:ext>
            </a:extLst>
          </p:cNvPr>
          <p:cNvGrpSpPr/>
          <p:nvPr/>
        </p:nvGrpSpPr>
        <p:grpSpPr>
          <a:xfrm>
            <a:off x="2401397" y="3177449"/>
            <a:ext cx="2230471" cy="2922557"/>
            <a:chOff x="3551958" y="2842878"/>
            <a:chExt cx="2230471" cy="2922557"/>
          </a:xfrm>
        </p:grpSpPr>
        <p:pic>
          <p:nvPicPr>
            <p:cNvPr id="2054" name="Picture 6" descr="Покровська міська рада — Податкова">
              <a:extLst>
                <a:ext uri="{FF2B5EF4-FFF2-40B4-BE49-F238E27FC236}">
                  <a16:creationId xmlns:a16="http://schemas.microsoft.com/office/drawing/2014/main" id="{3BD895C7-29B0-421B-BCFF-47C6898FF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958" y="2842878"/>
              <a:ext cx="2230471" cy="209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75B7F-2558-435E-B72C-E44FDB219BC7}"/>
                </a:ext>
              </a:extLst>
            </p:cNvPr>
            <p:cNvSpPr txBox="1"/>
            <p:nvPr/>
          </p:nvSpPr>
          <p:spPr>
            <a:xfrm>
              <a:off x="3551958" y="4934438"/>
              <a:ext cx="223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відповідальна особа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F45A7C-5D19-4817-981C-E48293DE6549}"/>
              </a:ext>
            </a:extLst>
          </p:cNvPr>
          <p:cNvSpPr txBox="1"/>
          <p:nvPr/>
        </p:nvSpPr>
        <p:spPr>
          <a:xfrm>
            <a:off x="5707041" y="494433"/>
            <a:ext cx="4733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4188">
                    <a:lumMod val="60000"/>
                    <a:lumOff val="40000"/>
                  </a:srgbClr>
                </a:solidFill>
                <a:latin typeface="Myriad Pro"/>
                <a:cs typeface="Arial" panose="020B0604020202020204" pitchFamily="34" charset="0"/>
              </a:rPr>
              <a:t>Основні складові плану дій з профілактики інфекцій та інфекційного контролю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935320-2BAA-459E-8D67-275C774151A3}"/>
              </a:ext>
            </a:extLst>
          </p:cNvPr>
          <p:cNvGrpSpPr/>
          <p:nvPr/>
        </p:nvGrpSpPr>
        <p:grpSpPr>
          <a:xfrm>
            <a:off x="521204" y="1589925"/>
            <a:ext cx="2180492" cy="2412410"/>
            <a:chOff x="592853" y="2842878"/>
            <a:chExt cx="1909187" cy="2412410"/>
          </a:xfrm>
        </p:grpSpPr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740BF1BA-6E3B-4826-9BBB-5323408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54" y="2842878"/>
            <a:ext cx="1902086" cy="241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Точковий рисунок" r:id="rId4" imgW="1661040" imgH="1958400" progId="Paint.Picture">
                    <p:embed/>
                  </p:oleObj>
                </mc:Choice>
                <mc:Fallback>
                  <p:oleObj name="Точковий рисунок" r:id="rId4" imgW="1661040" imgH="1958400" progId="Paint.Picture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740BF1BA-6E3B-4826-9BBB-5323408065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954" y="2842878"/>
                          <a:ext cx="1902086" cy="241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71AB07-C89B-4A1D-996D-DDE38B393C77}"/>
                </a:ext>
              </a:extLst>
            </p:cNvPr>
            <p:cNvSpPr txBox="1"/>
            <p:nvPr/>
          </p:nvSpPr>
          <p:spPr>
            <a:xfrm>
              <a:off x="592853" y="4793623"/>
              <a:ext cx="19091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ціль/активність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3B6D736-A31F-4DCD-97FB-E1BDD5BE8130}"/>
              </a:ext>
            </a:extLst>
          </p:cNvPr>
          <p:cNvGrpSpPr/>
          <p:nvPr/>
        </p:nvGrpSpPr>
        <p:grpSpPr>
          <a:xfrm>
            <a:off x="4631868" y="2287717"/>
            <a:ext cx="2705100" cy="2505905"/>
            <a:chOff x="6381332" y="3004456"/>
            <a:chExt cx="2705100" cy="2505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D54890-DB3D-4D2E-99C3-7FFCB44FC16D}"/>
                </a:ext>
              </a:extLst>
            </p:cNvPr>
            <p:cNvSpPr txBox="1"/>
            <p:nvPr/>
          </p:nvSpPr>
          <p:spPr>
            <a:xfrm>
              <a:off x="6381332" y="4679364"/>
              <a:ext cx="270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період впровадження</a:t>
              </a:r>
            </a:p>
          </p:txBody>
        </p:sp>
        <p:pic>
          <p:nvPicPr>
            <p:cNvPr id="2056" name="Picture 8" descr="Тривалість робочого часу: особливості та обмеження">
              <a:extLst>
                <a:ext uri="{FF2B5EF4-FFF2-40B4-BE49-F238E27FC236}">
                  <a16:creationId xmlns:a16="http://schemas.microsoft.com/office/drawing/2014/main" id="{DC2B8792-2786-4631-9D74-EB170E5A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32" y="3004456"/>
              <a:ext cx="2705100" cy="167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9E565E-AA55-4C04-AEF0-7D074736FE01}"/>
              </a:ext>
            </a:extLst>
          </p:cNvPr>
          <p:cNvGrpSpPr/>
          <p:nvPr/>
        </p:nvGrpSpPr>
        <p:grpSpPr>
          <a:xfrm>
            <a:off x="6761653" y="4781845"/>
            <a:ext cx="3028950" cy="1948138"/>
            <a:chOff x="6761653" y="4781845"/>
            <a:chExt cx="3028950" cy="1948138"/>
          </a:xfrm>
        </p:grpSpPr>
        <p:pic>
          <p:nvPicPr>
            <p:cNvPr id="2058" name="Picture 10" descr="Как рассчитать бюджет на интернет-рекламу, расчет бюджета на рекламу">
              <a:extLst>
                <a:ext uri="{FF2B5EF4-FFF2-40B4-BE49-F238E27FC236}">
                  <a16:creationId xmlns:a16="http://schemas.microsoft.com/office/drawing/2014/main" id="{09698900-FACC-4612-BD53-44F4BB03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653" y="4781845"/>
              <a:ext cx="30289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4AAFF9-7634-4B62-A691-A36FB5D40BA1}"/>
                </a:ext>
              </a:extLst>
            </p:cNvPr>
            <p:cNvSpPr txBox="1"/>
            <p:nvPr/>
          </p:nvSpPr>
          <p:spPr>
            <a:xfrm>
              <a:off x="6761653" y="6268318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64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01D94F-D117-4BD8-9021-EC200C8E811A}"/>
              </a:ext>
            </a:extLst>
          </p:cNvPr>
          <p:cNvGrpSpPr/>
          <p:nvPr/>
        </p:nvGrpSpPr>
        <p:grpSpPr>
          <a:xfrm>
            <a:off x="2401397" y="3177449"/>
            <a:ext cx="2230471" cy="2922557"/>
            <a:chOff x="3551958" y="2842878"/>
            <a:chExt cx="2230471" cy="2922557"/>
          </a:xfrm>
        </p:grpSpPr>
        <p:pic>
          <p:nvPicPr>
            <p:cNvPr id="2054" name="Picture 6" descr="Покровська міська рада — Податкова">
              <a:extLst>
                <a:ext uri="{FF2B5EF4-FFF2-40B4-BE49-F238E27FC236}">
                  <a16:creationId xmlns:a16="http://schemas.microsoft.com/office/drawing/2014/main" id="{3BD895C7-29B0-421B-BCFF-47C6898FF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958" y="2842878"/>
              <a:ext cx="2230471" cy="209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75B7F-2558-435E-B72C-E44FDB219BC7}"/>
                </a:ext>
              </a:extLst>
            </p:cNvPr>
            <p:cNvSpPr txBox="1"/>
            <p:nvPr/>
          </p:nvSpPr>
          <p:spPr>
            <a:xfrm>
              <a:off x="3551958" y="4934438"/>
              <a:ext cx="223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відповідальна особа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F45A7C-5D19-4817-981C-E48293DE6549}"/>
              </a:ext>
            </a:extLst>
          </p:cNvPr>
          <p:cNvSpPr txBox="1"/>
          <p:nvPr/>
        </p:nvSpPr>
        <p:spPr>
          <a:xfrm>
            <a:off x="5707041" y="494433"/>
            <a:ext cx="4733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4188">
                    <a:lumMod val="60000"/>
                    <a:lumOff val="40000"/>
                  </a:srgbClr>
                </a:solidFill>
                <a:latin typeface="Myriad Pro"/>
                <a:cs typeface="Arial" panose="020B0604020202020204" pitchFamily="34" charset="0"/>
              </a:rPr>
              <a:t>Основні складові плану дій з профілактики інфекцій та інфекційного контролю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935320-2BAA-459E-8D67-275C774151A3}"/>
              </a:ext>
            </a:extLst>
          </p:cNvPr>
          <p:cNvGrpSpPr/>
          <p:nvPr/>
        </p:nvGrpSpPr>
        <p:grpSpPr>
          <a:xfrm>
            <a:off x="521204" y="1589925"/>
            <a:ext cx="2180492" cy="2412410"/>
            <a:chOff x="592853" y="2842878"/>
            <a:chExt cx="1909187" cy="2412410"/>
          </a:xfrm>
        </p:grpSpPr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740BF1BA-6E3B-4826-9BBB-5323408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54" y="2842878"/>
            <a:ext cx="1902086" cy="241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Точковий рисунок" r:id="rId4" imgW="1661040" imgH="1958400" progId="Paint.Picture">
                    <p:embed/>
                  </p:oleObj>
                </mc:Choice>
                <mc:Fallback>
                  <p:oleObj name="Точковий рисунок" r:id="rId4" imgW="1661040" imgH="1958400" progId="Paint.Picture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740BF1BA-6E3B-4826-9BBB-5323408065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954" y="2842878"/>
                          <a:ext cx="1902086" cy="241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71AB07-C89B-4A1D-996D-DDE38B393C77}"/>
                </a:ext>
              </a:extLst>
            </p:cNvPr>
            <p:cNvSpPr txBox="1"/>
            <p:nvPr/>
          </p:nvSpPr>
          <p:spPr>
            <a:xfrm>
              <a:off x="592853" y="4793623"/>
              <a:ext cx="19091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ціль/активність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3B6D736-A31F-4DCD-97FB-E1BDD5BE8130}"/>
              </a:ext>
            </a:extLst>
          </p:cNvPr>
          <p:cNvGrpSpPr/>
          <p:nvPr/>
        </p:nvGrpSpPr>
        <p:grpSpPr>
          <a:xfrm>
            <a:off x="4631868" y="2287717"/>
            <a:ext cx="2705100" cy="2505905"/>
            <a:chOff x="6381332" y="3004456"/>
            <a:chExt cx="2705100" cy="2505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D54890-DB3D-4D2E-99C3-7FFCB44FC16D}"/>
                </a:ext>
              </a:extLst>
            </p:cNvPr>
            <p:cNvSpPr txBox="1"/>
            <p:nvPr/>
          </p:nvSpPr>
          <p:spPr>
            <a:xfrm>
              <a:off x="6381332" y="4679364"/>
              <a:ext cx="270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період впровадження</a:t>
              </a:r>
            </a:p>
          </p:txBody>
        </p:sp>
        <p:pic>
          <p:nvPicPr>
            <p:cNvPr id="2056" name="Picture 8" descr="Тривалість робочого часу: особливості та обмеження">
              <a:extLst>
                <a:ext uri="{FF2B5EF4-FFF2-40B4-BE49-F238E27FC236}">
                  <a16:creationId xmlns:a16="http://schemas.microsoft.com/office/drawing/2014/main" id="{DC2B8792-2786-4631-9D74-EB170E5A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32" y="3004456"/>
              <a:ext cx="2705100" cy="167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9E565E-AA55-4C04-AEF0-7D074736FE01}"/>
              </a:ext>
            </a:extLst>
          </p:cNvPr>
          <p:cNvGrpSpPr/>
          <p:nvPr/>
        </p:nvGrpSpPr>
        <p:grpSpPr>
          <a:xfrm>
            <a:off x="6761653" y="4781845"/>
            <a:ext cx="3028950" cy="1948138"/>
            <a:chOff x="6761653" y="4781845"/>
            <a:chExt cx="3028950" cy="1948138"/>
          </a:xfrm>
        </p:grpSpPr>
        <p:pic>
          <p:nvPicPr>
            <p:cNvPr id="2058" name="Picture 10" descr="Как рассчитать бюджет на интернет-рекламу, расчет бюджета на рекламу">
              <a:extLst>
                <a:ext uri="{FF2B5EF4-FFF2-40B4-BE49-F238E27FC236}">
                  <a16:creationId xmlns:a16="http://schemas.microsoft.com/office/drawing/2014/main" id="{09698900-FACC-4612-BD53-44F4BB03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653" y="4781845"/>
              <a:ext cx="30289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4AAFF9-7634-4B62-A691-A36FB5D40BA1}"/>
                </a:ext>
              </a:extLst>
            </p:cNvPr>
            <p:cNvSpPr txBox="1"/>
            <p:nvPr/>
          </p:nvSpPr>
          <p:spPr>
            <a:xfrm>
              <a:off x="6761653" y="6268318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AAE364-F69F-44AD-8A9A-F5DCCD17E7A3}"/>
              </a:ext>
            </a:extLst>
          </p:cNvPr>
          <p:cNvGrpSpPr/>
          <p:nvPr/>
        </p:nvGrpSpPr>
        <p:grpSpPr>
          <a:xfrm>
            <a:off x="8897433" y="2449580"/>
            <a:ext cx="3009864" cy="1579613"/>
            <a:chOff x="8897433" y="2449580"/>
            <a:chExt cx="3009864" cy="1579613"/>
          </a:xfrm>
        </p:grpSpPr>
        <p:graphicFrame>
          <p:nvGraphicFramePr>
            <p:cNvPr id="11" name="Объект 10">
              <a:extLst>
                <a:ext uri="{FF2B5EF4-FFF2-40B4-BE49-F238E27FC236}">
                  <a16:creationId xmlns:a16="http://schemas.microsoft.com/office/drawing/2014/main" id="{36A7BBBB-05F7-49DF-BD33-6C2BC9F8BF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97433" y="2449580"/>
            <a:ext cx="3009864" cy="145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Точковий рисунок" r:id="rId8" imgW="2773800" imgH="1455480" progId="Paint.Picture">
                    <p:embed/>
                  </p:oleObj>
                </mc:Choice>
                <mc:Fallback>
                  <p:oleObj name="Точковий рисунок" r:id="rId8" imgW="2773800" imgH="1455480" progId="Paint.Picture">
                    <p:embed/>
                    <p:pic>
                      <p:nvPicPr>
                        <p:cNvPr id="11" name="Объект 10">
                          <a:extLst>
                            <a:ext uri="{FF2B5EF4-FFF2-40B4-BE49-F238E27FC236}">
                              <a16:creationId xmlns:a16="http://schemas.microsoft.com/office/drawing/2014/main" id="{36A7BBBB-05F7-49DF-BD33-6C2BC9F8BF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897433" y="2449580"/>
                          <a:ext cx="3009864" cy="1455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1BD9B6-47B4-4763-AEF7-324027EBF596}"/>
                </a:ext>
              </a:extLst>
            </p:cNvPr>
            <p:cNvSpPr txBox="1"/>
            <p:nvPr/>
          </p:nvSpPr>
          <p:spPr>
            <a:xfrm>
              <a:off x="8897433" y="3629083"/>
              <a:ext cx="3009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індикатор виконання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82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9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80702"/>
              </p:ext>
            </p:extLst>
          </p:nvPr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Сформувати ВІК у складі щонайменше: керівника-координатора з покращення гігієни рук та статистика.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2. Виділити окреме приміщення для ВІК та забезпечити його необхідним технічним обладнанням (комп’ютер із відповідним програмним забезпеченням та доступом до мережі Інтернет).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2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02018"/>
              </p:ext>
            </p:extLst>
          </p:nvPr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Сформувати ВІК у складі щонайменше: керівника-координатора з покращення гігієни рук та статистика.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2. Виділити окреме приміщення для ВІК та забезпечити його необхідним технічним обладнанням (комп’ютер із відповідним програмним забезпеченням та доступом до мережі Інтернет).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Січень – Листопад 2022 року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2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0574"/>
              </p:ext>
            </p:extLst>
          </p:nvPr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Сформувати ВІК у складі щонайменше: керівника-координатора з покращення гігієни рук та статистика.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2. Виділити окреме приміщення для ВІК та забезпечити його необхідним технічним обладнанням (комп’ютер із відповідним програмним забезпеченням та доступом до мережі Інтернет).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Січень – Листопад 2022 року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Сформована ВІК (затверджено положення про відділ) із визначеними посадовими інструкціями/ обов’язками і затвердженим графіком роботи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4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77745"/>
              </p:ext>
            </p:extLst>
          </p:nvPr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Сформувати ВІК у складі щонайменше: керівника-координатора з покращення гігієни рук та статистика.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2. Виділити окреме приміщення для ВІК та забезпечити його необхідним технічним обладнанням (комп’ютер із відповідним програмним забезпеченням та доступом до мережі Інтернет).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Січень – Листопад 2022 року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Сформована ВІК (затверджено положення про відділ) із визначеними посадовими інструкціями/ обов’язками і затвердженим графіком роботи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25 000 грв.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63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31945"/>
              </p:ext>
            </p:extLst>
          </p:nvPr>
        </p:nvGraphicFramePr>
        <p:xfrm>
          <a:off x="473947" y="1828800"/>
          <a:ext cx="11244106" cy="43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4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84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ВІК не сформований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Сформувати ВІК у складі щонайменше: керівника-координатора з покращення гігієни рук та статистика.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2. Виділити окреме приміщення для ВІК та забезпечити його необхідним технічним обладнанням (комп’ютер із відповідним програмним забезпеченням та доступом до мережі Інтернет).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Січень – Листопад 2022 року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Сформована ВІК (затверджено положення про відділ) із визначеними посадовими інструкціями/ обов’язками і затвердженим графіком роботи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25 000 грв.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1. Начальник відділу кадрів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 Заступник генерального директора з матеріально-технічного забезпечення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3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499731"/>
            <a:ext cx="11565826" cy="1235843"/>
          </a:xfrm>
        </p:spPr>
        <p:txBody>
          <a:bodyPr>
            <a:noAutofit/>
          </a:bodyPr>
          <a:lstStyle/>
          <a:p>
            <a:r>
              <a:rPr lang="uk-UA" sz="2800" b="1" dirty="0">
                <a:highlight>
                  <a:srgbClr val="C0C0C0"/>
                </a:highlight>
              </a:rPr>
              <a:t>Структура наказу «Про організацію профілактики інфекцій та інфекційного контролю в закладах охорони здоров’я» (амбулаторно-поліклінічні заклади)</a:t>
            </a:r>
            <a:endParaRPr lang="uk-UA" sz="2800" b="1" dirty="0"/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56D345B5-D543-4342-8B60-E37515D690DB}"/>
              </a:ext>
            </a:extLst>
          </p:cNvPr>
          <p:cNvGrpSpPr/>
          <p:nvPr/>
        </p:nvGrpSpPr>
        <p:grpSpPr>
          <a:xfrm>
            <a:off x="1" y="2151875"/>
            <a:ext cx="10163544" cy="4206394"/>
            <a:chOff x="1" y="1299498"/>
            <a:chExt cx="7724580" cy="3196978"/>
          </a:xfrm>
        </p:grpSpPr>
        <p:sp>
          <p:nvSpPr>
            <p:cNvPr id="12" name="圆角右箭头 84">
              <a:extLst>
                <a:ext uri="{FF2B5EF4-FFF2-40B4-BE49-F238E27FC236}">
                  <a16:creationId xmlns:a16="http://schemas.microsoft.com/office/drawing/2014/main" id="{011ECA2D-69FE-4679-9F35-0448EA8A9EC3}"/>
                </a:ext>
              </a:extLst>
            </p:cNvPr>
            <p:cNvSpPr/>
            <p:nvPr/>
          </p:nvSpPr>
          <p:spPr>
            <a:xfrm rot="5400000" flipH="1">
              <a:off x="2895417" y="-758016"/>
              <a:ext cx="533400" cy="6321851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圆角右箭头 85">
              <a:extLst>
                <a:ext uri="{FF2B5EF4-FFF2-40B4-BE49-F238E27FC236}">
                  <a16:creationId xmlns:a16="http://schemas.microsoft.com/office/drawing/2014/main" id="{95CCD45E-0900-48C1-9D8C-C503A2C8E5B5}"/>
                </a:ext>
              </a:extLst>
            </p:cNvPr>
            <p:cNvSpPr/>
            <p:nvPr/>
          </p:nvSpPr>
          <p:spPr>
            <a:xfrm rot="16200000" flipH="1" flipV="1">
              <a:off x="2536992" y="429084"/>
              <a:ext cx="532209" cy="5603811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矩形 91">
              <a:extLst>
                <a:ext uri="{FF2B5EF4-FFF2-40B4-BE49-F238E27FC236}">
                  <a16:creationId xmlns:a16="http://schemas.microsoft.com/office/drawing/2014/main" id="{C10F5FAD-04F5-4FE4-986B-F4E5FAAE4A40}"/>
                </a:ext>
              </a:extLst>
            </p:cNvPr>
            <p:cNvSpPr/>
            <p:nvPr/>
          </p:nvSpPr>
          <p:spPr>
            <a:xfrm>
              <a:off x="585261" y="3448594"/>
              <a:ext cx="1040637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矩形 92">
              <a:extLst>
                <a:ext uri="{FF2B5EF4-FFF2-40B4-BE49-F238E27FC236}">
                  <a16:creationId xmlns:a16="http://schemas.microsoft.com/office/drawing/2014/main" id="{C6F8D044-5561-4B10-922C-E2D3417C8277}"/>
                </a:ext>
              </a:extLst>
            </p:cNvPr>
            <p:cNvSpPr/>
            <p:nvPr/>
          </p:nvSpPr>
          <p:spPr>
            <a:xfrm>
              <a:off x="580016" y="3693303"/>
              <a:ext cx="1985324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Open Sans" panose="020B0606030504020204" pitchFamily="34" charset="0"/>
                </a:rPr>
                <a:t>Типове положення про відділ з ІК закладу охорони здоров'я та закладу соціального захисту</a:t>
              </a:r>
            </a:p>
          </p:txBody>
        </p:sp>
        <p:sp>
          <p:nvSpPr>
            <p:cNvPr id="27" name="矩形 99">
              <a:extLst>
                <a:ext uri="{FF2B5EF4-FFF2-40B4-BE49-F238E27FC236}">
                  <a16:creationId xmlns:a16="http://schemas.microsoft.com/office/drawing/2014/main" id="{FE96651A-0C4B-4213-81E2-9562DF0239B1}"/>
                </a:ext>
              </a:extLst>
            </p:cNvPr>
            <p:cNvSpPr/>
            <p:nvPr/>
          </p:nvSpPr>
          <p:spPr>
            <a:xfrm>
              <a:off x="4657608" y="3428177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矩形 100">
              <a:extLst>
                <a:ext uri="{FF2B5EF4-FFF2-40B4-BE49-F238E27FC236}">
                  <a16:creationId xmlns:a16="http://schemas.microsoft.com/office/drawing/2014/main" id="{EEAA6C8B-62EC-44F6-8862-04485CEE6910}"/>
                </a:ext>
              </a:extLst>
            </p:cNvPr>
            <p:cNvSpPr/>
            <p:nvPr/>
          </p:nvSpPr>
          <p:spPr>
            <a:xfrm>
              <a:off x="4652364" y="3695304"/>
              <a:ext cx="2148240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Open Sans" panose="020B0606030504020204" pitchFamily="34" charset="0"/>
                </a:rPr>
                <a:t>Інструкція з впровадження покращення гігієни рук в закладах охорони здоров'я та закладах соціального захисту</a:t>
              </a:r>
            </a:p>
          </p:txBody>
        </p:sp>
        <p:sp>
          <p:nvSpPr>
            <p:cNvPr id="29" name="矩形 101">
              <a:extLst>
                <a:ext uri="{FF2B5EF4-FFF2-40B4-BE49-F238E27FC236}">
                  <a16:creationId xmlns:a16="http://schemas.microsoft.com/office/drawing/2014/main" id="{85BCE913-A293-484F-A713-5C0ADBCDF92B}"/>
                </a:ext>
              </a:extLst>
            </p:cNvPr>
            <p:cNvSpPr/>
            <p:nvPr/>
          </p:nvSpPr>
          <p:spPr>
            <a:xfrm>
              <a:off x="5414626" y="1299498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矩形 102">
              <a:extLst>
                <a:ext uri="{FF2B5EF4-FFF2-40B4-BE49-F238E27FC236}">
                  <a16:creationId xmlns:a16="http://schemas.microsoft.com/office/drawing/2014/main" id="{18AE20E4-7689-4297-80CD-39A67F4CBD65}"/>
                </a:ext>
              </a:extLst>
            </p:cNvPr>
            <p:cNvSpPr/>
            <p:nvPr/>
          </p:nvSpPr>
          <p:spPr>
            <a:xfrm>
              <a:off x="5414626" y="1613061"/>
              <a:ext cx="2309955" cy="42690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Open Sans" panose="020B0606030504020204" pitchFamily="34" charset="0"/>
                </a:rPr>
                <a:t>Зміни до деяких наказів МОЗ України</a:t>
              </a:r>
              <a:endParaRPr kumimoji="0" lang="uk-UA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圆角右箭头 103">
              <a:extLst>
                <a:ext uri="{FF2B5EF4-FFF2-40B4-BE49-F238E27FC236}">
                  <a16:creationId xmlns:a16="http://schemas.microsoft.com/office/drawing/2014/main" id="{77C6EB66-A3DB-4F37-BD1E-1451C5B8D607}"/>
                </a:ext>
              </a:extLst>
            </p:cNvPr>
            <p:cNvSpPr/>
            <p:nvPr/>
          </p:nvSpPr>
          <p:spPr>
            <a:xfrm rot="16200000" flipH="1" flipV="1">
              <a:off x="544817" y="2462931"/>
              <a:ext cx="532209" cy="1621842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81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2215860"/>
          <a:ext cx="11244106" cy="24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364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1916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СОП щодо стандартних заходів захисту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7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2215860"/>
          <a:ext cx="11244106" cy="24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364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1916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СОП щодо стандартних заходів захисту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Розробити/адаптувати наявні алгоритми і протоколи відповідно до місцевого контексту, профілю закладу/відділення та наявних ресурсів (фінансових та людських).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Березень-Червень 2022 року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Розроблені/адаптовані (із зазначенням дати перегляду) та затверджені СОП щодо стандартних заходів захисту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ВІК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08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1607736"/>
          <a:ext cx="11244106" cy="488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56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4314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об’єктивні механізми оцінки знань працівників щодо ПІІК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9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75495"/>
              </p:ext>
            </p:extLst>
          </p:nvPr>
        </p:nvGraphicFramePr>
        <p:xfrm>
          <a:off x="473947" y="1607736"/>
          <a:ext cx="11244106" cy="4220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489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709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об’єктивні механізми оцінки знань працівників щодо ПІІК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Затверджено анкети для перевірки знань за напрямами гігієна рук, стандартні заходи захисту, очищення та дезінфекція приміщень.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Затверджено анкети перевірки знань працівників за напрямами заходи захисту засновані на недопущенні інфікування, поводження з медичними відходами, постановка і догляд за периферичними венозними катетерами.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6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34428"/>
              </p:ext>
            </p:extLst>
          </p:nvPr>
        </p:nvGraphicFramePr>
        <p:xfrm>
          <a:off x="473947" y="1607736"/>
          <a:ext cx="11244106" cy="4303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50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Проблема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Ціль/активність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Терміни виконання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Індикатор виконання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Ресурси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Відповідальні особи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79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об’єктивні механізми оцінки знань працівників щодо ПІІК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Розробити анкети для перевірки знань працівників пілотних відділень.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Розробити систему перевірки знань працівників закладу, що включатиме оцінку теоретичних знань та практичних навичок.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Липень-Серпень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Серпень-Листопад 2022 року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Затверджено анкети для перевірки знань за напрямами гігієна рук, стандартні заходи захисту, очищення та дезінфекція приміщень.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Затверджено анкети перевірки знань працівників за напрямами заходи захисту засновані на недопущенні інфікування, поводження з медичними відходами, постановка і догляд за периферичними венозними катетерами.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 грв.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ВІК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84959"/>
            <a:ext cx="10972800" cy="1490954"/>
          </a:xfrm>
        </p:spPr>
        <p:txBody>
          <a:bodyPr/>
          <a:lstStyle/>
          <a:p>
            <a:pPr marL="0" indent="0" algn="ctr">
              <a:buNone/>
            </a:pPr>
            <a:r>
              <a:rPr lang="uk-UA" sz="336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 і підготовка працівників в системі організації профілактики інфекцій та інфекційного контролю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FE3947-1BCA-4F6E-9973-766DD7D05FB3}"/>
              </a:ext>
            </a:extLst>
          </p:cNvPr>
          <p:cNvSpPr/>
          <p:nvPr/>
        </p:nvSpPr>
        <p:spPr>
          <a:xfrm>
            <a:off x="1204735" y="1376250"/>
            <a:ext cx="1618022" cy="260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160"/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69395"/>
            <a:ext cx="5562074" cy="409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1675" y="1869396"/>
            <a:ext cx="520262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60" b="1" i="1" dirty="0">
                <a:solidFill>
                  <a:schemeClr val="accent1"/>
                </a:solidFill>
              </a:rPr>
              <a:t>Успіх програми ПІІК залежить від взаєморозуміння та взаємопідтримки між адміністрацією ЗОЗ, лікарями, епідеміологами та медичними сестрами, система освіти має охоплювати фахівців всіх рівнів, в незалежності від положення, стажу, віку та інших моментів, тобто охоплювати всіх від прибиральниці і санітарки до головного лікаря/директора</a:t>
            </a:r>
            <a:endParaRPr lang="en-US" sz="2160" b="1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1617"/>
            <a:ext cx="10972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Кого навчати?</a:t>
            </a:r>
            <a:endParaRPr lang="en-US" sz="336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203230"/>
            <a:ext cx="4961605" cy="3245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973" y="2108502"/>
            <a:ext cx="4786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60" b="1" dirty="0">
                <a:solidFill>
                  <a:srgbClr val="C00000"/>
                </a:solidFill>
              </a:rPr>
              <a:t>Психологічні аспекти:</a:t>
            </a:r>
          </a:p>
          <a:p>
            <a:pPr algn="ctr"/>
            <a:endParaRPr lang="uk-UA" sz="216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i="1" dirty="0">
                <a:solidFill>
                  <a:schemeClr val="accent1"/>
                </a:solidFill>
              </a:rPr>
              <a:t>персональна загроза;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i="1" dirty="0">
                <a:solidFill>
                  <a:schemeClr val="accent1"/>
                </a:solidFill>
              </a:rPr>
              <a:t>страх перед змінами;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i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i="1" dirty="0">
                <a:solidFill>
                  <a:schemeClr val="accent1"/>
                </a:solidFill>
              </a:rPr>
              <a:t>відсутність впевненості в потенційні вигоді від змін;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i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i="1" dirty="0">
                <a:solidFill>
                  <a:schemeClr val="accent1"/>
                </a:solidFill>
              </a:rPr>
              <a:t>конкуруючий попит.</a:t>
            </a:r>
            <a:endParaRPr lang="en-US" sz="216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3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72944"/>
            <a:ext cx="5089109" cy="408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7897" y="1700163"/>
            <a:ext cx="537288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60" b="1" dirty="0">
                <a:solidFill>
                  <a:srgbClr val="C00000"/>
                </a:solidFill>
              </a:rPr>
              <a:t>Джерела/методи впливу:</a:t>
            </a:r>
          </a:p>
          <a:p>
            <a:pPr algn="ctr"/>
            <a:endParaRPr lang="uk-UA" sz="21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примусу;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заохочення;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закону;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(авторитет) експерта;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повноважень;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сила (вплив)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2983469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34" y="2386308"/>
            <a:ext cx="4502632" cy="3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1486" y="2090599"/>
            <a:ext cx="537288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60" b="1" dirty="0">
                <a:solidFill>
                  <a:srgbClr val="C00000"/>
                </a:solidFill>
              </a:rPr>
              <a:t>Інструктажі:</a:t>
            </a:r>
          </a:p>
          <a:p>
            <a:pPr algn="ctr"/>
            <a:endParaRPr lang="uk-UA" sz="21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вхідний;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первинний на робочому місці;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повторний;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позаплановий;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цільовий</a:t>
            </a:r>
          </a:p>
        </p:txBody>
      </p:sp>
    </p:spTree>
    <p:extLst>
      <p:ext uri="{BB962C8B-B14F-4D97-AF65-F5344CB8AC3E}">
        <p14:creationId xmlns:p14="http://schemas.microsoft.com/office/powerpoint/2010/main" val="331350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id="{40E643FE-246D-4FD6-98CA-13D1CE0E0ECD}"/>
              </a:ext>
            </a:extLst>
          </p:cNvPr>
          <p:cNvSpPr/>
          <p:nvPr/>
        </p:nvSpPr>
        <p:spPr>
          <a:xfrm rot="5400000">
            <a:off x="9188930" y="2205275"/>
            <a:ext cx="1991550" cy="3650764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3457-765F-47BD-8762-B96B370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69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highlight>
                  <a:srgbClr val="C0C0C0"/>
                </a:highlight>
              </a:rPr>
              <a:t>Діяльність ВІК (амбулаторії, поліклініки, ЦЕМД)</a:t>
            </a:r>
            <a:endParaRPr lang="uk-UA" sz="4000" b="1" dirty="0"/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90FA5C53-2779-4F66-9F43-9A79BDEB56AD}"/>
              </a:ext>
            </a:extLst>
          </p:cNvPr>
          <p:cNvSpPr/>
          <p:nvPr/>
        </p:nvSpPr>
        <p:spPr>
          <a:xfrm rot="10800000">
            <a:off x="4926460" y="4658028"/>
            <a:ext cx="284708" cy="37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2">
            <a:extLst>
              <a:ext uri="{FF2B5EF4-FFF2-40B4-BE49-F238E27FC236}">
                <a16:creationId xmlns:a16="http://schemas.microsoft.com/office/drawing/2014/main" id="{387E1707-5119-4443-AB19-B372EA249AB3}"/>
              </a:ext>
            </a:extLst>
          </p:cNvPr>
          <p:cNvSpPr>
            <a:spLocks/>
          </p:cNvSpPr>
          <p:nvPr/>
        </p:nvSpPr>
        <p:spPr bwMode="auto">
          <a:xfrm>
            <a:off x="10084060" y="5152828"/>
            <a:ext cx="669693" cy="6708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0148F11-A90C-4DE9-B46C-C47C935C0BDF}"/>
              </a:ext>
            </a:extLst>
          </p:cNvPr>
          <p:cNvGrpSpPr/>
          <p:nvPr/>
        </p:nvGrpSpPr>
        <p:grpSpPr>
          <a:xfrm>
            <a:off x="5667203" y="3044006"/>
            <a:ext cx="3174424" cy="1991551"/>
            <a:chOff x="6079738" y="3573379"/>
            <a:chExt cx="2838387" cy="834191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587DB10C-B1D6-4717-8922-E08297412EEF}"/>
                </a:ext>
              </a:extLst>
            </p:cNvPr>
            <p:cNvSpPr/>
            <p:nvPr/>
          </p:nvSpPr>
          <p:spPr>
            <a:xfrm>
              <a:off x="6079738" y="3573379"/>
              <a:ext cx="2637031" cy="834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38">
              <a:extLst>
                <a:ext uri="{FF2B5EF4-FFF2-40B4-BE49-F238E27FC236}">
                  <a16:creationId xmlns:a16="http://schemas.microsoft.com/office/drawing/2014/main" id="{10E26E7E-C31D-4512-BAD5-0C14CA62C90F}"/>
                </a:ext>
              </a:extLst>
            </p:cNvPr>
            <p:cNvSpPr/>
            <p:nvPr/>
          </p:nvSpPr>
          <p:spPr>
            <a:xfrm rot="5400000">
              <a:off x="8700660" y="3889799"/>
              <a:ext cx="233573" cy="20135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1BEFEE51-7B8C-46E1-9E19-5D9C69075259}"/>
              </a:ext>
            </a:extLst>
          </p:cNvPr>
          <p:cNvGrpSpPr/>
          <p:nvPr/>
        </p:nvGrpSpPr>
        <p:grpSpPr>
          <a:xfrm>
            <a:off x="3070419" y="3044006"/>
            <a:ext cx="3061472" cy="1991551"/>
            <a:chOff x="3475232" y="3573379"/>
            <a:chExt cx="2805862" cy="834191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F35AF070-862D-4863-AD00-887549E02213}"/>
                </a:ext>
              </a:extLst>
            </p:cNvPr>
            <p:cNvSpPr/>
            <p:nvPr/>
          </p:nvSpPr>
          <p:spPr>
            <a:xfrm>
              <a:off x="3475232" y="3573379"/>
              <a:ext cx="2637031" cy="834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42">
              <a:extLst>
                <a:ext uri="{FF2B5EF4-FFF2-40B4-BE49-F238E27FC236}">
                  <a16:creationId xmlns:a16="http://schemas.microsoft.com/office/drawing/2014/main" id="{BE65D28E-49C2-4D00-BDD7-5A3A4B1239EA}"/>
                </a:ext>
              </a:extLst>
            </p:cNvPr>
            <p:cNvSpPr/>
            <p:nvPr/>
          </p:nvSpPr>
          <p:spPr>
            <a:xfrm rot="5400000">
              <a:off x="6063629" y="3889798"/>
              <a:ext cx="233573" cy="2013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44">
            <a:extLst>
              <a:ext uri="{FF2B5EF4-FFF2-40B4-BE49-F238E27FC236}">
                <a16:creationId xmlns:a16="http://schemas.microsoft.com/office/drawing/2014/main" id="{9F0EF76A-02AC-434D-91A1-04152274842A}"/>
              </a:ext>
            </a:extLst>
          </p:cNvPr>
          <p:cNvGrpSpPr/>
          <p:nvPr/>
        </p:nvGrpSpPr>
        <p:grpSpPr>
          <a:xfrm>
            <a:off x="425665" y="3044007"/>
            <a:ext cx="3066822" cy="1991549"/>
            <a:chOff x="838200" y="3573380"/>
            <a:chExt cx="2838388" cy="834190"/>
          </a:xfrm>
        </p:grpSpPr>
        <p:sp>
          <p:nvSpPr>
            <p:cNvPr id="27" name="Round Same Side Corner Rectangle 45">
              <a:extLst>
                <a:ext uri="{FF2B5EF4-FFF2-40B4-BE49-F238E27FC236}">
                  <a16:creationId xmlns:a16="http://schemas.microsoft.com/office/drawing/2014/main" id="{E4200BD1-94FA-46AF-B893-C56E5F411B57}"/>
                </a:ext>
              </a:extLst>
            </p:cNvPr>
            <p:cNvSpPr/>
            <p:nvPr/>
          </p:nvSpPr>
          <p:spPr>
            <a:xfrm rot="16200000">
              <a:off x="1739621" y="2671959"/>
              <a:ext cx="834190" cy="2637031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46">
              <a:extLst>
                <a:ext uri="{FF2B5EF4-FFF2-40B4-BE49-F238E27FC236}">
                  <a16:creationId xmlns:a16="http://schemas.microsoft.com/office/drawing/2014/main" id="{7153720F-F0FC-4FAB-85D7-C87023151296}"/>
                </a:ext>
              </a:extLst>
            </p:cNvPr>
            <p:cNvSpPr/>
            <p:nvPr/>
          </p:nvSpPr>
          <p:spPr>
            <a:xfrm rot="5400000">
              <a:off x="3459123" y="3889797"/>
              <a:ext cx="233573" cy="20135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C292160-3A43-4ABB-81FF-892E9A4E1C8E}"/>
                </a:ext>
              </a:extLst>
            </p:cNvPr>
            <p:cNvSpPr txBox="1"/>
            <p:nvPr/>
          </p:nvSpPr>
          <p:spPr>
            <a:xfrm>
              <a:off x="2080614" y="375964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矩形 38">
            <a:extLst>
              <a:ext uri="{FF2B5EF4-FFF2-40B4-BE49-F238E27FC236}">
                <a16:creationId xmlns:a16="http://schemas.microsoft.com/office/drawing/2014/main" id="{F2BFBDDE-4C68-4BD7-BBCF-73305CB7AF89}"/>
              </a:ext>
            </a:extLst>
          </p:cNvPr>
          <p:cNvSpPr/>
          <p:nvPr/>
        </p:nvSpPr>
        <p:spPr>
          <a:xfrm>
            <a:off x="425663" y="3150691"/>
            <a:ext cx="28492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організація профілактики інфікування при наданні медичної допомоги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19E2CC-43DB-4D0B-86BF-1B44740FE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7" y="2249708"/>
            <a:ext cx="781944" cy="7819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3243B5-D199-4111-ABAF-06CDE0FA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5159144"/>
            <a:ext cx="6706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B76ADF-6DD5-4A8F-BDAD-364D6A17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0" y="2279148"/>
            <a:ext cx="46333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13" y="2066317"/>
            <a:ext cx="5104087" cy="3897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466545"/>
            <a:ext cx="52215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60" b="1" dirty="0">
                <a:solidFill>
                  <a:srgbClr val="C00000"/>
                </a:solidFill>
              </a:rPr>
              <a:t>Навчання медичного персоналу це: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зміна характеру дій в результаті набуття знань і навиків;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активний процес;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безперервний процес;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процес заснований на теорії навчання дорослих слухачів;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процес, що відповідає потребам навчання і підготовки дорослих слухачів</a:t>
            </a:r>
          </a:p>
        </p:txBody>
      </p:sp>
    </p:spTree>
    <p:extLst>
      <p:ext uri="{BB962C8B-B14F-4D97-AF65-F5344CB8AC3E}">
        <p14:creationId xmlns:p14="http://schemas.microsoft.com/office/powerpoint/2010/main" val="349135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72" y="1967538"/>
            <a:ext cx="4710736" cy="3859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15046"/>
            <a:ext cx="586477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60" b="1" dirty="0">
                <a:solidFill>
                  <a:srgbClr val="C00000"/>
                </a:solidFill>
              </a:rPr>
              <a:t>Програми по навчанню і підготовці</a:t>
            </a:r>
          </a:p>
          <a:p>
            <a:endParaRPr lang="uk-UA" sz="21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визначення інформації, яка потрібна слухачам;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визначення кола слухачів;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оцінка запиту слухачів на навчання;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планування програми;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реалізація програми;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chemeClr val="accent1"/>
                </a:solidFill>
              </a:rPr>
              <a:t>оцінка успішності навчання і підготовки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1672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241975"/>
            <a:ext cx="4548155" cy="3878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7755" y="1466545"/>
            <a:ext cx="54864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160" b="1" dirty="0">
                <a:solidFill>
                  <a:srgbClr val="C00000"/>
                </a:solidFill>
              </a:rPr>
              <a:t>Поділ працівників на категорії у відповідності до потреб у навчанні: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1.	категорії працівників: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•	персонал, який безпосередньо надає медичну допомогу (лікарі та медичні сестри);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•	допоміжний персонал (техніки-лаборанти, фармацевти, працівники стерилізаційних блоків, харчоблоків та пралень тощо);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2.	досвід роботи: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•	новий співробітник без досвіду роботи;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•	новий співробітник з досвідом роботи;</a:t>
            </a:r>
          </a:p>
          <a:p>
            <a:r>
              <a:rPr lang="uk-UA" sz="2160" dirty="0">
                <a:solidFill>
                  <a:schemeClr val="accent1"/>
                </a:solidFill>
              </a:rPr>
              <a:t>•	штатний співробітник.</a:t>
            </a:r>
          </a:p>
        </p:txBody>
      </p:sp>
    </p:spTree>
    <p:extLst>
      <p:ext uri="{BB962C8B-B14F-4D97-AF65-F5344CB8AC3E}">
        <p14:creationId xmlns:p14="http://schemas.microsoft.com/office/powerpoint/2010/main" val="1169332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955" y="1761218"/>
            <a:ext cx="3916153" cy="47278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9856" y="1576762"/>
            <a:ext cx="54864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160" b="1" dirty="0">
                <a:solidFill>
                  <a:srgbClr val="FF0000"/>
                </a:solidFill>
              </a:rPr>
              <a:t>Відсоток «виживання знань»</a:t>
            </a:r>
          </a:p>
          <a:p>
            <a:endParaRPr lang="uk-UA" sz="2160" dirty="0"/>
          </a:p>
          <a:p>
            <a:r>
              <a:rPr lang="uk-UA" sz="2160" dirty="0">
                <a:solidFill>
                  <a:schemeClr val="accent1"/>
                </a:solidFill>
              </a:rPr>
              <a:t>навчання інших – 95%;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практика – 75%;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обговорення в групах – 50%;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демонстрації – 30%;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аудіовізуальний метод – 20%;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література – 10%;</a:t>
            </a:r>
          </a:p>
          <a:p>
            <a:endParaRPr lang="uk-UA" sz="2160" dirty="0">
              <a:solidFill>
                <a:schemeClr val="accent1"/>
              </a:solidFill>
            </a:endParaRPr>
          </a:p>
          <a:p>
            <a:r>
              <a:rPr lang="uk-UA" sz="2160" dirty="0">
                <a:solidFill>
                  <a:schemeClr val="accent1"/>
                </a:solidFill>
              </a:rPr>
              <a:t>лекції – 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1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5" name="TextBox 4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269" y="1466545"/>
            <a:ext cx="1012146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Тренер/інструктор/вчитель повинен:</a:t>
            </a:r>
          </a:p>
          <a:p>
            <a:pPr algn="ctr"/>
            <a:endParaRPr lang="uk-UA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уникати сцен і подіумів;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використовувати відповідні кімнати;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створювати обстановку доброзичливості;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створювати обстановку, що полегшить навчання;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слід використовувати досвід і приклади, які надають слухачі («обговорення наболілого»);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використовувати більше матеріалу із реального досвіду (бажано відповідного ЗОЗ);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більше використовувати цілеспрямовані матеріали (наприклад, надавати перевагу темі «Профілактика вірусних гепатитів у відділенні гемодіалізу» над «Принципи госпітальної епідеміології»);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допомагати слухачу у визначенні проблеми та техніки її усунення</a:t>
            </a:r>
          </a:p>
        </p:txBody>
      </p:sp>
    </p:spTree>
    <p:extLst>
      <p:ext uri="{BB962C8B-B14F-4D97-AF65-F5344CB8AC3E}">
        <p14:creationId xmlns:p14="http://schemas.microsoft.com/office/powerpoint/2010/main" val="1625866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5" name="Прямоугольник 4"/>
          <p:cNvSpPr/>
          <p:nvPr/>
        </p:nvSpPr>
        <p:spPr>
          <a:xfrm>
            <a:off x="1186618" y="1613883"/>
            <a:ext cx="981876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60" b="1" dirty="0">
                <a:solidFill>
                  <a:srgbClr val="FF0000"/>
                </a:solidFill>
              </a:rPr>
              <a:t>Основні принципи навчання дорослих слухачів:</a:t>
            </a:r>
          </a:p>
          <a:p>
            <a:endParaRPr lang="ru-RU" sz="21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rgbClr val="002060"/>
                </a:solidFill>
              </a:rPr>
              <a:t>головне – увага практичному досвіді, а не інформація загального характеру;</a:t>
            </a:r>
          </a:p>
          <a:p>
            <a:endParaRPr lang="uk-UA" sz="216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rgbClr val="002060"/>
                </a:solidFill>
              </a:rPr>
              <a:t>розширення змісту і методів навчання різнорідних груп;</a:t>
            </a:r>
          </a:p>
          <a:p>
            <a:endParaRPr lang="uk-UA" sz="216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rgbClr val="002060"/>
                </a:solidFill>
              </a:rPr>
              <a:t>спиратися на життєвий досвід слухачів (дорослі слухачі краще сприймають матеріал, що має відношення до їх життєвого досвіду);</a:t>
            </a:r>
          </a:p>
          <a:p>
            <a:endParaRPr lang="uk-UA" sz="216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rgbClr val="002060"/>
                </a:solidFill>
              </a:rPr>
              <a:t>виокремити користь із «навчальних ситуацій» (навчання – відповідь на поточну ситуацію; головна увага – безпосередня проблема);</a:t>
            </a:r>
          </a:p>
          <a:p>
            <a:endParaRPr lang="uk-UA" sz="216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>
                <a:solidFill>
                  <a:srgbClr val="002060"/>
                </a:solidFill>
              </a:rPr>
              <a:t>практикувати негайне застосування отриманих знань, що призведе до найкращого засвоєння.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1617"/>
            <a:ext cx="109728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Загальні принципи навчання</a:t>
            </a:r>
          </a:p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медичних працівників</a:t>
            </a:r>
            <a:endParaRPr lang="en-US" sz="336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91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0223"/>
            <a:ext cx="10972800" cy="3887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10972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60" b="1" dirty="0">
                <a:solidFill>
                  <a:schemeClr val="accent1"/>
                </a:solidFill>
              </a:rPr>
              <a:t>Оцінювання ефективності програми</a:t>
            </a:r>
            <a:endParaRPr lang="en-US" sz="336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6612" y="806753"/>
            <a:ext cx="9421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безпосередній контроль за роботою медичного персоналу і реєстрація змін, які відбулися в їх практичній діяльності;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повідомлення, які поступають від керівників медичного персоналу і стосуються виконання співробітниками рекомендацій щодо заходів ПІІК;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60" dirty="0"/>
              <a:t>результати моніторингу і оцінки</a:t>
            </a:r>
          </a:p>
        </p:txBody>
      </p:sp>
    </p:spTree>
    <p:extLst>
      <p:ext uri="{BB962C8B-B14F-4D97-AF65-F5344CB8AC3E}">
        <p14:creationId xmlns:p14="http://schemas.microsoft.com/office/powerpoint/2010/main" val="361198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1307031" y="2386563"/>
            <a:ext cx="10007600" cy="999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5000" b="1" dirty="0">
                <a:latin typeface="Myriad pro"/>
              </a:rPr>
              <a:t>Скринінг та розподіл потоків пацієнтів</a:t>
            </a:r>
            <a:endParaRPr sz="5000" b="1" dirty="0">
              <a:latin typeface="Myriad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571188"/>
            <a:ext cx="3096713" cy="1091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235" y="5023861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8407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548C3-D82B-4DF9-82EA-AD7BD6F202E6}"/>
              </a:ext>
            </a:extLst>
          </p:cNvPr>
          <p:cNvSpPr txBox="1"/>
          <p:nvPr/>
        </p:nvSpPr>
        <p:spPr>
          <a:xfrm>
            <a:off x="2416551" y="2736502"/>
            <a:ext cx="7358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Як знизити ризики інфікування, пов’язані з амбулаторно-поліклінічним прийомом пацієнтів?</a:t>
            </a:r>
          </a:p>
        </p:txBody>
      </p:sp>
    </p:spTree>
    <p:extLst>
      <p:ext uri="{BB962C8B-B14F-4D97-AF65-F5344CB8AC3E}">
        <p14:creationId xmlns:p14="http://schemas.microsoft.com/office/powerpoint/2010/main" val="1163260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ідсумки-2015 головні меми. Частина 1 / позитив | Корисні поради і цікава  інформація на будь-яку тему.">
            <a:extLst>
              <a:ext uri="{FF2B5EF4-FFF2-40B4-BE49-F238E27FC236}">
                <a16:creationId xmlns:a16="http://schemas.microsoft.com/office/drawing/2014/main" id="{2586C234-9CE3-4CF4-8422-655406AF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34664"/>
            <a:ext cx="6076950" cy="50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548C3-D82B-4DF9-82EA-AD7BD6F202E6}"/>
              </a:ext>
            </a:extLst>
          </p:cNvPr>
          <p:cNvSpPr txBox="1"/>
          <p:nvPr/>
        </p:nvSpPr>
        <p:spPr>
          <a:xfrm>
            <a:off x="4732020" y="205565"/>
            <a:ext cx="7358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Як знизити ризики інфікування, пов’язані з амбулаторно-поліклінічним прийомом пацієнтів?</a:t>
            </a:r>
          </a:p>
        </p:txBody>
      </p:sp>
    </p:spTree>
    <p:extLst>
      <p:ext uri="{BB962C8B-B14F-4D97-AF65-F5344CB8AC3E}">
        <p14:creationId xmlns:p14="http://schemas.microsoft.com/office/powerpoint/2010/main" val="398959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id="{40E643FE-246D-4FD6-98CA-13D1CE0E0ECD}"/>
              </a:ext>
            </a:extLst>
          </p:cNvPr>
          <p:cNvSpPr/>
          <p:nvPr/>
        </p:nvSpPr>
        <p:spPr>
          <a:xfrm rot="5400000">
            <a:off x="9188930" y="2205275"/>
            <a:ext cx="1991550" cy="3650764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3457-765F-47BD-8762-B96B370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69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highlight>
                  <a:srgbClr val="C0C0C0"/>
                </a:highlight>
              </a:rPr>
              <a:t>Діяльність ВІК (амбулаторії, поліклініки, ЦЕМД)</a:t>
            </a:r>
            <a:endParaRPr lang="uk-UA" sz="4000" b="1" dirty="0"/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90FA5C53-2779-4F66-9F43-9A79BDEB56AD}"/>
              </a:ext>
            </a:extLst>
          </p:cNvPr>
          <p:cNvSpPr/>
          <p:nvPr/>
        </p:nvSpPr>
        <p:spPr>
          <a:xfrm rot="10800000">
            <a:off x="4926460" y="4658028"/>
            <a:ext cx="284708" cy="37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2">
            <a:extLst>
              <a:ext uri="{FF2B5EF4-FFF2-40B4-BE49-F238E27FC236}">
                <a16:creationId xmlns:a16="http://schemas.microsoft.com/office/drawing/2014/main" id="{387E1707-5119-4443-AB19-B372EA249AB3}"/>
              </a:ext>
            </a:extLst>
          </p:cNvPr>
          <p:cNvSpPr>
            <a:spLocks/>
          </p:cNvSpPr>
          <p:nvPr/>
        </p:nvSpPr>
        <p:spPr bwMode="auto">
          <a:xfrm>
            <a:off x="10084060" y="5152828"/>
            <a:ext cx="669693" cy="6708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0148F11-A90C-4DE9-B46C-C47C935C0BDF}"/>
              </a:ext>
            </a:extLst>
          </p:cNvPr>
          <p:cNvGrpSpPr/>
          <p:nvPr/>
        </p:nvGrpSpPr>
        <p:grpSpPr>
          <a:xfrm>
            <a:off x="5667203" y="3044006"/>
            <a:ext cx="3174424" cy="1991551"/>
            <a:chOff x="6079738" y="3573379"/>
            <a:chExt cx="2838387" cy="834191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587DB10C-B1D6-4717-8922-E08297412EEF}"/>
                </a:ext>
              </a:extLst>
            </p:cNvPr>
            <p:cNvSpPr/>
            <p:nvPr/>
          </p:nvSpPr>
          <p:spPr>
            <a:xfrm>
              <a:off x="6079738" y="3573379"/>
              <a:ext cx="2637031" cy="834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38">
              <a:extLst>
                <a:ext uri="{FF2B5EF4-FFF2-40B4-BE49-F238E27FC236}">
                  <a16:creationId xmlns:a16="http://schemas.microsoft.com/office/drawing/2014/main" id="{10E26E7E-C31D-4512-BAD5-0C14CA62C90F}"/>
                </a:ext>
              </a:extLst>
            </p:cNvPr>
            <p:cNvSpPr/>
            <p:nvPr/>
          </p:nvSpPr>
          <p:spPr>
            <a:xfrm rot="5400000">
              <a:off x="8700660" y="3889799"/>
              <a:ext cx="233573" cy="20135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1BEFEE51-7B8C-46E1-9E19-5D9C69075259}"/>
              </a:ext>
            </a:extLst>
          </p:cNvPr>
          <p:cNvGrpSpPr/>
          <p:nvPr/>
        </p:nvGrpSpPr>
        <p:grpSpPr>
          <a:xfrm>
            <a:off x="3070419" y="3044006"/>
            <a:ext cx="3061472" cy="1991551"/>
            <a:chOff x="3475232" y="3573379"/>
            <a:chExt cx="2805862" cy="834191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F35AF070-862D-4863-AD00-887549E02213}"/>
                </a:ext>
              </a:extLst>
            </p:cNvPr>
            <p:cNvSpPr/>
            <p:nvPr/>
          </p:nvSpPr>
          <p:spPr>
            <a:xfrm>
              <a:off x="3475232" y="3573379"/>
              <a:ext cx="2637031" cy="834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42">
              <a:extLst>
                <a:ext uri="{FF2B5EF4-FFF2-40B4-BE49-F238E27FC236}">
                  <a16:creationId xmlns:a16="http://schemas.microsoft.com/office/drawing/2014/main" id="{BE65D28E-49C2-4D00-BDD7-5A3A4B1239EA}"/>
                </a:ext>
              </a:extLst>
            </p:cNvPr>
            <p:cNvSpPr/>
            <p:nvPr/>
          </p:nvSpPr>
          <p:spPr>
            <a:xfrm rot="5400000">
              <a:off x="6063629" y="3889798"/>
              <a:ext cx="233573" cy="2013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44">
            <a:extLst>
              <a:ext uri="{FF2B5EF4-FFF2-40B4-BE49-F238E27FC236}">
                <a16:creationId xmlns:a16="http://schemas.microsoft.com/office/drawing/2014/main" id="{9F0EF76A-02AC-434D-91A1-04152274842A}"/>
              </a:ext>
            </a:extLst>
          </p:cNvPr>
          <p:cNvGrpSpPr/>
          <p:nvPr/>
        </p:nvGrpSpPr>
        <p:grpSpPr>
          <a:xfrm>
            <a:off x="425665" y="3044007"/>
            <a:ext cx="3066822" cy="1991549"/>
            <a:chOff x="838200" y="3573380"/>
            <a:chExt cx="2838388" cy="834190"/>
          </a:xfrm>
        </p:grpSpPr>
        <p:sp>
          <p:nvSpPr>
            <p:cNvPr id="27" name="Round Same Side Corner Rectangle 45">
              <a:extLst>
                <a:ext uri="{FF2B5EF4-FFF2-40B4-BE49-F238E27FC236}">
                  <a16:creationId xmlns:a16="http://schemas.microsoft.com/office/drawing/2014/main" id="{E4200BD1-94FA-46AF-B893-C56E5F411B57}"/>
                </a:ext>
              </a:extLst>
            </p:cNvPr>
            <p:cNvSpPr/>
            <p:nvPr/>
          </p:nvSpPr>
          <p:spPr>
            <a:xfrm rot="16200000">
              <a:off x="1739621" y="2671959"/>
              <a:ext cx="834190" cy="2637031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46">
              <a:extLst>
                <a:ext uri="{FF2B5EF4-FFF2-40B4-BE49-F238E27FC236}">
                  <a16:creationId xmlns:a16="http://schemas.microsoft.com/office/drawing/2014/main" id="{7153720F-F0FC-4FAB-85D7-C87023151296}"/>
                </a:ext>
              </a:extLst>
            </p:cNvPr>
            <p:cNvSpPr/>
            <p:nvPr/>
          </p:nvSpPr>
          <p:spPr>
            <a:xfrm rot="5400000">
              <a:off x="3459123" y="3889797"/>
              <a:ext cx="233573" cy="20135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C292160-3A43-4ABB-81FF-892E9A4E1C8E}"/>
                </a:ext>
              </a:extLst>
            </p:cNvPr>
            <p:cNvSpPr txBox="1"/>
            <p:nvPr/>
          </p:nvSpPr>
          <p:spPr>
            <a:xfrm>
              <a:off x="2080614" y="375964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矩形 38">
            <a:extLst>
              <a:ext uri="{FF2B5EF4-FFF2-40B4-BE49-F238E27FC236}">
                <a16:creationId xmlns:a16="http://schemas.microsoft.com/office/drawing/2014/main" id="{F2BFBDDE-4C68-4BD7-BBCF-73305CB7AF89}"/>
              </a:ext>
            </a:extLst>
          </p:cNvPr>
          <p:cNvSpPr/>
          <p:nvPr/>
        </p:nvSpPr>
        <p:spPr>
          <a:xfrm>
            <a:off x="425663" y="3150691"/>
            <a:ext cx="28492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організація профілактики інфікування при наданні медичної допомоги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19E2CC-43DB-4D0B-86BF-1B44740FE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7" y="2249708"/>
            <a:ext cx="781944" cy="7819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3243B5-D199-4111-ABAF-06CDE0FA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5159144"/>
            <a:ext cx="6706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B76ADF-6DD5-4A8F-BDAD-364D6A17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0" y="2279148"/>
            <a:ext cx="463336" cy="670618"/>
          </a:xfrm>
          <a:prstGeom prst="rect">
            <a:avLst/>
          </a:prstGeom>
        </p:spPr>
      </p:pic>
      <p:sp>
        <p:nvSpPr>
          <p:cNvPr id="30" name="矩形 38">
            <a:extLst>
              <a:ext uri="{FF2B5EF4-FFF2-40B4-BE49-F238E27FC236}">
                <a16:creationId xmlns:a16="http://schemas.microsoft.com/office/drawing/2014/main" id="{D586BC5A-8A6C-4C14-A639-DBC3D519A653}"/>
              </a:ext>
            </a:extLst>
          </p:cNvPr>
          <p:cNvSpPr/>
          <p:nvPr/>
        </p:nvSpPr>
        <p:spPr>
          <a:xfrm>
            <a:off x="3262831" y="3366134"/>
            <a:ext cx="2672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впровадження покращення гігієни рук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5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cal Centre Near Moggill | Moggill GP Doctors">
            <a:extLst>
              <a:ext uri="{FF2B5EF4-FFF2-40B4-BE49-F238E27FC236}">
                <a16:creationId xmlns:a16="http://schemas.microsoft.com/office/drawing/2014/main" id="{57161CA5-CC04-43F6-948D-42345159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68" y="3627784"/>
            <a:ext cx="4303642" cy="27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dical-Centre-reception">
            <a:extLst>
              <a:ext uri="{FF2B5EF4-FFF2-40B4-BE49-F238E27FC236}">
                <a16:creationId xmlns:a16="http://schemas.microsoft.com/office/drawing/2014/main" id="{22A1F347-F0EB-4310-80DC-62DFEE21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70" y="457614"/>
            <a:ext cx="4303643" cy="27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нсультативна поліклініка (реєстратура) | Національний інститут раку">
            <a:extLst>
              <a:ext uri="{FF2B5EF4-FFF2-40B4-BE49-F238E27FC236}">
                <a16:creationId xmlns:a16="http://schemas.microsoft.com/office/drawing/2014/main" id="{4A3E52B8-6FC6-4C6B-AA9A-F0D7A1FA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719674"/>
            <a:ext cx="5075853" cy="38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59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 Броварах триває вакцинація від СOVID-19 - Громадський Ревізор. Бровари">
            <a:extLst>
              <a:ext uri="{FF2B5EF4-FFF2-40B4-BE49-F238E27FC236}">
                <a16:creationId xmlns:a16="http://schemas.microsoft.com/office/drawing/2014/main" id="{BCBCFFDE-F238-4E37-939F-0E8E3986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1460"/>
            <a:ext cx="11487150" cy="64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50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7AFF31-3C5A-48D3-98C6-4D9E262C82D2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(активний)</a:t>
            </a:r>
          </a:p>
        </p:txBody>
      </p:sp>
      <p:pic>
        <p:nvPicPr>
          <p:cNvPr id="8194" name="Picture 2" descr="Учням таки можуть міряти температуру в школі | Українська правда _Життя">
            <a:extLst>
              <a:ext uri="{FF2B5EF4-FFF2-40B4-BE49-F238E27FC236}">
                <a16:creationId xmlns:a16="http://schemas.microsoft.com/office/drawing/2014/main" id="{633DBC7D-DD1E-4C17-A4CC-A5C4DEDD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406935"/>
            <a:ext cx="71913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96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півпраця зі ЗМІ: про надійних партнерів Асоціації захисту прав правників »  Фазекош Олексій Андрійович (персональний сайт)">
            <a:extLst>
              <a:ext uri="{FF2B5EF4-FFF2-40B4-BE49-F238E27FC236}">
                <a16:creationId xmlns:a16="http://schemas.microsoft.com/office/drawing/2014/main" id="{D68397CE-2970-46AA-AEC6-E78DC9D8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10" y="471196"/>
            <a:ext cx="8985379" cy="59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62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18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удь ласка, носіть маску - Our safety">
            <a:extLst>
              <a:ext uri="{FF2B5EF4-FFF2-40B4-BE49-F238E27FC236}">
                <a16:creationId xmlns:a16="http://schemas.microsoft.com/office/drawing/2014/main" id="{AAB6DC34-B391-4689-AF82-DC28B996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3429000"/>
            <a:ext cx="2640564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55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удь ласка, носіть маску - Our safety">
            <a:extLst>
              <a:ext uri="{FF2B5EF4-FFF2-40B4-BE49-F238E27FC236}">
                <a16:creationId xmlns:a16="http://schemas.microsoft.com/office/drawing/2014/main" id="{AAB6DC34-B391-4689-AF82-DC28B996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3429000"/>
            <a:ext cx="2640564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В Чернигове установили 100 стоек с дезинфектором для обработки рук &gt;  Мужской журнал - BZ-Expert">
            <a:extLst>
              <a:ext uri="{FF2B5EF4-FFF2-40B4-BE49-F238E27FC236}">
                <a16:creationId xmlns:a16="http://schemas.microsoft.com/office/drawing/2014/main" id="{87AE9BFF-1BC1-4A66-B2C3-028B2AF1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4" y="2076061"/>
            <a:ext cx="3825551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03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удь ласка, носіть маску - Our safety">
            <a:extLst>
              <a:ext uri="{FF2B5EF4-FFF2-40B4-BE49-F238E27FC236}">
                <a16:creationId xmlns:a16="http://schemas.microsoft.com/office/drawing/2014/main" id="{AAB6DC34-B391-4689-AF82-DC28B996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3429000"/>
            <a:ext cx="2640564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В Чернигове установили 100 стоек с дезинфектором для обработки рук &gt;  Мужской журнал - BZ-Expert">
            <a:extLst>
              <a:ext uri="{FF2B5EF4-FFF2-40B4-BE49-F238E27FC236}">
                <a16:creationId xmlns:a16="http://schemas.microsoft.com/office/drawing/2014/main" id="{87AE9BFF-1BC1-4A66-B2C3-028B2AF1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4" y="2076061"/>
            <a:ext cx="3825551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Наклейка Інформаційна &quot;Дотримуйтесь Дистанції&quot; / &quot;Соблюдайте Дистанцию&quot; — в  Категории &quot;Наклейки для Транспорта&quot; на Bigl.ua (1246780959)">
            <a:extLst>
              <a:ext uri="{FF2B5EF4-FFF2-40B4-BE49-F238E27FC236}">
                <a16:creationId xmlns:a16="http://schemas.microsoft.com/office/drawing/2014/main" id="{8F767734-F6E2-416C-BB99-347544A8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82192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42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удь ласка, носіть маску - Our safety">
            <a:extLst>
              <a:ext uri="{FF2B5EF4-FFF2-40B4-BE49-F238E27FC236}">
                <a16:creationId xmlns:a16="http://schemas.microsoft.com/office/drawing/2014/main" id="{AAB6DC34-B391-4689-AF82-DC28B996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3429000"/>
            <a:ext cx="2640564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В Чернигове установили 100 стоек с дезинфектором для обработки рук &gt;  Мужской журнал - BZ-Expert">
            <a:extLst>
              <a:ext uri="{FF2B5EF4-FFF2-40B4-BE49-F238E27FC236}">
                <a16:creationId xmlns:a16="http://schemas.microsoft.com/office/drawing/2014/main" id="{87AE9BFF-1BC1-4A66-B2C3-028B2AF1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4" y="2076061"/>
            <a:ext cx="3825551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Наклейка Інформаційна &quot;Дотримуйтесь Дистанції&quot; / &quot;Соблюдайте Дистанцию&quot; — в  Категории &quot;Наклейки для Транспорта&quot; на Bigl.ua (1246780959)">
            <a:extLst>
              <a:ext uri="{FF2B5EF4-FFF2-40B4-BE49-F238E27FC236}">
                <a16:creationId xmlns:a16="http://schemas.microsoft.com/office/drawing/2014/main" id="{8F767734-F6E2-416C-BB99-347544A8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11" y="55531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оронавірус: профілактика інфікування і поширення - Шевченківська районна в  місті Києві державна адміністрація">
            <a:extLst>
              <a:ext uri="{FF2B5EF4-FFF2-40B4-BE49-F238E27FC236}">
                <a16:creationId xmlns:a16="http://schemas.microsoft.com/office/drawing/2014/main" id="{B0990E71-05F3-4337-A406-F07BDA13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3" y="2556588"/>
            <a:ext cx="3279904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17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4578A-48B8-4AA7-BA2E-36D5207C3A11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9218" name="Picture 2" descr="Обережно: COVID-19. Частина ІІІ — Вінницька обласна державна адміністрація">
            <a:extLst>
              <a:ext uri="{FF2B5EF4-FFF2-40B4-BE49-F238E27FC236}">
                <a16:creationId xmlns:a16="http://schemas.microsoft.com/office/drawing/2014/main" id="{A7360613-A5CA-4EC0-96A3-B4FEFA0C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7168"/>
            <a:ext cx="3178629" cy="18444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удь ласка, носіть маску - Our safety">
            <a:extLst>
              <a:ext uri="{FF2B5EF4-FFF2-40B4-BE49-F238E27FC236}">
                <a16:creationId xmlns:a16="http://schemas.microsoft.com/office/drawing/2014/main" id="{AAB6DC34-B391-4689-AF82-DC28B996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3429000"/>
            <a:ext cx="2640564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В Чернигове установили 100 стоек с дезинфектором для обработки рук &gt;  Мужской журнал - BZ-Expert">
            <a:extLst>
              <a:ext uri="{FF2B5EF4-FFF2-40B4-BE49-F238E27FC236}">
                <a16:creationId xmlns:a16="http://schemas.microsoft.com/office/drawing/2014/main" id="{87AE9BFF-1BC1-4A66-B2C3-028B2AF1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4" y="2076061"/>
            <a:ext cx="3825551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Наклейка Інформаційна &quot;Дотримуйтесь Дистанції&quot; / &quot;Соблюдайте Дистанцию&quot; — в  Категории &quot;Наклейки для Транспорта&quot; на Bigl.ua (1246780959)">
            <a:extLst>
              <a:ext uri="{FF2B5EF4-FFF2-40B4-BE49-F238E27FC236}">
                <a16:creationId xmlns:a16="http://schemas.microsoft.com/office/drawing/2014/main" id="{8F767734-F6E2-416C-BB99-347544A8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11" y="55531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оронавірус: профілактика інфікування і поширення - Шевченківська районна в  місті Києві державна адміністрація">
            <a:extLst>
              <a:ext uri="{FF2B5EF4-FFF2-40B4-BE49-F238E27FC236}">
                <a16:creationId xmlns:a16="http://schemas.microsoft.com/office/drawing/2014/main" id="{B0990E71-05F3-4337-A406-F07BDA13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3" y="2556588"/>
            <a:ext cx="3279904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ро прийом громадян в умовах карантинних обмежень | Новини | Баштанська  міська територіальна громада">
            <a:extLst>
              <a:ext uri="{FF2B5EF4-FFF2-40B4-BE49-F238E27FC236}">
                <a16:creationId xmlns:a16="http://schemas.microsoft.com/office/drawing/2014/main" id="{94578AC8-25AE-4C7F-A7A3-25DC85EF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32" y="1434508"/>
            <a:ext cx="9675844" cy="41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id="{40E643FE-246D-4FD6-98CA-13D1CE0E0ECD}"/>
              </a:ext>
            </a:extLst>
          </p:cNvPr>
          <p:cNvSpPr/>
          <p:nvPr/>
        </p:nvSpPr>
        <p:spPr>
          <a:xfrm rot="5400000">
            <a:off x="9188930" y="2205275"/>
            <a:ext cx="1991550" cy="3650764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3457-765F-47BD-8762-B96B370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69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highlight>
                  <a:srgbClr val="C0C0C0"/>
                </a:highlight>
              </a:rPr>
              <a:t>Діяльність ВІК (амбулаторії, поліклініки, ЦЕМД)</a:t>
            </a:r>
            <a:endParaRPr lang="uk-UA" sz="4000" b="1" dirty="0"/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90FA5C53-2779-4F66-9F43-9A79BDEB56AD}"/>
              </a:ext>
            </a:extLst>
          </p:cNvPr>
          <p:cNvSpPr/>
          <p:nvPr/>
        </p:nvSpPr>
        <p:spPr>
          <a:xfrm rot="10800000">
            <a:off x="4926460" y="4658028"/>
            <a:ext cx="284708" cy="37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2">
            <a:extLst>
              <a:ext uri="{FF2B5EF4-FFF2-40B4-BE49-F238E27FC236}">
                <a16:creationId xmlns:a16="http://schemas.microsoft.com/office/drawing/2014/main" id="{387E1707-5119-4443-AB19-B372EA249AB3}"/>
              </a:ext>
            </a:extLst>
          </p:cNvPr>
          <p:cNvSpPr>
            <a:spLocks/>
          </p:cNvSpPr>
          <p:nvPr/>
        </p:nvSpPr>
        <p:spPr bwMode="auto">
          <a:xfrm>
            <a:off x="10084060" y="5152828"/>
            <a:ext cx="669693" cy="6708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0148F11-A90C-4DE9-B46C-C47C935C0BDF}"/>
              </a:ext>
            </a:extLst>
          </p:cNvPr>
          <p:cNvGrpSpPr/>
          <p:nvPr/>
        </p:nvGrpSpPr>
        <p:grpSpPr>
          <a:xfrm>
            <a:off x="5667203" y="3044006"/>
            <a:ext cx="3174424" cy="1991551"/>
            <a:chOff x="6079738" y="3573379"/>
            <a:chExt cx="2838387" cy="834191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587DB10C-B1D6-4717-8922-E08297412EEF}"/>
                </a:ext>
              </a:extLst>
            </p:cNvPr>
            <p:cNvSpPr/>
            <p:nvPr/>
          </p:nvSpPr>
          <p:spPr>
            <a:xfrm>
              <a:off x="6079738" y="3573379"/>
              <a:ext cx="2637031" cy="834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38">
              <a:extLst>
                <a:ext uri="{FF2B5EF4-FFF2-40B4-BE49-F238E27FC236}">
                  <a16:creationId xmlns:a16="http://schemas.microsoft.com/office/drawing/2014/main" id="{10E26E7E-C31D-4512-BAD5-0C14CA62C90F}"/>
                </a:ext>
              </a:extLst>
            </p:cNvPr>
            <p:cNvSpPr/>
            <p:nvPr/>
          </p:nvSpPr>
          <p:spPr>
            <a:xfrm rot="5400000">
              <a:off x="8700660" y="3889799"/>
              <a:ext cx="233573" cy="20135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1BEFEE51-7B8C-46E1-9E19-5D9C69075259}"/>
              </a:ext>
            </a:extLst>
          </p:cNvPr>
          <p:cNvGrpSpPr/>
          <p:nvPr/>
        </p:nvGrpSpPr>
        <p:grpSpPr>
          <a:xfrm>
            <a:off x="3070419" y="3044006"/>
            <a:ext cx="3061472" cy="1991551"/>
            <a:chOff x="3475232" y="3573379"/>
            <a:chExt cx="2805862" cy="834191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F35AF070-862D-4863-AD00-887549E02213}"/>
                </a:ext>
              </a:extLst>
            </p:cNvPr>
            <p:cNvSpPr/>
            <p:nvPr/>
          </p:nvSpPr>
          <p:spPr>
            <a:xfrm>
              <a:off x="3475232" y="3573379"/>
              <a:ext cx="2637031" cy="834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42">
              <a:extLst>
                <a:ext uri="{FF2B5EF4-FFF2-40B4-BE49-F238E27FC236}">
                  <a16:creationId xmlns:a16="http://schemas.microsoft.com/office/drawing/2014/main" id="{BE65D28E-49C2-4D00-BDD7-5A3A4B1239EA}"/>
                </a:ext>
              </a:extLst>
            </p:cNvPr>
            <p:cNvSpPr/>
            <p:nvPr/>
          </p:nvSpPr>
          <p:spPr>
            <a:xfrm rot="5400000">
              <a:off x="6063629" y="3889798"/>
              <a:ext cx="233573" cy="2013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44">
            <a:extLst>
              <a:ext uri="{FF2B5EF4-FFF2-40B4-BE49-F238E27FC236}">
                <a16:creationId xmlns:a16="http://schemas.microsoft.com/office/drawing/2014/main" id="{9F0EF76A-02AC-434D-91A1-04152274842A}"/>
              </a:ext>
            </a:extLst>
          </p:cNvPr>
          <p:cNvGrpSpPr/>
          <p:nvPr/>
        </p:nvGrpSpPr>
        <p:grpSpPr>
          <a:xfrm>
            <a:off x="425665" y="3044007"/>
            <a:ext cx="3066822" cy="1991549"/>
            <a:chOff x="838200" y="3573380"/>
            <a:chExt cx="2838388" cy="834190"/>
          </a:xfrm>
        </p:grpSpPr>
        <p:sp>
          <p:nvSpPr>
            <p:cNvPr id="27" name="Round Same Side Corner Rectangle 45">
              <a:extLst>
                <a:ext uri="{FF2B5EF4-FFF2-40B4-BE49-F238E27FC236}">
                  <a16:creationId xmlns:a16="http://schemas.microsoft.com/office/drawing/2014/main" id="{E4200BD1-94FA-46AF-B893-C56E5F411B57}"/>
                </a:ext>
              </a:extLst>
            </p:cNvPr>
            <p:cNvSpPr/>
            <p:nvPr/>
          </p:nvSpPr>
          <p:spPr>
            <a:xfrm rot="16200000">
              <a:off x="1739621" y="2671959"/>
              <a:ext cx="834190" cy="2637031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46">
              <a:extLst>
                <a:ext uri="{FF2B5EF4-FFF2-40B4-BE49-F238E27FC236}">
                  <a16:creationId xmlns:a16="http://schemas.microsoft.com/office/drawing/2014/main" id="{7153720F-F0FC-4FAB-85D7-C87023151296}"/>
                </a:ext>
              </a:extLst>
            </p:cNvPr>
            <p:cNvSpPr/>
            <p:nvPr/>
          </p:nvSpPr>
          <p:spPr>
            <a:xfrm rot="5400000">
              <a:off x="3459123" y="3889797"/>
              <a:ext cx="233573" cy="20135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C292160-3A43-4ABB-81FF-892E9A4E1C8E}"/>
                </a:ext>
              </a:extLst>
            </p:cNvPr>
            <p:cNvSpPr txBox="1"/>
            <p:nvPr/>
          </p:nvSpPr>
          <p:spPr>
            <a:xfrm>
              <a:off x="2080614" y="375964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矩形 38">
            <a:extLst>
              <a:ext uri="{FF2B5EF4-FFF2-40B4-BE49-F238E27FC236}">
                <a16:creationId xmlns:a16="http://schemas.microsoft.com/office/drawing/2014/main" id="{F2BFBDDE-4C68-4BD7-BBCF-73305CB7AF89}"/>
              </a:ext>
            </a:extLst>
          </p:cNvPr>
          <p:cNvSpPr/>
          <p:nvPr/>
        </p:nvSpPr>
        <p:spPr>
          <a:xfrm>
            <a:off x="425663" y="3150691"/>
            <a:ext cx="28492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організація профілактики інфікування при наданні медичної допомоги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19E2CC-43DB-4D0B-86BF-1B44740FE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7" y="2249708"/>
            <a:ext cx="781944" cy="7819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3243B5-D199-4111-ABAF-06CDE0FA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5159144"/>
            <a:ext cx="6706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B76ADF-6DD5-4A8F-BDAD-364D6A17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0" y="2279148"/>
            <a:ext cx="463336" cy="670618"/>
          </a:xfrm>
          <a:prstGeom prst="rect">
            <a:avLst/>
          </a:prstGeom>
        </p:spPr>
      </p:pic>
      <p:sp>
        <p:nvSpPr>
          <p:cNvPr id="30" name="矩形 38">
            <a:extLst>
              <a:ext uri="{FF2B5EF4-FFF2-40B4-BE49-F238E27FC236}">
                <a16:creationId xmlns:a16="http://schemas.microsoft.com/office/drawing/2014/main" id="{D586BC5A-8A6C-4C14-A639-DBC3D519A653}"/>
              </a:ext>
            </a:extLst>
          </p:cNvPr>
          <p:cNvSpPr/>
          <p:nvPr/>
        </p:nvSpPr>
        <p:spPr>
          <a:xfrm>
            <a:off x="3262831" y="3366134"/>
            <a:ext cx="2672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впровадження покращення гігієни рук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490FB3BF-5F97-4636-862F-088D7D8E9F44}"/>
              </a:ext>
            </a:extLst>
          </p:cNvPr>
          <p:cNvSpPr/>
          <p:nvPr/>
        </p:nvSpPr>
        <p:spPr>
          <a:xfrm>
            <a:off x="5919678" y="3304579"/>
            <a:ext cx="2690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допуск працівників до проведення медичних маніпуляцій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4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45E6C-1D23-4C17-9872-DA2940F9D403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СКРИНІНГ (пасивний)</a:t>
            </a:r>
          </a:p>
        </p:txBody>
      </p:sp>
      <p:pic>
        <p:nvPicPr>
          <p:cNvPr id="15362" name="Picture 2" descr="Табличка з шрифтом Брайля Кнопка виклику медичних працівників, цена 210  грн., купить в Днепре — Prom.ua (ID#1424471496)">
            <a:extLst>
              <a:ext uri="{FF2B5EF4-FFF2-40B4-BE49-F238E27FC236}">
                <a16:creationId xmlns:a16="http://schemas.microsoft.com/office/drawing/2014/main" id="{77339E55-5784-4519-9DA0-E18F4AAE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30" y="1089694"/>
            <a:ext cx="6382139" cy="53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ини Тернополя на 20 хвилин - Startpagina | Facebook">
            <a:extLst>
              <a:ext uri="{FF2B5EF4-FFF2-40B4-BE49-F238E27FC236}">
                <a16:creationId xmlns:a16="http://schemas.microsoft.com/office/drawing/2014/main" id="{5304780D-DD68-4A00-AB09-0AE9AD1E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33" y="1560058"/>
            <a:ext cx="4969193" cy="43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2C19A-A961-434E-B51C-4C516E93404C}"/>
              </a:ext>
            </a:extLst>
          </p:cNvPr>
          <p:cNvSpPr txBox="1"/>
          <p:nvPr/>
        </p:nvSpPr>
        <p:spPr>
          <a:xfrm>
            <a:off x="238874" y="1274308"/>
            <a:ext cx="6299086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1) розподілу потоків передує скринінг (активний та/або пасивний)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2) проводиться до входу в приміщення закладу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3) проводиться визначеною(</a:t>
            </a:r>
            <a:r>
              <a:rPr lang="uk-UA" sz="2000" dirty="0" err="1">
                <a:solidFill>
                  <a:srgbClr val="002060"/>
                </a:solidFill>
              </a:rPr>
              <a:t>ими</a:t>
            </a:r>
            <a:r>
              <a:rPr lang="uk-UA" sz="2000" dirty="0">
                <a:solidFill>
                  <a:srgbClr val="002060"/>
                </a:solidFill>
              </a:rPr>
              <a:t>) відповідальною(</a:t>
            </a:r>
            <a:r>
              <a:rPr lang="uk-UA" sz="2000" dirty="0" err="1">
                <a:solidFill>
                  <a:srgbClr val="002060"/>
                </a:solidFill>
              </a:rPr>
              <a:t>ими</a:t>
            </a:r>
            <a:r>
              <a:rPr lang="uk-UA" sz="2000" dirty="0">
                <a:solidFill>
                  <a:srgbClr val="002060"/>
                </a:solidFill>
              </a:rPr>
              <a:t>) особами, в разі використання активного скринінгу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4) рекомендовано візуально означити маршрут пацієнта (наприклад, наліпки на стінах чи підлозі)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5) рекомендовано візуально зазначити заходи, які має виконати пацієнт (наприклад, надягнути маску)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6) рекомендовано проводити моніторинг дотримання розподілу потоків</a:t>
            </a:r>
            <a:endParaRPr kumimoji="0" lang="uk-UA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836FB-5D43-4DA3-807B-07DDABD5A8BA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8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Розподіл потоків пацієнтів</a:t>
            </a:r>
          </a:p>
        </p:txBody>
      </p:sp>
    </p:spTree>
    <p:extLst>
      <p:ext uri="{BB962C8B-B14F-4D97-AF65-F5344CB8AC3E}">
        <p14:creationId xmlns:p14="http://schemas.microsoft.com/office/powerpoint/2010/main" val="2296739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1307031" y="2386563"/>
            <a:ext cx="10007600" cy="999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5000" dirty="0">
                <a:latin typeface="Myriad pro"/>
              </a:rPr>
              <a:t>Шляхи інфікування та заходи захисту </a:t>
            </a:r>
            <a:endParaRPr sz="5000" dirty="0">
              <a:latin typeface="Myriad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571188"/>
            <a:ext cx="3096713" cy="1091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235" y="5023861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.ЦГЗ\Навчальні проекти\Тренінг вересень 2021\Новая папка\pngeg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42" y="2688159"/>
            <a:ext cx="7274177" cy="38189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82171" y="1625759"/>
            <a:ext cx="2743200" cy="578880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Джерело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7772" y="1387396"/>
            <a:ext cx="2583545" cy="105560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Механізм передавання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61828" y="1387396"/>
            <a:ext cx="2989943" cy="105560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Сприйнятливий організм</a:t>
            </a: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Ланцюжок передавання збудника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cxnSp>
        <p:nvCxnSpPr>
          <p:cNvPr id="8" name="Прямая со стрелкой 7"/>
          <p:cNvCxnSpPr>
            <a:stCxn id="3" idx="3"/>
            <a:endCxn id="4" idx="1"/>
          </p:cNvCxnSpPr>
          <p:nvPr/>
        </p:nvCxnSpPr>
        <p:spPr>
          <a:xfrm>
            <a:off x="3425371" y="1915199"/>
            <a:ext cx="116240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>
            <a:off x="7171317" y="1915199"/>
            <a:ext cx="129051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5677978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Механізми передавання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836500" y="3474431"/>
            <a:ext cx="3555479" cy="132802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/>
              <a:t>Повітряно-крапельний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91432" y="1446143"/>
            <a:ext cx="3555479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Трансмісивний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36500" y="1402327"/>
            <a:ext cx="3555479" cy="132802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Фекально</a:t>
            </a:r>
            <a:r>
              <a:rPr lang="uk-UA" sz="3600" dirty="0"/>
              <a:t>-оральний</a:t>
            </a:r>
            <a:endParaRPr kumimoji="0" lang="uk-UA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Мікроби здатні маніпулювати людьми? ~ Futurum">
            <a:extLst>
              <a:ext uri="{FF2B5EF4-FFF2-40B4-BE49-F238E27FC236}">
                <a16:creationId xmlns:a16="http://schemas.microsoft.com/office/drawing/2014/main" id="{E1629E23-E0C8-46E4-9211-01382937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5" y="2161230"/>
            <a:ext cx="3555479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id="{D93C08FC-9EA4-4A0B-8A45-6DF5670843DE}"/>
              </a:ext>
            </a:extLst>
          </p:cNvPr>
          <p:cNvSpPr/>
          <p:nvPr/>
        </p:nvSpPr>
        <p:spPr>
          <a:xfrm>
            <a:off x="8491430" y="2713913"/>
            <a:ext cx="3555479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3600" dirty="0"/>
              <a:t>Контактний</a:t>
            </a:r>
            <a:endParaRPr kumimoji="0" lang="uk-UA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A57AE0BF-4B83-41C2-8427-4BFE402B4195}"/>
              </a:ext>
            </a:extLst>
          </p:cNvPr>
          <p:cNvSpPr/>
          <p:nvPr/>
        </p:nvSpPr>
        <p:spPr>
          <a:xfrm>
            <a:off x="4777913" y="5546535"/>
            <a:ext cx="3555479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/>
              <a:t>Вертикальний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C1507FD2-76A9-45A4-A167-744AF93E7139}"/>
              </a:ext>
            </a:extLst>
          </p:cNvPr>
          <p:cNvSpPr/>
          <p:nvPr/>
        </p:nvSpPr>
        <p:spPr>
          <a:xfrm>
            <a:off x="8491431" y="4054269"/>
            <a:ext cx="3555479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 err="1"/>
              <a:t>Артифіціальний</a:t>
            </a:r>
            <a:r>
              <a:rPr lang="uk-UA" sz="3600" dirty="0"/>
              <a:t> 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6866B860-AB38-4B9F-BC6F-FF364B71ADCF}"/>
              </a:ext>
            </a:extLst>
          </p:cNvPr>
          <p:cNvSpPr/>
          <p:nvPr/>
        </p:nvSpPr>
        <p:spPr>
          <a:xfrm>
            <a:off x="8491432" y="5580586"/>
            <a:ext cx="3555479" cy="646983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200" dirty="0" err="1"/>
              <a:t>Гемоконтактний</a:t>
            </a:r>
            <a:r>
              <a:rPr lang="uk-U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08585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Шляхи інфікування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713698" y="4753807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/>
              <a:t>Аерогенний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3698" y="303223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Крапельний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3698" y="149742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Контактний</a:t>
            </a:r>
          </a:p>
        </p:txBody>
      </p:sp>
      <p:pic>
        <p:nvPicPr>
          <p:cNvPr id="1026" name="Picture 2" descr="C:\Users\Maria\Desktop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2056866"/>
            <a:ext cx="3878736" cy="3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252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ЦГЗ\Навчальні проекти\Тренінг вересень 2021\Новая папка\—Pngtree—patient png free lying on_4710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47" y="992840"/>
            <a:ext cx="5383197" cy="5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5825818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ЦГЗ\Навчальні проекти\Тренінг вересень 2021\Новая папка\—Pngtree—patient png free lying on_4710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47" y="992840"/>
            <a:ext cx="5383197" cy="5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2051" name="Picture 3" descr="D:\1.ЦГЗ\Навчальні проекти\Тренінг вересень 2021\Новая папка\Lovepik_com-401068046-hand-painted-nurses-take-cas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1" y="1440026"/>
            <a:ext cx="4757980" cy="47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9134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ЦГЗ\Навчальні проекти\Тренінг вересень 2021\Новая папка\—Pngtree—patient png free lying on_4710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47" y="992840"/>
            <a:ext cx="5383197" cy="5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2051" name="Picture 3" descr="D:\1.ЦГЗ\Навчальні проекти\Тренінг вересень 2021\Новая папка\Lovepik_com-401068046-hand-painted-nurses-take-cas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1" y="1440026"/>
            <a:ext cx="4757980" cy="47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.ЦГЗ\Навчальні проекти\Тренінг вересень 2021\Новая папка\pngeg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05" y="210114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349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618" y="1066978"/>
            <a:ext cx="205840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Гігієна рук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9177">
            <a:off x="9744389" y="177784"/>
            <a:ext cx="2193086" cy="21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ашка Петри,почему надо мыть руки,песочница,мытье рук">
            <a:extLst>
              <a:ext uri="{FF2B5EF4-FFF2-40B4-BE49-F238E27FC236}">
                <a16:creationId xmlns:a16="http://schemas.microsoft.com/office/drawing/2014/main" id="{C4B16D2E-CD13-41C5-8093-E5E7EABA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5" y="1828480"/>
            <a:ext cx="6112653" cy="49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никюр на медицинскую тематику (42 фото)">
            <a:extLst>
              <a:ext uri="{FF2B5EF4-FFF2-40B4-BE49-F238E27FC236}">
                <a16:creationId xmlns:a16="http://schemas.microsoft.com/office/drawing/2014/main" id="{958DA4E7-960E-4A4C-91F7-C0B1B8CF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26" y="2586736"/>
            <a:ext cx="4962432" cy="30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318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id="{40E643FE-246D-4FD6-98CA-13D1CE0E0ECD}"/>
              </a:ext>
            </a:extLst>
          </p:cNvPr>
          <p:cNvSpPr/>
          <p:nvPr/>
        </p:nvSpPr>
        <p:spPr>
          <a:xfrm rot="5400000">
            <a:off x="9188930" y="2205275"/>
            <a:ext cx="1991550" cy="3650764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3457-765F-47BD-8762-B96B370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69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highlight>
                  <a:srgbClr val="C0C0C0"/>
                </a:highlight>
              </a:rPr>
              <a:t>Діяльність ВІК (амбулаторії, поліклініки, ЦЕМД)</a:t>
            </a:r>
            <a:endParaRPr lang="uk-UA" sz="4000" b="1" dirty="0"/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90FA5C53-2779-4F66-9F43-9A79BDEB56AD}"/>
              </a:ext>
            </a:extLst>
          </p:cNvPr>
          <p:cNvSpPr/>
          <p:nvPr/>
        </p:nvSpPr>
        <p:spPr>
          <a:xfrm rot="10800000">
            <a:off x="4926460" y="4658028"/>
            <a:ext cx="284708" cy="37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2">
            <a:extLst>
              <a:ext uri="{FF2B5EF4-FFF2-40B4-BE49-F238E27FC236}">
                <a16:creationId xmlns:a16="http://schemas.microsoft.com/office/drawing/2014/main" id="{387E1707-5119-4443-AB19-B372EA249AB3}"/>
              </a:ext>
            </a:extLst>
          </p:cNvPr>
          <p:cNvSpPr>
            <a:spLocks/>
          </p:cNvSpPr>
          <p:nvPr/>
        </p:nvSpPr>
        <p:spPr bwMode="auto">
          <a:xfrm>
            <a:off x="10084060" y="5152828"/>
            <a:ext cx="669693" cy="6708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0148F11-A90C-4DE9-B46C-C47C935C0BDF}"/>
              </a:ext>
            </a:extLst>
          </p:cNvPr>
          <p:cNvGrpSpPr/>
          <p:nvPr/>
        </p:nvGrpSpPr>
        <p:grpSpPr>
          <a:xfrm>
            <a:off x="5667203" y="3044006"/>
            <a:ext cx="3174424" cy="1991551"/>
            <a:chOff x="6079738" y="3573379"/>
            <a:chExt cx="2838387" cy="834191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587DB10C-B1D6-4717-8922-E08297412EEF}"/>
                </a:ext>
              </a:extLst>
            </p:cNvPr>
            <p:cNvSpPr/>
            <p:nvPr/>
          </p:nvSpPr>
          <p:spPr>
            <a:xfrm>
              <a:off x="6079738" y="3573379"/>
              <a:ext cx="2637031" cy="834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38">
              <a:extLst>
                <a:ext uri="{FF2B5EF4-FFF2-40B4-BE49-F238E27FC236}">
                  <a16:creationId xmlns:a16="http://schemas.microsoft.com/office/drawing/2014/main" id="{10E26E7E-C31D-4512-BAD5-0C14CA62C90F}"/>
                </a:ext>
              </a:extLst>
            </p:cNvPr>
            <p:cNvSpPr/>
            <p:nvPr/>
          </p:nvSpPr>
          <p:spPr>
            <a:xfrm rot="5400000">
              <a:off x="8700660" y="3889799"/>
              <a:ext cx="233573" cy="20135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1BEFEE51-7B8C-46E1-9E19-5D9C69075259}"/>
              </a:ext>
            </a:extLst>
          </p:cNvPr>
          <p:cNvGrpSpPr/>
          <p:nvPr/>
        </p:nvGrpSpPr>
        <p:grpSpPr>
          <a:xfrm>
            <a:off x="3070419" y="3044006"/>
            <a:ext cx="3061472" cy="1991551"/>
            <a:chOff x="3475232" y="3573379"/>
            <a:chExt cx="2805862" cy="834191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F35AF070-862D-4863-AD00-887549E02213}"/>
                </a:ext>
              </a:extLst>
            </p:cNvPr>
            <p:cNvSpPr/>
            <p:nvPr/>
          </p:nvSpPr>
          <p:spPr>
            <a:xfrm>
              <a:off x="3475232" y="3573379"/>
              <a:ext cx="2637031" cy="834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42">
              <a:extLst>
                <a:ext uri="{FF2B5EF4-FFF2-40B4-BE49-F238E27FC236}">
                  <a16:creationId xmlns:a16="http://schemas.microsoft.com/office/drawing/2014/main" id="{BE65D28E-49C2-4D00-BDD7-5A3A4B1239EA}"/>
                </a:ext>
              </a:extLst>
            </p:cNvPr>
            <p:cNvSpPr/>
            <p:nvPr/>
          </p:nvSpPr>
          <p:spPr>
            <a:xfrm rot="5400000">
              <a:off x="6063629" y="3889798"/>
              <a:ext cx="233573" cy="2013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44">
            <a:extLst>
              <a:ext uri="{FF2B5EF4-FFF2-40B4-BE49-F238E27FC236}">
                <a16:creationId xmlns:a16="http://schemas.microsoft.com/office/drawing/2014/main" id="{9F0EF76A-02AC-434D-91A1-04152274842A}"/>
              </a:ext>
            </a:extLst>
          </p:cNvPr>
          <p:cNvGrpSpPr/>
          <p:nvPr/>
        </p:nvGrpSpPr>
        <p:grpSpPr>
          <a:xfrm>
            <a:off x="425665" y="3044007"/>
            <a:ext cx="3066822" cy="1991549"/>
            <a:chOff x="838200" y="3573380"/>
            <a:chExt cx="2838388" cy="834190"/>
          </a:xfrm>
        </p:grpSpPr>
        <p:sp>
          <p:nvSpPr>
            <p:cNvPr id="27" name="Round Same Side Corner Rectangle 45">
              <a:extLst>
                <a:ext uri="{FF2B5EF4-FFF2-40B4-BE49-F238E27FC236}">
                  <a16:creationId xmlns:a16="http://schemas.microsoft.com/office/drawing/2014/main" id="{E4200BD1-94FA-46AF-B893-C56E5F411B57}"/>
                </a:ext>
              </a:extLst>
            </p:cNvPr>
            <p:cNvSpPr/>
            <p:nvPr/>
          </p:nvSpPr>
          <p:spPr>
            <a:xfrm rot="16200000">
              <a:off x="1739621" y="2671959"/>
              <a:ext cx="834190" cy="2637031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46">
              <a:extLst>
                <a:ext uri="{FF2B5EF4-FFF2-40B4-BE49-F238E27FC236}">
                  <a16:creationId xmlns:a16="http://schemas.microsoft.com/office/drawing/2014/main" id="{7153720F-F0FC-4FAB-85D7-C87023151296}"/>
                </a:ext>
              </a:extLst>
            </p:cNvPr>
            <p:cNvSpPr/>
            <p:nvPr/>
          </p:nvSpPr>
          <p:spPr>
            <a:xfrm rot="5400000">
              <a:off x="3459123" y="3889797"/>
              <a:ext cx="233573" cy="20135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C292160-3A43-4ABB-81FF-892E9A4E1C8E}"/>
                </a:ext>
              </a:extLst>
            </p:cNvPr>
            <p:cNvSpPr txBox="1"/>
            <p:nvPr/>
          </p:nvSpPr>
          <p:spPr>
            <a:xfrm>
              <a:off x="2080614" y="375964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矩形 38">
            <a:extLst>
              <a:ext uri="{FF2B5EF4-FFF2-40B4-BE49-F238E27FC236}">
                <a16:creationId xmlns:a16="http://schemas.microsoft.com/office/drawing/2014/main" id="{F2BFBDDE-4C68-4BD7-BBCF-73305CB7AF89}"/>
              </a:ext>
            </a:extLst>
          </p:cNvPr>
          <p:cNvSpPr/>
          <p:nvPr/>
        </p:nvSpPr>
        <p:spPr>
          <a:xfrm>
            <a:off x="425663" y="3150691"/>
            <a:ext cx="28492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організація профілактики інфікування при наданні медичної допомоги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19E2CC-43DB-4D0B-86BF-1B44740FE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7" y="2249708"/>
            <a:ext cx="781944" cy="7819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3243B5-D199-4111-ABAF-06CDE0FA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5159144"/>
            <a:ext cx="6706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B76ADF-6DD5-4A8F-BDAD-364D6A17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0" y="2279148"/>
            <a:ext cx="463336" cy="670618"/>
          </a:xfrm>
          <a:prstGeom prst="rect">
            <a:avLst/>
          </a:prstGeom>
        </p:spPr>
      </p:pic>
      <p:sp>
        <p:nvSpPr>
          <p:cNvPr id="30" name="矩形 38">
            <a:extLst>
              <a:ext uri="{FF2B5EF4-FFF2-40B4-BE49-F238E27FC236}">
                <a16:creationId xmlns:a16="http://schemas.microsoft.com/office/drawing/2014/main" id="{D586BC5A-8A6C-4C14-A639-DBC3D519A653}"/>
              </a:ext>
            </a:extLst>
          </p:cNvPr>
          <p:cNvSpPr/>
          <p:nvPr/>
        </p:nvSpPr>
        <p:spPr>
          <a:xfrm>
            <a:off x="3262831" y="3366134"/>
            <a:ext cx="2672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впровадження покращення гігієни рук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490FB3BF-5F97-4636-862F-088D7D8E9F44}"/>
              </a:ext>
            </a:extLst>
          </p:cNvPr>
          <p:cNvSpPr/>
          <p:nvPr/>
        </p:nvSpPr>
        <p:spPr>
          <a:xfrm>
            <a:off x="5919678" y="3304579"/>
            <a:ext cx="2690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допуск працівників до проведення медичних маніпуляцій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32" name="矩形 38">
            <a:extLst>
              <a:ext uri="{FF2B5EF4-FFF2-40B4-BE49-F238E27FC236}">
                <a16:creationId xmlns:a16="http://schemas.microsoft.com/office/drawing/2014/main" id="{2A5C36BE-6B6C-421B-AAE6-1063921A4CEA}"/>
              </a:ext>
            </a:extLst>
          </p:cNvPr>
          <p:cNvSpPr/>
          <p:nvPr/>
        </p:nvSpPr>
        <p:spPr>
          <a:xfrm>
            <a:off x="8592434" y="3334589"/>
            <a:ext cx="34176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готовність закладу до реагування на надзвичайні події в сфері громадського здоров’я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20204" pitchFamily="34" charset="0"/>
              <a:ea typeface="等线" panose="02010600030101010101" pitchFamily="2" charset="-122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74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медичних рукавичок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686896" y="3262487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AB72F-22CC-4F8A-8F42-54BCB00AD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7" y="1996484"/>
            <a:ext cx="3612444" cy="3952203"/>
          </a:xfrm>
          <a:prstGeom prst="rect">
            <a:avLst/>
          </a:prstGeom>
        </p:spPr>
      </p:pic>
      <p:pic>
        <p:nvPicPr>
          <p:cNvPr id="3074" name="Picture 2" descr="Отець Михайло Сукмановський про карантин (відео) - Золочів.нет">
            <a:extLst>
              <a:ext uri="{FF2B5EF4-FFF2-40B4-BE49-F238E27FC236}">
                <a16:creationId xmlns:a16="http://schemas.microsoft.com/office/drawing/2014/main" id="{C10BA432-11D3-4516-8887-E0572C7E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44" y="2799446"/>
            <a:ext cx="7242860" cy="39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9910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384" y="1081881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халатів захисних</a:t>
            </a:r>
          </a:p>
        </p:txBody>
      </p:sp>
      <p:pic>
        <p:nvPicPr>
          <p:cNvPr id="4098" name="Picture 2" descr="РЕАЛІЗОВАНІ ПРОЕКТИ – Благодійний Фонд. ЗДОРОВ&amp;#39;Я ЖІНКИ І ПЛАНУВАННЯ СІМ&amp;#39;Ї">
            <a:extLst>
              <a:ext uri="{FF2B5EF4-FFF2-40B4-BE49-F238E27FC236}">
                <a16:creationId xmlns:a16="http://schemas.microsoft.com/office/drawing/2014/main" id="{2F246590-9DD1-4FA7-B4E5-F68CEFF2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97" y="1750912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Інформаційно-ресурсний центр виконкому Тернівської міської ради - офіційний  адміністративний веб-ресурс, місто Тернівка, Дніпропетровська область,  Україна">
            <a:extLst>
              <a:ext uri="{FF2B5EF4-FFF2-40B4-BE49-F238E27FC236}">
                <a16:creationId xmlns:a16="http://schemas.microsoft.com/office/drawing/2014/main" id="{1A2506B5-815B-4DF0-872F-E5414C44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6" y="2129151"/>
            <a:ext cx="6649155" cy="41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3059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087703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Респіраторна гігієна і етикет кашлю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70B5AA-4F94-401E-9E14-7A7469098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1" y="2127451"/>
            <a:ext cx="5661377" cy="3237566"/>
          </a:xfrm>
          <a:prstGeom prst="rect">
            <a:avLst/>
          </a:prstGeom>
        </p:spPr>
      </p:pic>
      <p:pic>
        <p:nvPicPr>
          <p:cNvPr id="5122" name="Picture 2" descr="Корона-тренды: топ-14 самых модных и странных масок, которые мы нашли |  ОБЩЕСТВО | АиФ Урал">
            <a:extLst>
              <a:ext uri="{FF2B5EF4-FFF2-40B4-BE49-F238E27FC236}">
                <a16:creationId xmlns:a16="http://schemas.microsoft.com/office/drawing/2014/main" id="{87F10183-E590-4B1A-9FD1-C59F8F1B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14" y="1924811"/>
            <a:ext cx="5661377" cy="36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2708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при виконанні ін’єкцій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382096" y="2291643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равила техніки безпеки під час виконання інвазивних процедур">
            <a:extLst>
              <a:ext uri="{FF2B5EF4-FFF2-40B4-BE49-F238E27FC236}">
                <a16:creationId xmlns:a16="http://schemas.microsoft.com/office/drawing/2014/main" id="{4AC7DD0F-873E-47D7-87B8-C10BBE14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37" y="1996484"/>
            <a:ext cx="5757333" cy="42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3947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Основні вимоги до медичних виробів | Офіційний вебсайт Криворізької міської  ради та її виконавчого комітету">
            <a:extLst>
              <a:ext uri="{FF2B5EF4-FFF2-40B4-BE49-F238E27FC236}">
                <a16:creationId xmlns:a16="http://schemas.microsoft.com/office/drawing/2014/main" id="{F46091D6-5956-4BAE-A0DD-4478195C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51" y="1687335"/>
            <a:ext cx="4064000" cy="27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Чисте і безпечне обладнання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475772" y="2916360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Законопроєкт про медичні вироби: МОЗ подав на погодження - портал новин  LB.ua">
            <a:extLst>
              <a:ext uri="{FF2B5EF4-FFF2-40B4-BE49-F238E27FC236}">
                <a16:creationId xmlns:a16="http://schemas.microsoft.com/office/drawing/2014/main" id="{A9591933-09D2-49C0-A952-5BA96DBE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7" y="3514505"/>
            <a:ext cx="3799721" cy="2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2089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Безпечне поводження з відходами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382096" y="2291643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ро проблемні питання при поводженні з медичними відходами – Державна  екологічна інспекція у Сумській області">
            <a:extLst>
              <a:ext uri="{FF2B5EF4-FFF2-40B4-BE49-F238E27FC236}">
                <a16:creationId xmlns:a16="http://schemas.microsoft.com/office/drawing/2014/main" id="{F6DF6EA3-2C46-4625-83BD-11E6FBA4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6" y="2605701"/>
            <a:ext cx="2897196" cy="23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Як в Україні утилізують небезпечні медичні відходи. СУСПІЛЬНЕ | ВІДЕОНОВИНИ">
            <a:extLst>
              <a:ext uri="{FF2B5EF4-FFF2-40B4-BE49-F238E27FC236}">
                <a16:creationId xmlns:a16="http://schemas.microsoft.com/office/drawing/2014/main" id="{E4DE91B5-D507-4A22-A60D-B5656E28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04" y="1996484"/>
            <a:ext cx="4332767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 у Дніпрі сортують і утилізують сміття - YouTube">
            <a:extLst>
              <a:ext uri="{FF2B5EF4-FFF2-40B4-BE49-F238E27FC236}">
                <a16:creationId xmlns:a16="http://schemas.microsoft.com/office/drawing/2014/main" id="{F46D14BB-2BC5-4F51-B913-98AC4A0D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73" y="4715333"/>
            <a:ext cx="3547229" cy="18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0280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 приміщень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598702" y="687350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Дрогобицькій поліклініці закупили 2 парогенератори для дезінфекції приміщень  | Дрогобицька Міська Рада">
            <a:extLst>
              <a:ext uri="{FF2B5EF4-FFF2-40B4-BE49-F238E27FC236}">
                <a16:creationId xmlns:a16="http://schemas.microsoft.com/office/drawing/2014/main" id="{F1C5E1AE-EBF9-42B8-977F-E42A90EF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" y="1853984"/>
            <a:ext cx="4592814" cy="31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Як замовити дезінфікуючі килимки з Китаю?">
            <a:extLst>
              <a:ext uri="{FF2B5EF4-FFF2-40B4-BE49-F238E27FC236}">
                <a16:creationId xmlns:a16="http://schemas.microsoft.com/office/drawing/2014/main" id="{21D57CC8-2F67-469E-858C-A9758F4B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50" y="3793067"/>
            <a:ext cx="4391377" cy="2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99391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228" y="1171306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 і безпечна білизна</a:t>
            </a: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026045" y="2091181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34A77-CB87-4948-99C3-42AC12DC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18" y="1817635"/>
            <a:ext cx="6096000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649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703" y="1248076"/>
            <a:ext cx="8577942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1) гігієна рук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2) використання рукавичок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3) використання ХЗІА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4) респіраторна гігієна і гігієна кашлю, використання масок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5) використання захисних окулярів або щитків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6) безпека при виконанні ін’єкцій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7) використання чистого і безпечного обладнання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та інструментарію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8) безпечне поводження з відходами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9) очищення приміщень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10) використання чистої і безпечної білизни</a:t>
            </a:r>
            <a:endParaRPr kumimoji="0" lang="uk-UA" sz="2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766">
            <a:off x="8686896" y="3262487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1622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Контактні заходи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543" y="2244287"/>
            <a:ext cx="858985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ЗІЗ: Застосування медичних рукавичок та </a:t>
            </a:r>
            <a:r>
              <a:rPr lang="uk-UA" sz="2400" dirty="0"/>
              <a:t>халатів захисних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542" y="2948313"/>
            <a:ext cx="6800899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Мінімізувати переміщення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Накривати контаміновані ділянки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Використовувати індивідуальне</a:t>
            </a:r>
            <a:r>
              <a:rPr lang="uk-UA" sz="2400" dirty="0"/>
              <a:t> обладнання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Ретельно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обробляти спільне обладнання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Акцент на гігієні рук 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dirty="0"/>
              <a:t>Високий пріоритет очищення та дезінфекції</a:t>
            </a:r>
            <a:endParaRPr kumimoji="0" lang="uk-UA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542" y="5587396"/>
            <a:ext cx="1051769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 амбулаторних умовах: 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дезінфекція поверхонь,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 яких часто торкаються перед прийомом наступного пацієнта.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5497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0C455BE-6B30-46BA-AC71-40317128C804}"/>
              </a:ext>
            </a:extLst>
          </p:cNvPr>
          <p:cNvSpPr txBox="1"/>
          <p:nvPr/>
        </p:nvSpPr>
        <p:spPr>
          <a:xfrm>
            <a:off x="609600" y="554163"/>
            <a:ext cx="1097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80" b="1" dirty="0">
                <a:solidFill>
                  <a:schemeClr val="tx2"/>
                </a:solidFill>
              </a:rPr>
              <a:t>СКЛАД ВІК (амбулаторія, поліклініка, ЦЕМД)</a:t>
            </a:r>
          </a:p>
        </p:txBody>
      </p:sp>
      <p:pic>
        <p:nvPicPr>
          <p:cNvPr id="2062" name="Picture 14" descr="Чип и Дейл - красивые картинки (40 фото) • Прикольные картинки и позитив">
            <a:extLst>
              <a:ext uri="{FF2B5EF4-FFF2-40B4-BE49-F238E27FC236}">
                <a16:creationId xmlns:a16="http://schemas.microsoft.com/office/drawing/2014/main" id="{F7AFC79B-F528-4E0B-92A3-368515B6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2" y="1200219"/>
            <a:ext cx="8943032" cy="53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28AF81-0CAA-45E3-8A55-9F7C937C4F9F}"/>
              </a:ext>
            </a:extLst>
          </p:cNvPr>
          <p:cNvSpPr txBox="1"/>
          <p:nvPr/>
        </p:nvSpPr>
        <p:spPr>
          <a:xfrm>
            <a:off x="7194620" y="2117246"/>
            <a:ext cx="254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Керівник-координатор з гігієни рук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2B6AB-89B7-4964-9806-40BB1FC5CA77}"/>
              </a:ext>
            </a:extLst>
          </p:cNvPr>
          <p:cNvSpPr txBox="1"/>
          <p:nvPr/>
        </p:nvSpPr>
        <p:spPr>
          <a:xfrm>
            <a:off x="2922394" y="5747268"/>
            <a:ext cx="158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Інструктор з гігієни рук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4A82D3-A91E-42F3-892B-0B716AB10FA1}"/>
              </a:ext>
            </a:extLst>
          </p:cNvPr>
          <p:cNvSpPr txBox="1"/>
          <p:nvPr/>
        </p:nvSpPr>
        <p:spPr>
          <a:xfrm>
            <a:off x="5007432" y="2129861"/>
            <a:ext cx="162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Спеціаліст зі збору даних</a:t>
            </a:r>
          </a:p>
        </p:txBody>
      </p:sp>
    </p:spTree>
    <p:extLst>
      <p:ext uri="{BB962C8B-B14F-4D97-AF65-F5344CB8AC3E}">
        <p14:creationId xmlns:p14="http://schemas.microsoft.com/office/powerpoint/2010/main" val="35079549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Крапельні заходи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906" y="2230046"/>
            <a:ext cx="10878438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ЗІЗ: Застосування маски медичної, захисних окулярів або щитка в зоні пацієнта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Контроль джерела: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	- Пацієнт має надягати маску</a:t>
            </a:r>
          </a:p>
          <a:p>
            <a:pPr lvl="2" indent="0"/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	- Пацієнт має дотримуватись респіраторної гігієни та етикету кашлю</a:t>
            </a:r>
          </a:p>
          <a:p>
            <a:pPr lvl="2" indent="0"/>
            <a:r>
              <a:rPr lang="uk-UA" sz="2400" dirty="0"/>
              <a:t>	- Пацієнт має бути відокремлений від інших</a:t>
            </a:r>
          </a:p>
          <a:p>
            <a:pPr lvl="2" indent="0"/>
            <a:endParaRPr lang="uk-UA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Мінімізувати переміщення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В амбулаторних умовах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: скринінг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та відокремлення від інших пацієнтів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4044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Аерогенні заходи </a:t>
            </a: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579" y="2246859"/>
            <a:ext cx="10759163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  <a:lvl3pPr lvl="2" indent="0">
              <a:defRPr sz="2400"/>
            </a:lvl3pPr>
          </a:lstStyle>
          <a:p>
            <a:r>
              <a:rPr lang="uk-UA" dirty="0"/>
              <a:t>ЗІЗ: Респіратор класу захисту не нижче </a:t>
            </a:r>
            <a:r>
              <a:rPr lang="en-US" dirty="0"/>
              <a:t>FFP2</a:t>
            </a:r>
            <a:endParaRPr lang="uk-UA" dirty="0"/>
          </a:p>
          <a:p>
            <a:r>
              <a:rPr lang="uk-UA" dirty="0"/>
              <a:t>       Навчання щодо використання респіратора</a:t>
            </a:r>
          </a:p>
          <a:p>
            <a:r>
              <a:rPr lang="uk-UA" dirty="0"/>
              <a:t>       Проведення фіт-тесту</a:t>
            </a:r>
          </a:p>
          <a:p>
            <a:endParaRPr lang="uk-UA" dirty="0"/>
          </a:p>
          <a:p>
            <a:r>
              <a:rPr lang="uk-UA" dirty="0"/>
              <a:t>Планова вакцинація працівників ЗОЗ</a:t>
            </a:r>
          </a:p>
          <a:p>
            <a:r>
              <a:rPr lang="uk-UA" dirty="0"/>
              <a:t>Контроль джерела: </a:t>
            </a:r>
          </a:p>
          <a:p>
            <a:r>
              <a:rPr lang="uk-UA" dirty="0"/>
              <a:t>       Пацієнт має розташовуватись в ПІПАІ</a:t>
            </a:r>
          </a:p>
          <a:p>
            <a:r>
              <a:rPr lang="uk-UA" dirty="0"/>
              <a:t>       Пацієнт має надягати маску</a:t>
            </a:r>
          </a:p>
          <a:p>
            <a:r>
              <a:rPr lang="uk-UA" dirty="0"/>
              <a:t>       Пацієнт має дотримуватись респіраторної гігієни та етикету кашлю</a:t>
            </a:r>
          </a:p>
          <a:p>
            <a:endParaRPr lang="uk-UA" dirty="0"/>
          </a:p>
          <a:p>
            <a:r>
              <a:rPr lang="uk-UA" b="1" dirty="0"/>
              <a:t>В амбулаторних умовах</a:t>
            </a:r>
            <a:r>
              <a:rPr lang="uk-UA" dirty="0"/>
              <a:t>: скринінг та відокремлення від інших пацієнтів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1759098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недопущення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792" y="2216258"/>
            <a:ext cx="4199224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Коли розпочинати?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Скринінг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Контроль джерела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Зони ризику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Маркування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Когортація</a:t>
            </a: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Коли завершувати?</a:t>
            </a: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7" name="Picture 2" descr="D:\1.ЦГЗ\ІК ТБ\Лекція монвізит\kisspng-bedridden-old-age-patient-old-man-bowls-5b28f67543a142.2699842015294111892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5" y="2049053"/>
            <a:ext cx="3873837" cy="38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9933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49864" y="1987746"/>
            <a:ext cx="8269794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Розрахунок потреби в засобах індивідуального захисту</a:t>
            </a:r>
            <a:endParaRPr lang="uk-UA" sz="40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59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АСТЬ ПАЛЬЦЕМ В НЕБО">
            <a:extLst>
              <a:ext uri="{FF2B5EF4-FFF2-40B4-BE49-F238E27FC236}">
                <a16:creationId xmlns:a16="http://schemas.microsoft.com/office/drawing/2014/main" id="{EB240F10-B4FB-4B76-9E6B-36805B68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" y="2303976"/>
            <a:ext cx="3275554" cy="30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DC852CC-2321-4569-8DC4-E631A7DFD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проводять розрахунок потреби в закладах охорони здоров’я України?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68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АСТЬ ПАЛЬЦЕМ В НЕБО">
            <a:extLst>
              <a:ext uri="{FF2B5EF4-FFF2-40B4-BE49-F238E27FC236}">
                <a16:creationId xmlns:a16="http://schemas.microsoft.com/office/drawing/2014/main" id="{EB240F10-B4FB-4B76-9E6B-36805B68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" y="2303976"/>
            <a:ext cx="3275554" cy="30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І так піде..., Мем И так сойдет">
            <a:extLst>
              <a:ext uri="{FF2B5EF4-FFF2-40B4-BE49-F238E27FC236}">
                <a16:creationId xmlns:a16="http://schemas.microsoft.com/office/drawing/2014/main" id="{9A40D598-4658-4562-9CFC-09403A85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02" y="2303976"/>
            <a:ext cx="3275554" cy="30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DC852CC-2321-4569-8DC4-E631A7DFD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проводять розрахунок потреби в закладах охорони здоров’я України?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831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АСТЬ ПАЛЬЦЕМ В НЕБО">
            <a:extLst>
              <a:ext uri="{FF2B5EF4-FFF2-40B4-BE49-F238E27FC236}">
                <a16:creationId xmlns:a16="http://schemas.microsoft.com/office/drawing/2014/main" id="{EB240F10-B4FB-4B76-9E6B-36805B68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" y="2303976"/>
            <a:ext cx="3275554" cy="30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І так піде..., Мем И так сойдет">
            <a:extLst>
              <a:ext uri="{FF2B5EF4-FFF2-40B4-BE49-F238E27FC236}">
                <a16:creationId xmlns:a16="http://schemas.microsoft.com/office/drawing/2014/main" id="{9A40D598-4658-4562-9CFC-09403A85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02" y="2303976"/>
            <a:ext cx="3275554" cy="30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DC852CC-2321-4569-8DC4-E631A7DFD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проводять розрахунок потреби в закладах охорони здоров’я України?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872EAB8-4FB5-4191-A18D-5D7204A2C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565" y="2303975"/>
          <a:ext cx="4175196" cy="303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Точковий рисунок" r:id="rId5" imgW="16923960" imgH="9014400" progId="Paint.Picture">
                  <p:embed/>
                </p:oleObj>
              </mc:Choice>
              <mc:Fallback>
                <p:oleObj name="Точковий рисунок" r:id="rId5" imgW="16923960" imgH="9014400" progId="Paint.Picture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872EAB8-4FB5-4191-A18D-5D7204A2C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4565" y="2303975"/>
                        <a:ext cx="4175196" cy="303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527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АСТЬ ПАЛЬЦЕМ В НЕБО">
            <a:extLst>
              <a:ext uri="{FF2B5EF4-FFF2-40B4-BE49-F238E27FC236}">
                <a16:creationId xmlns:a16="http://schemas.microsoft.com/office/drawing/2014/main" id="{EB240F10-B4FB-4B76-9E6B-36805B68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" y="2303976"/>
            <a:ext cx="3275554" cy="30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І так піде..., Мем И так сойдет">
            <a:extLst>
              <a:ext uri="{FF2B5EF4-FFF2-40B4-BE49-F238E27FC236}">
                <a16:creationId xmlns:a16="http://schemas.microsoft.com/office/drawing/2014/main" id="{9A40D598-4658-4562-9CFC-09403A85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02" y="2303976"/>
            <a:ext cx="3275554" cy="30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DC852CC-2321-4569-8DC4-E631A7DFD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проводять розрахунок потреби в закладах охорони здоров’я України?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872EAB8-4FB5-4191-A18D-5D7204A2C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565" y="2303975"/>
          <a:ext cx="4175196" cy="303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Точковий рисунок" r:id="rId5" imgW="16923960" imgH="9014400" progId="Paint.Picture">
                  <p:embed/>
                </p:oleObj>
              </mc:Choice>
              <mc:Fallback>
                <p:oleObj name="Точковий рисунок" r:id="rId5" imgW="16923960" imgH="9014400" progId="Paint.Picture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872EAB8-4FB5-4191-A18D-5D7204A2C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4565" y="2303975"/>
                        <a:ext cx="4175196" cy="303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93D1339-6EBF-402A-A8D9-EFED933A11C1}"/>
              </a:ext>
            </a:extLst>
          </p:cNvPr>
          <p:cNvGrpSpPr/>
          <p:nvPr/>
        </p:nvGrpSpPr>
        <p:grpSpPr>
          <a:xfrm>
            <a:off x="1637880" y="1673767"/>
            <a:ext cx="8490858" cy="4432995"/>
            <a:chOff x="1637880" y="1673767"/>
            <a:chExt cx="8490858" cy="4432995"/>
          </a:xfrm>
        </p:grpSpPr>
        <p:sp>
          <p:nvSpPr>
            <p:cNvPr id="8" name="Стрелка: влево 7">
              <a:extLst>
                <a:ext uri="{FF2B5EF4-FFF2-40B4-BE49-F238E27FC236}">
                  <a16:creationId xmlns:a16="http://schemas.microsoft.com/office/drawing/2014/main" id="{2F50B39C-8955-40E3-ABB4-29668D08514D}"/>
                </a:ext>
              </a:extLst>
            </p:cNvPr>
            <p:cNvSpPr/>
            <p:nvPr/>
          </p:nvSpPr>
          <p:spPr>
            <a:xfrm>
              <a:off x="1637880" y="5584247"/>
              <a:ext cx="8490857" cy="52251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Стрелка: влево 10">
              <a:extLst>
                <a:ext uri="{FF2B5EF4-FFF2-40B4-BE49-F238E27FC236}">
                  <a16:creationId xmlns:a16="http://schemas.microsoft.com/office/drawing/2014/main" id="{4C797941-FF16-4131-BC1C-52096945830D}"/>
                </a:ext>
              </a:extLst>
            </p:cNvPr>
            <p:cNvSpPr/>
            <p:nvPr/>
          </p:nvSpPr>
          <p:spPr>
            <a:xfrm>
              <a:off x="1637881" y="1673767"/>
              <a:ext cx="8490857" cy="522515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359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FB2B0DB-E287-44DD-99D2-5ADC35C3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564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Діяльність закладів охорони здоров’я, </a:t>
            </a:r>
            <a:r>
              <a:rPr lang="uk-UA" sz="28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яка потребує </a:t>
            </a: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використання засобів індивідуального захисту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243B6D9-FE40-489C-B633-9B0CF8FB2AA6}"/>
              </a:ext>
            </a:extLst>
          </p:cNvPr>
          <p:cNvGrpSpPr/>
          <p:nvPr/>
        </p:nvGrpSpPr>
        <p:grpSpPr>
          <a:xfrm>
            <a:off x="0" y="2220687"/>
            <a:ext cx="3567165" cy="3635046"/>
            <a:chOff x="411982" y="2301073"/>
            <a:chExt cx="3567165" cy="3635046"/>
          </a:xfrm>
        </p:grpSpPr>
        <p:pic>
          <p:nvPicPr>
            <p:cNvPr id="2050" name="Picture 2" descr="Алгоритм дій: надання першої медичної допомоги у місті Хмельницький 24  січня 2018 &gt; Хмельницька обласна універсальна наукова бібліотека">
              <a:extLst>
                <a:ext uri="{FF2B5EF4-FFF2-40B4-BE49-F238E27FC236}">
                  <a16:creationId xmlns:a16="http://schemas.microsoft.com/office/drawing/2014/main" id="{CE321137-A27D-4984-9AFF-0E5296C9A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2" y="2301073"/>
              <a:ext cx="3567165" cy="3285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A7991-D9E1-475F-A1EB-917A6532DAFC}"/>
                </a:ext>
              </a:extLst>
            </p:cNvPr>
            <p:cNvSpPr txBox="1"/>
            <p:nvPr/>
          </p:nvSpPr>
          <p:spPr>
            <a:xfrm>
              <a:off x="422031" y="5566787"/>
              <a:ext cx="353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повсякденна діяльність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5246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FB2B0DB-E287-44DD-99D2-5ADC35C3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564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Діяльність закладів охорони здоров’я, </a:t>
            </a:r>
            <a:r>
              <a:rPr lang="uk-UA" sz="28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яка потребує </a:t>
            </a: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використання засобів індивідуального захисту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243B6D9-FE40-489C-B633-9B0CF8FB2AA6}"/>
              </a:ext>
            </a:extLst>
          </p:cNvPr>
          <p:cNvGrpSpPr/>
          <p:nvPr/>
        </p:nvGrpSpPr>
        <p:grpSpPr>
          <a:xfrm>
            <a:off x="0" y="2220687"/>
            <a:ext cx="3567165" cy="3635046"/>
            <a:chOff x="411982" y="2301073"/>
            <a:chExt cx="3567165" cy="3635046"/>
          </a:xfrm>
        </p:grpSpPr>
        <p:pic>
          <p:nvPicPr>
            <p:cNvPr id="2050" name="Picture 2" descr="Алгоритм дій: надання першої медичної допомоги у місті Хмельницький 24  січня 2018 &gt; Хмельницька обласна універсальна наукова бібліотека">
              <a:extLst>
                <a:ext uri="{FF2B5EF4-FFF2-40B4-BE49-F238E27FC236}">
                  <a16:creationId xmlns:a16="http://schemas.microsoft.com/office/drawing/2014/main" id="{CE321137-A27D-4984-9AFF-0E5296C9A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2" y="2301073"/>
              <a:ext cx="3567165" cy="3285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A7991-D9E1-475F-A1EB-917A6532DAFC}"/>
                </a:ext>
              </a:extLst>
            </p:cNvPr>
            <p:cNvSpPr txBox="1"/>
            <p:nvPr/>
          </p:nvSpPr>
          <p:spPr>
            <a:xfrm>
              <a:off x="422031" y="5566787"/>
              <a:ext cx="353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повсякденна діяльність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A9AA49E-192C-47C3-BB68-BD06772B8C2E}"/>
              </a:ext>
            </a:extLst>
          </p:cNvPr>
          <p:cNvGrpSpPr/>
          <p:nvPr/>
        </p:nvGrpSpPr>
        <p:grpSpPr>
          <a:xfrm>
            <a:off x="3577214" y="2410936"/>
            <a:ext cx="4290646" cy="3444797"/>
            <a:chOff x="4139921" y="2547257"/>
            <a:chExt cx="4290646" cy="3444797"/>
          </a:xfrm>
        </p:grpSpPr>
        <p:pic>
          <p:nvPicPr>
            <p:cNvPr id="2052" name="Picture 4" descr="У ″червону″ зону карантину з суботи переходять ще сім областей України |  Новини - актуальні повідомлення про події в світі | DW | 27.10.2021">
              <a:extLst>
                <a:ext uri="{FF2B5EF4-FFF2-40B4-BE49-F238E27FC236}">
                  <a16:creationId xmlns:a16="http://schemas.microsoft.com/office/drawing/2014/main" id="{2860CF27-09A8-4B52-8E11-6DB9959D9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735" y="2547257"/>
              <a:ext cx="4275783" cy="279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B809F-9D27-4E4B-9F7D-7528749C3BB9}"/>
                </a:ext>
              </a:extLst>
            </p:cNvPr>
            <p:cNvSpPr txBox="1"/>
            <p:nvPr/>
          </p:nvSpPr>
          <p:spPr>
            <a:xfrm>
              <a:off x="4139921" y="5345723"/>
              <a:ext cx="429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робота в ізольованих зонах високого ризику інфікування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12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вчально-Методична Лабораторія — Компетенція» та «компетентність». У чому  різниця?">
            <a:extLst>
              <a:ext uri="{FF2B5EF4-FFF2-40B4-BE49-F238E27FC236}">
                <a16:creationId xmlns:a16="http://schemas.microsoft.com/office/drawing/2014/main" id="{1B964A33-F0BB-450C-BE4A-96A8409A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770" y="10352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26DEC-63BA-4CB3-98EA-BD4B301AC065}"/>
              </a:ext>
            </a:extLst>
          </p:cNvPr>
          <p:cNvSpPr txBox="1"/>
          <p:nvPr/>
        </p:nvSpPr>
        <p:spPr>
          <a:xfrm>
            <a:off x="609600" y="292414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2"/>
                </a:solidFill>
              </a:rPr>
              <a:t>Вимоги до компетенції</a:t>
            </a:r>
          </a:p>
          <a:p>
            <a:pPr algn="ctr"/>
            <a:r>
              <a:rPr lang="uk-UA" sz="3200" b="1" dirty="0">
                <a:solidFill>
                  <a:schemeClr val="tx2"/>
                </a:solidFill>
              </a:rPr>
              <a:t>керівника ВІК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32AAE-4FFE-4E0F-A954-63D64C4B2E9B}"/>
              </a:ext>
            </a:extLst>
          </p:cNvPr>
          <p:cNvSpPr txBox="1"/>
          <p:nvPr/>
        </p:nvSpPr>
        <p:spPr>
          <a:xfrm>
            <a:off x="542198" y="1892614"/>
            <a:ext cx="11649802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80" b="1" dirty="0">
                <a:solidFill>
                  <a:schemeClr val="tx2">
                    <a:lumMod val="75000"/>
                  </a:schemeClr>
                </a:solidFill>
              </a:rPr>
              <a:t>Амбулаторія, поліклініка, ЦЕМД</a:t>
            </a:r>
          </a:p>
          <a:p>
            <a:pPr algn="ctr"/>
            <a:endParaRPr lang="uk-UA" sz="288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професійна освіта (молодший спеціаліст) або вища освіта (молодший бакалавр, бакалавр, магістр) галузь знань 22 «Охорона здоров’я», спеціальність «Медсестринство» та стажем роботи не менше трьох років</a:t>
            </a:r>
          </a:p>
          <a:p>
            <a:endParaRPr lang="uk-UA" sz="2000" b="1" dirty="0">
              <a:solidFill>
                <a:srgbClr val="006CFF"/>
              </a:solidFill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</a:p>
          <a:p>
            <a:endParaRPr lang="uk-UA" sz="2000" b="1" dirty="0">
              <a:solidFill>
                <a:srgbClr val="006CFF"/>
              </a:solidFill>
            </a:endParaRPr>
          </a:p>
          <a:p>
            <a:pPr algn="ctr"/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лікарська спеціальність (без спеціальних вимог до стажу роботи)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3C08C-1185-4CB0-BD0B-7D3A2657E7D5}"/>
              </a:ext>
            </a:extLst>
          </p:cNvPr>
          <p:cNvSpPr txBox="1"/>
          <p:nvPr/>
        </p:nvSpPr>
        <p:spPr>
          <a:xfrm>
            <a:off x="0" y="565687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Вимоги до членів ВІК не встановлюються!!!</a:t>
            </a:r>
          </a:p>
        </p:txBody>
      </p:sp>
    </p:spTree>
    <p:extLst>
      <p:ext uri="{BB962C8B-B14F-4D97-AF65-F5344CB8AC3E}">
        <p14:creationId xmlns:p14="http://schemas.microsoft.com/office/powerpoint/2010/main" val="38827404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FB2B0DB-E287-44DD-99D2-5ADC35C3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0" y="535791"/>
            <a:ext cx="6332137" cy="1564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Діяльність закладів охорони здоров’я, </a:t>
            </a:r>
            <a:r>
              <a:rPr lang="uk-UA" sz="28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яка потребує </a:t>
            </a: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використання засобів індивідуального захисту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243B6D9-FE40-489C-B633-9B0CF8FB2AA6}"/>
              </a:ext>
            </a:extLst>
          </p:cNvPr>
          <p:cNvGrpSpPr/>
          <p:nvPr/>
        </p:nvGrpSpPr>
        <p:grpSpPr>
          <a:xfrm>
            <a:off x="0" y="2220687"/>
            <a:ext cx="3567165" cy="3635046"/>
            <a:chOff x="411982" y="2301073"/>
            <a:chExt cx="3567165" cy="3635046"/>
          </a:xfrm>
        </p:grpSpPr>
        <p:pic>
          <p:nvPicPr>
            <p:cNvPr id="2050" name="Picture 2" descr="Алгоритм дій: надання першої медичної допомоги у місті Хмельницький 24  січня 2018 &gt; Хмельницька обласна універсальна наукова бібліотека">
              <a:extLst>
                <a:ext uri="{FF2B5EF4-FFF2-40B4-BE49-F238E27FC236}">
                  <a16:creationId xmlns:a16="http://schemas.microsoft.com/office/drawing/2014/main" id="{CE321137-A27D-4984-9AFF-0E5296C9A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2" y="2301073"/>
              <a:ext cx="3567165" cy="3285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A7991-D9E1-475F-A1EB-917A6532DAFC}"/>
                </a:ext>
              </a:extLst>
            </p:cNvPr>
            <p:cNvSpPr txBox="1"/>
            <p:nvPr/>
          </p:nvSpPr>
          <p:spPr>
            <a:xfrm>
              <a:off x="422031" y="5566787"/>
              <a:ext cx="353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повсякденна діяльність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A9AA49E-192C-47C3-BB68-BD06772B8C2E}"/>
              </a:ext>
            </a:extLst>
          </p:cNvPr>
          <p:cNvGrpSpPr/>
          <p:nvPr/>
        </p:nvGrpSpPr>
        <p:grpSpPr>
          <a:xfrm>
            <a:off x="3577214" y="2410936"/>
            <a:ext cx="4290646" cy="3444797"/>
            <a:chOff x="4139921" y="2547257"/>
            <a:chExt cx="4290646" cy="3444797"/>
          </a:xfrm>
        </p:grpSpPr>
        <p:pic>
          <p:nvPicPr>
            <p:cNvPr id="2052" name="Picture 4" descr="У ″червону″ зону карантину з суботи переходять ще сім областей України |  Новини - актуальні повідомлення про події в світі | DW | 27.10.2021">
              <a:extLst>
                <a:ext uri="{FF2B5EF4-FFF2-40B4-BE49-F238E27FC236}">
                  <a16:creationId xmlns:a16="http://schemas.microsoft.com/office/drawing/2014/main" id="{2860CF27-09A8-4B52-8E11-6DB9959D9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735" y="2547257"/>
              <a:ext cx="4275783" cy="279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B809F-9D27-4E4B-9F7D-7528749C3BB9}"/>
                </a:ext>
              </a:extLst>
            </p:cNvPr>
            <p:cNvSpPr txBox="1"/>
            <p:nvPr/>
          </p:nvSpPr>
          <p:spPr>
            <a:xfrm>
              <a:off x="4139921" y="5345723"/>
              <a:ext cx="429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робота в ізольованих зонах високого ризику інфікування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562473A-8839-4608-8005-73E0F45EF69F}"/>
              </a:ext>
            </a:extLst>
          </p:cNvPr>
          <p:cNvGrpSpPr/>
          <p:nvPr/>
        </p:nvGrpSpPr>
        <p:grpSpPr>
          <a:xfrm>
            <a:off x="8063489" y="2645175"/>
            <a:ext cx="3934244" cy="2841226"/>
            <a:chOff x="8053440" y="2592475"/>
            <a:chExt cx="3934244" cy="2841226"/>
          </a:xfrm>
        </p:grpSpPr>
        <p:pic>
          <p:nvPicPr>
            <p:cNvPr id="2054" name="Picture 6" descr="Причини та наслідки надзвичайних ситуацій державного та регіонального  рівня, що виникли в Україні у 2016 році – Сучасний журнал про безпеку – Надзвичайна  ситуація +">
              <a:extLst>
                <a:ext uri="{FF2B5EF4-FFF2-40B4-BE49-F238E27FC236}">
                  <a16:creationId xmlns:a16="http://schemas.microsoft.com/office/drawing/2014/main" id="{0C01C68C-A45A-447A-BD6C-B9492264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440" y="2592475"/>
              <a:ext cx="3934244" cy="246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316D1-FCE5-448D-B3C0-ADE965E647D4}"/>
                </a:ext>
              </a:extLst>
            </p:cNvPr>
            <p:cNvSpPr txBox="1"/>
            <p:nvPr/>
          </p:nvSpPr>
          <p:spPr>
            <a:xfrm>
              <a:off x="8058778" y="5064369"/>
              <a:ext cx="389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надзвичайні ситуації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7343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75C464-7800-4C4F-BF76-F2C8765A24CA}"/>
              </a:ext>
            </a:extLst>
          </p:cNvPr>
          <p:cNvSpPr txBox="1"/>
          <p:nvPr/>
        </p:nvSpPr>
        <p:spPr>
          <a:xfrm>
            <a:off x="395238" y="1653354"/>
            <a:ext cx="116728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Використання (витрата) засобів індивідуального захисту залежить від таких факторів: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стану тяжкості пацієнта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персонального складу команди (бригади)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задач, які покладені на кожного члена команди (бригади)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можливого ступеня взаємодії кожного члена команди (бригади) з пацієнтом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тривалості зміни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кількості перерв в зміні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розташування кімнат/палат для ізоляції пацієнта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стратегії (інтенсивності) надання медичної допомоги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практики поводження з відходами та розташування місця для їх збирання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місцезнаходження лабораторного підрозділу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потенційної кількості необхідних лабораторних обстежень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стандартів операційних процедур (алгоритмів) з проведення медичних маніпуляцій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наявності медичного обладнання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оснащення приміщень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підготовки медичних працівників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розподілу потоків пацієнтів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місцезнаходження діагностичного підрозділу, в разі якщо пересувне обладнання відсутнє або його недостатньо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можливої тривалості перебування пацієнта в закладі охорони здоров’я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…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5ABAAE3B-76C1-41D4-8735-E9B90401F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626" y="387649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Чому відсутня єдина методика розрахунку потреби або норма на працівника?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6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75C464-7800-4C4F-BF76-F2C8765A24CA}"/>
              </a:ext>
            </a:extLst>
          </p:cNvPr>
          <p:cNvSpPr txBox="1"/>
          <p:nvPr/>
        </p:nvSpPr>
        <p:spPr>
          <a:xfrm>
            <a:off x="395238" y="1653354"/>
            <a:ext cx="116728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Використання (витрата) засобів індивідуального захисту залежить від таких факторів: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стану тяжкості пацієнта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персонального складу команди (бригади)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задач, які покладені на кожного члена команди (бригади)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можливого ступеня взаємодії кожного члена команди (бригади) з пацієнтом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тривалості зміни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кількості перерв в зміні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розташування кімнат/палат для ізоляції пацієнта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стратегії (інтенсивності) надання медичної допомоги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практики поводження з відходами та розташування місця для їх збирання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місцезнаходження лабораторного підрозділу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потенційної кількості необхідних лабораторних обстежень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стандартів операційних процедур (алгоритмів) з проведення медичних маніпуляцій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наявності медичного обладнання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оснащення приміщень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підготовки медичних працівників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розподілу потоків пацієнтів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місцезнаходження діагностичного підрозділу, в разі якщо пересувне обладнання відсутнє або його недостатньо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та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можливої тривалості перебування пацієнта в закладі охорони здоров’я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 …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5ABAAE3B-76C1-41D4-8735-E9B90401F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626" y="387649"/>
            <a:ext cx="6332137" cy="12657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Чому відсутня єдина методика розрахунку потреби або норма на працівника?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Создать мем &quot;безумная, Часть лица, шок&quot; - Картинки - Meme-arsenal.com">
            <a:extLst>
              <a:ext uri="{FF2B5EF4-FFF2-40B4-BE49-F238E27FC236}">
                <a16:creationId xmlns:a16="http://schemas.microsoft.com/office/drawing/2014/main" id="{D522F024-224C-495F-9D72-FAA5366E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23" y="3537020"/>
            <a:ext cx="3077884" cy="31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85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77D2EC88-4D1A-4098-9CAB-D4A337679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40" y="234341"/>
            <a:ext cx="6332137" cy="15643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Проведення розрахунку потреби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Програма медичних гарантій-2021: надання стоматологічної допомоги  виокремили в окремий пакет послуг">
            <a:extLst>
              <a:ext uri="{FF2B5EF4-FFF2-40B4-BE49-F238E27FC236}">
                <a16:creationId xmlns:a16="http://schemas.microsoft.com/office/drawing/2014/main" id="{D5E0B549-7C17-4AE6-ACA7-2045604D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7" y="1986345"/>
            <a:ext cx="5378485" cy="38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CF722-7859-4938-81A6-D2D6CF6B68D9}"/>
              </a:ext>
            </a:extLst>
          </p:cNvPr>
          <p:cNvSpPr txBox="1"/>
          <p:nvPr/>
        </p:nvSpPr>
        <p:spPr>
          <a:xfrm>
            <a:off x="5955325" y="1986345"/>
            <a:ext cx="6094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Розрахунок «на послугу/медичну маніпуляцію»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B5FA2-E534-413C-B5C6-E3344F6E1CC5}"/>
              </a:ext>
            </a:extLst>
          </p:cNvPr>
          <p:cNvSpPr txBox="1"/>
          <p:nvPr/>
        </p:nvSpPr>
        <p:spPr>
          <a:xfrm>
            <a:off x="6096000" y="3119496"/>
            <a:ext cx="5953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 в засобах індивідуального захисту на одну послугу 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BD99F-2550-4D79-B572-A913DEAB32E9}"/>
              </a:ext>
            </a:extLst>
          </p:cNvPr>
          <p:cNvSpPr txBox="1"/>
          <p:nvPr/>
        </p:nvSpPr>
        <p:spPr>
          <a:xfrm>
            <a:off x="6096000" y="4002409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×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57C26-6269-42B2-8F09-61AF61EECAC9}"/>
              </a:ext>
            </a:extLst>
          </p:cNvPr>
          <p:cNvSpPr txBox="1"/>
          <p:nvPr/>
        </p:nvSpPr>
        <p:spPr>
          <a:xfrm>
            <a:off x="5955325" y="445925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кількість послуг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D5BABA-7D5E-45C5-AF65-F536C208BA3B}"/>
              </a:ext>
            </a:extLst>
          </p:cNvPr>
          <p:cNvSpPr txBox="1"/>
          <p:nvPr/>
        </p:nvSpPr>
        <p:spPr>
          <a:xfrm>
            <a:off x="6096000" y="5003613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F81D3-ED50-4410-9DAC-051D40C8DA25}"/>
              </a:ext>
            </a:extLst>
          </p:cNvPr>
          <p:cNvSpPr txBox="1"/>
          <p:nvPr/>
        </p:nvSpPr>
        <p:spPr>
          <a:xfrm>
            <a:off x="6096000" y="5483545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351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едицинская команда врачей | Премиум векторы">
            <a:extLst>
              <a:ext uri="{FF2B5EF4-FFF2-40B4-BE49-F238E27FC236}">
                <a16:creationId xmlns:a16="http://schemas.microsoft.com/office/drawing/2014/main" id="{4E5C25FF-CF51-45EB-BE4D-C5539235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27" y="1557496"/>
            <a:ext cx="60692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3F9B8C-1D76-4A1F-A0C8-AA0B83375A3E}"/>
              </a:ext>
            </a:extLst>
          </p:cNvPr>
          <p:cNvSpPr txBox="1"/>
          <p:nvPr/>
        </p:nvSpPr>
        <p:spPr>
          <a:xfrm>
            <a:off x="256236" y="2247602"/>
            <a:ext cx="6526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Розрахунок «на команду/бригаду»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2EED2-8E87-4A80-9F4B-38ED73569E06}"/>
              </a:ext>
            </a:extLst>
          </p:cNvPr>
          <p:cNvSpPr txBox="1"/>
          <p:nvPr/>
        </p:nvSpPr>
        <p:spPr>
          <a:xfrm>
            <a:off x="318201" y="3975469"/>
            <a:ext cx="6402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кількість змін на добу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8103C-2DAF-4F47-A578-59F37A524E2C}"/>
              </a:ext>
            </a:extLst>
          </p:cNvPr>
          <p:cNvSpPr txBox="1"/>
          <p:nvPr/>
        </p:nvSpPr>
        <p:spPr>
          <a:xfrm>
            <a:off x="225251" y="4402522"/>
            <a:ext cx="652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×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73DA7-F5B6-4845-9852-5D5A963244EE}"/>
              </a:ext>
            </a:extLst>
          </p:cNvPr>
          <p:cNvSpPr txBox="1"/>
          <p:nvPr/>
        </p:nvSpPr>
        <p:spPr>
          <a:xfrm>
            <a:off x="318201" y="4627736"/>
            <a:ext cx="6464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кількість бригад на добу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50598-01DD-437B-A332-7D1630CE3F97}"/>
              </a:ext>
            </a:extLst>
          </p:cNvPr>
          <p:cNvSpPr txBox="1"/>
          <p:nvPr/>
        </p:nvSpPr>
        <p:spPr>
          <a:xfrm>
            <a:off x="194268" y="5114788"/>
            <a:ext cx="658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7D6E6-2195-43E4-A0DD-0E8C0DB73AF0}"/>
              </a:ext>
            </a:extLst>
          </p:cNvPr>
          <p:cNvSpPr txBox="1"/>
          <p:nvPr/>
        </p:nvSpPr>
        <p:spPr>
          <a:xfrm>
            <a:off x="318201" y="5561761"/>
            <a:ext cx="652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 НА ДОБУ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440B9962-20DD-4D28-BC41-FE8C4E80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40" y="234341"/>
            <a:ext cx="6332137" cy="15643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Проведення розрахунку потреби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4E931-9466-42DA-A97D-53AEC499E4CB}"/>
              </a:ext>
            </a:extLst>
          </p:cNvPr>
          <p:cNvSpPr txBox="1"/>
          <p:nvPr/>
        </p:nvSpPr>
        <p:spPr>
          <a:xfrm>
            <a:off x="256236" y="2934509"/>
            <a:ext cx="6526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 в засобах індивідуального захисту на бригаду на зміну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3ABC0-16CE-45C2-9BFF-C017B53D7D1A}"/>
              </a:ext>
            </a:extLst>
          </p:cNvPr>
          <p:cNvSpPr txBox="1"/>
          <p:nvPr/>
        </p:nvSpPr>
        <p:spPr>
          <a:xfrm>
            <a:off x="256236" y="3690257"/>
            <a:ext cx="652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×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91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7B6F860-ABE5-40BA-8F7E-9F75B5658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40" y="234341"/>
            <a:ext cx="6332137" cy="15643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Проведення розрахунку потреби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В Одесі біля лікарні для хворих на COVID утворилася черга &quot;швидких&quot;">
            <a:extLst>
              <a:ext uri="{FF2B5EF4-FFF2-40B4-BE49-F238E27FC236}">
                <a16:creationId xmlns:a16="http://schemas.microsoft.com/office/drawing/2014/main" id="{46909F97-BE08-45A2-BF3E-7B572E63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7" y="2160397"/>
            <a:ext cx="5408578" cy="39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3504D-B9A3-42D5-88FE-0761E6C00015}"/>
              </a:ext>
            </a:extLst>
          </p:cNvPr>
          <p:cNvSpPr txBox="1"/>
          <p:nvPr/>
        </p:nvSpPr>
        <p:spPr>
          <a:xfrm>
            <a:off x="5955325" y="1986345"/>
            <a:ext cx="6094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Розрахунок «на випадок виникнення надзвичайної ситуації»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1A49-1362-4CD0-BCE0-4C57F6FA8222}"/>
              </a:ext>
            </a:extLst>
          </p:cNvPr>
          <p:cNvSpPr txBox="1"/>
          <p:nvPr/>
        </p:nvSpPr>
        <p:spPr>
          <a:xfrm>
            <a:off x="6096000" y="3119496"/>
            <a:ext cx="5953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 в засобах індивідуального захисту на одного працівника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9C423-45BF-4A6D-A4A0-55523261592C}"/>
              </a:ext>
            </a:extLst>
          </p:cNvPr>
          <p:cNvSpPr txBox="1"/>
          <p:nvPr/>
        </p:nvSpPr>
        <p:spPr>
          <a:xfrm>
            <a:off x="6096000" y="4002409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×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DB12-B858-4E5E-A66D-77713DF660FD}"/>
              </a:ext>
            </a:extLst>
          </p:cNvPr>
          <p:cNvSpPr txBox="1"/>
          <p:nvPr/>
        </p:nvSpPr>
        <p:spPr>
          <a:xfrm>
            <a:off x="5955325" y="445925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кількість працівників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FFEFA-763F-48F4-A3AB-8FD489FB3BF4}"/>
              </a:ext>
            </a:extLst>
          </p:cNvPr>
          <p:cNvSpPr txBox="1"/>
          <p:nvPr/>
        </p:nvSpPr>
        <p:spPr>
          <a:xfrm>
            <a:off x="6096000" y="5003613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270BB-7F0A-460E-8AAB-EBED177A6D19}"/>
              </a:ext>
            </a:extLst>
          </p:cNvPr>
          <p:cNvSpPr txBox="1"/>
          <p:nvPr/>
        </p:nvSpPr>
        <p:spPr>
          <a:xfrm>
            <a:off x="6096000" y="5483545"/>
            <a:ext cx="595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ПОТРЕБА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9150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ED6A818-781C-4165-9BCA-0C6A90523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40" y="234341"/>
            <a:ext cx="6332137" cy="1564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Проведення розрахунку незнижувального запасу засобів індивідуального захисту</a:t>
            </a:r>
            <a:endParaRPr lang="uk-UA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Ледниковый период (2002) смотреть онлайн бесплатно">
            <a:extLst>
              <a:ext uri="{FF2B5EF4-FFF2-40B4-BE49-F238E27FC236}">
                <a16:creationId xmlns:a16="http://schemas.microsoft.com/office/drawing/2014/main" id="{D1F781CA-554B-47D3-B889-63A69D35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40" y="2374550"/>
            <a:ext cx="6491237" cy="33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707D2-4BA8-4F4C-8FED-B73D23175941}"/>
              </a:ext>
            </a:extLst>
          </p:cNvPr>
          <p:cNvSpPr txBox="1"/>
          <p:nvPr/>
        </p:nvSpPr>
        <p:spPr>
          <a:xfrm>
            <a:off x="261257" y="3460938"/>
            <a:ext cx="5124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НЕЗНИЖУВАЛЬНИЙ ЗАПАС 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мінімум місячна потреба закладу охорони здоров’я в засобах індивідуального захисту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282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13D69E2B-5A31-48AC-94F3-CE471D0AC5E6}"/>
              </a:ext>
            </a:extLst>
          </p:cNvPr>
          <p:cNvSpPr/>
          <p:nvPr/>
        </p:nvSpPr>
        <p:spPr>
          <a:xfrm>
            <a:off x="2962656" y="2826699"/>
            <a:ext cx="7847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54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3588" y="3778259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583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45A7C-5D19-4817-981C-E48293DE6549}"/>
              </a:ext>
            </a:extLst>
          </p:cNvPr>
          <p:cNvSpPr txBox="1"/>
          <p:nvPr/>
        </p:nvSpPr>
        <p:spPr>
          <a:xfrm>
            <a:off x="5707041" y="494433"/>
            <a:ext cx="4733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4188">
                    <a:lumMod val="60000"/>
                    <a:lumOff val="40000"/>
                  </a:srgbClr>
                </a:solidFill>
                <a:latin typeface="Myriad Pro"/>
                <a:cs typeface="Arial" panose="020B0604020202020204" pitchFamily="34" charset="0"/>
              </a:rPr>
              <a:t>Основні складові плану дій з профілактики інфекцій та інфекційного контролю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935320-2BAA-459E-8D67-275C774151A3}"/>
              </a:ext>
            </a:extLst>
          </p:cNvPr>
          <p:cNvGrpSpPr/>
          <p:nvPr/>
        </p:nvGrpSpPr>
        <p:grpSpPr>
          <a:xfrm>
            <a:off x="521204" y="1589925"/>
            <a:ext cx="2180492" cy="2412410"/>
            <a:chOff x="592853" y="2842878"/>
            <a:chExt cx="1909187" cy="2412410"/>
          </a:xfrm>
        </p:grpSpPr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740BF1BA-6E3B-4826-9BBB-5323408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54" y="2842878"/>
            <a:ext cx="1902086" cy="241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Точковий рисунок" r:id="rId3" imgW="1661040" imgH="1958400" progId="Paint.Picture">
                    <p:embed/>
                  </p:oleObj>
                </mc:Choice>
                <mc:Fallback>
                  <p:oleObj name="Точковий рисунок" r:id="rId3" imgW="1661040" imgH="1958400" progId="Paint.Picture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740BF1BA-6E3B-4826-9BBB-5323408065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9954" y="2842878"/>
                          <a:ext cx="1902086" cy="241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71AB07-C89B-4A1D-996D-DDE38B393C77}"/>
                </a:ext>
              </a:extLst>
            </p:cNvPr>
            <p:cNvSpPr txBox="1"/>
            <p:nvPr/>
          </p:nvSpPr>
          <p:spPr>
            <a:xfrm>
              <a:off x="592853" y="4793623"/>
              <a:ext cx="19091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ціль/активність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8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4432</TotalTime>
  <Words>2690</Words>
  <Application>Microsoft Office PowerPoint</Application>
  <PresentationFormat>Широкоэкранный</PresentationFormat>
  <Paragraphs>479</Paragraphs>
  <Slides>87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102" baseType="lpstr">
      <vt:lpstr>微软雅黑</vt:lpstr>
      <vt:lpstr>Arial</vt:lpstr>
      <vt:lpstr>Arial Black</vt:lpstr>
      <vt:lpstr>Calibri</vt:lpstr>
      <vt:lpstr>Calibri Light</vt:lpstr>
      <vt:lpstr>Gill Sans</vt:lpstr>
      <vt:lpstr>Helvetica</vt:lpstr>
      <vt:lpstr>Museo Sans Cyrl 500</vt:lpstr>
      <vt:lpstr>Museo Sans Cyrl 900</vt:lpstr>
      <vt:lpstr>Myriad pro</vt:lpstr>
      <vt:lpstr>Myriad pro</vt:lpstr>
      <vt:lpstr>Tahoma</vt:lpstr>
      <vt:lpstr>Times New Roman</vt:lpstr>
      <vt:lpstr>Office Theme</vt:lpstr>
      <vt:lpstr>Точковий рисунок</vt:lpstr>
      <vt:lpstr>Відділ з інфекційного контролю –  фундамент інфекційної безпеки закладу охорони здоров’я</vt:lpstr>
      <vt:lpstr>Структура наказу «Про організацію профілактики інфекцій та інфекційного контролю в закладах охорони здоров’я» (амбулаторно-поліклінічні заклади)</vt:lpstr>
      <vt:lpstr>Діяльність ВІК (амбулаторії, поліклініки, ЦЕМД)</vt:lpstr>
      <vt:lpstr>Діяльність ВІК (амбулаторії, поліклініки, ЦЕМД)</vt:lpstr>
      <vt:lpstr>Діяльність ВІК (амбулаторії, поліклініки, ЦЕМД)</vt:lpstr>
      <vt:lpstr>Діяльність ВІК (амбулаторії, поліклініки, ЦЕМД)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Скринінг та розподіл потоків пацієнтів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інфікування та заходи захисту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Розрахунок потреби в засобах індивідуального захисту</vt:lpstr>
      <vt:lpstr>Як проводять розрахунок потреби в закладах охорони здоров’я України?</vt:lpstr>
      <vt:lpstr>Як проводять розрахунок потреби в закладах охорони здоров’я України?</vt:lpstr>
      <vt:lpstr>Як проводять розрахунок потреби в закладах охорони здоров’я України?</vt:lpstr>
      <vt:lpstr>Як проводять розрахунок потреби в закладах охорони здоров’я України?</vt:lpstr>
      <vt:lpstr>Діяльність закладів охорони здоров’я, яка потребує використання засобів індивідуального захисту</vt:lpstr>
      <vt:lpstr>Діяльність закладів охорони здоров’я, яка потребує використання засобів індивідуального захисту</vt:lpstr>
      <vt:lpstr>Діяльність закладів охорони здоров’я, яка потребує використання засобів індивідуального захисту</vt:lpstr>
      <vt:lpstr>Чому відсутня єдина методика розрахунку потреби або норма на працівника?</vt:lpstr>
      <vt:lpstr>Чому відсутня єдина методика розрахунку потреби або норма на працівника?</vt:lpstr>
      <vt:lpstr>Проведення розрахунку потреби</vt:lpstr>
      <vt:lpstr>Проведення розрахунку потреби</vt:lpstr>
      <vt:lpstr>Проведення розрахунку потреби</vt:lpstr>
      <vt:lpstr>Проведення розрахунку незнижувального запасу засобів індивідуального захисту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Роман Колесник</cp:lastModifiedBy>
  <cp:revision>161</cp:revision>
  <dcterms:created xsi:type="dcterms:W3CDTF">2016-11-18T14:12:19Z</dcterms:created>
  <dcterms:modified xsi:type="dcterms:W3CDTF">2022-01-27T11:29:34Z</dcterms:modified>
</cp:coreProperties>
</file>