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9" r:id="rId3"/>
    <p:sldId id="267" r:id="rId4"/>
    <p:sldId id="269" r:id="rId5"/>
    <p:sldId id="270" r:id="rId6"/>
    <p:sldId id="271" r:id="rId7"/>
    <p:sldId id="289" r:id="rId8"/>
    <p:sldId id="313" r:id="rId9"/>
    <p:sldId id="266" r:id="rId10"/>
    <p:sldId id="258" r:id="rId11"/>
    <p:sldId id="290" r:id="rId12"/>
    <p:sldId id="292" r:id="rId13"/>
    <p:sldId id="293" r:id="rId14"/>
    <p:sldId id="276" r:id="rId15"/>
    <p:sldId id="294" r:id="rId16"/>
    <p:sldId id="291" r:id="rId17"/>
    <p:sldId id="295" r:id="rId18"/>
    <p:sldId id="310" r:id="rId19"/>
    <p:sldId id="311" r:id="rId20"/>
    <p:sldId id="297" r:id="rId21"/>
    <p:sldId id="298" r:id="rId22"/>
    <p:sldId id="300" r:id="rId23"/>
    <p:sldId id="301" r:id="rId24"/>
    <p:sldId id="312" r:id="rId25"/>
    <p:sldId id="307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62;&#1045;&#1053;&#1058;&#1056;%20&#1043;&#1056;&#1054;&#1052;&#1040;&#1044;&#1057;&#1068;&#1050;&#1054;&#1043;&#1054;%20&#1047;&#1044;&#1054;&#1056;&#1054;&#1042;'&#1071;%20&#1052;&#1054;&#1047;\GLASS%20AMS\&#1042;&#1054;&#1054;&#1047;%20&#1063;&#1052;&#1054;\&#1050;&#1110;&#1085;&#1094;&#1077;&#1074;&#1080;&#1081;%20&#1076;&#1086;&#1082;&#1091;&#1084;&#1077;&#1085;&#1090;\FInal\&#1047;&#1072;&#1082;&#1091;&#1087;&#1110;&#1074;&#1083;&#1110;%20&#1040;&#1041;&#1055;%2020-22%20&#1088;&#111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8880988693634E-2"/>
          <c:y val="1.2772541462007845E-2"/>
          <c:w val="0.96238110712097857"/>
          <c:h val="0.86382333957418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Аркуш1!$B$30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Аркуш1!$A$31:$A$40</c:f>
              <c:strCache>
                <c:ptCount val="10"/>
                <c:pt idx="0">
                  <c:v>ceftriaxone</c:v>
                </c:pt>
                <c:pt idx="1">
                  <c:v>levofloxacin</c:v>
                </c:pt>
                <c:pt idx="2">
                  <c:v>azithromycin</c:v>
                </c:pt>
                <c:pt idx="3">
                  <c:v>amoxicillin and beta-lactamase inhibitor</c:v>
                </c:pt>
                <c:pt idx="4">
                  <c:v>amoxicillin</c:v>
                </c:pt>
                <c:pt idx="5">
                  <c:v>cefepime</c:v>
                </c:pt>
                <c:pt idx="6">
                  <c:v>doxycycline</c:v>
                </c:pt>
                <c:pt idx="7">
                  <c:v>cefixime</c:v>
                </c:pt>
                <c:pt idx="8">
                  <c:v>clarithromycin</c:v>
                </c:pt>
                <c:pt idx="9">
                  <c:v>moxifloxacin</c:v>
                </c:pt>
              </c:strCache>
            </c:strRef>
          </c:cat>
          <c:val>
            <c:numRef>
              <c:f>Аркуш1!$B$31:$B$40</c:f>
              <c:numCache>
                <c:formatCode>0.00</c:formatCode>
                <c:ptCount val="10"/>
                <c:pt idx="0">
                  <c:v>22.948417295080699</c:v>
                </c:pt>
                <c:pt idx="1">
                  <c:v>9.1948949730844198</c:v>
                </c:pt>
                <c:pt idx="2">
                  <c:v>17.4789884618557</c:v>
                </c:pt>
                <c:pt idx="3">
                  <c:v>3.7756535877691899</c:v>
                </c:pt>
                <c:pt idx="4">
                  <c:v>4.8314276905363602</c:v>
                </c:pt>
                <c:pt idx="5">
                  <c:v>0.57774811192600795</c:v>
                </c:pt>
                <c:pt idx="6">
                  <c:v>5.08816049141143</c:v>
                </c:pt>
                <c:pt idx="7">
                  <c:v>2.3998532801640899</c:v>
                </c:pt>
                <c:pt idx="8">
                  <c:v>5.0847559114866296</c:v>
                </c:pt>
                <c:pt idx="9">
                  <c:v>3.7558411687665201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A-4981-BC2E-4FB7F10F8F4F}"/>
            </c:ext>
          </c:extLst>
        </c:ser>
        <c:ser>
          <c:idx val="1"/>
          <c:order val="1"/>
          <c:tx>
            <c:strRef>
              <c:f>Аркуш1!$C$30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Аркуш1!$A$31:$A$40</c:f>
              <c:strCache>
                <c:ptCount val="10"/>
                <c:pt idx="0">
                  <c:v>ceftriaxone</c:v>
                </c:pt>
                <c:pt idx="1">
                  <c:v>levofloxacin</c:v>
                </c:pt>
                <c:pt idx="2">
                  <c:v>azithromycin</c:v>
                </c:pt>
                <c:pt idx="3">
                  <c:v>amoxicillin and beta-lactamase inhibitor</c:v>
                </c:pt>
                <c:pt idx="4">
                  <c:v>amoxicillin</c:v>
                </c:pt>
                <c:pt idx="5">
                  <c:v>cefepime</c:v>
                </c:pt>
                <c:pt idx="6">
                  <c:v>doxycycline</c:v>
                </c:pt>
                <c:pt idx="7">
                  <c:v>cefixime</c:v>
                </c:pt>
                <c:pt idx="8">
                  <c:v>clarithromycin</c:v>
                </c:pt>
                <c:pt idx="9">
                  <c:v>moxifloxacin</c:v>
                </c:pt>
              </c:strCache>
            </c:strRef>
          </c:cat>
          <c:val>
            <c:numRef>
              <c:f>Аркуш1!$C$31:$C$40</c:f>
              <c:numCache>
                <c:formatCode>0.00</c:formatCode>
                <c:ptCount val="10"/>
                <c:pt idx="0">
                  <c:v>29.5991098651111</c:v>
                </c:pt>
                <c:pt idx="1">
                  <c:v>14.620971105205999</c:v>
                </c:pt>
                <c:pt idx="2">
                  <c:v>11.524028740270101</c:v>
                </c:pt>
                <c:pt idx="3">
                  <c:v>6.2596101146916796</c:v>
                </c:pt>
                <c:pt idx="4">
                  <c:v>3.7557640823427598</c:v>
                </c:pt>
                <c:pt idx="5">
                  <c:v>3.53289116690619</c:v>
                </c:pt>
                <c:pt idx="6">
                  <c:v>2.8551275975257999</c:v>
                </c:pt>
                <c:pt idx="7">
                  <c:v>2.4302196701730301</c:v>
                </c:pt>
                <c:pt idx="8">
                  <c:v>2.3817599159981202</c:v>
                </c:pt>
                <c:pt idx="9">
                  <c:v>2.1796004587893401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A-4981-BC2E-4FB7F10F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247008"/>
        <c:axId val="786186528"/>
      </c:barChart>
      <c:catAx>
        <c:axId val="71424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86186528"/>
        <c:crosses val="autoZero"/>
        <c:auto val="1"/>
        <c:lblAlgn val="ctr"/>
        <c:lblOffset val="100"/>
        <c:noMultiLvlLbl val="0"/>
      </c:catAx>
      <c:valAx>
        <c:axId val="7861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1424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55304796955658"/>
          <c:y val="0.10353348317487057"/>
          <c:w val="0.16414695062062662"/>
          <c:h val="0.17092830036666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0.24133</cdr:x>
      <cdr:y>0.0802</cdr:y>
    </cdr:from>
    <cdr:to>
      <cdr:x>0.32505</cdr:x>
      <cdr:y>1</cdr:y>
    </cdr:to>
    <cdr:sp macro="" textlink="">
      <cdr:nvSpPr>
        <cdr:cNvPr id="2" name="Прямокутник 1">
          <a:extLst xmlns:a="http://schemas.openxmlformats.org/drawingml/2006/main">
            <a:ext uri="{FF2B5EF4-FFF2-40B4-BE49-F238E27FC236}">
              <a16:creationId xmlns:a16="http://schemas.microsoft.com/office/drawing/2014/main" id="{32AA09BB-42C0-457B-B095-2B87FAB6074B}"/>
            </a:ext>
          </a:extLst>
        </cdr:cNvPr>
        <cdr:cNvSpPr/>
      </cdr:nvSpPr>
      <cdr:spPr>
        <a:xfrm xmlns:a="http://schemas.openxmlformats.org/drawingml/2006/main">
          <a:off x="2670394" y="437998"/>
          <a:ext cx="926385" cy="5023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 dirty="0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0.52545</cdr:x>
      <cdr:y>0.07666</cdr:y>
    </cdr:from>
    <cdr:to>
      <cdr:x>0.60918</cdr:x>
      <cdr:y>1</cdr:y>
    </cdr:to>
    <cdr:sp macro="" textlink="">
      <cdr:nvSpPr>
        <cdr:cNvPr id="3" name="Прямокутник 2">
          <a:extLst xmlns:a="http://schemas.openxmlformats.org/drawingml/2006/main">
            <a:ext uri="{FF2B5EF4-FFF2-40B4-BE49-F238E27FC236}">
              <a16:creationId xmlns:a16="http://schemas.microsoft.com/office/drawing/2014/main" id="{8B7F5FC2-3136-4A44-93E4-7C5536766E4C}"/>
            </a:ext>
          </a:extLst>
        </cdr:cNvPr>
        <cdr:cNvSpPr/>
      </cdr:nvSpPr>
      <cdr:spPr>
        <a:xfrm xmlns:a="http://schemas.openxmlformats.org/drawingml/2006/main">
          <a:off x="5814282" y="418641"/>
          <a:ext cx="926473" cy="5042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DB02A-BC5C-45B2-B8A2-B7A0858F5B5F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602B-B551-4CD9-A9F9-A59A22D938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028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Нераціональне використання АБП = антимікробна резистентність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602B-B551-4CD9-A9F9-A59A22D93849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120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602B-B551-4CD9-A9F9-A59A22D93849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668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- колегіальне призначення 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Дискусія лікар та клін. фармацевт/ЛКК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602B-B551-4CD9-A9F9-A59A22D93849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946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602B-B551-4CD9-A9F9-A59A22D93849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608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602B-B551-4CD9-A9F9-A59A22D93849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561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602B-B551-4CD9-A9F9-A59A22D93849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975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602B-B551-4CD9-A9F9-A59A22D93849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188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21DE3-321A-4E2B-89A1-60C588D87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3345A-EE90-4100-B06B-9F586CD4A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84D242-40CC-40AA-B43B-8B95FACD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F3D50B-D155-4D24-8C3B-30A2555E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487682-E868-4AAE-9DC1-9B628BEE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49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7C838-D296-462B-8448-B2536D29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289EA6-EECE-4BC2-A97E-34C56CC0C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E7CF51-82A6-4511-AD8B-CD2501C1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2F1B2C-1845-49AE-888C-C139DD6A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86A2EA-4C70-438C-AF10-948DC549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4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DE0F088-839A-4438-AC99-3B5795A0A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8AEA0D-0594-42CD-B8BA-6E85E20EE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1A34FB-AAA9-4712-8FA4-B95CA4F7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1A96C6-2F4F-4A6E-BD3B-991C7409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53F9C9-A1C3-44E7-91C9-30FEA892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56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039E5-7B53-4111-981C-76BA637A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BF0D9A-8BDC-42D4-8D0F-B6C2F98F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02133E-E4FD-4AFC-AC9F-D7B8F96E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134671-4B26-419F-B635-1540EE03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0BAFDC-85E6-441B-BAC1-47D25D26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831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E0B2D-4CA9-4A42-899A-28A93203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20977-530D-405B-81A7-A5AB0BB40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4DA20-EC04-439E-BBD0-29E0D87E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79C85A-D0DB-4BD1-A330-862BCADE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CBD3A2-FBD0-4F18-AC6F-2383030C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39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050AF-9256-4BC4-9AFC-4BBBE29B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E9E550-3E4B-4C69-A2AB-7B2F8B910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511C158-08D1-48C7-86B2-B6F64E63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C5BA39-7695-4C41-845B-96709EF2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B9DFD6-C8A9-4537-802F-2C11C754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C432D2B-641E-4138-8CD7-A45C617F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923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E1F75-5D09-4622-886F-0479024D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9D85E3-77DD-4E25-A55D-4F2E424B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E4576D-66EE-4058-8E7C-13D3DC7BA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FF99747-4FA7-46F5-8658-F20988094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F698EDC-6C02-4151-8666-9413FEB8B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457CED-0075-4998-98B4-DE63D59D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14F22E-F144-47CE-BFEC-AA5B939D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6FA474F-43DD-4977-B86D-1C7C06D8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19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3E438-E98F-4256-8AE1-4A97BA50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279F998-BF35-4187-847C-612E2FAB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F04F9B3-4BCE-4CFF-814B-19D477FF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2A52711-B463-47D0-8B46-E8C83211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880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A4CDFE0-633E-422D-B202-EA71803D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523B91-82B7-4163-A027-19ECA77C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66087EF-5907-446E-B5EF-98AA1C3E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368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6720-513C-442F-ABBC-1CD54B89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3A0476-985A-4120-A1CB-656C20F8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7DF13C6-A0BE-47F3-8ABC-166802282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07DAB8-F34C-4D76-B6C9-6C965C78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B77862-84C8-4EF6-B8BC-7990A71E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27B2AB-F775-44D3-BACD-66969806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667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2515A-ACF8-4971-A17E-1552ED25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D8CBB2B-4EF9-4D40-9C3C-F796625CF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F31FD3D-30C8-4561-8D82-6A243AC35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D0ED93-0588-40B5-B388-B192FF9E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C19B9FB-8E34-42C7-B9C5-46E5640C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75455C-6DB0-49DE-8BCD-7BA4B13C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271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F8B8FA3-BE3A-4687-B9A8-9419B208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5E8A0B-BC8A-4201-9B98-7724D0579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FBEF7D-4F57-4122-8346-DF8BB1CD1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5AE2-4BAA-402B-88F7-86B92A5E54A0}" type="datetimeFigureOut">
              <a:rPr lang="uk-UA" smtClean="0"/>
              <a:t>20.11.2023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D2D7A9-AE9A-43F0-BAF4-CEE3016EA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266FB2-727A-4290-8B29-F411D752F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8C79-30EA-4F6B-BC99-46A89C30B65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65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doi.org/10.1016/j.cmi.2022.03.0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3">
            <a:extLst>
              <a:ext uri="{FF2B5EF4-FFF2-40B4-BE49-F238E27FC236}">
                <a16:creationId xmlns:a16="http://schemas.microsoft.com/office/drawing/2014/main" id="{C7AD8A19-0750-4790-BF45-475669B1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339BE1-0D67-F740-8854-B048860EA0A6}" type="slidenum">
              <a:rPr lang="ru-UA" smtClean="0"/>
              <a:t>1</a:t>
            </a:fld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EFF05B-7413-4517-BB32-B0F53A74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1" y="425529"/>
            <a:ext cx="3626141" cy="1239314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D863AB17-4E0E-414B-B9F5-B57682723ECE}"/>
              </a:ext>
            </a:extLst>
          </p:cNvPr>
          <p:cNvSpPr txBox="1">
            <a:spLocks/>
          </p:cNvSpPr>
          <p:nvPr/>
        </p:nvSpPr>
        <p:spPr>
          <a:xfrm>
            <a:off x="5166706" y="5942389"/>
            <a:ext cx="4748402" cy="120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 2023</a:t>
            </a:r>
            <a:endParaRPr lang="ru-U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14F64F66-9ED3-4EBA-BDB2-9D5C810379D0}"/>
              </a:ext>
            </a:extLst>
          </p:cNvPr>
          <p:cNvSpPr txBox="1">
            <a:spLocks/>
          </p:cNvSpPr>
          <p:nvPr/>
        </p:nvSpPr>
        <p:spPr>
          <a:xfrm>
            <a:off x="447221" y="4271501"/>
            <a:ext cx="5842057" cy="174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Гаврилов Ігнат, </a:t>
            </a:r>
          </a:p>
          <a:p>
            <a:pPr marL="0" indent="0">
              <a:buNone/>
            </a:pP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фармацевт відділу антимікробної резистентності та інфекційного контролю </a:t>
            </a:r>
            <a:b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 «Центр громадського здоров’я МОЗ України»</a:t>
            </a:r>
            <a:endParaRPr lang="ru-UA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CD5DC92-474C-4BA5-9AE2-A7B4EDA1CCF6}"/>
              </a:ext>
            </a:extLst>
          </p:cNvPr>
          <p:cNvSpPr txBox="1">
            <a:spLocks/>
          </p:cNvSpPr>
          <p:nvPr/>
        </p:nvSpPr>
        <p:spPr>
          <a:xfrm>
            <a:off x="1318260" y="1945046"/>
            <a:ext cx="955548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F1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Організаційні засади преавторизації антибактеріальних препаратів групи резерву в стаціонарі. Лікарняна аптека</a:t>
            </a:r>
            <a:endParaRPr lang="uk-UA" sz="4000" dirty="0">
              <a:solidFill>
                <a:srgbClr val="F19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9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3B9CE-AB2F-4C80-AD9F-F2D95513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0"/>
            <a:ext cx="10515600" cy="98107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Віднесення АБП до груп: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7AF2C1-0221-4681-B98B-CB61C90D0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8" t="5286" r="492" b="14819"/>
          <a:stretch/>
        </p:blipFill>
        <p:spPr>
          <a:xfrm>
            <a:off x="4445300" y="851680"/>
            <a:ext cx="6484863" cy="288595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20BADA-50D8-4CFE-A93C-75D89CF4FA9F}"/>
              </a:ext>
            </a:extLst>
          </p:cNvPr>
          <p:cNvSpPr txBox="1">
            <a:spLocks/>
          </p:cNvSpPr>
          <p:nvPr/>
        </p:nvSpPr>
        <p:spPr>
          <a:xfrm>
            <a:off x="457200" y="851680"/>
            <a:ext cx="10811933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- додатки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чинного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стандарту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876E0B-486A-44E8-84BB-227CCE3685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36" t="17143" r="2661" b="42375"/>
          <a:stretch/>
        </p:blipFill>
        <p:spPr>
          <a:xfrm>
            <a:off x="240999" y="3983317"/>
            <a:ext cx="6989235" cy="108610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AD8A742-B0DE-4F9C-83BD-27976F267B73}"/>
              </a:ext>
            </a:extLst>
          </p:cNvPr>
          <p:cNvSpPr/>
          <p:nvPr/>
        </p:nvSpPr>
        <p:spPr>
          <a:xfrm>
            <a:off x="4341583" y="2516872"/>
            <a:ext cx="6692298" cy="13535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CA9403-214A-4477-830C-9CF40673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36" y="5326811"/>
            <a:ext cx="6624360" cy="120678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948C6A-3411-4683-96DB-835B2CAC2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A288B6-B6C5-4731-86E2-3D2640D4B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49B71E0E-F02D-4231-87C2-E27AA82C0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31657"/>
              </p:ext>
            </p:extLst>
          </p:nvPr>
        </p:nvGraphicFramePr>
        <p:xfrm>
          <a:off x="641247" y="1760509"/>
          <a:ext cx="10697313" cy="4826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1449">
                  <a:extLst>
                    <a:ext uri="{9D8B030D-6E8A-4147-A177-3AD203B41FA5}">
                      <a16:colId xmlns:a16="http://schemas.microsoft.com/office/drawing/2014/main" val="2942727715"/>
                    </a:ext>
                  </a:extLst>
                </a:gridCol>
                <a:gridCol w="2816352">
                  <a:extLst>
                    <a:ext uri="{9D8B030D-6E8A-4147-A177-3AD203B41FA5}">
                      <a16:colId xmlns:a16="http://schemas.microsoft.com/office/drawing/2014/main" val="902489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22340265"/>
                    </a:ext>
                  </a:extLst>
                </a:gridCol>
                <a:gridCol w="2496312">
                  <a:extLst>
                    <a:ext uri="{9D8B030D-6E8A-4147-A177-3AD203B41FA5}">
                      <a16:colId xmlns:a16="http://schemas.microsoft.com/office/drawing/2014/main" val="3890076908"/>
                    </a:ext>
                  </a:extLst>
                </a:gridCol>
              </a:tblGrid>
              <a:tr h="45900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Група </a:t>
                      </a:r>
                      <a:r>
                        <a:rPr lang="en-US" sz="2400" b="1" dirty="0"/>
                        <a:t>AWaRe</a:t>
                      </a:r>
                      <a:endParaRPr lang="uk-UA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/>
                        <a:t>Доступ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/>
                        <a:t>Спостереження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/>
                        <a:t>Резерв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06187"/>
                  </a:ext>
                </a:extLst>
              </a:tr>
              <a:tr h="633536">
                <a:tc>
                  <a:txBody>
                    <a:bodyPr/>
                    <a:lstStyle/>
                    <a:p>
                      <a:pPr algn="l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Обґрунтування в медичній карті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70700"/>
                  </a:ext>
                </a:extLst>
              </a:tr>
              <a:tr h="527228">
                <a:tc>
                  <a:txBody>
                    <a:bodyPr/>
                    <a:lstStyle/>
                    <a:p>
                      <a:pPr algn="l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Відпуск з аптеки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67574"/>
                  </a:ext>
                </a:extLst>
              </a:tr>
              <a:tr h="1140387">
                <a:tc>
                  <a:txBody>
                    <a:bodyPr/>
                    <a:lstStyle/>
                    <a:p>
                      <a:pPr algn="l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Проспективне консультування з клінічним фармацевтом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Не обов’язково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Обов’язково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Обов’язково!!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5980"/>
                  </a:ext>
                </a:extLst>
              </a:tr>
              <a:tr h="789499">
                <a:tc>
                  <a:txBody>
                    <a:bodyPr/>
                    <a:lstStyle/>
                    <a:p>
                      <a:pPr algn="l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Заповнення форм преавторизації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800" dirty="0"/>
                        <a:t> 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800" dirty="0"/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Обов’язково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68775"/>
                  </a:ext>
                </a:extLst>
              </a:tr>
              <a:tr h="1140387">
                <a:tc>
                  <a:txBody>
                    <a:bodyPr/>
                    <a:lstStyle/>
                    <a:p>
                      <a:pPr algn="l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Пріоритет вибору згідно бактеріологічних досліджень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/>
                        <a:t>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/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57611"/>
                  </a:ext>
                </a:extLst>
              </a:tr>
            </a:tbl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3B3E043-4DCC-4C99-A01C-64C7C0ED0C84}"/>
              </a:ext>
            </a:extLst>
          </p:cNvPr>
          <p:cNvSpPr/>
          <p:nvPr/>
        </p:nvSpPr>
        <p:spPr>
          <a:xfrm>
            <a:off x="1741250" y="407448"/>
            <a:ext cx="8542275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Особливості призначення АБП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різних груп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AWaRe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стаціонарах Україні </a:t>
            </a:r>
          </a:p>
        </p:txBody>
      </p:sp>
    </p:spTree>
    <p:extLst>
      <p:ext uri="{BB962C8B-B14F-4D97-AF65-F5344CB8AC3E}">
        <p14:creationId xmlns:p14="http://schemas.microsoft.com/office/powerpoint/2010/main" val="397915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DEC7AE7-933E-4FE8-A4A0-FC6BBCF62134}"/>
              </a:ext>
            </a:extLst>
          </p:cNvPr>
          <p:cNvSpPr/>
          <p:nvPr/>
        </p:nvSpPr>
        <p:spPr>
          <a:xfrm>
            <a:off x="3022658" y="703773"/>
            <a:ext cx="6146683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Обґрунтування призначення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використання АБП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135EA9A-4DF2-48CC-B702-FE6FA60AB988}"/>
              </a:ext>
            </a:extLst>
          </p:cNvPr>
          <p:cNvSpPr/>
          <p:nvPr/>
        </p:nvSpPr>
        <p:spPr>
          <a:xfrm>
            <a:off x="1074682" y="2009558"/>
            <a:ext cx="108328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Обґрунтування має містити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встановлене / підозрюване бактеріальне захворювання / профілактика;</a:t>
            </a:r>
          </a:p>
          <a:p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назва АБПу формі МНН; </a:t>
            </a: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доза, лікарська форма, кратність та шлях введення; </a:t>
            </a: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передбачувана тривалість антибіотикотерапії; </a:t>
            </a:r>
          </a:p>
          <a:p>
            <a:endParaRPr lang="uk-U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дата наступного перегляду та/або припинення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125CF38-9561-418D-AD7F-C8ED348F62D2}"/>
              </a:ext>
            </a:extLst>
          </p:cNvPr>
          <p:cNvSpPr/>
          <p:nvPr/>
        </p:nvSpPr>
        <p:spPr>
          <a:xfrm>
            <a:off x="139962" y="649159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*Відповідно стандарту затв. наказом МОЗ № 1513 від 23.08.2023 р. </a:t>
            </a:r>
          </a:p>
          <a:p>
            <a:endParaRPr lang="ru-RU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4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онстр, мультфильм монстр, монстр вкл, млекопитающее, carnivoran,  фотография png | PNGWing">
            <a:extLst>
              <a:ext uri="{FF2B5EF4-FFF2-40B4-BE49-F238E27FC236}">
                <a16:creationId xmlns:a16="http://schemas.microsoft.com/office/drawing/2014/main" id="{E9F27C87-0FF9-4998-B015-105D8616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38" y="157942"/>
            <a:ext cx="4875970" cy="55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le doctor with shield insurance 1834924 Vector Art at Vecteezy">
            <a:extLst>
              <a:ext uri="{FF2B5EF4-FFF2-40B4-BE49-F238E27FC236}">
                <a16:creationId xmlns:a16="http://schemas.microsoft.com/office/drawing/2014/main" id="{BB1CC2A3-2559-44F7-96D3-68B6A77E6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t="8383" r="17297" b="10394"/>
          <a:stretch/>
        </p:blipFill>
        <p:spPr bwMode="auto">
          <a:xfrm>
            <a:off x="4805402" y="2484945"/>
            <a:ext cx="2449637" cy="32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pic>
        <p:nvPicPr>
          <p:cNvPr id="6" name="Picture 2" descr="Коробка таблеток Изображения – скачать бесплатно на Freepik">
            <a:extLst>
              <a:ext uri="{FF2B5EF4-FFF2-40B4-BE49-F238E27FC236}">
                <a16:creationId xmlns:a16="http://schemas.microsoft.com/office/drawing/2014/main" id="{BE148003-9242-431B-BDBB-3E53F77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8" y="1870145"/>
            <a:ext cx="4380812" cy="438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B69F3A-ACAB-42C0-BCCB-17932442B9EB}"/>
              </a:ext>
            </a:extLst>
          </p:cNvPr>
          <p:cNvSpPr/>
          <p:nvPr/>
        </p:nvSpPr>
        <p:spPr>
          <a:xfrm>
            <a:off x="1090505" y="4487939"/>
            <a:ext cx="2344304" cy="51315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Лінезолід 600 мг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B8A87-AA61-4D66-BAD6-FF5C47AF7D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9218" y="4085754"/>
            <a:ext cx="1890708" cy="500812"/>
          </a:xfrm>
          <a:prstGeom prst="rect">
            <a:avLst/>
          </a:prstGeom>
          <a:scene3d>
            <a:camera prst="isometricOffAxis1Right">
              <a:rot lat="742014" lon="20985098" rev="21588657"/>
            </a:camera>
            <a:lightRig rig="threePt" dir="t"/>
          </a:scene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D4EF5C-5418-4245-A131-DE472E334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153" y="3795872"/>
            <a:ext cx="805773" cy="264679"/>
          </a:xfrm>
          <a:prstGeom prst="rect">
            <a:avLst/>
          </a:prstGeom>
          <a:scene3d>
            <a:camera prst="orthographicFront">
              <a:rot lat="21301143" lon="20973783" rev="301140"/>
            </a:camera>
            <a:lightRig rig="threePt" dir="t"/>
          </a:scene3d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4986D21-C32F-4782-B59D-D8AF7F3F2E7D}"/>
              </a:ext>
            </a:extLst>
          </p:cNvPr>
          <p:cNvSpPr/>
          <p:nvPr/>
        </p:nvSpPr>
        <p:spPr>
          <a:xfrm>
            <a:off x="2628422" y="4826679"/>
            <a:ext cx="1017508" cy="324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5694" lon="787082" rev="2828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10 таблеток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F3D05A-4D7C-4F5C-B07D-EEF5A5BB39B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566" t="21525" r="14125" b="28699"/>
          <a:stretch/>
        </p:blipFill>
        <p:spPr>
          <a:xfrm>
            <a:off x="3167368" y="2664242"/>
            <a:ext cx="1017508" cy="700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ABFC1-7188-4BC3-B1DF-A7B859CE08EA}"/>
              </a:ext>
            </a:extLst>
          </p:cNvPr>
          <p:cNvSpPr txBox="1"/>
          <p:nvPr/>
        </p:nvSpPr>
        <p:spPr>
          <a:xfrm>
            <a:off x="1678555" y="4143556"/>
            <a:ext cx="175625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20699993" lon="21599986" rev="3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dirty="0"/>
              <a:t>ЛІНЕЗОЛІД-ЦГЗ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3D0BF-8BB5-4A00-9B6C-07B29754881F}"/>
              </a:ext>
            </a:extLst>
          </p:cNvPr>
          <p:cNvSpPr txBox="1"/>
          <p:nvPr/>
        </p:nvSpPr>
        <p:spPr>
          <a:xfrm>
            <a:off x="4675238" y="5724254"/>
            <a:ext cx="284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</a:rPr>
              <a:t>Клінічний фармацевт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06CF5-402A-4055-A678-9EDCE7DDFCC8}"/>
              </a:ext>
            </a:extLst>
          </p:cNvPr>
          <p:cNvSpPr txBox="1"/>
          <p:nvPr/>
        </p:nvSpPr>
        <p:spPr>
          <a:xfrm>
            <a:off x="8091948" y="5829477"/>
            <a:ext cx="410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Нераціональне використання АБП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84890-55B0-4F62-8D91-03575830F8FA}"/>
              </a:ext>
            </a:extLst>
          </p:cNvPr>
          <p:cNvSpPr txBox="1"/>
          <p:nvPr/>
        </p:nvSpPr>
        <p:spPr>
          <a:xfrm>
            <a:off x="1187008" y="5753839"/>
            <a:ext cx="410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АБП резерву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6EDDD-F2A9-40B8-9FC9-F98F4C002CC3}"/>
              </a:ext>
            </a:extLst>
          </p:cNvPr>
          <p:cNvSpPr txBox="1"/>
          <p:nvPr/>
        </p:nvSpPr>
        <p:spPr>
          <a:xfrm rot="19747274">
            <a:off x="6209701" y="3698629"/>
            <a:ext cx="2037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70C0"/>
                </a:solidFill>
              </a:rPr>
              <a:t>Преавторизація</a:t>
            </a:r>
          </a:p>
        </p:txBody>
      </p:sp>
    </p:spTree>
    <p:extLst>
      <p:ext uri="{BB962C8B-B14F-4D97-AF65-F5344CB8AC3E}">
        <p14:creationId xmlns:p14="http://schemas.microsoft.com/office/powerpoint/2010/main" val="41550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sp>
        <p:nvSpPr>
          <p:cNvPr id="13" name="Паралелограм 12">
            <a:extLst>
              <a:ext uri="{FF2B5EF4-FFF2-40B4-BE49-F238E27FC236}">
                <a16:creationId xmlns:a16="http://schemas.microsoft.com/office/drawing/2014/main" id="{1F46A130-19E7-4C97-8FF6-194A0F2B9139}"/>
              </a:ext>
            </a:extLst>
          </p:cNvPr>
          <p:cNvSpPr/>
          <p:nvPr/>
        </p:nvSpPr>
        <p:spPr>
          <a:xfrm>
            <a:off x="752817" y="1213403"/>
            <a:ext cx="9332525" cy="1935508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аралелограм 13">
            <a:extLst>
              <a:ext uri="{FF2B5EF4-FFF2-40B4-BE49-F238E27FC236}">
                <a16:creationId xmlns:a16="http://schemas.microsoft.com/office/drawing/2014/main" id="{14ED963A-EDEA-46BC-A9B5-09EB35190D94}"/>
              </a:ext>
            </a:extLst>
          </p:cNvPr>
          <p:cNvSpPr/>
          <p:nvPr/>
        </p:nvSpPr>
        <p:spPr>
          <a:xfrm>
            <a:off x="1198358" y="842197"/>
            <a:ext cx="9332525" cy="2062103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ctr"/>
            <a:endPara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60AD7F95-FF6E-4F5B-A347-42BFA24CD803}"/>
              </a:ext>
            </a:extLst>
          </p:cNvPr>
          <p:cNvSpPr/>
          <p:nvPr/>
        </p:nvSpPr>
        <p:spPr>
          <a:xfrm>
            <a:off x="944881" y="3287335"/>
            <a:ext cx="9418320" cy="173854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C0E56B-46CD-41D4-BEA0-75337153438A}"/>
              </a:ext>
            </a:extLst>
          </p:cNvPr>
          <p:cNvSpPr/>
          <p:nvPr/>
        </p:nvSpPr>
        <p:spPr>
          <a:xfrm>
            <a:off x="1088870" y="3456223"/>
            <a:ext cx="8947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Проспективне фармацевтичне консультування – оцінка клінічним фармацевтом призначення для пацієнта, шляхом ознайомлення із анамнезом, з наступним погодженням / зміною призначення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98F1B8B-A647-4A66-AB89-F729710EDD66}"/>
              </a:ext>
            </a:extLst>
          </p:cNvPr>
          <p:cNvSpPr/>
          <p:nvPr/>
        </p:nvSpPr>
        <p:spPr>
          <a:xfrm>
            <a:off x="1198358" y="5169045"/>
            <a:ext cx="101692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проспективного консультування надаються: </a:t>
            </a:r>
          </a:p>
          <a:p>
            <a:endParaRPr lang="uk-U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результати лабораторних досліджень;</a:t>
            </a:r>
          </a:p>
          <a:p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результати інструментальних методів дослідження.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3BF18CA-5581-4B3E-B01E-9AF4D82CC322}"/>
              </a:ext>
            </a:extLst>
          </p:cNvPr>
          <p:cNvSpPr/>
          <p:nvPr/>
        </p:nvSpPr>
        <p:spPr>
          <a:xfrm>
            <a:off x="2106658" y="822517"/>
            <a:ext cx="84242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just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Преавторизація АБП резерву: </a:t>
            </a:r>
          </a:p>
          <a:p>
            <a:pPr marL="0" lvl="8" algn="just"/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8" indent="-342900" algn="just">
              <a:buFont typeface="Courier New" panose="02070309020205020404" pitchFamily="49" charset="0"/>
              <a:buChar char="o"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проспективне фармацевтичне консультування </a:t>
            </a:r>
          </a:p>
          <a:p>
            <a:pPr marL="0" lvl="8" algn="ctr"/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8" indent="-342900" algn="just">
              <a:buFont typeface="Courier New" panose="02070309020205020404" pitchFamily="49" charset="0"/>
              <a:buChar char="o"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заповнення форми преавторизації</a:t>
            </a:r>
          </a:p>
        </p:txBody>
      </p:sp>
    </p:spTree>
    <p:extLst>
      <p:ext uri="{BB962C8B-B14F-4D97-AF65-F5344CB8AC3E}">
        <p14:creationId xmlns:p14="http://schemas.microsoft.com/office/powerpoint/2010/main" val="113899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pic>
        <p:nvPicPr>
          <p:cNvPr id="1026" name="Picture 2" descr="Професія провізор. Професія провізор-фармацевт з вищою освітою Хто  головніше провізор або фармацевт">
            <a:extLst>
              <a:ext uri="{FF2B5EF4-FFF2-40B4-BE49-F238E27FC236}">
                <a16:creationId xmlns:a16="http://schemas.microsoft.com/office/drawing/2014/main" id="{73C12774-D98E-428F-BE1F-FDE0B7F3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9" t="1367" r="411" b="568"/>
          <a:stretch/>
        </p:blipFill>
        <p:spPr bwMode="auto">
          <a:xfrm>
            <a:off x="549807" y="1266635"/>
            <a:ext cx="4144518" cy="43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C7178EF-A3B5-45BE-917D-DCBAE2F9325E}"/>
              </a:ext>
            </a:extLst>
          </p:cNvPr>
          <p:cNvSpPr/>
          <p:nvPr/>
        </p:nvSpPr>
        <p:spPr>
          <a:xfrm>
            <a:off x="4835947" y="1163225"/>
            <a:ext cx="735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преавторизації АБП резерву: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7F3AF75-43D8-44C1-84F8-6B5E51E1A80E}"/>
              </a:ext>
            </a:extLst>
          </p:cNvPr>
          <p:cNvSpPr/>
          <p:nvPr/>
        </p:nvSpPr>
        <p:spPr>
          <a:xfrm>
            <a:off x="5279498" y="2022320"/>
            <a:ext cx="6659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>
                <a:solidFill>
                  <a:schemeClr val="accent1">
                    <a:lumMod val="50000"/>
                  </a:schemeClr>
                </a:solidFill>
              </a:rPr>
              <a:t>Уникнути нераціонального використання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5BC5637-A93B-48DD-B6F0-6D0207C61332}"/>
              </a:ext>
            </a:extLst>
          </p:cNvPr>
          <p:cNvSpPr/>
          <p:nvPr/>
        </p:nvSpPr>
        <p:spPr>
          <a:xfrm>
            <a:off x="7161907" y="2854541"/>
            <a:ext cx="4385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- колегіальне призначення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C78D287-2770-4D21-84BC-5D69F076F31C}"/>
              </a:ext>
            </a:extLst>
          </p:cNvPr>
          <p:cNvSpPr/>
          <p:nvPr/>
        </p:nvSpPr>
        <p:spPr>
          <a:xfrm>
            <a:off x="7161907" y="3514921"/>
            <a:ext cx="4771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- обґрунтування призначення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E593C3D-F64C-4467-81BF-AEB1F4701082}"/>
              </a:ext>
            </a:extLst>
          </p:cNvPr>
          <p:cNvSpPr/>
          <p:nvPr/>
        </p:nvSpPr>
        <p:spPr>
          <a:xfrm>
            <a:off x="7247377" y="4209982"/>
            <a:ext cx="46859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- документальне підтвердження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колегіального обговорення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наявності обґрунтування </a:t>
            </a:r>
          </a:p>
        </p:txBody>
      </p:sp>
    </p:spTree>
    <p:extLst>
      <p:ext uri="{BB962C8B-B14F-4D97-AF65-F5344CB8AC3E}">
        <p14:creationId xmlns:p14="http://schemas.microsoft.com/office/powerpoint/2010/main" val="12337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C0D71-D74E-47D4-942B-32D1E1C85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880" y="3650516"/>
            <a:ext cx="5509768" cy="2397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E9DF0-2E0C-4083-B0E2-E50677B9F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47" y="896813"/>
            <a:ext cx="5622107" cy="58633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BF0606-EDD8-4A74-A9AC-ACD51D29F0AF}"/>
              </a:ext>
            </a:extLst>
          </p:cNvPr>
          <p:cNvSpPr/>
          <p:nvPr/>
        </p:nvSpPr>
        <p:spPr>
          <a:xfrm>
            <a:off x="3452300" y="225958"/>
            <a:ext cx="6212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преавторизації </a:t>
            </a:r>
            <a:endParaRPr lang="uk-UA" sz="28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FBA289E-4F5F-4CD4-A981-4FE2D0E214CA}"/>
              </a:ext>
            </a:extLst>
          </p:cNvPr>
          <p:cNvSpPr/>
          <p:nvPr/>
        </p:nvSpPr>
        <p:spPr>
          <a:xfrm>
            <a:off x="6616512" y="896813"/>
            <a:ext cx="5426136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93A55"/>
                </a:solidFill>
                <a:latin typeface="IBM Plex Serif"/>
              </a:rPr>
              <a:t>Додаток 3</a:t>
            </a:r>
            <a:br>
              <a:rPr lang="uk-UA" dirty="0"/>
            </a:br>
            <a:r>
              <a:rPr lang="uk-UA" dirty="0">
                <a:solidFill>
                  <a:srgbClr val="293A55"/>
                </a:solidFill>
                <a:latin typeface="IBM Plex Serif"/>
              </a:rPr>
              <a:t>до Інструкції з впровадження адміністрування антимікробних препаратів в закладах охорони здоров'я, які надають медичну допомогу в стаціонарних умовах</a:t>
            </a:r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689263E-D467-4C49-A975-8FBDB6A947C0}"/>
              </a:ext>
            </a:extLst>
          </p:cNvPr>
          <p:cNvSpPr/>
          <p:nvPr/>
        </p:nvSpPr>
        <p:spPr>
          <a:xfrm>
            <a:off x="582683" y="749178"/>
            <a:ext cx="5739233" cy="103898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57938B9-2113-4846-8008-1319C38EC8A8}"/>
              </a:ext>
            </a:extLst>
          </p:cNvPr>
          <p:cNvSpPr/>
          <p:nvPr/>
        </p:nvSpPr>
        <p:spPr>
          <a:xfrm>
            <a:off x="615561" y="1876937"/>
            <a:ext cx="5739233" cy="32030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3AF49BD-06AC-4ED7-94EC-653AEA415891}"/>
              </a:ext>
            </a:extLst>
          </p:cNvPr>
          <p:cNvSpPr/>
          <p:nvPr/>
        </p:nvSpPr>
        <p:spPr>
          <a:xfrm>
            <a:off x="6532881" y="3648532"/>
            <a:ext cx="5509768" cy="24779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23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FE59FD6-A8AC-4127-AF40-69D1898568E8}"/>
              </a:ext>
            </a:extLst>
          </p:cNvPr>
          <p:cNvSpPr/>
          <p:nvPr/>
        </p:nvSpPr>
        <p:spPr>
          <a:xfrm>
            <a:off x="2844799" y="338013"/>
            <a:ext cx="65024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Аптека лікувально-профілактичного закладу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CBE65E-E525-4877-8CD8-DE7A0313E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988" y="1536893"/>
            <a:ext cx="7096022" cy="474198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5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DD8427D-6859-4A5C-B1AE-64F4676F9089}"/>
              </a:ext>
            </a:extLst>
          </p:cNvPr>
          <p:cNvSpPr/>
          <p:nvPr/>
        </p:nvSpPr>
        <p:spPr>
          <a:xfrm>
            <a:off x="3200399" y="338013"/>
            <a:ext cx="65024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Аптека лікувально-профілактичного закладу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F58DE45-9EFE-48FF-8529-167F73B84C98}"/>
              </a:ext>
            </a:extLst>
          </p:cNvPr>
          <p:cNvSpPr/>
          <p:nvPr/>
        </p:nvSpPr>
        <p:spPr>
          <a:xfrm>
            <a:off x="1670096" y="1639306"/>
            <a:ext cx="690721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Ліцензія </a:t>
            </a:r>
            <a:r>
              <a:rPr lang="uk-U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вимагає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… а тому і гарантує: </a:t>
            </a: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</a:p>
          <a:p>
            <a:pPr marL="457200" indent="457200">
              <a:buFont typeface="Wingdings" panose="05000000000000000000" pitchFamily="2" charset="2"/>
              <a:buChar char="Ø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457200">
              <a:buFont typeface="Wingdings" panose="05000000000000000000" pitchFamily="2" charset="2"/>
              <a:buChar char="Ø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457200">
              <a:buFont typeface="Wingdings" panose="05000000000000000000" pitchFamily="2" charset="2"/>
              <a:buChar char="Ø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457200">
              <a:buFont typeface="Wingdings" panose="05000000000000000000" pitchFamily="2" charset="2"/>
              <a:buChar char="Ø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Приміщення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1A1168A-CF65-4D5E-999C-60FB463D3E3C}"/>
              </a:ext>
            </a:extLst>
          </p:cNvPr>
          <p:cNvSpPr/>
          <p:nvPr/>
        </p:nvSpPr>
        <p:spPr>
          <a:xfrm>
            <a:off x="4832449" y="3001703"/>
            <a:ext cx="25271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Завідуючи аптеки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C692085-389C-4188-A9FE-C127AEE7D19A}"/>
              </a:ext>
            </a:extLst>
          </p:cNvPr>
          <p:cNvSpPr/>
          <p:nvPr/>
        </p:nvSpPr>
        <p:spPr>
          <a:xfrm>
            <a:off x="4844792" y="3543185"/>
            <a:ext cx="287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Уповноважена особа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1EEEF25-E6DD-4E6D-B8FA-3F26348BB1B3}"/>
              </a:ext>
            </a:extLst>
          </p:cNvPr>
          <p:cNvSpPr/>
          <p:nvPr/>
        </p:nvSpPr>
        <p:spPr>
          <a:xfrm>
            <a:off x="4857135" y="4058214"/>
            <a:ext cx="285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 / 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помічники фармацевта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E136D0-C728-42C7-8E86-9AD8EB8ED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0" y="2638763"/>
            <a:ext cx="1649209" cy="1649209"/>
          </a:xfrm>
          <a:prstGeom prst="rect">
            <a:avLst/>
          </a:prstGeom>
        </p:spPr>
      </p:pic>
      <p:pic>
        <p:nvPicPr>
          <p:cNvPr id="10" name="Picture 2" descr="дома дом - скачать Бесплатные иконки">
            <a:extLst>
              <a:ext uri="{FF2B5EF4-FFF2-40B4-BE49-F238E27FC236}">
                <a16:creationId xmlns:a16="http://schemas.microsoft.com/office/drawing/2014/main" id="{28AEA502-2F06-41C2-A508-565F130F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0" y="4642681"/>
            <a:ext cx="1649210" cy="16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DD8427D-6859-4A5C-B1AE-64F4676F9089}"/>
              </a:ext>
            </a:extLst>
          </p:cNvPr>
          <p:cNvSpPr/>
          <p:nvPr/>
        </p:nvSpPr>
        <p:spPr>
          <a:xfrm>
            <a:off x="3200399" y="338013"/>
            <a:ext cx="65024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Аптека лікувально-профілактичного закладу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F58DE45-9EFE-48FF-8529-167F73B84C98}"/>
              </a:ext>
            </a:extLst>
          </p:cNvPr>
          <p:cNvSpPr/>
          <p:nvPr/>
        </p:nvSpPr>
        <p:spPr>
          <a:xfrm>
            <a:off x="1670096" y="1639306"/>
            <a:ext cx="690721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Ліцензія вимагає… а тому і </a:t>
            </a:r>
            <a:r>
              <a:rPr lang="uk-U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гарантує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</a:p>
          <a:p>
            <a:pPr marL="457200" indent="457200">
              <a:buFont typeface="Wingdings" panose="05000000000000000000" pitchFamily="2" charset="2"/>
              <a:buChar char="Ø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457200">
              <a:buFont typeface="Wingdings" panose="05000000000000000000" pitchFamily="2" charset="2"/>
              <a:buChar char="Ø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Приміщення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1A1168A-CF65-4D5E-999C-60FB463D3E3C}"/>
              </a:ext>
            </a:extLst>
          </p:cNvPr>
          <p:cNvSpPr/>
          <p:nvPr/>
        </p:nvSpPr>
        <p:spPr>
          <a:xfrm>
            <a:off x="5687884" y="2870412"/>
            <a:ext cx="388721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Моніторинг залишків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Підтримання умов зберігання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434443A-7A24-4DC9-8F19-43113B0482F5}"/>
              </a:ext>
            </a:extLst>
          </p:cNvPr>
          <p:cNvSpPr/>
          <p:nvPr/>
        </p:nvSpPr>
        <p:spPr>
          <a:xfrm>
            <a:off x="9658759" y="2865544"/>
            <a:ext cx="2383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СЗЯ (прийом, видача)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Відкликання ЛЗ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Преавторизація</a:t>
            </a:r>
          </a:p>
        </p:txBody>
      </p:sp>
      <p:sp>
        <p:nvSpPr>
          <p:cNvPr id="10" name="Стрілка: униз 9">
            <a:extLst>
              <a:ext uri="{FF2B5EF4-FFF2-40B4-BE49-F238E27FC236}">
                <a16:creationId xmlns:a16="http://schemas.microsoft.com/office/drawing/2014/main" id="{95539558-653A-4024-ACDB-EC415624888C}"/>
              </a:ext>
            </a:extLst>
          </p:cNvPr>
          <p:cNvSpPr/>
          <p:nvPr/>
        </p:nvSpPr>
        <p:spPr>
          <a:xfrm>
            <a:off x="7421218" y="3289300"/>
            <a:ext cx="396240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5A79487-2DD3-40ED-A0F4-862C9E211EE8}"/>
              </a:ext>
            </a:extLst>
          </p:cNvPr>
          <p:cNvSpPr/>
          <p:nvPr/>
        </p:nvSpPr>
        <p:spPr>
          <a:xfrm>
            <a:off x="5674405" y="3520676"/>
            <a:ext cx="358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облік</a:t>
            </a:r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планування закупівель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EADD512-CE53-4B6E-81A0-F2D754F8DBD1}"/>
              </a:ext>
            </a:extLst>
          </p:cNvPr>
          <p:cNvSpPr/>
          <p:nvPr/>
        </p:nvSpPr>
        <p:spPr>
          <a:xfrm>
            <a:off x="5215142" y="471358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Оптимальні умови зберігання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Оптимізація використання 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приміщень у відділеннях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ілка: униз 16">
            <a:extLst>
              <a:ext uri="{FF2B5EF4-FFF2-40B4-BE49-F238E27FC236}">
                <a16:creationId xmlns:a16="http://schemas.microsoft.com/office/drawing/2014/main" id="{5E6D8354-684A-4003-9EE6-3AC314AD012C}"/>
              </a:ext>
            </a:extLst>
          </p:cNvPr>
          <p:cNvSpPr/>
          <p:nvPr/>
        </p:nvSpPr>
        <p:spPr>
          <a:xfrm>
            <a:off x="7235253" y="5083571"/>
            <a:ext cx="396240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32CDAFA2-C705-4543-90E4-2455000F5D18}"/>
              </a:ext>
            </a:extLst>
          </p:cNvPr>
          <p:cNvSpPr/>
          <p:nvPr/>
        </p:nvSpPr>
        <p:spPr>
          <a:xfrm>
            <a:off x="5488440" y="5314947"/>
            <a:ext cx="631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вентиляція, температурний режим, безпечність тощо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A973CD-D0A0-4354-9727-97EB3B3D7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0" y="2638763"/>
            <a:ext cx="1649209" cy="1649209"/>
          </a:xfrm>
          <a:prstGeom prst="rect">
            <a:avLst/>
          </a:prstGeom>
        </p:spPr>
      </p:pic>
      <p:pic>
        <p:nvPicPr>
          <p:cNvPr id="20" name="Picture 2" descr="дома дом - скачать Бесплатные иконки">
            <a:extLst>
              <a:ext uri="{FF2B5EF4-FFF2-40B4-BE49-F238E27FC236}">
                <a16:creationId xmlns:a16="http://schemas.microsoft.com/office/drawing/2014/main" id="{9D43D690-1219-47C6-94C9-B8951BD8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0" y="4642681"/>
            <a:ext cx="1649210" cy="16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3" grpId="0"/>
      <p:bldP spid="14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1026" name="Picture 2" descr="Всесвітній тиждень правильного використання антибіотиків. Що найважливіше варто знати про антибіотики">
            <a:extLst>
              <a:ext uri="{FF2B5EF4-FFF2-40B4-BE49-F238E27FC236}">
                <a16:creationId xmlns:a16="http://schemas.microsoft.com/office/drawing/2014/main" id="{72046EB2-2963-49E3-B5F6-20701694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2" y="0"/>
            <a:ext cx="12272131" cy="69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ебінар: 10 особливо небезпечних захворювань в Україні та вплив на громадське  здоров'я - YouTube">
            <a:extLst>
              <a:ext uri="{FF2B5EF4-FFF2-40B4-BE49-F238E27FC236}">
                <a16:creationId xmlns:a16="http://schemas.microsoft.com/office/drawing/2014/main" id="{AF4D6FFB-4BDE-4AE3-9565-C512D8FE3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2" t="8889" r="4333" b="72000"/>
          <a:stretch/>
        </p:blipFill>
        <p:spPr bwMode="auto">
          <a:xfrm>
            <a:off x="-80133" y="93431"/>
            <a:ext cx="3717411" cy="13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999F2B0-49BE-45AF-B325-EFB787473F40}"/>
              </a:ext>
            </a:extLst>
          </p:cNvPr>
          <p:cNvSpPr/>
          <p:nvPr/>
        </p:nvSpPr>
        <p:spPr>
          <a:xfrm>
            <a:off x="320623" y="1432945"/>
            <a:ext cx="5011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Myriad Pro"/>
              </a:rPr>
              <a:t>з 18 до 24 листопада 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0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B4EC86-254E-4626-A3C1-DC6650848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078" y="3225426"/>
            <a:ext cx="2928801" cy="29288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3A330-BE01-4669-80C7-D54204375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916" y="3449790"/>
            <a:ext cx="2765983" cy="2765983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AFB4FD3-9782-414A-8BFC-8FB9316AA2DF}"/>
              </a:ext>
            </a:extLst>
          </p:cNvPr>
          <p:cNvSpPr/>
          <p:nvPr/>
        </p:nvSpPr>
        <p:spPr>
          <a:xfrm>
            <a:off x="2880360" y="703773"/>
            <a:ext cx="6291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преавторизації у ЗОЗ </a:t>
            </a:r>
            <a:endParaRPr lang="uk-UA" sz="3200" dirty="0"/>
          </a:p>
        </p:txBody>
      </p:sp>
      <p:sp>
        <p:nvSpPr>
          <p:cNvPr id="11" name="Бульбашка думок: хмарка 10">
            <a:extLst>
              <a:ext uri="{FF2B5EF4-FFF2-40B4-BE49-F238E27FC236}">
                <a16:creationId xmlns:a16="http://schemas.microsoft.com/office/drawing/2014/main" id="{FDA6C77D-28B5-4CD8-B7DA-C25BCA3B3AAA}"/>
              </a:ext>
            </a:extLst>
          </p:cNvPr>
          <p:cNvSpPr/>
          <p:nvPr/>
        </p:nvSpPr>
        <p:spPr>
          <a:xfrm>
            <a:off x="7555483" y="1384935"/>
            <a:ext cx="3483864" cy="193859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44F67-A0EC-4C98-BF71-7AA8BAC80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473" y="1619772"/>
            <a:ext cx="1468916" cy="14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ма дом - скачать Бесплатные иконки">
            <a:extLst>
              <a:ext uri="{FF2B5EF4-FFF2-40B4-BE49-F238E27FC236}">
                <a16:creationId xmlns:a16="http://schemas.microsoft.com/office/drawing/2014/main" id="{53D6DDA3-647D-4716-8CE2-1BD9B9B3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71" y="1455613"/>
            <a:ext cx="3299958" cy="33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sp>
        <p:nvSpPr>
          <p:cNvPr id="8" name="Бульбашка прямої мови: овальна 7">
            <a:extLst>
              <a:ext uri="{FF2B5EF4-FFF2-40B4-BE49-F238E27FC236}">
                <a16:creationId xmlns:a16="http://schemas.microsoft.com/office/drawing/2014/main" id="{3C178DA3-186D-480D-A171-1D9B01150AAC}"/>
              </a:ext>
            </a:extLst>
          </p:cNvPr>
          <p:cNvSpPr/>
          <p:nvPr/>
        </p:nvSpPr>
        <p:spPr>
          <a:xfrm>
            <a:off x="3347662" y="1915706"/>
            <a:ext cx="3520440" cy="1785169"/>
          </a:xfrm>
          <a:prstGeom prst="wedgeEllipseCallout">
            <a:avLst>
              <a:gd name="adj1" fmla="val -32781"/>
              <a:gd name="adj2" fmla="val 691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C4498A-B9E6-4FFA-8651-E06CF91A9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966" y="3323526"/>
            <a:ext cx="2928801" cy="292880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84DC1AD-F667-43E4-9986-A8C312463E43}"/>
              </a:ext>
            </a:extLst>
          </p:cNvPr>
          <p:cNvSpPr/>
          <p:nvPr/>
        </p:nvSpPr>
        <p:spPr>
          <a:xfrm>
            <a:off x="2880360" y="703773"/>
            <a:ext cx="6291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преавторизації у ЗОЗ </a:t>
            </a:r>
            <a:endParaRPr lang="uk-UA" sz="3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5523C5-0898-42AC-A529-F10ED694E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3409" y="1864989"/>
            <a:ext cx="1509254" cy="15092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A38C07-8ECB-449C-A0F3-8C01AA22DC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210" y="3036840"/>
            <a:ext cx="3455474" cy="34554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710BC1-5ABB-4197-ABEB-34C370A48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813" y="4783411"/>
            <a:ext cx="1468916" cy="14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EE9E10-F3B8-46A2-B517-02A5BFC3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00" y="1494988"/>
            <a:ext cx="3130296" cy="3130296"/>
          </a:xfrm>
          <a:prstGeom prst="rect">
            <a:avLst/>
          </a:prstGeom>
        </p:spPr>
      </p:pic>
      <p:sp>
        <p:nvSpPr>
          <p:cNvPr id="5" name="Бульбашка прямої мови: овальна 4">
            <a:extLst>
              <a:ext uri="{FF2B5EF4-FFF2-40B4-BE49-F238E27FC236}">
                <a16:creationId xmlns:a16="http://schemas.microsoft.com/office/drawing/2014/main" id="{300431AA-9C7F-4F13-AA4C-559EE4283F57}"/>
              </a:ext>
            </a:extLst>
          </p:cNvPr>
          <p:cNvSpPr/>
          <p:nvPr/>
        </p:nvSpPr>
        <p:spPr>
          <a:xfrm>
            <a:off x="3347662" y="1915706"/>
            <a:ext cx="3520440" cy="1785169"/>
          </a:xfrm>
          <a:prstGeom prst="wedgeEllipseCallout">
            <a:avLst>
              <a:gd name="adj1" fmla="val -32781"/>
              <a:gd name="adj2" fmla="val 691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B4EC86-254E-4626-A3C1-DC6650848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966" y="3323526"/>
            <a:ext cx="2928801" cy="292880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AFB4FD3-9782-414A-8BFC-8FB9316AA2DF}"/>
              </a:ext>
            </a:extLst>
          </p:cNvPr>
          <p:cNvSpPr/>
          <p:nvPr/>
        </p:nvSpPr>
        <p:spPr>
          <a:xfrm>
            <a:off x="2880360" y="703773"/>
            <a:ext cx="6291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преавторизації у ЗОЗ </a:t>
            </a:r>
            <a:endParaRPr lang="uk-UA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44F67-A0EC-4C98-BF71-7AA8BAC80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307" y="1895021"/>
            <a:ext cx="1468916" cy="14689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815FDE-E521-44A9-99BF-6A2398E9C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109" y="4625284"/>
            <a:ext cx="1468916" cy="14689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77C9F6-AF36-419B-8E23-0D6CD0E58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102" y="3237695"/>
            <a:ext cx="3014632" cy="30146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A4655D-B971-42D5-B8C2-AA425AA9B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492" y="4467157"/>
            <a:ext cx="1785170" cy="1785170"/>
          </a:xfrm>
          <a:prstGeom prst="rect">
            <a:avLst/>
          </a:prstGeom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032EEF18-3A1C-4139-8660-1E379A13A865}"/>
              </a:ext>
            </a:extLst>
          </p:cNvPr>
          <p:cNvSpPr/>
          <p:nvPr/>
        </p:nvSpPr>
        <p:spPr>
          <a:xfrm>
            <a:off x="4314209" y="3188811"/>
            <a:ext cx="1719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АБП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резерву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Знак множення 21">
            <a:extLst>
              <a:ext uri="{FF2B5EF4-FFF2-40B4-BE49-F238E27FC236}">
                <a16:creationId xmlns:a16="http://schemas.microsoft.com/office/drawing/2014/main" id="{C312E5C8-771C-4F8D-B26A-7F999638230B}"/>
              </a:ext>
            </a:extLst>
          </p:cNvPr>
          <p:cNvSpPr/>
          <p:nvPr/>
        </p:nvSpPr>
        <p:spPr>
          <a:xfrm>
            <a:off x="5652117" y="2069346"/>
            <a:ext cx="1264305" cy="118872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Знак &quot;плюс&quot; 22">
            <a:extLst>
              <a:ext uri="{FF2B5EF4-FFF2-40B4-BE49-F238E27FC236}">
                <a16:creationId xmlns:a16="http://schemas.microsoft.com/office/drawing/2014/main" id="{0A87895E-18FB-4740-AF49-8C1B60599A9C}"/>
              </a:ext>
            </a:extLst>
          </p:cNvPr>
          <p:cNvSpPr/>
          <p:nvPr/>
        </p:nvSpPr>
        <p:spPr>
          <a:xfrm>
            <a:off x="3425428" y="2068630"/>
            <a:ext cx="1220840" cy="11430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62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DA5AA4A-8884-4984-9D1B-3D8C24C296F9}"/>
              </a:ext>
            </a:extLst>
          </p:cNvPr>
          <p:cNvSpPr/>
          <p:nvPr/>
        </p:nvSpPr>
        <p:spPr>
          <a:xfrm>
            <a:off x="2757169" y="703773"/>
            <a:ext cx="6212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преавторизації </a:t>
            </a:r>
          </a:p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АБП резерву </a:t>
            </a:r>
            <a:endParaRPr lang="uk-UA" sz="2800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579F03A-42AF-4490-A082-932E3E396304}"/>
              </a:ext>
            </a:extLst>
          </p:cNvPr>
          <p:cNvSpPr/>
          <p:nvPr/>
        </p:nvSpPr>
        <p:spPr>
          <a:xfrm>
            <a:off x="1305725" y="2226335"/>
            <a:ext cx="102563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Затвердження наказом керівника СОП з </a:t>
            </a: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преавторизації АБП резерву;</a:t>
            </a:r>
          </a:p>
          <a:p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2) Проведення навчання, ознайомлення з СОП;</a:t>
            </a:r>
          </a:p>
          <a:p>
            <a:pPr marL="457200" indent="-457200">
              <a:buFont typeface="+mj-lt"/>
              <a:buAutoNum type="arabicParenR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3) Моніторинг дотримання</a:t>
            </a:r>
          </a:p>
          <a:p>
            <a:pPr marL="457200" indent="-457200">
              <a:buFont typeface="+mj-lt"/>
              <a:buAutoNum type="arabicParenR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uk-UA" sz="2400" dirty="0"/>
          </a:p>
        </p:txBody>
      </p:sp>
      <p:pic>
        <p:nvPicPr>
          <p:cNvPr id="2052" name="Picture 4" descr="Лупа – Бесплатные иконки: инструменты редактирования">
            <a:extLst>
              <a:ext uri="{FF2B5EF4-FFF2-40B4-BE49-F238E27FC236}">
                <a16:creationId xmlns:a16="http://schemas.microsoft.com/office/drawing/2014/main" id="{8A84C4D5-F171-4067-AFD6-25BD8F40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17" y="4778586"/>
            <a:ext cx="1215078" cy="121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3 400+ стокових фото, фото роялті-фрі та зображень на тему ...">
            <a:extLst>
              <a:ext uri="{FF2B5EF4-FFF2-40B4-BE49-F238E27FC236}">
                <a16:creationId xmlns:a16="http://schemas.microsoft.com/office/drawing/2014/main" id="{E2CABF20-60ED-4736-9857-2536D28D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23" y="1455613"/>
            <a:ext cx="2190790" cy="21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значок обучения в классе PNG , Учебный класс, обучение ...">
            <a:extLst>
              <a:ext uri="{FF2B5EF4-FFF2-40B4-BE49-F238E27FC236}">
                <a16:creationId xmlns:a16="http://schemas.microsoft.com/office/drawing/2014/main" id="{594DF8D8-EEEC-4955-8494-26812C5E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54" y="3074710"/>
            <a:ext cx="1463040" cy="146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3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C0D71-D74E-47D4-942B-32D1E1C85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880" y="3650516"/>
            <a:ext cx="5509768" cy="2397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E9DF0-2E0C-4083-B0E2-E50677B9F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47" y="896813"/>
            <a:ext cx="5622107" cy="58633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BF0606-EDD8-4A74-A9AC-ACD51D29F0AF}"/>
              </a:ext>
            </a:extLst>
          </p:cNvPr>
          <p:cNvSpPr/>
          <p:nvPr/>
        </p:nvSpPr>
        <p:spPr>
          <a:xfrm>
            <a:off x="3452300" y="225958"/>
            <a:ext cx="6212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преавторизації </a:t>
            </a:r>
            <a:endParaRPr lang="uk-UA" sz="28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FBA289E-4F5F-4CD4-A981-4FE2D0E214CA}"/>
              </a:ext>
            </a:extLst>
          </p:cNvPr>
          <p:cNvSpPr/>
          <p:nvPr/>
        </p:nvSpPr>
        <p:spPr>
          <a:xfrm>
            <a:off x="6616512" y="896813"/>
            <a:ext cx="5426136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93A55"/>
                </a:solidFill>
                <a:latin typeface="IBM Plex Serif"/>
              </a:rPr>
              <a:t>Додаток 3</a:t>
            </a:r>
            <a:br>
              <a:rPr lang="uk-UA" dirty="0"/>
            </a:br>
            <a:r>
              <a:rPr lang="uk-UA" dirty="0">
                <a:solidFill>
                  <a:srgbClr val="293A55"/>
                </a:solidFill>
                <a:latin typeface="IBM Plex Serif"/>
              </a:rPr>
              <a:t>до Інструкції з впровадження адміністрування антимікробних препаратів в закладах охорони здоров'я, які надають медичну допомогу в стаціонарних умовах</a:t>
            </a:r>
            <a:endParaRPr lang="uk-UA" dirty="0"/>
          </a:p>
        </p:txBody>
      </p:sp>
      <p:pic>
        <p:nvPicPr>
          <p:cNvPr id="2056" name="Picture 8" descr="Обводка вектор (49 фото) » Шаблоны для вырезания и векторы для презентаций  - Гризли.Клаб">
            <a:extLst>
              <a:ext uri="{FF2B5EF4-FFF2-40B4-BE49-F238E27FC236}">
                <a16:creationId xmlns:a16="http://schemas.microsoft.com/office/drawing/2014/main" id="{E1E25707-8E71-49B2-BFDA-AD006BFD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314">
            <a:off x="3123914" y="2041234"/>
            <a:ext cx="4005372" cy="19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бводка вектор (49 фото) » Шаблоны для вырезания и векторы для презентаций  - Гризли.Клаб">
            <a:extLst>
              <a:ext uri="{FF2B5EF4-FFF2-40B4-BE49-F238E27FC236}">
                <a16:creationId xmlns:a16="http://schemas.microsoft.com/office/drawing/2014/main" id="{1E8FCA6F-60F3-4B0F-977A-EB43AF1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9739">
            <a:off x="6334416" y="4231798"/>
            <a:ext cx="5198043" cy="16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C8D25692-A690-4CFE-8F7B-3F61A6746E65}"/>
              </a:ext>
            </a:extLst>
          </p:cNvPr>
          <p:cNvSpPr/>
          <p:nvPr/>
        </p:nvSpPr>
        <p:spPr>
          <a:xfrm>
            <a:off x="3285067" y="2658534"/>
            <a:ext cx="62545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69570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sp>
        <p:nvSpPr>
          <p:cNvPr id="5" name="Сувій: вертикальний 4">
            <a:extLst>
              <a:ext uri="{FF2B5EF4-FFF2-40B4-BE49-F238E27FC236}">
                <a16:creationId xmlns:a16="http://schemas.microsoft.com/office/drawing/2014/main" id="{45CB5029-C7C0-4A66-A1CB-7A7B0923952D}"/>
              </a:ext>
            </a:extLst>
          </p:cNvPr>
          <p:cNvSpPr/>
          <p:nvPr/>
        </p:nvSpPr>
        <p:spPr>
          <a:xfrm rot="10800000">
            <a:off x="83656" y="2637263"/>
            <a:ext cx="5801754" cy="3660839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CAFBF1-39DE-4525-8B24-E21B39C51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586" y="388318"/>
            <a:ext cx="2006600" cy="685800"/>
          </a:xfrm>
          <a:prstGeom prst="rect">
            <a:avLst/>
          </a:prstGeom>
        </p:spPr>
      </p:pic>
      <p:sp>
        <p:nvSpPr>
          <p:cNvPr id="8" name="Місце для номера слайда 5">
            <a:extLst>
              <a:ext uri="{FF2B5EF4-FFF2-40B4-BE49-F238E27FC236}">
                <a16:creationId xmlns:a16="http://schemas.microsoft.com/office/drawing/2014/main" id="{79A15D5D-2E65-49EF-83A8-B5BBE3F28351}"/>
              </a:ext>
            </a:extLst>
          </p:cNvPr>
          <p:cNvSpPr txBox="1">
            <a:spLocks/>
          </p:cNvSpPr>
          <p:nvPr/>
        </p:nvSpPr>
        <p:spPr>
          <a:xfrm>
            <a:off x="8485303" y="6298103"/>
            <a:ext cx="324302" cy="21948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71DDA25-72DE-4CCE-AA71-42B9EC9EC878}"/>
              </a:ext>
            </a:extLst>
          </p:cNvPr>
          <p:cNvSpPr/>
          <p:nvPr/>
        </p:nvSpPr>
        <p:spPr>
          <a:xfrm>
            <a:off x="2907736" y="239614"/>
            <a:ext cx="5618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Класифікація антибактеріальних препаратів WHO AWaRe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C0FE82B-E1B9-411E-91E3-03A1AD4B4EF9}"/>
              </a:ext>
            </a:extLst>
          </p:cNvPr>
          <p:cNvSpPr/>
          <p:nvPr/>
        </p:nvSpPr>
        <p:spPr>
          <a:xfrm>
            <a:off x="6096001" y="1958081"/>
            <a:ext cx="571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https://www.who.int/publications/i/item/WHO-MHP-HPS-EML-2023.04</a:t>
            </a:r>
            <a:endParaRPr lang="uk-UA" u="sng" dirty="0">
              <a:solidFill>
                <a:schemeClr val="accent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5F49491-29CB-487D-9B2D-4413E4819054}"/>
              </a:ext>
            </a:extLst>
          </p:cNvPr>
          <p:cNvSpPr/>
          <p:nvPr/>
        </p:nvSpPr>
        <p:spPr>
          <a:xfrm>
            <a:off x="643363" y="3041583"/>
            <a:ext cx="696024" cy="2964933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</a:t>
            </a:r>
            <a:endParaRPr lang="uk-UA" sz="28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3555361-DE7E-4DAF-B3AF-58CE1872F2F4}"/>
              </a:ext>
            </a:extLst>
          </p:cNvPr>
          <p:cNvSpPr/>
          <p:nvPr/>
        </p:nvSpPr>
        <p:spPr>
          <a:xfrm>
            <a:off x="1089130" y="3155808"/>
            <a:ext cx="3271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ccess         -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FFB0B8F-1B3C-4517-AAD0-C23E203FB964}"/>
              </a:ext>
            </a:extLst>
          </p:cNvPr>
          <p:cNvSpPr/>
          <p:nvPr/>
        </p:nvSpPr>
        <p:spPr>
          <a:xfrm>
            <a:off x="1089130" y="3541426"/>
            <a:ext cx="4090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atch          -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19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endParaRPr lang="uk-UA" sz="2400" dirty="0">
              <a:solidFill>
                <a:srgbClr val="F1900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8D59C659-B333-414B-A4FC-4AC966F488C7}"/>
              </a:ext>
            </a:extLst>
          </p:cNvPr>
          <p:cNvSpPr/>
          <p:nvPr/>
        </p:nvSpPr>
        <p:spPr>
          <a:xfrm>
            <a:off x="1089130" y="4424108"/>
            <a:ext cx="381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eservere   -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B9D9CD-862E-42F4-9947-E5FD56F95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210" r="31307" b="9819"/>
          <a:stretch/>
        </p:blipFill>
        <p:spPr>
          <a:xfrm>
            <a:off x="6096000" y="2740590"/>
            <a:ext cx="5619766" cy="3265926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153F732-98E5-4C5F-960A-4152956D18CB}"/>
              </a:ext>
            </a:extLst>
          </p:cNvPr>
          <p:cNvSpPr/>
          <p:nvPr/>
        </p:nvSpPr>
        <p:spPr>
          <a:xfrm>
            <a:off x="6517287" y="4705387"/>
            <a:ext cx="1087419" cy="360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207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елограм 4">
            <a:extLst>
              <a:ext uri="{FF2B5EF4-FFF2-40B4-BE49-F238E27FC236}">
                <a16:creationId xmlns:a16="http://schemas.microsoft.com/office/drawing/2014/main" id="{C359AF79-D941-4137-90C2-370528820FA5}"/>
              </a:ext>
            </a:extLst>
          </p:cNvPr>
          <p:cNvSpPr/>
          <p:nvPr/>
        </p:nvSpPr>
        <p:spPr>
          <a:xfrm>
            <a:off x="1086985" y="1801337"/>
            <a:ext cx="9105076" cy="152770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324344-7A52-4809-92E1-FDFD93AD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CC2F5C-0E83-425C-90DB-8DC5C0C3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586" y="388318"/>
            <a:ext cx="2006600" cy="685800"/>
          </a:xfrm>
          <a:prstGeom prst="rect">
            <a:avLst/>
          </a:prstGeom>
        </p:spPr>
      </p:pic>
      <p:sp>
        <p:nvSpPr>
          <p:cNvPr id="8" name="Місце для номера слайда 5">
            <a:extLst>
              <a:ext uri="{FF2B5EF4-FFF2-40B4-BE49-F238E27FC236}">
                <a16:creationId xmlns:a16="http://schemas.microsoft.com/office/drawing/2014/main" id="{DE7CFD06-E06E-43F1-80A8-9DB85169A9F5}"/>
              </a:ext>
            </a:extLst>
          </p:cNvPr>
          <p:cNvSpPr txBox="1">
            <a:spLocks/>
          </p:cNvSpPr>
          <p:nvPr/>
        </p:nvSpPr>
        <p:spPr>
          <a:xfrm>
            <a:off x="8413299" y="6246608"/>
            <a:ext cx="324302" cy="21948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91524E9-9026-451B-B5A0-7CC3D51A723D}"/>
              </a:ext>
            </a:extLst>
          </p:cNvPr>
          <p:cNvSpPr/>
          <p:nvPr/>
        </p:nvSpPr>
        <p:spPr>
          <a:xfrm>
            <a:off x="4104948" y="418088"/>
            <a:ext cx="3486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  <a:ea typeface="Times New Roman" panose="02020603050405020304" pitchFamily="18" charset="0"/>
              </a:rPr>
              <a:t>А (група доступу)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аралелограм 9">
            <a:extLst>
              <a:ext uri="{FF2B5EF4-FFF2-40B4-BE49-F238E27FC236}">
                <a16:creationId xmlns:a16="http://schemas.microsoft.com/office/drawing/2014/main" id="{08F0F44B-918A-4689-919A-284961F890E3}"/>
              </a:ext>
            </a:extLst>
          </p:cNvPr>
          <p:cNvSpPr/>
          <p:nvPr/>
        </p:nvSpPr>
        <p:spPr>
          <a:xfrm>
            <a:off x="1295636" y="1606440"/>
            <a:ext cx="9105076" cy="152770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АБП з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низьким потенціал до розвитку резистентності</a:t>
            </a:r>
            <a:endPara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3CE1CAE-85B5-49CB-8B01-575B0D69096A}"/>
              </a:ext>
            </a:extLst>
          </p:cNvPr>
          <p:cNvSpPr/>
          <p:nvPr/>
        </p:nvSpPr>
        <p:spPr>
          <a:xfrm>
            <a:off x="2084857" y="3708668"/>
            <a:ext cx="8022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Група доступу (А)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АБП, які лікар може призначити 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самостійно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986A7846-82F2-4453-96DD-EADB3A58FA45}"/>
              </a:ext>
            </a:extLst>
          </p:cNvPr>
          <p:cNvSpPr/>
          <p:nvPr/>
        </p:nvSpPr>
        <p:spPr>
          <a:xfrm>
            <a:off x="1444752" y="3485763"/>
            <a:ext cx="8779006" cy="13907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DED64E-8281-46E1-B31D-6342258CF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723" y="5041454"/>
            <a:ext cx="8213063" cy="1628388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2393234-920F-4A71-A94B-F68F97165253}"/>
              </a:ext>
            </a:extLst>
          </p:cNvPr>
          <p:cNvSpPr/>
          <p:nvPr/>
        </p:nvSpPr>
        <p:spPr>
          <a:xfrm>
            <a:off x="2463249" y="5133762"/>
            <a:ext cx="2630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пеніцилини;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захищені пеніциліни;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9838611-3FEB-4695-AD49-326F7667D373}"/>
              </a:ext>
            </a:extLst>
          </p:cNvPr>
          <p:cNvSpPr/>
          <p:nvPr/>
        </p:nvSpPr>
        <p:spPr>
          <a:xfrm>
            <a:off x="4417943" y="5041454"/>
            <a:ext cx="4470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цефалоспорини І </a:t>
            </a:r>
          </a:p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покоління;</a:t>
            </a:r>
          </a:p>
          <a:p>
            <a:pPr algn="just"/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сульфонаміди у комб.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 триметопримом  </a:t>
            </a:r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677EB4E-2FA4-44DB-A4B3-7A31742CC88D}"/>
              </a:ext>
            </a:extLst>
          </p:cNvPr>
          <p:cNvSpPr/>
          <p:nvPr/>
        </p:nvSpPr>
        <p:spPr>
          <a:xfrm>
            <a:off x="6988657" y="5107221"/>
            <a:ext cx="4110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та багато інших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363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sp>
        <p:nvSpPr>
          <p:cNvPr id="5" name="Паралелограм 4">
            <a:extLst>
              <a:ext uri="{FF2B5EF4-FFF2-40B4-BE49-F238E27FC236}">
                <a16:creationId xmlns:a16="http://schemas.microsoft.com/office/drawing/2014/main" id="{6D1F98A7-026A-4748-8746-0F267530306C}"/>
              </a:ext>
            </a:extLst>
          </p:cNvPr>
          <p:cNvSpPr/>
          <p:nvPr/>
        </p:nvSpPr>
        <p:spPr>
          <a:xfrm>
            <a:off x="1055541" y="1569065"/>
            <a:ext cx="9252024" cy="211018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89B1AE-D076-4051-BFDF-2279F9A1A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939" y="444806"/>
            <a:ext cx="2006600" cy="685800"/>
          </a:xfrm>
          <a:prstGeom prst="rect">
            <a:avLst/>
          </a:prstGeom>
        </p:spPr>
      </p:pic>
      <p:sp>
        <p:nvSpPr>
          <p:cNvPr id="8" name="Місце для номера слайда 5">
            <a:extLst>
              <a:ext uri="{FF2B5EF4-FFF2-40B4-BE49-F238E27FC236}">
                <a16:creationId xmlns:a16="http://schemas.microsoft.com/office/drawing/2014/main" id="{18909EEB-D4DE-4FF9-A1C8-32F113AECEC7}"/>
              </a:ext>
            </a:extLst>
          </p:cNvPr>
          <p:cNvSpPr txBox="1">
            <a:spLocks/>
          </p:cNvSpPr>
          <p:nvPr/>
        </p:nvSpPr>
        <p:spPr>
          <a:xfrm>
            <a:off x="8413299" y="6246608"/>
            <a:ext cx="324302" cy="21948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3C68E4E-9784-49CE-9E40-0BBFAAA7C643}"/>
              </a:ext>
            </a:extLst>
          </p:cNvPr>
          <p:cNvSpPr/>
          <p:nvPr/>
        </p:nvSpPr>
        <p:spPr>
          <a:xfrm>
            <a:off x="3814040" y="417993"/>
            <a:ext cx="401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(група спостереження)</a:t>
            </a:r>
            <a:endParaRPr lang="uk-UA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аралелограм 9">
            <a:extLst>
              <a:ext uri="{FF2B5EF4-FFF2-40B4-BE49-F238E27FC236}">
                <a16:creationId xmlns:a16="http://schemas.microsoft.com/office/drawing/2014/main" id="{E3BD34DE-CD72-487A-A17D-A97F9A82A5F9}"/>
              </a:ext>
            </a:extLst>
          </p:cNvPr>
          <p:cNvSpPr/>
          <p:nvPr/>
        </p:nvSpPr>
        <p:spPr>
          <a:xfrm>
            <a:off x="1312204" y="1326454"/>
            <a:ext cx="9349099" cy="214097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217EADE-288F-4ED6-98AF-055E133F70DD}"/>
              </a:ext>
            </a:extLst>
          </p:cNvPr>
          <p:cNvSpPr/>
          <p:nvPr/>
        </p:nvSpPr>
        <p:spPr>
          <a:xfrm>
            <a:off x="1429770" y="3962485"/>
            <a:ext cx="9095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АБП групи спостереження (В)</a:t>
            </a:r>
            <a:r>
              <a:rPr lang="uk-UA" sz="2400" b="1" dirty="0">
                <a:solidFill>
                  <a:srgbClr val="DE9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антибіотки, призначення яких 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має бути обговорено з фармацевтом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клінічним ВІК</a:t>
            </a:r>
            <a:endParaRPr lang="uk-UA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70792C1-9742-4EF2-8F33-A0BCC1815DDA}"/>
              </a:ext>
            </a:extLst>
          </p:cNvPr>
          <p:cNvSpPr/>
          <p:nvPr/>
        </p:nvSpPr>
        <p:spPr>
          <a:xfrm>
            <a:off x="1273322" y="3774481"/>
            <a:ext cx="9252024" cy="125679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A4072E4-B2F0-402B-99D7-7D6BFFDDD0B6}"/>
              </a:ext>
            </a:extLst>
          </p:cNvPr>
          <p:cNvSpPr/>
          <p:nvPr/>
        </p:nvSpPr>
        <p:spPr>
          <a:xfrm>
            <a:off x="1992830" y="1725985"/>
            <a:ext cx="8113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АБП з високим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потенціалом до розвитку резистентності;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найбільш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пріоритетні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АБП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6220E9-821C-4137-AD2A-21F9D4083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294" y="5169689"/>
            <a:ext cx="7664449" cy="1548891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420D7F8-646D-46E8-92FB-C2C310C7FE51}"/>
              </a:ext>
            </a:extLst>
          </p:cNvPr>
          <p:cNvSpPr/>
          <p:nvPr/>
        </p:nvSpPr>
        <p:spPr>
          <a:xfrm>
            <a:off x="2596305" y="5248272"/>
            <a:ext cx="2630905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цефуроксим;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ципрофлоксацин;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цефаперазон;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243F4D76-9271-447F-B274-FC1EAE59B9CD}"/>
              </a:ext>
            </a:extLst>
          </p:cNvPr>
          <p:cNvSpPr/>
          <p:nvPr/>
        </p:nvSpPr>
        <p:spPr>
          <a:xfrm>
            <a:off x="6049826" y="5288935"/>
            <a:ext cx="6096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моксифлоксацин;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меропенем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та інші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1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60873"/>
            <a:ext cx="641246" cy="1117600"/>
          </a:xfrm>
          <a:prstGeom prst="rect">
            <a:avLst/>
          </a:prstGeom>
        </p:spPr>
      </p:pic>
      <p:sp>
        <p:nvSpPr>
          <p:cNvPr id="5" name="Паралелограм 4">
            <a:extLst>
              <a:ext uri="{FF2B5EF4-FFF2-40B4-BE49-F238E27FC236}">
                <a16:creationId xmlns:a16="http://schemas.microsoft.com/office/drawing/2014/main" id="{3CDA1425-5282-4217-BFC1-65195810A155}"/>
              </a:ext>
            </a:extLst>
          </p:cNvPr>
          <p:cNvSpPr/>
          <p:nvPr/>
        </p:nvSpPr>
        <p:spPr>
          <a:xfrm>
            <a:off x="1086985" y="1801337"/>
            <a:ext cx="9105076" cy="1773897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FE9F71-50E3-4A3F-A411-F0D9C5A59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133" y="445370"/>
            <a:ext cx="2006600" cy="685800"/>
          </a:xfrm>
          <a:prstGeom prst="rect">
            <a:avLst/>
          </a:prstGeom>
        </p:spPr>
      </p:pic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F2EFD10B-E7A9-403B-9E71-E7D90BB4C603}"/>
              </a:ext>
            </a:extLst>
          </p:cNvPr>
          <p:cNvSpPr txBox="1">
            <a:spLocks/>
          </p:cNvSpPr>
          <p:nvPr/>
        </p:nvSpPr>
        <p:spPr>
          <a:xfrm>
            <a:off x="8413299" y="6246608"/>
            <a:ext cx="324302" cy="21948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263581B-ECF6-4FCB-A66E-74A77BCC0414}"/>
              </a:ext>
            </a:extLst>
          </p:cNvPr>
          <p:cNvSpPr/>
          <p:nvPr/>
        </p:nvSpPr>
        <p:spPr>
          <a:xfrm>
            <a:off x="4133604" y="570181"/>
            <a:ext cx="3244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С (група резерву)</a:t>
            </a:r>
            <a:endParaRPr lang="uk-UA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аралелограм 10">
            <a:extLst>
              <a:ext uri="{FF2B5EF4-FFF2-40B4-BE49-F238E27FC236}">
                <a16:creationId xmlns:a16="http://schemas.microsoft.com/office/drawing/2014/main" id="{83A911C8-53BA-42AD-96F0-2FAECA29D89B}"/>
              </a:ext>
            </a:extLst>
          </p:cNvPr>
          <p:cNvSpPr/>
          <p:nvPr/>
        </p:nvSpPr>
        <p:spPr>
          <a:xfrm>
            <a:off x="1271311" y="1604159"/>
            <a:ext cx="9224777" cy="1737700"/>
          </a:xfrm>
          <a:prstGeom prst="parallelogram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b="1" dirty="0">
              <a:solidFill>
                <a:srgbClr val="E94E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8B603BE-60C2-4D4B-92DF-E9E24B387B04}"/>
              </a:ext>
            </a:extLst>
          </p:cNvPr>
          <p:cNvSpPr/>
          <p:nvPr/>
        </p:nvSpPr>
        <p:spPr>
          <a:xfrm>
            <a:off x="2097847" y="3698555"/>
            <a:ext cx="8022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АБП групи 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резерву (С)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резервні антибіотки, призначення яких 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має бути узгоджено із фармацевтом клінічним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B303CD90-3C1D-4EC5-B9DC-D2A6F6E4F0EF}"/>
              </a:ext>
            </a:extLst>
          </p:cNvPr>
          <p:cNvSpPr/>
          <p:nvPr/>
        </p:nvSpPr>
        <p:spPr>
          <a:xfrm>
            <a:off x="1968242" y="3696784"/>
            <a:ext cx="8255516" cy="119186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C114DBE-8482-4A6F-AE9D-2B01BCEE8AF1}"/>
              </a:ext>
            </a:extLst>
          </p:cNvPr>
          <p:cNvSpPr/>
          <p:nvPr/>
        </p:nvSpPr>
        <p:spPr>
          <a:xfrm>
            <a:off x="1695912" y="1743408"/>
            <a:ext cx="8424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АБП для лікування  інфекцій спричинених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мультирезистентними мікроорганізмами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та включені до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Переліку критично важливих антимікробних засобів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339A9C-F345-46D5-BF8E-D0A3ED0C6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4" y="4998960"/>
            <a:ext cx="10612474" cy="1654245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6F01986-0A7A-467A-851D-254F13AB00B8}"/>
              </a:ext>
            </a:extLst>
          </p:cNvPr>
          <p:cNvSpPr/>
          <p:nvPr/>
        </p:nvSpPr>
        <p:spPr>
          <a:xfrm>
            <a:off x="931396" y="5109411"/>
            <a:ext cx="9904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азтреонам;</a:t>
            </a:r>
          </a:p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цефтаролін фосаміл;</a:t>
            </a:r>
          </a:p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цефтазидим-авібактам;</a:t>
            </a:r>
          </a:p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цефтолозан-тазобактам;</a:t>
            </a:r>
          </a:p>
          <a:p>
            <a:pPr indent="457200"/>
            <a:r>
              <a:rPr lang="uk-UA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орітаванцин;</a:t>
            </a:r>
          </a:p>
          <a:p>
            <a:pPr indent="457200"/>
            <a:endParaRPr lang="uk-UA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1F7E6F9-482C-4EE6-B4CA-31CEE71E34AB}"/>
              </a:ext>
            </a:extLst>
          </p:cNvPr>
          <p:cNvSpPr/>
          <p:nvPr/>
        </p:nvSpPr>
        <p:spPr>
          <a:xfrm>
            <a:off x="3547881" y="513601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колістин;</a:t>
            </a:r>
          </a:p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даптоміцин;</a:t>
            </a:r>
          </a:p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еравациклін;</a:t>
            </a:r>
          </a:p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меропенем-ваборбактам;</a:t>
            </a:r>
          </a:p>
          <a:p>
            <a:pPr indent="457200"/>
            <a:r>
              <a:rPr lang="uk-UA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лінезолід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endParaRPr lang="uk-UA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BA21F709-930D-44AE-9B8B-1CFC3B94EA5F}"/>
              </a:ext>
            </a:extLst>
          </p:cNvPr>
          <p:cNvSpPr/>
          <p:nvPr/>
        </p:nvSpPr>
        <p:spPr>
          <a:xfrm>
            <a:off x="6161104" y="50909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фосфоміцин (в/в);</a:t>
            </a:r>
          </a:p>
          <a:p>
            <a:pPr indent="457200"/>
            <a:endParaRPr lang="uk-UA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4A6D857F-FC74-4F45-9E33-A6F522F40392}"/>
              </a:ext>
            </a:extLst>
          </p:cNvPr>
          <p:cNvSpPr/>
          <p:nvPr/>
        </p:nvSpPr>
        <p:spPr>
          <a:xfrm>
            <a:off x="6161104" y="535563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/>
            <a:r>
              <a:rPr lang="uk-UA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поліміксин В;</a:t>
            </a:r>
          </a:p>
          <a:p>
            <a:pPr lvl="0" indent="457200"/>
            <a:r>
              <a:rPr lang="uk-UA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тігециклін;</a:t>
            </a:r>
          </a:p>
          <a:p>
            <a:pPr lvl="0" indent="457200"/>
            <a:r>
              <a:rPr lang="uk-UA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цефтріаксон;</a:t>
            </a:r>
          </a:p>
          <a:p>
            <a:pPr lvl="0" indent="457200"/>
            <a:r>
              <a:rPr lang="uk-UA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левофлоксацин</a:t>
            </a:r>
            <a:endParaRPr lang="uk-U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291D1-5D55-4E2F-B5C3-93CB1EA50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3525" t="17066" r="19225" b="10134"/>
          <a:stretch/>
        </p:blipFill>
        <p:spPr>
          <a:xfrm>
            <a:off x="2374712" y="566927"/>
            <a:ext cx="6958263" cy="5971947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13FE3F0-95E0-4600-A9EB-F085A62CEE92}"/>
              </a:ext>
            </a:extLst>
          </p:cNvPr>
          <p:cNvSpPr/>
          <p:nvPr/>
        </p:nvSpPr>
        <p:spPr>
          <a:xfrm>
            <a:off x="72320" y="6399014"/>
            <a:ext cx="1168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Sulis, et al. Exposure to World Health Organization's AWaRe antibiotics and isolation of multidrug resistant bacteria: a systematic review and meta-analysis. DOI: 10.1016/j.cmi.2022.03.014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6CF1AB5-E2C9-43B9-884C-E607A1C46235}"/>
              </a:ext>
            </a:extLst>
          </p:cNvPr>
          <p:cNvSpPr/>
          <p:nvPr/>
        </p:nvSpPr>
        <p:spPr>
          <a:xfrm>
            <a:off x="2203356" y="134460"/>
            <a:ext cx="742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Формування антимікробної резистентності до АБП різних груп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E3BDFF-F7FE-43D6-9226-955ABA3A1C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3525" t="17066" r="19225" b="10134"/>
          <a:stretch/>
        </p:blipFill>
        <p:spPr>
          <a:xfrm>
            <a:off x="2105984" y="513352"/>
            <a:ext cx="7619532" cy="59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5">
            <a:extLst>
              <a:ext uri="{FF2B5EF4-FFF2-40B4-BE49-F238E27FC236}">
                <a16:creationId xmlns:a16="http://schemas.microsoft.com/office/drawing/2014/main" id="{780B70CD-EC3E-403C-843F-7125BF755515}"/>
              </a:ext>
            </a:extLst>
          </p:cNvPr>
          <p:cNvSpPr txBox="1">
            <a:spLocks/>
          </p:cNvSpPr>
          <p:nvPr/>
        </p:nvSpPr>
        <p:spPr>
          <a:xfrm>
            <a:off x="8413299" y="6246608"/>
            <a:ext cx="324302" cy="21948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4ACA2-3B7E-47AB-98DA-48FF55B3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230" y="118190"/>
            <a:ext cx="2006600" cy="685800"/>
          </a:xfrm>
          <a:prstGeom prst="rect">
            <a:avLst/>
          </a:prstGeom>
        </p:spPr>
      </p:pic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9BAD0446-DA26-4CEB-91D0-A73845CDE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993063"/>
              </p:ext>
            </p:extLst>
          </p:nvPr>
        </p:nvGraphicFramePr>
        <p:xfrm>
          <a:off x="610289" y="1171504"/>
          <a:ext cx="11065268" cy="546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CA42537-1926-4A46-8032-BA2E1185E167}"/>
              </a:ext>
            </a:extLst>
          </p:cNvPr>
          <p:cNvSpPr/>
          <p:nvPr/>
        </p:nvSpPr>
        <p:spPr>
          <a:xfrm>
            <a:off x="3048000" y="30588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Загальне споживання АБП у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for DU75, %*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3DDF9FA-8A4F-4C7E-B8F0-BF67BED359A1}"/>
              </a:ext>
            </a:extLst>
          </p:cNvPr>
          <p:cNvSpPr/>
          <p:nvPr/>
        </p:nvSpPr>
        <p:spPr>
          <a:xfrm>
            <a:off x="1211992" y="1661775"/>
            <a:ext cx="835743" cy="502277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49F2D9-9AE0-4C47-AF8C-3DB8BE561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32" y="1025697"/>
            <a:ext cx="402371" cy="426757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2E9EC78-A733-4747-ADDB-F05C15BF0542}"/>
              </a:ext>
            </a:extLst>
          </p:cNvPr>
          <p:cNvSpPr/>
          <p:nvPr/>
        </p:nvSpPr>
        <p:spPr>
          <a:xfrm>
            <a:off x="2165022" y="1640607"/>
            <a:ext cx="1001193" cy="502277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06F87AF-61BA-4425-8D1F-6C7C10BB9B3A}"/>
              </a:ext>
            </a:extLst>
          </p:cNvPr>
          <p:cNvSpPr/>
          <p:nvPr/>
        </p:nvSpPr>
        <p:spPr>
          <a:xfrm>
            <a:off x="4279024" y="1609484"/>
            <a:ext cx="1039503" cy="502334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0E8F8B9-2039-40EC-A9B0-62B48F5E72A6}"/>
              </a:ext>
            </a:extLst>
          </p:cNvPr>
          <p:cNvSpPr/>
          <p:nvPr/>
        </p:nvSpPr>
        <p:spPr>
          <a:xfrm>
            <a:off x="8524841" y="2989006"/>
            <a:ext cx="926473" cy="365990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4AE98AB-4885-4650-B6A2-6B7BA4FB093C}"/>
              </a:ext>
            </a:extLst>
          </p:cNvPr>
          <p:cNvSpPr/>
          <p:nvPr/>
        </p:nvSpPr>
        <p:spPr>
          <a:xfrm>
            <a:off x="9512024" y="3003475"/>
            <a:ext cx="1021190" cy="365990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12FF01D-3325-4208-8F0C-BDB45E6DAB44}"/>
              </a:ext>
            </a:extLst>
          </p:cNvPr>
          <p:cNvSpPr/>
          <p:nvPr/>
        </p:nvSpPr>
        <p:spPr>
          <a:xfrm>
            <a:off x="10593925" y="2989006"/>
            <a:ext cx="1083105" cy="36599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72981B7-2680-41A0-8F06-75DA474B3F9C}"/>
              </a:ext>
            </a:extLst>
          </p:cNvPr>
          <p:cNvSpPr/>
          <p:nvPr/>
        </p:nvSpPr>
        <p:spPr>
          <a:xfrm>
            <a:off x="5405000" y="1616005"/>
            <a:ext cx="926473" cy="504268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A0A1EFFD-646D-498B-8A30-14FDA1E3A128}"/>
              </a:ext>
            </a:extLst>
          </p:cNvPr>
          <p:cNvSpPr/>
          <p:nvPr/>
        </p:nvSpPr>
        <p:spPr>
          <a:xfrm>
            <a:off x="7450781" y="2963654"/>
            <a:ext cx="926473" cy="3685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6666376-419E-411F-B5F3-03F27B546B11}"/>
              </a:ext>
            </a:extLst>
          </p:cNvPr>
          <p:cNvSpPr/>
          <p:nvPr/>
        </p:nvSpPr>
        <p:spPr>
          <a:xfrm>
            <a:off x="10012230" y="1749572"/>
            <a:ext cx="1714863" cy="959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Access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Watch</a:t>
            </a:r>
            <a:endParaRPr lang="en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Reserve</a:t>
            </a:r>
            <a:endParaRPr lang="uk-UA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720254A-F473-4B06-A8B5-1AF43BB27BEF}"/>
              </a:ext>
            </a:extLst>
          </p:cNvPr>
          <p:cNvSpPr/>
          <p:nvPr/>
        </p:nvSpPr>
        <p:spPr>
          <a:xfrm>
            <a:off x="9674486" y="1858687"/>
            <a:ext cx="202130" cy="1658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7CADF9A3-6B73-42E3-8257-43F72223301B}"/>
              </a:ext>
            </a:extLst>
          </p:cNvPr>
          <p:cNvSpPr/>
          <p:nvPr/>
        </p:nvSpPr>
        <p:spPr>
          <a:xfrm>
            <a:off x="9674486" y="2146601"/>
            <a:ext cx="202130" cy="165886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F037F40-8E09-4ABD-B299-BF7903C3AA7A}"/>
              </a:ext>
            </a:extLst>
          </p:cNvPr>
          <p:cNvSpPr/>
          <p:nvPr/>
        </p:nvSpPr>
        <p:spPr>
          <a:xfrm>
            <a:off x="9679299" y="2424223"/>
            <a:ext cx="202130" cy="165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EED5D3A-5F69-43ED-BB16-02F2E38014EF}"/>
              </a:ext>
            </a:extLst>
          </p:cNvPr>
          <p:cNvSpPr/>
          <p:nvPr/>
        </p:nvSpPr>
        <p:spPr>
          <a:xfrm>
            <a:off x="9925757" y="1503248"/>
            <a:ext cx="1590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AWaRe WHO</a:t>
            </a:r>
            <a:endParaRPr lang="uk-UA" b="1" dirty="0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2A1F2500-3101-471E-8D6B-D03AE463EDA4}"/>
              </a:ext>
            </a:extLst>
          </p:cNvPr>
          <p:cNvSpPr/>
          <p:nvPr/>
        </p:nvSpPr>
        <p:spPr>
          <a:xfrm>
            <a:off x="169813" y="6450917"/>
            <a:ext cx="4238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згідно методологіії ВООЗ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GLASS-AMC</a:t>
            </a:r>
            <a:endParaRPr lang="uk-UA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8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C8FC-D3AE-47BF-A502-232BCBC0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8013"/>
            <a:ext cx="641246" cy="111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5AA8-11D1-4246-9D6F-5FBCEDFA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48" y="17973"/>
            <a:ext cx="2006600" cy="685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7D2B1-AF9E-4C4C-84FB-7EEFFB089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75" t="26956" r="24923" b="4193"/>
          <a:stretch/>
        </p:blipFill>
        <p:spPr>
          <a:xfrm>
            <a:off x="3014472" y="1543793"/>
            <a:ext cx="6163056" cy="419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6E7761F-1737-45A0-9BA4-601CF6F4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726" y="813816"/>
            <a:ext cx="9718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Затверджено новий Стандарт</a:t>
            </a:r>
            <a:endParaRPr kumimoji="0" lang="uk-UA" altLang="uk-UA" sz="3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53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706</Words>
  <Application>Microsoft Office PowerPoint</Application>
  <PresentationFormat>Широкий екран</PresentationFormat>
  <Paragraphs>204</Paragraphs>
  <Slides>25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Courier New</vt:lpstr>
      <vt:lpstr>IBM Plex Serif</vt:lpstr>
      <vt:lpstr>Myriad Pro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Віднесення АБП до груп: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i.gavrylov</dc:creator>
  <cp:lastModifiedBy>i.gavrilov</cp:lastModifiedBy>
  <cp:revision>473</cp:revision>
  <dcterms:created xsi:type="dcterms:W3CDTF">2023-08-26T10:23:10Z</dcterms:created>
  <dcterms:modified xsi:type="dcterms:W3CDTF">2023-11-20T14:11:18Z</dcterms:modified>
</cp:coreProperties>
</file>