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1" r:id="rId1"/>
  </p:sldMasterIdLst>
  <p:notesMasterIdLst>
    <p:notesMasterId r:id="rId17"/>
  </p:notesMasterIdLst>
  <p:sldIdLst>
    <p:sldId id="256" r:id="rId2"/>
    <p:sldId id="277" r:id="rId3"/>
    <p:sldId id="259" r:id="rId4"/>
    <p:sldId id="274" r:id="rId5"/>
    <p:sldId id="278" r:id="rId6"/>
    <p:sldId id="260" r:id="rId7"/>
    <p:sldId id="270" r:id="rId8"/>
    <p:sldId id="261" r:id="rId9"/>
    <p:sldId id="273" r:id="rId10"/>
    <p:sldId id="272" r:id="rId11"/>
    <p:sldId id="275" r:id="rId12"/>
    <p:sldId id="276" r:id="rId13"/>
    <p:sldId id="271" r:id="rId14"/>
    <p:sldId id="279" r:id="rId15"/>
    <p:sldId id="25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458D"/>
    <a:srgbClr val="FA9600"/>
    <a:srgbClr val="FF0000"/>
    <a:srgbClr val="F07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83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E007A237-36F8-4618-9E20-B8D82984BE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0211779-DBD9-454C-AA75-1C53410E21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EC18A4-76E5-4D45-BF23-962660F9968B}" type="datetimeFigureOut">
              <a:rPr lang="uk-UA"/>
              <a:pPr>
                <a:defRPr/>
              </a:pPr>
              <a:t>23.07.2019</a:t>
            </a:fld>
            <a:endParaRPr lang="uk-UA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2AC4F82C-3397-4D55-8452-F28E4DA1E1E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4F482E87-5DEA-4662-AF07-1EEBB83CAA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501BFC4-C460-485F-942D-1868E5EE7D7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292099-EE0D-42C8-9358-29C8B6228C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A31AF9E-A385-47A3-A617-275766CE3268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CD860A-D1BC-4160-94E6-82B5673EDA01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9BA19FD-27E1-4BB5-85F5-E318732122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4930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30B09-F77D-4696-BB3A-B24D9BA0F4AF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BD72C24-28EA-40F4-85D2-4C81F499F4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52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DE553A-0C5E-411F-AFF4-06FF8ED29E17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577CF9A-9C98-41F8-AB76-98ECDD994A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991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E2A9A2-F189-4636-AC0B-CA9D3F219A87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D316AA-05E2-4B11-9A63-B9202FB3880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94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A50A2-942E-46C8-A559-FCFEA49A8317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0A2838A-6FE5-4317-8020-9D369A2341A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010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E076D-BEC4-4DDA-8147-7EB7806FE948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DC4F82F-DC85-443F-9D19-3B3299CE8B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664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A5633-6308-46FD-BB73-A6ABAC357186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C2ADD7B7-AB5D-463E-85E6-F330F383A61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75140-F4F0-436A-8052-3D46C45AAAED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2FA7DFA-8913-4A88-A5A9-70A7A6477DB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25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1B9D1-2966-4EA0-8310-B86944BB2F96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4F47A1E-D16C-44BB-8764-502F7911B7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89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D91273-E74C-4C59-9F39-0E93CEBDEA1E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5F629B5-E17C-454E-96E9-1EC821E802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19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CE846-DD82-4A24-9D7C-45725870A939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4FF4BC2-8265-4CB3-9CA7-98814415146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522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uk-U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E87B11-5DF6-48CE-8E9C-4C946D515264}" type="slidenum">
              <a:rPr lang="uk-UA" altLang="en-US" smtClean="0"/>
              <a:pPr>
                <a:defRPr/>
              </a:pPr>
              <a:t>‹#›</a:t>
            </a:fld>
            <a:endParaRPr lang="uk-UA" altLang="en-US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1E20F92-03B4-4613-A858-562DDDEE075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407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>
            <a:extLst>
              <a:ext uri="{FF2B5EF4-FFF2-40B4-BE49-F238E27FC236}">
                <a16:creationId xmlns:a16="http://schemas.microsoft.com/office/drawing/2014/main" id="{A0BC8A4E-3088-47D9-9BDE-14C1BBA851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905000" y="1872257"/>
            <a:ext cx="8724900" cy="1600200"/>
          </a:xfrm>
        </p:spPr>
        <p:txBody>
          <a:bodyPr>
            <a:noAutofit/>
          </a:bodyPr>
          <a:lstStyle/>
          <a:p>
            <a:r>
              <a:rPr lang="uk-UA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Правила розробки стандартів операційних процедур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40D036F-B3E5-40C6-A231-88240D80F6F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095750" y="5867400"/>
            <a:ext cx="4343400" cy="603250"/>
          </a:xfrm>
        </p:spPr>
        <p:txBody>
          <a:bodyPr/>
          <a:lstStyle/>
          <a:p>
            <a:pPr algn="ctr" eaLnBrk="1" hangingPunct="1"/>
            <a:r>
              <a:rPr lang="uk-UA" altLang="en-US" dirty="0"/>
              <a:t>2019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0C89A6B-DF70-45B5-8CE5-782178F3E5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381000"/>
            <a:ext cx="1492250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2556F-87CA-4F3C-9D50-FADF96A77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10515600" cy="990600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Опис процесу в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4928DC-6369-4A80-A09F-496C08F9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00200"/>
            <a:ext cx="8458200" cy="3657600"/>
          </a:xfrm>
        </p:spPr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Принцип процедури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Матеріальні ресурси (устаткування, матеріали, реагенти та розчини)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Покрокове ведення процесу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Особливі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вказівки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наприклад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особливості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призначення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дорогих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послуг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отримання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дорогих 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ліків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Документальне оформлення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Контроль якості</a:t>
            </a: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Видалення і знищення відходів</a:t>
            </a:r>
          </a:p>
        </p:txBody>
      </p:sp>
    </p:spTree>
    <p:extLst>
      <p:ext uri="{BB962C8B-B14F-4D97-AF65-F5344CB8AC3E}">
        <p14:creationId xmlns:p14="http://schemas.microsoft.com/office/powerpoint/2010/main" val="2397947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E0D61-AFAA-423B-A442-330D7BFC4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>
            <a:normAutofit/>
          </a:bodyPr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розробки СОП</a:t>
            </a:r>
            <a:b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2152F5-B7D1-4E41-9DE3-C9B7BDDB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uk-UA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пріоритезація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тем або визначення </a:t>
            </a:r>
            <a:r>
              <a:rPr lang="uk-UA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перечня</a:t>
            </a: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СОП;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2) формування робочої групи або визначення відповідальної особи за розробку; 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ru-RU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розробка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або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формування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тексту (</a:t>
            </a:r>
            <a:r>
              <a:rPr lang="ru-RU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вимог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змістовної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частини</a:t>
            </a:r>
            <a:r>
              <a:rPr lang="ru-RU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4) узгодження з керівництвом медичної організації;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5) розгляд СОП на засіданні працівників медичної організації;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6) затвердження першим керівником медичної організації;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7) впровадження та оцінку ефективності його застосування.</a:t>
            </a:r>
          </a:p>
        </p:txBody>
      </p:sp>
    </p:spTree>
    <p:extLst>
      <p:ext uri="{BB962C8B-B14F-4D97-AF65-F5344CB8AC3E}">
        <p14:creationId xmlns:p14="http://schemas.microsoft.com/office/powerpoint/2010/main" val="546650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CD9A4E-DB64-4612-AF06-58548E927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Внесення змін до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4D38105-565B-420C-862F-F672FA423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розробляють і затверджують нову версію СОП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готують необхідну кількість примірників СОП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відкликають з підрозділів попередню версію СОП</a:t>
            </a:r>
          </a:p>
          <a:p>
            <a:pPr marL="0" indent="0">
              <a:buNone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роздача примірників нової версії СОП по підрозділах</a:t>
            </a:r>
          </a:p>
        </p:txBody>
      </p:sp>
    </p:spTree>
    <p:extLst>
      <p:ext uri="{BB962C8B-B14F-4D97-AF65-F5344CB8AC3E}">
        <p14:creationId xmlns:p14="http://schemas.microsoft.com/office/powerpoint/2010/main" val="3667571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6D230253-A4FE-4829-AE4F-56C19249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0814"/>
            <a:ext cx="7924800" cy="912812"/>
          </a:xfrm>
        </p:spPr>
        <p:txBody>
          <a:bodyPr/>
          <a:lstStyle/>
          <a:p>
            <a:r>
              <a:rPr lang="uk-UA" altLang="uk-UA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СОПи</a:t>
            </a:r>
            <a:r>
              <a:rPr lang="uk-UA" alt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які є</a:t>
            </a:r>
          </a:p>
        </p:txBody>
      </p:sp>
      <p:pic>
        <p:nvPicPr>
          <p:cNvPr id="19459" name="Объект 3">
            <a:extLst>
              <a:ext uri="{FF2B5EF4-FFF2-40B4-BE49-F238E27FC236}">
                <a16:creationId xmlns:a16="http://schemas.microsoft.com/office/drawing/2014/main" id="{4B5661F4-7F19-416F-9B02-404AC2ACB9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86014" y="1063626"/>
            <a:ext cx="7724775" cy="5794375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F8FB7-4BE9-4500-9B59-46DC70C6F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216032-6384-4820-85FD-A13B49838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751D41-02CC-8747-A294-280780D32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2700" y="0"/>
            <a:ext cx="7086600" cy="681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235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>
            <a:extLst>
              <a:ext uri="{FF2B5EF4-FFF2-40B4-BE49-F238E27FC236}">
                <a16:creationId xmlns:a16="http://schemas.microsoft.com/office/drawing/2014/main" id="{7C5F517F-A82C-4D3E-B514-074343C0A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0" y="2743200"/>
            <a:ext cx="7924800" cy="1143000"/>
          </a:xfrm>
        </p:spPr>
        <p:txBody>
          <a:bodyPr/>
          <a:lstStyle/>
          <a:p>
            <a:pPr algn="ctr">
              <a:defRPr/>
            </a:pPr>
            <a:r>
              <a:rPr lang="uk-UA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Дякую за увагу!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4AE714-61E0-4176-B53C-0AE012F67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183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Рівні стандартизації в управлінні якістю в медичній сфері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953B41-B274-4C27-917F-0C9D7A9CA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39746"/>
            <a:ext cx="10515600" cy="4351338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</a:rPr>
              <a:t>Міжнародні стандарти (ВООЗ, </a:t>
            </a:r>
            <a:r>
              <a:rPr lang="en-US" dirty="0">
                <a:solidFill>
                  <a:srgbClr val="02458D"/>
                </a:solidFill>
              </a:rPr>
              <a:t>ISO</a:t>
            </a:r>
            <a:r>
              <a:rPr lang="uk-UA" dirty="0">
                <a:solidFill>
                  <a:srgbClr val="02458D"/>
                </a:solidFill>
              </a:rPr>
              <a:t>)</a:t>
            </a:r>
          </a:p>
          <a:p>
            <a:r>
              <a:rPr lang="uk-UA" dirty="0">
                <a:solidFill>
                  <a:srgbClr val="02458D"/>
                </a:solidFill>
              </a:rPr>
              <a:t>Державні стандарти (ДСТУ, ДСП)</a:t>
            </a:r>
          </a:p>
          <a:p>
            <a:r>
              <a:rPr lang="uk-UA" dirty="0">
                <a:solidFill>
                  <a:srgbClr val="02458D"/>
                </a:solidFill>
              </a:rPr>
              <a:t>Галузеві стандарти (стандарти надання медичної допомоги)</a:t>
            </a:r>
          </a:p>
          <a:p>
            <a:r>
              <a:rPr lang="uk-UA" dirty="0">
                <a:solidFill>
                  <a:srgbClr val="02458D"/>
                </a:solidFill>
              </a:rPr>
              <a:t>Регіональні нормативні документи (</a:t>
            </a:r>
            <a:r>
              <a:rPr lang="ru-RU" dirty="0">
                <a:solidFill>
                  <a:srgbClr val="02458D"/>
                </a:solidFill>
              </a:rPr>
              <a:t>модель </a:t>
            </a:r>
            <a:r>
              <a:rPr lang="ru-RU" dirty="0" err="1">
                <a:solidFill>
                  <a:srgbClr val="02458D"/>
                </a:solidFill>
              </a:rPr>
              <a:t>надання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медичної</a:t>
            </a:r>
            <a:r>
              <a:rPr lang="ru-RU" dirty="0">
                <a:solidFill>
                  <a:srgbClr val="02458D"/>
                </a:solidFill>
              </a:rPr>
              <a:t> та </a:t>
            </a:r>
            <a:r>
              <a:rPr lang="ru-RU" dirty="0" err="1">
                <a:solidFill>
                  <a:srgbClr val="02458D"/>
                </a:solidFill>
              </a:rPr>
              <a:t>фармацевтичної</a:t>
            </a:r>
            <a:r>
              <a:rPr lang="ru-RU" dirty="0">
                <a:solidFill>
                  <a:srgbClr val="02458D"/>
                </a:solidFill>
              </a:rPr>
              <a:t> </a:t>
            </a:r>
            <a:r>
              <a:rPr lang="ru-RU" dirty="0" err="1">
                <a:solidFill>
                  <a:srgbClr val="02458D"/>
                </a:solidFill>
              </a:rPr>
              <a:t>допомоги</a:t>
            </a:r>
            <a:r>
              <a:rPr lang="uk-UA" dirty="0">
                <a:solidFill>
                  <a:srgbClr val="02458D"/>
                </a:solidFill>
              </a:rPr>
              <a:t>)</a:t>
            </a:r>
          </a:p>
          <a:p>
            <a:r>
              <a:rPr lang="uk-UA" dirty="0">
                <a:solidFill>
                  <a:srgbClr val="02458D"/>
                </a:solidFill>
              </a:rPr>
              <a:t>Стандарти медичних організацій (СОП)</a:t>
            </a:r>
          </a:p>
        </p:txBody>
      </p:sp>
    </p:spTree>
    <p:extLst>
      <p:ext uri="{BB962C8B-B14F-4D97-AF65-F5344CB8AC3E}">
        <p14:creationId xmlns:p14="http://schemas.microsoft.com/office/powerpoint/2010/main" val="376797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Заголовок 4">
            <a:extLst>
              <a:ext uri="{FF2B5EF4-FFF2-40B4-BE49-F238E27FC236}">
                <a16:creationId xmlns:a16="http://schemas.microsoft.com/office/drawing/2014/main" id="{49669DD1-BA3A-4739-A0AF-4CD4AA32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02689"/>
            <a:ext cx="9753600" cy="1143000"/>
          </a:xfrm>
        </p:spPr>
        <p:txBody>
          <a:bodyPr>
            <a:normAutofit fontScale="90000"/>
          </a:bodyPr>
          <a:lstStyle/>
          <a:p>
            <a:r>
              <a:rPr lang="uk-UA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Стандартна Операційна Процедура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A5E9-2355-4274-BDAF-42DCDA8C1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4920" y="2036109"/>
            <a:ext cx="8534400" cy="1066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uk-UA" dirty="0">
                <a:solidFill>
                  <a:srgbClr val="02458D"/>
                </a:solidFill>
                <a:cs typeface="Times New Roman" panose="02020603050405020304" pitchFamily="18" charset="0"/>
              </a:rPr>
              <a:t>документ управління якістю, своєрідний набір інструкцій з усіх аспектів роботи</a:t>
            </a: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931F604-0C38-4BD0-990F-8F5A313BF3C9}"/>
              </a:ext>
            </a:extLst>
          </p:cNvPr>
          <p:cNvSpPr/>
          <p:nvPr/>
        </p:nvSpPr>
        <p:spPr>
          <a:xfrm>
            <a:off x="1981200" y="1512889"/>
            <a:ext cx="13070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це?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826882B-1357-465A-98F6-24469343E483}"/>
              </a:ext>
            </a:extLst>
          </p:cNvPr>
          <p:cNvSpPr/>
          <p:nvPr/>
        </p:nvSpPr>
        <p:spPr>
          <a:xfrm>
            <a:off x="1981200" y="3047722"/>
            <a:ext cx="16826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чого?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2767558-A7A1-4000-8977-593D84369701}"/>
              </a:ext>
            </a:extLst>
          </p:cNvPr>
          <p:cNvSpPr txBox="1">
            <a:spLocks/>
          </p:cNvSpPr>
          <p:nvPr/>
        </p:nvSpPr>
        <p:spPr bwMode="auto">
          <a:xfrm>
            <a:off x="1264920" y="3486409"/>
            <a:ext cx="8534400" cy="7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uk-UA" dirty="0">
                <a:solidFill>
                  <a:srgbClr val="02458D"/>
                </a:solidFill>
                <a:cs typeface="Times New Roman" panose="02020603050405020304" pitchFamily="18" charset="0"/>
              </a:rPr>
              <a:t>знизити вірогідність помилки</a:t>
            </a: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  <a:p>
            <a:pPr>
              <a:defRPr/>
            </a:pPr>
            <a:endParaRPr lang="en-US" dirty="0">
              <a:solidFill>
                <a:srgbClr val="02458D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5B2C6904-9768-4EC3-9949-535F72F38266}"/>
              </a:ext>
            </a:extLst>
          </p:cNvPr>
          <p:cNvSpPr/>
          <p:nvPr/>
        </p:nvSpPr>
        <p:spPr>
          <a:xfrm>
            <a:off x="1956960" y="4182397"/>
            <a:ext cx="22416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k-UA" sz="2800" dirty="0">
                <a:solidFill>
                  <a:srgbClr val="FA9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 гарантує?</a:t>
            </a:r>
          </a:p>
        </p:txBody>
      </p:sp>
      <p:sp>
        <p:nvSpPr>
          <p:cNvPr id="15368" name="Content Placeholder 2">
            <a:extLst>
              <a:ext uri="{FF2B5EF4-FFF2-40B4-BE49-F238E27FC236}">
                <a16:creationId xmlns:a16="http://schemas.microsoft.com/office/drawing/2014/main" id="{8B469B7F-DAD1-47F1-8743-615A6D6C709B}"/>
              </a:ext>
            </a:extLst>
          </p:cNvPr>
          <p:cNvSpPr txBox="1">
            <a:spLocks/>
          </p:cNvSpPr>
          <p:nvPr/>
        </p:nvSpPr>
        <p:spPr bwMode="auto">
          <a:xfrm>
            <a:off x="1264920" y="4772817"/>
            <a:ext cx="853440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uk-UA" altLang="en-US" dirty="0">
                <a:solidFill>
                  <a:srgbClr val="02458D"/>
                </a:solidFill>
                <a:latin typeface="+mn-lt"/>
                <a:cs typeface="Times New Roman" panose="02020603050405020304" pitchFamily="18" charset="0"/>
              </a:rPr>
              <a:t>- персонал має детальні інструкції</a:t>
            </a:r>
          </a:p>
          <a:p>
            <a:pPr>
              <a:buNone/>
            </a:pPr>
            <a:r>
              <a:rPr lang="uk-UA" altLang="en-US" dirty="0">
                <a:solidFill>
                  <a:srgbClr val="02458D"/>
                </a:solidFill>
                <a:latin typeface="+mn-lt"/>
                <a:cs typeface="Times New Roman" panose="02020603050405020304" pitchFamily="18" charset="0"/>
              </a:rPr>
              <a:t>- кожна процедура виконується в логічному порядку і може бути відтворена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B0D214-BB01-449F-BCCA-CCB31D86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Основні напрями розробки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0DDDC5-1882-4914-BDCC-AD758F097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905000"/>
            <a:ext cx="10515600" cy="4351338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</a:rPr>
              <a:t>техніка безпеки</a:t>
            </a:r>
          </a:p>
          <a:p>
            <a:r>
              <a:rPr lang="uk-UA" dirty="0">
                <a:solidFill>
                  <a:srgbClr val="02458D"/>
                </a:solidFill>
              </a:rPr>
              <a:t>лікарські та сестринські маніпуляції</a:t>
            </a:r>
          </a:p>
          <a:p>
            <a:r>
              <a:rPr lang="uk-UA" dirty="0">
                <a:solidFill>
                  <a:srgbClr val="02458D"/>
                </a:solidFill>
              </a:rPr>
              <a:t>інструментальні маніпуляції (процедури)</a:t>
            </a:r>
          </a:p>
          <a:p>
            <a:r>
              <a:rPr lang="uk-UA" dirty="0">
                <a:solidFill>
                  <a:srgbClr val="02458D"/>
                </a:solidFill>
              </a:rPr>
              <a:t>лабораторні процедури</a:t>
            </a:r>
          </a:p>
          <a:p>
            <a:r>
              <a:rPr lang="uk-UA" dirty="0">
                <a:solidFill>
                  <a:srgbClr val="02458D"/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31755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D76F17B-BC0A-4643-A765-BC2C56A02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4800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Різновиди СОПів</a:t>
            </a:r>
          </a:p>
        </p:txBody>
      </p:sp>
      <p:sp>
        <p:nvSpPr>
          <p:cNvPr id="9" name="Выноска: изогнутая линия 8">
            <a:extLst>
              <a:ext uri="{FF2B5EF4-FFF2-40B4-BE49-F238E27FC236}">
                <a16:creationId xmlns:a16="http://schemas.microsoft.com/office/drawing/2014/main" id="{3776AB59-5584-409B-ABC2-5E9C3A1134B2}"/>
              </a:ext>
            </a:extLst>
          </p:cNvPr>
          <p:cNvSpPr/>
          <p:nvPr/>
        </p:nvSpPr>
        <p:spPr>
          <a:xfrm>
            <a:off x="984917" y="5247993"/>
            <a:ext cx="1752600" cy="1143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7678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8CFDF6A-83C3-471D-9066-3F649EE69300}"/>
              </a:ext>
            </a:extLst>
          </p:cNvPr>
          <p:cNvSpPr/>
          <p:nvPr/>
        </p:nvSpPr>
        <p:spPr>
          <a:xfrm>
            <a:off x="1121112" y="5591557"/>
            <a:ext cx="15392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/>
              <a:t>Чек-лист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5FF9BEC3-A715-4DA1-A353-B9FEAC965E09}"/>
              </a:ext>
            </a:extLst>
          </p:cNvPr>
          <p:cNvSpPr/>
          <p:nvPr/>
        </p:nvSpPr>
        <p:spPr>
          <a:xfrm>
            <a:off x="902495" y="4316552"/>
            <a:ext cx="19764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700" b="1" dirty="0"/>
              <a:t>Блок-схема</a:t>
            </a:r>
          </a:p>
        </p:txBody>
      </p:sp>
      <p:sp>
        <p:nvSpPr>
          <p:cNvPr id="13" name="Выноска: изогнутая линия 12">
            <a:extLst>
              <a:ext uri="{FF2B5EF4-FFF2-40B4-BE49-F238E27FC236}">
                <a16:creationId xmlns:a16="http://schemas.microsoft.com/office/drawing/2014/main" id="{C5300D32-211C-46C3-9DCC-4C7188F1BC22}"/>
              </a:ext>
            </a:extLst>
          </p:cNvPr>
          <p:cNvSpPr/>
          <p:nvPr/>
        </p:nvSpPr>
        <p:spPr>
          <a:xfrm>
            <a:off x="987375" y="4006662"/>
            <a:ext cx="1752600" cy="1143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9613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Выноска: изогнутая линия 13">
            <a:extLst>
              <a:ext uri="{FF2B5EF4-FFF2-40B4-BE49-F238E27FC236}">
                <a16:creationId xmlns:a16="http://schemas.microsoft.com/office/drawing/2014/main" id="{EFADEB87-E641-44C1-8B53-E541C9FF9F08}"/>
              </a:ext>
            </a:extLst>
          </p:cNvPr>
          <p:cNvSpPr/>
          <p:nvPr/>
        </p:nvSpPr>
        <p:spPr>
          <a:xfrm>
            <a:off x="987375" y="2765331"/>
            <a:ext cx="1752600" cy="1143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94452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Выноска: изогнутая линия 14">
            <a:extLst>
              <a:ext uri="{FF2B5EF4-FFF2-40B4-BE49-F238E27FC236}">
                <a16:creationId xmlns:a16="http://schemas.microsoft.com/office/drawing/2014/main" id="{83229655-1AF3-465A-9689-901369DDD7ED}"/>
              </a:ext>
            </a:extLst>
          </p:cNvPr>
          <p:cNvSpPr/>
          <p:nvPr/>
        </p:nvSpPr>
        <p:spPr>
          <a:xfrm>
            <a:off x="987375" y="1524000"/>
            <a:ext cx="1752600" cy="1143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63485"/>
              <a:gd name="adj6" fmla="val -1693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2D14B6A-966C-4868-A34B-EF7CF9CDAE91}"/>
              </a:ext>
            </a:extLst>
          </p:cNvPr>
          <p:cNvSpPr/>
          <p:nvPr/>
        </p:nvSpPr>
        <p:spPr>
          <a:xfrm>
            <a:off x="1013837" y="3075221"/>
            <a:ext cx="1694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/>
              <a:t>Алгоритм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E0790D25-07EB-44BB-A99D-A7E1CFD4473B}"/>
              </a:ext>
            </a:extLst>
          </p:cNvPr>
          <p:cNvSpPr/>
          <p:nvPr/>
        </p:nvSpPr>
        <p:spPr>
          <a:xfrm>
            <a:off x="1013837" y="1825556"/>
            <a:ext cx="17727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dirty="0"/>
              <a:t>Інструкція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14C148E0-E9FF-4CCF-84B6-6A4B2D19C39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8933" y="1024827"/>
            <a:ext cx="2573614" cy="2573614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D7D2D322-1134-4842-9C9D-B3E76C7AE7DF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850" y="2370569"/>
            <a:ext cx="2204215" cy="2168228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9E4D388E-F1DF-4145-98DF-7D94411A6E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9612" y="3108232"/>
            <a:ext cx="2455743" cy="2455743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id="{2A4F066C-69D7-426E-8237-3C7A898BDA42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6934" y="4006662"/>
            <a:ext cx="2573614" cy="2573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5069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Заголовок 3">
            <a:extLst>
              <a:ext uri="{FF2B5EF4-FFF2-40B4-BE49-F238E27FC236}">
                <a16:creationId xmlns:a16="http://schemas.microsoft.com/office/drawing/2014/main" id="{35232B64-38B6-4106-8281-E82ED1668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uk-UA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СОП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07E1F-4A74-4131-85EC-7525C34151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81200"/>
            <a:ext cx="9951720" cy="28956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 повинні бути в доступному місці, там, де проводиться робота</a:t>
            </a:r>
          </a:p>
          <a:p>
            <a:pPr marL="0" indent="0">
              <a:buNone/>
              <a:defRPr/>
            </a:pP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перед використанням абревіатур і скорочень необхідно давати їх розшифровку</a:t>
            </a:r>
          </a:p>
          <a:p>
            <a:pPr>
              <a:defRPr/>
            </a:pPr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наявні дати затвердження, наступного перегляду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Заголовок 3">
            <a:extLst>
              <a:ext uri="{FF2B5EF4-FFF2-40B4-BE49-F238E27FC236}">
                <a16:creationId xmlns:a16="http://schemas.microsoft.com/office/drawing/2014/main" id="{C9D287BA-3BF1-4458-BF4B-35B403CA1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28600"/>
            <a:ext cx="9372600" cy="1143000"/>
          </a:xfrm>
        </p:spPr>
        <p:txBody>
          <a:bodyPr/>
          <a:lstStyle/>
          <a:p>
            <a:r>
              <a:rPr lang="uk-UA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СОП</a:t>
            </a:r>
          </a:p>
        </p:txBody>
      </p:sp>
      <p:sp>
        <p:nvSpPr>
          <p:cNvPr id="17410" name="Content Placeholder 2">
            <a:extLst>
              <a:ext uri="{FF2B5EF4-FFF2-40B4-BE49-F238E27FC236}">
                <a16:creationId xmlns:a16="http://schemas.microsoft.com/office/drawing/2014/main" id="{0A765EC8-39B7-4265-97C3-028BCA40A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6400"/>
            <a:ext cx="9906000" cy="3505199"/>
          </a:xfrm>
        </p:spPr>
        <p:txBody>
          <a:bodyPr/>
          <a:lstStyle/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</a:t>
            </a:r>
            <a:r>
              <a:rPr lang="uk-UA" altLang="en-US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</a:t>
            </a:r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повинні бути затверджені керівником установи</a:t>
            </a:r>
          </a:p>
          <a:p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</a:t>
            </a:r>
            <a:r>
              <a:rPr lang="uk-UA" altLang="en-US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</a:t>
            </a:r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повинні бути підписані особою, яка склала документ</a:t>
            </a:r>
          </a:p>
          <a:p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всі </a:t>
            </a:r>
            <a:r>
              <a:rPr lang="uk-UA" altLang="en-US" dirty="0" err="1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СОПи</a:t>
            </a:r>
            <a:r>
              <a:rPr lang="uk-UA" altLang="en-US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повинні мати посилання на документ, на підставі якого вони складені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Рисунок 4">
            <a:extLst>
              <a:ext uri="{FF2B5EF4-FFF2-40B4-BE49-F238E27FC236}">
                <a16:creationId xmlns:a16="http://schemas.microsoft.com/office/drawing/2014/main" id="{D9F7CC24-4AB9-4213-B429-12FBEB98A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0"/>
            <a:ext cx="5715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Заголовок 1">
            <a:extLst>
              <a:ext uri="{FF2B5EF4-FFF2-40B4-BE49-F238E27FC236}">
                <a16:creationId xmlns:a16="http://schemas.microsoft.com/office/drawing/2014/main" id="{8596C47F-C119-4797-B150-6FADC12F5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80218"/>
            <a:ext cx="7924800" cy="868363"/>
          </a:xfrm>
        </p:spPr>
        <p:txBody>
          <a:bodyPr/>
          <a:lstStyle/>
          <a:p>
            <a:r>
              <a:rPr lang="ru-RU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Структура СОП</a:t>
            </a:r>
          </a:p>
        </p:txBody>
      </p:sp>
      <p:sp>
        <p:nvSpPr>
          <p:cNvPr id="18436" name="Содержимое 2">
            <a:extLst>
              <a:ext uri="{FF2B5EF4-FFF2-40B4-BE49-F238E27FC236}">
                <a16:creationId xmlns:a16="http://schemas.microsoft.com/office/drawing/2014/main" id="{E3F5CC0C-326C-47CC-A234-6774D6A2D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358413"/>
            <a:ext cx="7693025" cy="4495800"/>
          </a:xfrm>
        </p:spPr>
        <p:txBody>
          <a:bodyPr>
            <a:no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Галузь застосування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Визначення та скорочення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Вимоги до персоналу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Опис процесу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uk-UA" altLang="en-US" b="1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uk-UA" altLang="en-US" b="1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Використані документи</a:t>
            </a: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None/>
            </a:pPr>
            <a:endParaRPr lang="uk-UA" altLang="en-US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4DE01-AEDA-45F6-AC40-DC87F33C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92624"/>
            <a:ext cx="10515600" cy="1325563"/>
          </a:xfrm>
        </p:spPr>
        <p:txBody>
          <a:bodyPr/>
          <a:lstStyle/>
          <a:p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Вимоги до персоналу в СОП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F9A0A-F288-4D59-BC8F-9A3708DC0A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718187"/>
            <a:ext cx="10515600" cy="4351338"/>
          </a:xfrm>
        </p:spPr>
        <p:txBody>
          <a:bodyPr/>
          <a:lstStyle/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Чіткий перелік підрозділів, посад та/або співробітників, які повинні виконувати процедуру, зазначену у СОП, їх рівень навчання</a:t>
            </a:r>
          </a:p>
          <a:p>
            <a:endParaRPr lang="uk-UA" dirty="0">
              <a:solidFill>
                <a:srgbClr val="02458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uk-UA" dirty="0">
                <a:solidFill>
                  <a:srgbClr val="02458D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Перелік посад та/або співробітників, які мають контролювати знання та застосування СОП </a:t>
            </a:r>
          </a:p>
        </p:txBody>
      </p:sp>
    </p:spTree>
    <p:extLst>
      <p:ext uri="{BB962C8B-B14F-4D97-AF65-F5344CB8AC3E}">
        <p14:creationId xmlns:p14="http://schemas.microsoft.com/office/powerpoint/2010/main" val="1240038804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2721</TotalTime>
  <Words>390</Words>
  <Application>Microsoft Office PowerPoint</Application>
  <PresentationFormat>Широкоэкранный</PresentationFormat>
  <Paragraphs>76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Wingdings</vt:lpstr>
      <vt:lpstr>Капсулы</vt:lpstr>
      <vt:lpstr>Правила розробки стандартів операційних процедур</vt:lpstr>
      <vt:lpstr>Рівні стандартизації в управлінні якістю в медичній сфері</vt:lpstr>
      <vt:lpstr>Стандартна Операційна Процедура</vt:lpstr>
      <vt:lpstr>Основні напрями розробки СОП</vt:lpstr>
      <vt:lpstr>Різновиди СОПів</vt:lpstr>
      <vt:lpstr>Вимоги до СОП</vt:lpstr>
      <vt:lpstr>Вимоги до СОП</vt:lpstr>
      <vt:lpstr>Структура СОП</vt:lpstr>
      <vt:lpstr>Вимоги до персоналу в СОП</vt:lpstr>
      <vt:lpstr>Опис процесу в СОП</vt:lpstr>
      <vt:lpstr>Порядок розробки СОП </vt:lpstr>
      <vt:lpstr>Внесення змін до СОП</vt:lpstr>
      <vt:lpstr>СОПи, які є</vt:lpstr>
      <vt:lpstr>Презентация PowerPoint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Виктор</dc:creator>
  <cp:lastModifiedBy>PHC</cp:lastModifiedBy>
  <cp:revision>103</cp:revision>
  <cp:lastPrinted>1601-01-01T00:00:00Z</cp:lastPrinted>
  <dcterms:created xsi:type="dcterms:W3CDTF">2014-07-19T09:48:35Z</dcterms:created>
  <dcterms:modified xsi:type="dcterms:W3CDTF">2019-07-23T06:09:06Z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