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4"/>
  </p:notesMasterIdLst>
  <p:handoutMasterIdLst>
    <p:handoutMasterId r:id="rId35"/>
  </p:handoutMasterIdLst>
  <p:sldIdLst>
    <p:sldId id="295" r:id="rId3"/>
    <p:sldId id="302" r:id="rId4"/>
    <p:sldId id="264" r:id="rId5"/>
    <p:sldId id="275" r:id="rId6"/>
    <p:sldId id="276" r:id="rId7"/>
    <p:sldId id="259" r:id="rId8"/>
    <p:sldId id="267" r:id="rId9"/>
    <p:sldId id="299" r:id="rId10"/>
    <p:sldId id="300" r:id="rId11"/>
    <p:sldId id="301" r:id="rId12"/>
    <p:sldId id="289" r:id="rId13"/>
    <p:sldId id="290" r:id="rId14"/>
    <p:sldId id="291" r:id="rId15"/>
    <p:sldId id="292" r:id="rId16"/>
    <p:sldId id="293" r:id="rId17"/>
    <p:sldId id="294" r:id="rId18"/>
    <p:sldId id="261" r:id="rId19"/>
    <p:sldId id="271" r:id="rId20"/>
    <p:sldId id="285" r:id="rId21"/>
    <p:sldId id="274" r:id="rId22"/>
    <p:sldId id="262" r:id="rId23"/>
    <p:sldId id="279" r:id="rId24"/>
    <p:sldId id="287" r:id="rId25"/>
    <p:sldId id="286" r:id="rId26"/>
    <p:sldId id="281" r:id="rId27"/>
    <p:sldId id="282" r:id="rId28"/>
    <p:sldId id="283" r:id="rId29"/>
    <p:sldId id="284" r:id="rId30"/>
    <p:sldId id="288" r:id="rId31"/>
    <p:sldId id="266" r:id="rId32"/>
    <p:sldId id="298" r:id="rId3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B3D0DA0-0840-4268-B165-FA0BDC4673E3}" type="datetimeFigureOut">
              <a:rPr lang="uk-UA" smtClean="0"/>
              <a:pPr/>
              <a:t>23.07.2019</a:t>
            </a:fld>
            <a:endParaRPr lang="uk-UA"/>
          </a:p>
        </p:txBody>
      </p:sp>
      <p:sp>
        <p:nvSpPr>
          <p:cNvPr id="4" name="Нижний колонтитул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uk-UA"/>
          </a:p>
        </p:txBody>
      </p:sp>
      <p:sp>
        <p:nvSpPr>
          <p:cNvPr id="5" name="Номер слайда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A54688D-CD1E-46CE-B36D-F77CDBF932DE}" type="slidenum">
              <a:rPr lang="uk-UA" smtClean="0"/>
              <a:pPr/>
              <a:t>‹#›</a:t>
            </a:fld>
            <a:endParaRPr lang="uk-UA"/>
          </a:p>
        </p:txBody>
      </p:sp>
    </p:spTree>
    <p:extLst>
      <p:ext uri="{BB962C8B-B14F-4D97-AF65-F5344CB8AC3E}">
        <p14:creationId xmlns:p14="http://schemas.microsoft.com/office/powerpoint/2010/main" val="1365242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5DC7F33-BD1C-49B8-BCE7-DE536FB2C4C6}" type="datetimeFigureOut">
              <a:rPr lang="en-US" smtClean="0"/>
              <a:pPr/>
              <a:t>7/23/2019</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B4F4665-8175-42EC-A3A9-32B2C2CCC8DC}" type="slidenum">
              <a:rPr lang="en-US" smtClean="0"/>
              <a:pPr/>
              <a:t>‹#›</a:t>
            </a:fld>
            <a:endParaRPr lang="en-US"/>
          </a:p>
        </p:txBody>
      </p:sp>
    </p:spTree>
    <p:extLst>
      <p:ext uri="{BB962C8B-B14F-4D97-AF65-F5344CB8AC3E}">
        <p14:creationId xmlns:p14="http://schemas.microsoft.com/office/powerpoint/2010/main" val="2058499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425C62-11BF-40F9-B6F0-34FFD84BBDB1}" type="slidenum">
              <a:rPr lang="en-US"/>
              <a:pPr/>
              <a:t>3</a:t>
            </a:fld>
            <a:endParaRPr lang="en-US" dirty="0"/>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6B4F4665-8175-42EC-A3A9-32B2C2CCC8DC}" type="slidenum">
              <a:rPr lang="en-US" smtClean="0"/>
              <a:pPr/>
              <a:t>21</a:t>
            </a:fld>
            <a:endParaRPr lang="en-US"/>
          </a:p>
        </p:txBody>
      </p:sp>
    </p:spTree>
    <p:extLst>
      <p:ext uri="{BB962C8B-B14F-4D97-AF65-F5344CB8AC3E}">
        <p14:creationId xmlns:p14="http://schemas.microsoft.com/office/powerpoint/2010/main" val="3578483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6B4F4665-8175-42EC-A3A9-32B2C2CCC8DC}" type="slidenum">
              <a:rPr lang="en-US" smtClean="0"/>
              <a:pPr/>
              <a:t>22</a:t>
            </a:fld>
            <a:endParaRPr lang="en-US"/>
          </a:p>
        </p:txBody>
      </p:sp>
    </p:spTree>
    <p:extLst>
      <p:ext uri="{BB962C8B-B14F-4D97-AF65-F5344CB8AC3E}">
        <p14:creationId xmlns:p14="http://schemas.microsoft.com/office/powerpoint/2010/main" val="3569147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DA60260A-E3E6-44FC-8EED-AB9A31FC9B6D}" type="slidenum">
              <a:rPr lang="ru-RU"/>
              <a:pPr/>
              <a:t>24</a:t>
            </a:fld>
            <a:endParaRPr lang="ru-RU"/>
          </a:p>
        </p:txBody>
      </p:sp>
      <p:sp>
        <p:nvSpPr>
          <p:cNvPr id="52227" name="Slide Image Placeholder 1"/>
          <p:cNvSpPr>
            <a:spLocks noGrp="1" noRot="1" noChangeAspect="1" noTextEdit="1"/>
          </p:cNvSpPr>
          <p:nvPr>
            <p:ph type="sldImg"/>
          </p:nvPr>
        </p:nvSpPr>
        <p:spPr>
          <a:ln/>
        </p:spPr>
      </p:sp>
      <p:sp>
        <p:nvSpPr>
          <p:cNvPr id="52228" name="Notes Placeholder 2"/>
          <p:cNvSpPr>
            <a:spLocks noGrp="1"/>
          </p:cNvSpPr>
          <p:nvPr>
            <p:ph type="body" idx="1"/>
          </p:nvPr>
        </p:nvSpPr>
        <p:spPr>
          <a:noFill/>
          <a:ln/>
        </p:spPr>
        <p:txBody>
          <a:bodyPr/>
          <a:lstStyle/>
          <a:p>
            <a:pPr eaLnBrk="1" hangingPunct="1">
              <a:spcBef>
                <a:spcPct val="0"/>
              </a:spcBef>
            </a:pPr>
            <a:endParaRPr lang="uk-UA"/>
          </a:p>
        </p:txBody>
      </p:sp>
      <p:sp>
        <p:nvSpPr>
          <p:cNvPr id="44036" name="Slide Number Placeholder 3"/>
          <p:cNvSpPr txBox="1">
            <a:spLocks noGrp="1"/>
          </p:cNvSpPr>
          <p:nvPr/>
        </p:nvSpPr>
        <p:spPr bwMode="auto">
          <a:xfrm>
            <a:off x="3850443" y="9428583"/>
            <a:ext cx="2945659" cy="496332"/>
          </a:xfrm>
          <a:prstGeom prst="rect">
            <a:avLst/>
          </a:prstGeom>
          <a:noFill/>
          <a:ln>
            <a:miter lim="800000"/>
            <a:headEnd/>
            <a:tailEnd/>
          </a:ln>
        </p:spPr>
        <p:txBody>
          <a:bodyPr anchor="b"/>
          <a:lstStyle/>
          <a:p>
            <a:pPr algn="r">
              <a:defRPr/>
            </a:pPr>
            <a:fld id="{2FDE4758-903B-4A6B-870F-2E18C5422E1B}" type="slidenum">
              <a:rPr lang="lv-LV" sz="1200">
                <a:latin typeface="+mn-lt"/>
              </a:rPr>
              <a:pPr algn="r">
                <a:defRPr/>
              </a:pPr>
              <a:t>24</a:t>
            </a:fld>
            <a:endParaRPr lang="lv-LV" sz="1200">
              <a:latin typeface="+mn-l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6B4F4665-8175-42EC-A3A9-32B2C2CCC8DC}" type="slidenum">
              <a:rPr lang="en-US" smtClean="0"/>
              <a:pPr/>
              <a:t>25</a:t>
            </a:fld>
            <a:endParaRPr lang="en-US" dirty="0"/>
          </a:p>
        </p:txBody>
      </p:sp>
    </p:spTree>
    <p:extLst>
      <p:ext uri="{BB962C8B-B14F-4D97-AF65-F5344CB8AC3E}">
        <p14:creationId xmlns:p14="http://schemas.microsoft.com/office/powerpoint/2010/main" val="3023553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6B4F4665-8175-42EC-A3A9-32B2C2CCC8DC}" type="slidenum">
              <a:rPr lang="en-US" smtClean="0"/>
              <a:pPr/>
              <a:t>26</a:t>
            </a:fld>
            <a:endParaRPr lang="en-US"/>
          </a:p>
        </p:txBody>
      </p:sp>
    </p:spTree>
    <p:extLst>
      <p:ext uri="{BB962C8B-B14F-4D97-AF65-F5344CB8AC3E}">
        <p14:creationId xmlns:p14="http://schemas.microsoft.com/office/powerpoint/2010/main" val="2928818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6B4F4665-8175-42EC-A3A9-32B2C2CCC8DC}" type="slidenum">
              <a:rPr lang="en-US" smtClean="0"/>
              <a:pPr/>
              <a:t>27</a:t>
            </a:fld>
            <a:endParaRPr lang="en-US" dirty="0"/>
          </a:p>
        </p:txBody>
      </p:sp>
    </p:spTree>
    <p:extLst>
      <p:ext uri="{BB962C8B-B14F-4D97-AF65-F5344CB8AC3E}">
        <p14:creationId xmlns:p14="http://schemas.microsoft.com/office/powerpoint/2010/main" val="2686282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6B4F4665-8175-42EC-A3A9-32B2C2CCC8DC}" type="slidenum">
              <a:rPr lang="en-US" smtClean="0"/>
              <a:pPr/>
              <a:t>28</a:t>
            </a:fld>
            <a:endParaRPr lang="en-US" dirty="0"/>
          </a:p>
        </p:txBody>
      </p:sp>
    </p:spTree>
    <p:extLst>
      <p:ext uri="{BB962C8B-B14F-4D97-AF65-F5344CB8AC3E}">
        <p14:creationId xmlns:p14="http://schemas.microsoft.com/office/powerpoint/2010/main" val="695000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D5A7E48-9E86-48E4-9E41-4C031DEB35AA}" type="slidenum">
              <a:rPr lang="ru-RU"/>
              <a:pPr/>
              <a:t>29</a:t>
            </a:fld>
            <a:endParaRPr lang="ru-RU"/>
          </a:p>
        </p:txBody>
      </p:sp>
      <p:sp>
        <p:nvSpPr>
          <p:cNvPr id="7" name="Rectangle 7"/>
          <p:cNvSpPr txBox="1">
            <a:spLocks noGrp="1" noChangeArrowheads="1"/>
          </p:cNvSpPr>
          <p:nvPr/>
        </p:nvSpPr>
        <p:spPr>
          <a:xfrm>
            <a:off x="3850443" y="9428583"/>
            <a:ext cx="2945659" cy="496332"/>
          </a:xfrm>
          <a:prstGeom prst="rect">
            <a:avLst/>
          </a:prstGeom>
          <a:noFill/>
        </p:spPr>
        <p:txBody>
          <a:bodyPr anchor="b"/>
          <a:lstStyle/>
          <a:p>
            <a:pPr algn="r" fontAlgn="auto">
              <a:spcBef>
                <a:spcPts val="0"/>
              </a:spcBef>
              <a:spcAft>
                <a:spcPts val="0"/>
              </a:spcAft>
              <a:defRPr/>
            </a:pPr>
            <a:fld id="{5209385A-8A4F-4147-99BC-BEE0B4624856}" type="slidenum">
              <a:rPr lang="en-US" sz="1200">
                <a:latin typeface="+mn-lt"/>
              </a:rPr>
              <a:pPr algn="r" fontAlgn="auto">
                <a:spcBef>
                  <a:spcPts val="0"/>
                </a:spcBef>
                <a:spcAft>
                  <a:spcPts val="0"/>
                </a:spcAft>
                <a:defRPr/>
              </a:pPr>
              <a:t>29</a:t>
            </a:fld>
            <a:endParaRPr lang="en-US" sz="1200">
              <a:latin typeface="+mn-lt"/>
            </a:endParaRPr>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xfrm>
            <a:off x="906357" y="4715153"/>
            <a:ext cx="4984962" cy="4466987"/>
          </a:xfrm>
          <a:noFill/>
          <a:ln/>
        </p:spPr>
        <p:txBody>
          <a:bodyPr>
            <a:normAutofit fontScale="70000" lnSpcReduction="20000"/>
          </a:bodyPr>
          <a:lstStyle/>
          <a:p>
            <a:pPr eaLnBrk="1" hangingPunct="1"/>
            <a:r>
              <a:rPr lang="en-GB" b="1"/>
              <a:t>12.6. Respirators</a:t>
            </a:r>
            <a:endParaRPr lang="lv-LV"/>
          </a:p>
          <a:p>
            <a:pPr eaLnBrk="1" hangingPunct="1"/>
            <a:r>
              <a:rPr lang="en-GB"/>
              <a:t> </a:t>
            </a:r>
            <a:endParaRPr lang="lv-LV"/>
          </a:p>
          <a:p>
            <a:pPr eaLnBrk="1" hangingPunct="1"/>
            <a:r>
              <a:rPr lang="en-GB"/>
              <a:t>In a well-ventilated laboratory where all handling of infectious material is performed in bio-safety cabinets, use of personal respirators can be limited to accidental situations when potentially infectious aerosols are released to laboratory air. Personal respiratory protection is not needed when handling closed culture tubes or visiting walk-in incubator rooms. If ventilation system is suspected to function insufficiently, every employee working in the room where specimens are processed for culture and drug susceptibility testing has to wear a personal respirator of class FFP2 (or FFP3 if MDR-TB is likely handled in the premises).</a:t>
            </a:r>
            <a:endParaRPr lang="lv-LV"/>
          </a:p>
          <a:p>
            <a:pPr eaLnBrk="1" hangingPunct="1"/>
            <a:r>
              <a:rPr lang="en-GB"/>
              <a:t>In case direct smear is done on “bench” use of personal respirators is not needed.  </a:t>
            </a:r>
            <a:endParaRPr lang="lv-LV"/>
          </a:p>
          <a:p>
            <a:pPr eaLnBrk="1" hangingPunct="1"/>
            <a:r>
              <a:rPr lang="en-GB" b="1"/>
              <a:t>12.5. Personal protective equipment based on the risk</a:t>
            </a:r>
            <a:endParaRPr lang="lv-LV"/>
          </a:p>
          <a:p>
            <a:pPr eaLnBrk="1" hangingPunct="1"/>
            <a:r>
              <a:rPr lang="en-GB"/>
              <a:t> </a:t>
            </a:r>
            <a:endParaRPr lang="lv-LV"/>
          </a:p>
          <a:p>
            <a:pPr eaLnBrk="1" hangingPunct="1"/>
            <a:r>
              <a:rPr lang="en-GB"/>
              <a:t>Laboratory coats protect personal clothing for general infection, not against TB. They are taken off when leaving the TB safety laboratory. Handling of primary specimen vials causes contamination of hands with patient specimens often detectable on the external surface of the vial. Therefore it is advised to use disposable gloves when handling specimen vials. Gloves have to be taken off or disinfected with 70-80% alcohol when finishing the task, including answering the telephone or handling computer keyboard. </a:t>
            </a:r>
            <a:endParaRPr lang="lv-LV"/>
          </a:p>
          <a:p>
            <a:pPr eaLnBrk="1" hangingPunct="1"/>
            <a:r>
              <a:rPr lang="en-GB"/>
              <a:t> </a:t>
            </a:r>
            <a:endParaRPr lang="lv-LV"/>
          </a:p>
          <a:p>
            <a:pPr eaLnBrk="1" hangingPunct="1"/>
            <a:endParaRPr lang="en-US" altLang="ja-JP"/>
          </a:p>
          <a:p>
            <a:pPr eaLnBrk="1" hangingPunct="1"/>
            <a:r>
              <a:rPr lang="en-US" altLang="ja-JP"/>
              <a:t>Barrier equipment includes gloves, sterile and nonsterile, disposable gowns, masks, and protective eyewear. To make the workplace safer, barriers should be available in all patient care areas.</a:t>
            </a:r>
          </a:p>
          <a:p>
            <a:pPr eaLnBrk="1" hangingPunct="1"/>
            <a:endParaRPr lang="en-US" altLang="ja-JP"/>
          </a:p>
          <a:p>
            <a:pPr eaLnBrk="1" hangingPunct="1"/>
            <a:r>
              <a:rPr lang="en-US" altLang="ja-JP"/>
              <a:t>Gloves, disposable gowns and surgical masks are single use items. Single use means that they are not to be re-used and they should be discarded after use.</a:t>
            </a:r>
          </a:p>
          <a:p>
            <a:pPr eaLnBrk="1" hangingPunct="1"/>
            <a:endParaRPr lang="en-US" altLang="ja-JP"/>
          </a:p>
          <a:p>
            <a:pPr eaLnBrk="1" hangingPunct="1"/>
            <a:r>
              <a:rPr lang="en-US" altLang="ja-JP"/>
              <a:t>Remember to always wash hands after removal of barrier equipment.</a:t>
            </a:r>
          </a:p>
          <a:p>
            <a:pPr eaLnBrk="1" hangingPunct="1"/>
            <a:endParaRPr lang="en-US" altLang="ja-JP"/>
          </a:p>
          <a:p>
            <a:pPr eaLnBrk="1" hangingPunct="1"/>
            <a:r>
              <a:rPr lang="en-US" altLang="ja-JP"/>
              <a:t>When a clinical situation is associated with a risk that infectious material could splash towards your face, in addition to a mask, you need to wear protective eyewear. Be aware that masks alone to not provide adequate protection and you will need to wear protective eyewear. Personal eyeglasses are not considered protective unless they have sideshields, to prevent material from entering from the side angles.</a:t>
            </a:r>
          </a:p>
          <a:p>
            <a:pPr eaLnBrk="1" hangingPunct="1"/>
            <a:endParaRPr lang="en-US" altLang="ja-JP"/>
          </a:p>
          <a:p>
            <a:pPr eaLnBrk="1" hangingPunct="1"/>
            <a:r>
              <a:rPr lang="en-US" altLang="ja-JP"/>
              <a:t>There are many types of protective eyewear: plastic glasses with solid side shields, goggles, masks with clear visors, chin-length face shields. </a:t>
            </a:r>
          </a:p>
          <a:p>
            <a:pPr eaLnBrk="1" hangingPunct="1"/>
            <a:r>
              <a:rPr lang="en-US" altLang="ja-JP"/>
              <a:t>Protective eyewear, if not heavily soiled, can be cleaned with a disinfectant and can be re-used. Heavily soiled protective eyewear should not be re-used and should be discarded.</a:t>
            </a:r>
          </a:p>
          <a:p>
            <a:pPr eaLnBrk="1" hangingPunct="1"/>
            <a:endParaRPr lang="en-US" altLang="ja-JP"/>
          </a:p>
          <a:p>
            <a:pPr eaLnBrk="1" hangingPunct="1"/>
            <a:r>
              <a:rPr lang="en-US" altLang="ja-JP"/>
              <a:t>Disposable gowns should be worn if you think it is </a:t>
            </a:r>
            <a:r>
              <a:rPr lang="en-US" altLang="ja-JP" b="1" u="sng"/>
              <a:t>likely that more than your hands could be exposed to infectious materials.</a:t>
            </a:r>
            <a:r>
              <a:rPr lang="en-US" altLang="ja-JP"/>
              <a:t> For example, a disposable gown would be used to remove heavily soiled linens or to provide care to a patient who is bleeding profusely, such as an accident victim. Remove soiled gowns as soon as possible. This is done to decrease the chance of penetration and skin exposure.</a:t>
            </a:r>
          </a:p>
          <a:p>
            <a:pPr eaLnBrk="1" hangingPunct="1"/>
            <a:endParaRPr lang="en-US" altLang="ja-JP"/>
          </a:p>
          <a:p>
            <a:pPr eaLnBrk="1" hangingPunct="1"/>
            <a:r>
              <a:rPr lang="en-US" altLang="ja-JP"/>
              <a:t>Hold the gown so that the back is facing your body. Slip your arms, one at a time, into the sleeves. Next fasten the gown taking care to overlap the edges so that you protect your clothes.</a:t>
            </a:r>
          </a:p>
          <a:p>
            <a:pPr eaLnBrk="1" hangingPunct="1"/>
            <a:endParaRPr lang="en-US" altLang="ja-JP"/>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C18304-BE73-4037-8950-31927E3549B9}" type="slidenum">
              <a:rPr lang="en-US"/>
              <a:pPr/>
              <a:t>30</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6B4F4665-8175-42EC-A3A9-32B2C2CCC8DC}" type="slidenum">
              <a:rPr lang="en-US" smtClean="0"/>
              <a:pPr/>
              <a:t>4</a:t>
            </a:fld>
            <a:endParaRPr lang="en-US"/>
          </a:p>
        </p:txBody>
      </p:sp>
    </p:spTree>
    <p:extLst>
      <p:ext uri="{BB962C8B-B14F-4D97-AF65-F5344CB8AC3E}">
        <p14:creationId xmlns:p14="http://schemas.microsoft.com/office/powerpoint/2010/main" val="3131467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6B4F4665-8175-42EC-A3A9-32B2C2CCC8DC}" type="slidenum">
              <a:rPr lang="en-US" smtClean="0"/>
              <a:pPr/>
              <a:t>5</a:t>
            </a:fld>
            <a:endParaRPr lang="en-US"/>
          </a:p>
        </p:txBody>
      </p:sp>
    </p:spTree>
    <p:extLst>
      <p:ext uri="{BB962C8B-B14F-4D97-AF65-F5344CB8AC3E}">
        <p14:creationId xmlns:p14="http://schemas.microsoft.com/office/powerpoint/2010/main" val="411001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6B4F4665-8175-42EC-A3A9-32B2C2CCC8DC}" type="slidenum">
              <a:rPr lang="en-US" smtClean="0"/>
              <a:pPr/>
              <a:t>6</a:t>
            </a:fld>
            <a:endParaRPr lang="en-US"/>
          </a:p>
        </p:txBody>
      </p:sp>
    </p:spTree>
    <p:extLst>
      <p:ext uri="{BB962C8B-B14F-4D97-AF65-F5344CB8AC3E}">
        <p14:creationId xmlns:p14="http://schemas.microsoft.com/office/powerpoint/2010/main" val="4077655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5FDCB3-4D2C-44BF-8CB1-7C2588660409}" type="slidenum">
              <a:rPr lang="en-US"/>
              <a:pPr/>
              <a:t>7</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6B4F4665-8175-42EC-A3A9-32B2C2CCC8DC}" type="slidenum">
              <a:rPr lang="en-US" smtClean="0"/>
              <a:pPr/>
              <a:t>17</a:t>
            </a:fld>
            <a:endParaRPr lang="en-US" dirty="0"/>
          </a:p>
        </p:txBody>
      </p:sp>
    </p:spTree>
    <p:extLst>
      <p:ext uri="{BB962C8B-B14F-4D97-AF65-F5344CB8AC3E}">
        <p14:creationId xmlns:p14="http://schemas.microsoft.com/office/powerpoint/2010/main" val="1297582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6B4F4665-8175-42EC-A3A9-32B2C2CCC8DC}" type="slidenum">
              <a:rPr lang="en-US" smtClean="0"/>
              <a:pPr/>
              <a:t>18</a:t>
            </a:fld>
            <a:endParaRPr lang="en-US" dirty="0"/>
          </a:p>
        </p:txBody>
      </p:sp>
    </p:spTree>
    <p:extLst>
      <p:ext uri="{BB962C8B-B14F-4D97-AF65-F5344CB8AC3E}">
        <p14:creationId xmlns:p14="http://schemas.microsoft.com/office/powerpoint/2010/main" val="4060822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1E4E1F7B-13BD-4CFD-B775-1451331BC6BE}" type="slidenum">
              <a:rPr lang="ru-RU"/>
              <a:pPr/>
              <a:t>19</a:t>
            </a:fld>
            <a:endParaRPr lang="ru-RU"/>
          </a:p>
        </p:txBody>
      </p:sp>
      <p:sp>
        <p:nvSpPr>
          <p:cNvPr id="51203" name="Slide Image Placeholder 1"/>
          <p:cNvSpPr>
            <a:spLocks noGrp="1" noRot="1" noChangeAspect="1" noTextEdit="1"/>
          </p:cNvSpPr>
          <p:nvPr>
            <p:ph type="sldImg"/>
          </p:nvPr>
        </p:nvSpPr>
        <p:spPr>
          <a:ln/>
        </p:spPr>
      </p:sp>
      <p:sp>
        <p:nvSpPr>
          <p:cNvPr id="51204" name="Notes Placeholder 2"/>
          <p:cNvSpPr>
            <a:spLocks noGrp="1"/>
          </p:cNvSpPr>
          <p:nvPr>
            <p:ph type="body" idx="1"/>
          </p:nvPr>
        </p:nvSpPr>
        <p:spPr>
          <a:noFill/>
          <a:ln/>
        </p:spPr>
        <p:txBody>
          <a:bodyPr/>
          <a:lstStyle/>
          <a:p>
            <a:pPr eaLnBrk="1" hangingPunct="1">
              <a:spcBef>
                <a:spcPct val="0"/>
              </a:spcBef>
            </a:pPr>
            <a:endParaRPr lang="uk-UA"/>
          </a:p>
        </p:txBody>
      </p:sp>
      <p:sp>
        <p:nvSpPr>
          <p:cNvPr id="47108" name="Slide Number Placeholder 3"/>
          <p:cNvSpPr txBox="1">
            <a:spLocks noGrp="1"/>
          </p:cNvSpPr>
          <p:nvPr/>
        </p:nvSpPr>
        <p:spPr bwMode="auto">
          <a:xfrm>
            <a:off x="3850443" y="9428583"/>
            <a:ext cx="2945659" cy="496332"/>
          </a:xfrm>
          <a:prstGeom prst="rect">
            <a:avLst/>
          </a:prstGeom>
          <a:noFill/>
          <a:ln>
            <a:miter lim="800000"/>
            <a:headEnd/>
            <a:tailEnd/>
          </a:ln>
        </p:spPr>
        <p:txBody>
          <a:bodyPr anchor="b"/>
          <a:lstStyle/>
          <a:p>
            <a:pPr algn="r">
              <a:defRPr/>
            </a:pPr>
            <a:fld id="{ECFB1B64-EC1C-42EB-80D7-06746223FF8F}" type="slidenum">
              <a:rPr lang="lv-LV" sz="1200">
                <a:latin typeface="+mn-lt"/>
              </a:rPr>
              <a:pPr algn="r">
                <a:defRPr/>
              </a:pPr>
              <a:t>19</a:t>
            </a:fld>
            <a:endParaRPr lang="lv-LV" sz="1200">
              <a:latin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6B4F4665-8175-42EC-A3A9-32B2C2CCC8DC}" type="slidenum">
              <a:rPr lang="en-US" smtClean="0"/>
              <a:pPr/>
              <a:t>20</a:t>
            </a:fld>
            <a:endParaRPr lang="en-US"/>
          </a:p>
        </p:txBody>
      </p:sp>
    </p:spTree>
    <p:extLst>
      <p:ext uri="{BB962C8B-B14F-4D97-AF65-F5344CB8AC3E}">
        <p14:creationId xmlns:p14="http://schemas.microsoft.com/office/powerpoint/2010/main" val="2066251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2A3A8D-4645-4C5D-9344-9FBA9A1479DE}" type="datetimeFigureOut">
              <a:rPr lang="en-US" smtClean="0"/>
              <a:pPr/>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E6375-C617-4EF7-AA87-FE79C9BA525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A3A8D-4645-4C5D-9344-9FBA9A1479DE}" type="datetimeFigureOut">
              <a:rPr lang="en-US" smtClean="0"/>
              <a:pPr/>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E6375-C617-4EF7-AA87-FE79C9BA525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A3A8D-4645-4C5D-9344-9FBA9A1479DE}" type="datetimeFigureOut">
              <a:rPr lang="en-US" smtClean="0"/>
              <a:pPr/>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E6375-C617-4EF7-AA87-FE79C9BA525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6B4FD7-2F2E-475F-9152-5B885C8B7CF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8194" name="Group 2"/>
          <p:cNvGrpSpPr>
            <a:grpSpLocks/>
          </p:cNvGrpSpPr>
          <p:nvPr/>
        </p:nvGrpSpPr>
        <p:grpSpPr bwMode="auto">
          <a:xfrm>
            <a:off x="0" y="0"/>
            <a:ext cx="5867400" cy="6858000"/>
            <a:chOff x="0" y="0"/>
            <a:chExt cx="3696" cy="4320"/>
          </a:xfrm>
        </p:grpSpPr>
        <p:sp>
          <p:nvSpPr>
            <p:cNvPr id="8195" name="Rectangle 3"/>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uk-UA" sz="2400">
                <a:solidFill>
                  <a:srgbClr val="003366"/>
                </a:solidFill>
                <a:latin typeface="Times New Roman" pitchFamily="18" charset="0"/>
              </a:endParaRPr>
            </a:p>
          </p:txBody>
        </p:sp>
        <p:sp>
          <p:nvSpPr>
            <p:cNvPr id="8196"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uk-UA" sz="2400">
                <a:solidFill>
                  <a:srgbClr val="003366"/>
                </a:solidFill>
                <a:latin typeface="Times New Roman" pitchFamily="18" charset="0"/>
              </a:endParaRPr>
            </a:p>
          </p:txBody>
        </p:sp>
      </p:grpSp>
      <p:grpSp>
        <p:nvGrpSpPr>
          <p:cNvPr id="8197" name="Group 5"/>
          <p:cNvGrpSpPr>
            <a:grpSpLocks/>
          </p:cNvGrpSpPr>
          <p:nvPr/>
        </p:nvGrpSpPr>
        <p:grpSpPr bwMode="auto">
          <a:xfrm>
            <a:off x="3632200" y="4889500"/>
            <a:ext cx="4876800" cy="319088"/>
            <a:chOff x="2288" y="3080"/>
            <a:chExt cx="3072" cy="201"/>
          </a:xfrm>
        </p:grpSpPr>
        <p:sp>
          <p:nvSpPr>
            <p:cNvPr id="819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uk-UA">
                <a:solidFill>
                  <a:srgbClr val="003366"/>
                </a:solidFill>
              </a:endParaRPr>
            </a:p>
          </p:txBody>
        </p:sp>
        <p:sp>
          <p:nvSpPr>
            <p:cNvPr id="8199" name="AutoShape 7"/>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uk-UA">
                <a:solidFill>
                  <a:srgbClr val="003366"/>
                </a:solidFill>
              </a:endParaRPr>
            </a:p>
          </p:txBody>
        </p:sp>
      </p:grpSp>
      <p:sp>
        <p:nvSpPr>
          <p:cNvPr id="8200"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pPr lvl="0"/>
            <a:r>
              <a:rPr lang="uk-UA" noProof="0"/>
              <a:t>Образец подзаголовка</a:t>
            </a:r>
          </a:p>
        </p:txBody>
      </p:sp>
      <p:sp>
        <p:nvSpPr>
          <p:cNvPr id="8201" name="Rectangle 9"/>
          <p:cNvSpPr>
            <a:spLocks noGrp="1" noChangeArrowheads="1"/>
          </p:cNvSpPr>
          <p:nvPr>
            <p:ph type="dt" sz="quarter" idx="2"/>
          </p:nvPr>
        </p:nvSpPr>
        <p:spPr/>
        <p:txBody>
          <a:bodyPr/>
          <a:lstStyle>
            <a:lvl1pPr>
              <a:defRPr>
                <a:solidFill>
                  <a:schemeClr val="bg1"/>
                </a:solidFill>
              </a:defRPr>
            </a:lvl1pPr>
          </a:lstStyle>
          <a:p>
            <a:endParaRPr lang="uk-UA">
              <a:solidFill>
                <a:srgbClr val="FFFFFF"/>
              </a:solidFill>
            </a:endParaRPr>
          </a:p>
        </p:txBody>
      </p:sp>
      <p:sp>
        <p:nvSpPr>
          <p:cNvPr id="8202" name="Rectangle 10"/>
          <p:cNvSpPr>
            <a:spLocks noGrp="1" noChangeArrowheads="1"/>
          </p:cNvSpPr>
          <p:nvPr>
            <p:ph type="ftr" sz="quarter" idx="3"/>
          </p:nvPr>
        </p:nvSpPr>
        <p:spPr/>
        <p:txBody>
          <a:bodyPr/>
          <a:lstStyle>
            <a:lvl1pPr algn="r">
              <a:defRPr/>
            </a:lvl1pPr>
          </a:lstStyle>
          <a:p>
            <a:endParaRPr lang="uk-UA">
              <a:solidFill>
                <a:srgbClr val="003366"/>
              </a:solidFill>
            </a:endParaRPr>
          </a:p>
        </p:txBody>
      </p:sp>
      <p:sp>
        <p:nvSpPr>
          <p:cNvPr id="8203" name="Rectangle 11"/>
          <p:cNvSpPr>
            <a:spLocks noGrp="1" noChangeArrowheads="1"/>
          </p:cNvSpPr>
          <p:nvPr>
            <p:ph type="sldNum" sz="quarter" idx="4"/>
          </p:nvPr>
        </p:nvSpPr>
        <p:spPr>
          <a:xfrm>
            <a:off x="76200" y="6248400"/>
            <a:ext cx="587375" cy="488950"/>
          </a:xfrm>
        </p:spPr>
        <p:txBody>
          <a:bodyPr anchorCtr="0"/>
          <a:lstStyle>
            <a:lvl1pPr>
              <a:defRPr/>
            </a:lvl1pPr>
          </a:lstStyle>
          <a:p>
            <a:fld id="{EA7C1358-806E-4240-AECE-FA5B633ECC22}" type="slidenum">
              <a:rPr lang="uk-UA">
                <a:solidFill>
                  <a:srgbClr val="FFFFFF"/>
                </a:solidFill>
              </a:rPr>
              <a:pPr/>
              <a:t>‹#›</a:t>
            </a:fld>
            <a:endParaRPr lang="uk-UA">
              <a:solidFill>
                <a:srgbClr val="FFFFFF"/>
              </a:solidFill>
            </a:endParaRPr>
          </a:p>
        </p:txBody>
      </p:sp>
      <p:sp>
        <p:nvSpPr>
          <p:cNvPr id="8204"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uk-UA" noProof="0"/>
              <a:t>Образец заголовка</a:t>
            </a:r>
          </a:p>
        </p:txBody>
      </p:sp>
    </p:spTree>
    <p:extLst>
      <p:ext uri="{BB962C8B-B14F-4D97-AF65-F5344CB8AC3E}">
        <p14:creationId xmlns:p14="http://schemas.microsoft.com/office/powerpoint/2010/main" val="1126654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lvl1pPr>
              <a:defRPr/>
            </a:lvl1pPr>
          </a:lstStyle>
          <a:p>
            <a:endParaRPr lang="uk-UA">
              <a:solidFill>
                <a:srgbClr val="003366"/>
              </a:solidFill>
            </a:endParaRPr>
          </a:p>
        </p:txBody>
      </p:sp>
      <p:sp>
        <p:nvSpPr>
          <p:cNvPr id="5" name="Нижний колонтитул 4"/>
          <p:cNvSpPr>
            <a:spLocks noGrp="1"/>
          </p:cNvSpPr>
          <p:nvPr>
            <p:ph type="ftr" sz="quarter" idx="11"/>
          </p:nvPr>
        </p:nvSpPr>
        <p:spPr/>
        <p:txBody>
          <a:bodyPr/>
          <a:lstStyle>
            <a:lvl1pPr>
              <a:defRPr/>
            </a:lvl1pPr>
          </a:lstStyle>
          <a:p>
            <a:endParaRPr lang="uk-UA">
              <a:solidFill>
                <a:srgbClr val="003366"/>
              </a:solidFill>
            </a:endParaRPr>
          </a:p>
        </p:txBody>
      </p:sp>
      <p:sp>
        <p:nvSpPr>
          <p:cNvPr id="6" name="Номер слайда 5"/>
          <p:cNvSpPr>
            <a:spLocks noGrp="1"/>
          </p:cNvSpPr>
          <p:nvPr>
            <p:ph type="sldNum" sz="quarter" idx="12"/>
          </p:nvPr>
        </p:nvSpPr>
        <p:spPr/>
        <p:txBody>
          <a:bodyPr/>
          <a:lstStyle>
            <a:lvl1pPr>
              <a:defRPr/>
            </a:lvl1pPr>
          </a:lstStyle>
          <a:p>
            <a:fld id="{1E5BDD48-01DD-4464-925A-60DE970AD094}" type="slidenum">
              <a:rPr lang="uk-UA">
                <a:solidFill>
                  <a:srgbClr val="FFFFFF"/>
                </a:solidFill>
              </a:rPr>
              <a:pPr/>
              <a:t>‹#›</a:t>
            </a:fld>
            <a:endParaRPr lang="uk-UA">
              <a:solidFill>
                <a:srgbClr val="FFFFFF"/>
              </a:solidFill>
            </a:endParaRPr>
          </a:p>
        </p:txBody>
      </p:sp>
    </p:spTree>
    <p:extLst>
      <p:ext uri="{BB962C8B-B14F-4D97-AF65-F5344CB8AC3E}">
        <p14:creationId xmlns:p14="http://schemas.microsoft.com/office/powerpoint/2010/main" val="348311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endParaRPr lang="uk-UA">
              <a:solidFill>
                <a:srgbClr val="003366"/>
              </a:solidFill>
            </a:endParaRPr>
          </a:p>
        </p:txBody>
      </p:sp>
      <p:sp>
        <p:nvSpPr>
          <p:cNvPr id="5" name="Нижний колонтитул 4"/>
          <p:cNvSpPr>
            <a:spLocks noGrp="1"/>
          </p:cNvSpPr>
          <p:nvPr>
            <p:ph type="ftr" sz="quarter" idx="11"/>
          </p:nvPr>
        </p:nvSpPr>
        <p:spPr/>
        <p:txBody>
          <a:bodyPr/>
          <a:lstStyle>
            <a:lvl1pPr>
              <a:defRPr/>
            </a:lvl1pPr>
          </a:lstStyle>
          <a:p>
            <a:endParaRPr lang="uk-UA">
              <a:solidFill>
                <a:srgbClr val="003366"/>
              </a:solidFill>
            </a:endParaRPr>
          </a:p>
        </p:txBody>
      </p:sp>
      <p:sp>
        <p:nvSpPr>
          <p:cNvPr id="6" name="Номер слайда 5"/>
          <p:cNvSpPr>
            <a:spLocks noGrp="1"/>
          </p:cNvSpPr>
          <p:nvPr>
            <p:ph type="sldNum" sz="quarter" idx="12"/>
          </p:nvPr>
        </p:nvSpPr>
        <p:spPr/>
        <p:txBody>
          <a:bodyPr/>
          <a:lstStyle>
            <a:lvl1pPr>
              <a:defRPr/>
            </a:lvl1pPr>
          </a:lstStyle>
          <a:p>
            <a:fld id="{A8D082C1-0A25-45B8-9E7A-3ADA37DF9761}" type="slidenum">
              <a:rPr lang="uk-UA">
                <a:solidFill>
                  <a:srgbClr val="FFFFFF"/>
                </a:solidFill>
              </a:rPr>
              <a:pPr/>
              <a:t>‹#›</a:t>
            </a:fld>
            <a:endParaRPr lang="uk-UA">
              <a:solidFill>
                <a:srgbClr val="FFFFFF"/>
              </a:solidFill>
            </a:endParaRPr>
          </a:p>
        </p:txBody>
      </p:sp>
    </p:spTree>
    <p:extLst>
      <p:ext uri="{BB962C8B-B14F-4D97-AF65-F5344CB8AC3E}">
        <p14:creationId xmlns:p14="http://schemas.microsoft.com/office/powerpoint/2010/main" val="3607193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p:cNvSpPr>
            <a:spLocks noGrp="1"/>
          </p:cNvSpPr>
          <p:nvPr>
            <p:ph type="dt" sz="half" idx="10"/>
          </p:nvPr>
        </p:nvSpPr>
        <p:spPr/>
        <p:txBody>
          <a:bodyPr/>
          <a:lstStyle>
            <a:lvl1pPr>
              <a:defRPr/>
            </a:lvl1pPr>
          </a:lstStyle>
          <a:p>
            <a:endParaRPr lang="uk-UA">
              <a:solidFill>
                <a:srgbClr val="003366"/>
              </a:solidFill>
            </a:endParaRPr>
          </a:p>
        </p:txBody>
      </p:sp>
      <p:sp>
        <p:nvSpPr>
          <p:cNvPr id="6" name="Нижний колонтитул 5"/>
          <p:cNvSpPr>
            <a:spLocks noGrp="1"/>
          </p:cNvSpPr>
          <p:nvPr>
            <p:ph type="ftr" sz="quarter" idx="11"/>
          </p:nvPr>
        </p:nvSpPr>
        <p:spPr/>
        <p:txBody>
          <a:bodyPr/>
          <a:lstStyle>
            <a:lvl1pPr>
              <a:defRPr/>
            </a:lvl1pPr>
          </a:lstStyle>
          <a:p>
            <a:endParaRPr lang="uk-UA">
              <a:solidFill>
                <a:srgbClr val="003366"/>
              </a:solidFill>
            </a:endParaRPr>
          </a:p>
        </p:txBody>
      </p:sp>
      <p:sp>
        <p:nvSpPr>
          <p:cNvPr id="7" name="Номер слайда 6"/>
          <p:cNvSpPr>
            <a:spLocks noGrp="1"/>
          </p:cNvSpPr>
          <p:nvPr>
            <p:ph type="sldNum" sz="quarter" idx="12"/>
          </p:nvPr>
        </p:nvSpPr>
        <p:spPr/>
        <p:txBody>
          <a:bodyPr/>
          <a:lstStyle>
            <a:lvl1pPr>
              <a:defRPr/>
            </a:lvl1pPr>
          </a:lstStyle>
          <a:p>
            <a:fld id="{4BABF1AD-64A5-4CD2-B734-760280F88F00}" type="slidenum">
              <a:rPr lang="uk-UA">
                <a:solidFill>
                  <a:srgbClr val="FFFFFF"/>
                </a:solidFill>
              </a:rPr>
              <a:pPr/>
              <a:t>‹#›</a:t>
            </a:fld>
            <a:endParaRPr lang="uk-UA">
              <a:solidFill>
                <a:srgbClr val="FFFFFF"/>
              </a:solidFill>
            </a:endParaRPr>
          </a:p>
        </p:txBody>
      </p:sp>
    </p:spTree>
    <p:extLst>
      <p:ext uri="{BB962C8B-B14F-4D97-AF65-F5344CB8AC3E}">
        <p14:creationId xmlns:p14="http://schemas.microsoft.com/office/powerpoint/2010/main" val="906930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p:cNvSpPr>
            <a:spLocks noGrp="1"/>
          </p:cNvSpPr>
          <p:nvPr>
            <p:ph type="dt" sz="half" idx="10"/>
          </p:nvPr>
        </p:nvSpPr>
        <p:spPr/>
        <p:txBody>
          <a:bodyPr/>
          <a:lstStyle>
            <a:lvl1pPr>
              <a:defRPr/>
            </a:lvl1pPr>
          </a:lstStyle>
          <a:p>
            <a:endParaRPr lang="uk-UA">
              <a:solidFill>
                <a:srgbClr val="003366"/>
              </a:solidFill>
            </a:endParaRPr>
          </a:p>
        </p:txBody>
      </p:sp>
      <p:sp>
        <p:nvSpPr>
          <p:cNvPr id="8" name="Нижний колонтитул 7"/>
          <p:cNvSpPr>
            <a:spLocks noGrp="1"/>
          </p:cNvSpPr>
          <p:nvPr>
            <p:ph type="ftr" sz="quarter" idx="11"/>
          </p:nvPr>
        </p:nvSpPr>
        <p:spPr/>
        <p:txBody>
          <a:bodyPr/>
          <a:lstStyle>
            <a:lvl1pPr>
              <a:defRPr/>
            </a:lvl1pPr>
          </a:lstStyle>
          <a:p>
            <a:endParaRPr lang="uk-UA">
              <a:solidFill>
                <a:srgbClr val="003366"/>
              </a:solidFill>
            </a:endParaRPr>
          </a:p>
        </p:txBody>
      </p:sp>
      <p:sp>
        <p:nvSpPr>
          <p:cNvPr id="9" name="Номер слайда 8"/>
          <p:cNvSpPr>
            <a:spLocks noGrp="1"/>
          </p:cNvSpPr>
          <p:nvPr>
            <p:ph type="sldNum" sz="quarter" idx="12"/>
          </p:nvPr>
        </p:nvSpPr>
        <p:spPr/>
        <p:txBody>
          <a:bodyPr/>
          <a:lstStyle>
            <a:lvl1pPr>
              <a:defRPr/>
            </a:lvl1pPr>
          </a:lstStyle>
          <a:p>
            <a:fld id="{39C2C012-12D2-4A7C-B165-18E87862E9DC}" type="slidenum">
              <a:rPr lang="uk-UA">
                <a:solidFill>
                  <a:srgbClr val="FFFFFF"/>
                </a:solidFill>
              </a:rPr>
              <a:pPr/>
              <a:t>‹#›</a:t>
            </a:fld>
            <a:endParaRPr lang="uk-UA">
              <a:solidFill>
                <a:srgbClr val="FFFFFF"/>
              </a:solidFill>
            </a:endParaRPr>
          </a:p>
        </p:txBody>
      </p:sp>
    </p:spTree>
    <p:extLst>
      <p:ext uri="{BB962C8B-B14F-4D97-AF65-F5344CB8AC3E}">
        <p14:creationId xmlns:p14="http://schemas.microsoft.com/office/powerpoint/2010/main" val="2147405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Дата 2"/>
          <p:cNvSpPr>
            <a:spLocks noGrp="1"/>
          </p:cNvSpPr>
          <p:nvPr>
            <p:ph type="dt" sz="half" idx="10"/>
          </p:nvPr>
        </p:nvSpPr>
        <p:spPr/>
        <p:txBody>
          <a:bodyPr/>
          <a:lstStyle>
            <a:lvl1pPr>
              <a:defRPr/>
            </a:lvl1pPr>
          </a:lstStyle>
          <a:p>
            <a:endParaRPr lang="uk-UA">
              <a:solidFill>
                <a:srgbClr val="003366"/>
              </a:solidFill>
            </a:endParaRPr>
          </a:p>
        </p:txBody>
      </p:sp>
      <p:sp>
        <p:nvSpPr>
          <p:cNvPr id="4" name="Нижний колонтитул 3"/>
          <p:cNvSpPr>
            <a:spLocks noGrp="1"/>
          </p:cNvSpPr>
          <p:nvPr>
            <p:ph type="ftr" sz="quarter" idx="11"/>
          </p:nvPr>
        </p:nvSpPr>
        <p:spPr/>
        <p:txBody>
          <a:bodyPr/>
          <a:lstStyle>
            <a:lvl1pPr>
              <a:defRPr/>
            </a:lvl1pPr>
          </a:lstStyle>
          <a:p>
            <a:endParaRPr lang="uk-UA">
              <a:solidFill>
                <a:srgbClr val="003366"/>
              </a:solidFill>
            </a:endParaRPr>
          </a:p>
        </p:txBody>
      </p:sp>
      <p:sp>
        <p:nvSpPr>
          <p:cNvPr id="5" name="Номер слайда 4"/>
          <p:cNvSpPr>
            <a:spLocks noGrp="1"/>
          </p:cNvSpPr>
          <p:nvPr>
            <p:ph type="sldNum" sz="quarter" idx="12"/>
          </p:nvPr>
        </p:nvSpPr>
        <p:spPr/>
        <p:txBody>
          <a:bodyPr/>
          <a:lstStyle>
            <a:lvl1pPr>
              <a:defRPr/>
            </a:lvl1pPr>
          </a:lstStyle>
          <a:p>
            <a:fld id="{D3CA6734-C764-45D1-8381-558844B1E09A}" type="slidenum">
              <a:rPr lang="uk-UA">
                <a:solidFill>
                  <a:srgbClr val="FFFFFF"/>
                </a:solidFill>
              </a:rPr>
              <a:pPr/>
              <a:t>‹#›</a:t>
            </a:fld>
            <a:endParaRPr lang="uk-UA">
              <a:solidFill>
                <a:srgbClr val="FFFFFF"/>
              </a:solidFill>
            </a:endParaRPr>
          </a:p>
        </p:txBody>
      </p:sp>
    </p:spTree>
    <p:extLst>
      <p:ext uri="{BB962C8B-B14F-4D97-AF65-F5344CB8AC3E}">
        <p14:creationId xmlns:p14="http://schemas.microsoft.com/office/powerpoint/2010/main" val="3457663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uk-UA">
              <a:solidFill>
                <a:srgbClr val="003366"/>
              </a:solidFill>
            </a:endParaRPr>
          </a:p>
        </p:txBody>
      </p:sp>
      <p:sp>
        <p:nvSpPr>
          <p:cNvPr id="3" name="Нижний колонтитул 2"/>
          <p:cNvSpPr>
            <a:spLocks noGrp="1"/>
          </p:cNvSpPr>
          <p:nvPr>
            <p:ph type="ftr" sz="quarter" idx="11"/>
          </p:nvPr>
        </p:nvSpPr>
        <p:spPr/>
        <p:txBody>
          <a:bodyPr/>
          <a:lstStyle>
            <a:lvl1pPr>
              <a:defRPr/>
            </a:lvl1pPr>
          </a:lstStyle>
          <a:p>
            <a:endParaRPr lang="uk-UA">
              <a:solidFill>
                <a:srgbClr val="003366"/>
              </a:solidFill>
            </a:endParaRPr>
          </a:p>
        </p:txBody>
      </p:sp>
      <p:sp>
        <p:nvSpPr>
          <p:cNvPr id="4" name="Номер слайда 3"/>
          <p:cNvSpPr>
            <a:spLocks noGrp="1"/>
          </p:cNvSpPr>
          <p:nvPr>
            <p:ph type="sldNum" sz="quarter" idx="12"/>
          </p:nvPr>
        </p:nvSpPr>
        <p:spPr/>
        <p:txBody>
          <a:bodyPr/>
          <a:lstStyle>
            <a:lvl1pPr>
              <a:defRPr/>
            </a:lvl1pPr>
          </a:lstStyle>
          <a:p>
            <a:fld id="{520D6543-0E1A-4465-983C-0AC46C022169}" type="slidenum">
              <a:rPr lang="uk-UA">
                <a:solidFill>
                  <a:srgbClr val="FFFFFF"/>
                </a:solidFill>
              </a:rPr>
              <a:pPr/>
              <a:t>‹#›</a:t>
            </a:fld>
            <a:endParaRPr lang="uk-UA">
              <a:solidFill>
                <a:srgbClr val="FFFFFF"/>
              </a:solidFill>
            </a:endParaRPr>
          </a:p>
        </p:txBody>
      </p:sp>
    </p:spTree>
    <p:extLst>
      <p:ext uri="{BB962C8B-B14F-4D97-AF65-F5344CB8AC3E}">
        <p14:creationId xmlns:p14="http://schemas.microsoft.com/office/powerpoint/2010/main" val="751552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A3A8D-4645-4C5D-9344-9FBA9A1479DE}" type="datetimeFigureOut">
              <a:rPr lang="en-US" smtClean="0"/>
              <a:pPr/>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E6375-C617-4EF7-AA87-FE79C9BA525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uk-UA">
              <a:solidFill>
                <a:srgbClr val="003366"/>
              </a:solidFill>
            </a:endParaRPr>
          </a:p>
        </p:txBody>
      </p:sp>
      <p:sp>
        <p:nvSpPr>
          <p:cNvPr id="6" name="Нижний колонтитул 5"/>
          <p:cNvSpPr>
            <a:spLocks noGrp="1"/>
          </p:cNvSpPr>
          <p:nvPr>
            <p:ph type="ftr" sz="quarter" idx="11"/>
          </p:nvPr>
        </p:nvSpPr>
        <p:spPr/>
        <p:txBody>
          <a:bodyPr/>
          <a:lstStyle>
            <a:lvl1pPr>
              <a:defRPr/>
            </a:lvl1pPr>
          </a:lstStyle>
          <a:p>
            <a:endParaRPr lang="uk-UA">
              <a:solidFill>
                <a:srgbClr val="003366"/>
              </a:solidFill>
            </a:endParaRPr>
          </a:p>
        </p:txBody>
      </p:sp>
      <p:sp>
        <p:nvSpPr>
          <p:cNvPr id="7" name="Номер слайда 6"/>
          <p:cNvSpPr>
            <a:spLocks noGrp="1"/>
          </p:cNvSpPr>
          <p:nvPr>
            <p:ph type="sldNum" sz="quarter" idx="12"/>
          </p:nvPr>
        </p:nvSpPr>
        <p:spPr/>
        <p:txBody>
          <a:bodyPr/>
          <a:lstStyle>
            <a:lvl1pPr>
              <a:defRPr/>
            </a:lvl1pPr>
          </a:lstStyle>
          <a:p>
            <a:fld id="{D12AE838-F203-4CD7-98F1-770ED80FAEF8}" type="slidenum">
              <a:rPr lang="uk-UA">
                <a:solidFill>
                  <a:srgbClr val="FFFFFF"/>
                </a:solidFill>
              </a:rPr>
              <a:pPr/>
              <a:t>‹#›</a:t>
            </a:fld>
            <a:endParaRPr lang="uk-UA">
              <a:solidFill>
                <a:srgbClr val="FFFFFF"/>
              </a:solidFill>
            </a:endParaRPr>
          </a:p>
        </p:txBody>
      </p:sp>
    </p:spTree>
    <p:extLst>
      <p:ext uri="{BB962C8B-B14F-4D97-AF65-F5344CB8AC3E}">
        <p14:creationId xmlns:p14="http://schemas.microsoft.com/office/powerpoint/2010/main" val="3331456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uk-UA">
              <a:solidFill>
                <a:srgbClr val="003366"/>
              </a:solidFill>
            </a:endParaRPr>
          </a:p>
        </p:txBody>
      </p:sp>
      <p:sp>
        <p:nvSpPr>
          <p:cNvPr id="6" name="Нижний колонтитул 5"/>
          <p:cNvSpPr>
            <a:spLocks noGrp="1"/>
          </p:cNvSpPr>
          <p:nvPr>
            <p:ph type="ftr" sz="quarter" idx="11"/>
          </p:nvPr>
        </p:nvSpPr>
        <p:spPr/>
        <p:txBody>
          <a:bodyPr/>
          <a:lstStyle>
            <a:lvl1pPr>
              <a:defRPr/>
            </a:lvl1pPr>
          </a:lstStyle>
          <a:p>
            <a:endParaRPr lang="uk-UA">
              <a:solidFill>
                <a:srgbClr val="003366"/>
              </a:solidFill>
            </a:endParaRPr>
          </a:p>
        </p:txBody>
      </p:sp>
      <p:sp>
        <p:nvSpPr>
          <p:cNvPr id="7" name="Номер слайда 6"/>
          <p:cNvSpPr>
            <a:spLocks noGrp="1"/>
          </p:cNvSpPr>
          <p:nvPr>
            <p:ph type="sldNum" sz="quarter" idx="12"/>
          </p:nvPr>
        </p:nvSpPr>
        <p:spPr/>
        <p:txBody>
          <a:bodyPr/>
          <a:lstStyle>
            <a:lvl1pPr>
              <a:defRPr/>
            </a:lvl1pPr>
          </a:lstStyle>
          <a:p>
            <a:fld id="{11BC5FFB-AF1A-41F3-A6C1-8F7CEF821003}" type="slidenum">
              <a:rPr lang="uk-UA">
                <a:solidFill>
                  <a:srgbClr val="FFFFFF"/>
                </a:solidFill>
              </a:rPr>
              <a:pPr/>
              <a:t>‹#›</a:t>
            </a:fld>
            <a:endParaRPr lang="uk-UA">
              <a:solidFill>
                <a:srgbClr val="FFFFFF"/>
              </a:solidFill>
            </a:endParaRPr>
          </a:p>
        </p:txBody>
      </p:sp>
    </p:spTree>
    <p:extLst>
      <p:ext uri="{BB962C8B-B14F-4D97-AF65-F5344CB8AC3E}">
        <p14:creationId xmlns:p14="http://schemas.microsoft.com/office/powerpoint/2010/main" val="2181343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lvl1pPr>
              <a:defRPr/>
            </a:lvl1pPr>
          </a:lstStyle>
          <a:p>
            <a:endParaRPr lang="uk-UA">
              <a:solidFill>
                <a:srgbClr val="003366"/>
              </a:solidFill>
            </a:endParaRPr>
          </a:p>
        </p:txBody>
      </p:sp>
      <p:sp>
        <p:nvSpPr>
          <p:cNvPr id="5" name="Нижний колонтитул 4"/>
          <p:cNvSpPr>
            <a:spLocks noGrp="1"/>
          </p:cNvSpPr>
          <p:nvPr>
            <p:ph type="ftr" sz="quarter" idx="11"/>
          </p:nvPr>
        </p:nvSpPr>
        <p:spPr/>
        <p:txBody>
          <a:bodyPr/>
          <a:lstStyle>
            <a:lvl1pPr>
              <a:defRPr/>
            </a:lvl1pPr>
          </a:lstStyle>
          <a:p>
            <a:endParaRPr lang="uk-UA">
              <a:solidFill>
                <a:srgbClr val="003366"/>
              </a:solidFill>
            </a:endParaRPr>
          </a:p>
        </p:txBody>
      </p:sp>
      <p:sp>
        <p:nvSpPr>
          <p:cNvPr id="6" name="Номер слайда 5"/>
          <p:cNvSpPr>
            <a:spLocks noGrp="1"/>
          </p:cNvSpPr>
          <p:nvPr>
            <p:ph type="sldNum" sz="quarter" idx="12"/>
          </p:nvPr>
        </p:nvSpPr>
        <p:spPr/>
        <p:txBody>
          <a:bodyPr/>
          <a:lstStyle>
            <a:lvl1pPr>
              <a:defRPr/>
            </a:lvl1pPr>
          </a:lstStyle>
          <a:p>
            <a:fld id="{B0D0F0C7-7421-47EB-AAEB-8631732263C6}" type="slidenum">
              <a:rPr lang="uk-UA">
                <a:solidFill>
                  <a:srgbClr val="FFFFFF"/>
                </a:solidFill>
              </a:rPr>
              <a:pPr/>
              <a:t>‹#›</a:t>
            </a:fld>
            <a:endParaRPr lang="uk-UA">
              <a:solidFill>
                <a:srgbClr val="FFFFFF"/>
              </a:solidFill>
            </a:endParaRPr>
          </a:p>
        </p:txBody>
      </p:sp>
    </p:spTree>
    <p:extLst>
      <p:ext uri="{BB962C8B-B14F-4D97-AF65-F5344CB8AC3E}">
        <p14:creationId xmlns:p14="http://schemas.microsoft.com/office/powerpoint/2010/main" val="7237285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5600" y="762000"/>
            <a:ext cx="1981200" cy="5324475"/>
          </a:xfr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762000" y="762000"/>
            <a:ext cx="5791200" cy="53244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lvl1pPr>
              <a:defRPr/>
            </a:lvl1pPr>
          </a:lstStyle>
          <a:p>
            <a:endParaRPr lang="uk-UA">
              <a:solidFill>
                <a:srgbClr val="003366"/>
              </a:solidFill>
            </a:endParaRPr>
          </a:p>
        </p:txBody>
      </p:sp>
      <p:sp>
        <p:nvSpPr>
          <p:cNvPr id="5" name="Нижний колонтитул 4"/>
          <p:cNvSpPr>
            <a:spLocks noGrp="1"/>
          </p:cNvSpPr>
          <p:nvPr>
            <p:ph type="ftr" sz="quarter" idx="11"/>
          </p:nvPr>
        </p:nvSpPr>
        <p:spPr/>
        <p:txBody>
          <a:bodyPr/>
          <a:lstStyle>
            <a:lvl1pPr>
              <a:defRPr/>
            </a:lvl1pPr>
          </a:lstStyle>
          <a:p>
            <a:endParaRPr lang="uk-UA">
              <a:solidFill>
                <a:srgbClr val="003366"/>
              </a:solidFill>
            </a:endParaRPr>
          </a:p>
        </p:txBody>
      </p:sp>
      <p:sp>
        <p:nvSpPr>
          <p:cNvPr id="6" name="Номер слайда 5"/>
          <p:cNvSpPr>
            <a:spLocks noGrp="1"/>
          </p:cNvSpPr>
          <p:nvPr>
            <p:ph type="sldNum" sz="quarter" idx="12"/>
          </p:nvPr>
        </p:nvSpPr>
        <p:spPr/>
        <p:txBody>
          <a:bodyPr/>
          <a:lstStyle>
            <a:lvl1pPr>
              <a:defRPr/>
            </a:lvl1pPr>
          </a:lstStyle>
          <a:p>
            <a:fld id="{3CB47A36-2190-4EB7-9AA5-F6790D0FA642}" type="slidenum">
              <a:rPr lang="uk-UA">
                <a:solidFill>
                  <a:srgbClr val="FFFFFF"/>
                </a:solidFill>
              </a:rPr>
              <a:pPr/>
              <a:t>‹#›</a:t>
            </a:fld>
            <a:endParaRPr lang="uk-UA">
              <a:solidFill>
                <a:srgbClr val="FFFFFF"/>
              </a:solidFill>
            </a:endParaRPr>
          </a:p>
        </p:txBody>
      </p:sp>
    </p:spTree>
    <p:extLst>
      <p:ext uri="{BB962C8B-B14F-4D97-AF65-F5344CB8AC3E}">
        <p14:creationId xmlns:p14="http://schemas.microsoft.com/office/powerpoint/2010/main" val="3943093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2A3A8D-4645-4C5D-9344-9FBA9A1479DE}" type="datetimeFigureOut">
              <a:rPr lang="en-US" smtClean="0"/>
              <a:pPr/>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E6375-C617-4EF7-AA87-FE79C9BA525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2A3A8D-4645-4C5D-9344-9FBA9A1479DE}" type="datetimeFigureOut">
              <a:rPr lang="en-US" smtClean="0"/>
              <a:pPr/>
              <a:t>7/23/2019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E6375-C617-4EF7-AA87-FE79C9BA525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A3A8D-4645-4C5D-9344-9FBA9A1479DE}" type="datetimeFigureOut">
              <a:rPr lang="en-US" smtClean="0"/>
              <a:pPr/>
              <a:t>7/23/2019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CE6375-C617-4EF7-AA87-FE79C9BA525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2A3A8D-4645-4C5D-9344-9FBA9A1479DE}" type="datetimeFigureOut">
              <a:rPr lang="en-US" smtClean="0"/>
              <a:pPr/>
              <a:t>7/23/2019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CE6375-C617-4EF7-AA87-FE79C9BA52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A3A8D-4645-4C5D-9344-9FBA9A1479DE}" type="datetimeFigureOut">
              <a:rPr lang="en-US" smtClean="0"/>
              <a:pPr/>
              <a:t>7/23/2019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CE6375-C617-4EF7-AA87-FE79C9BA52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A3A8D-4645-4C5D-9344-9FBA9A1479DE}" type="datetimeFigureOut">
              <a:rPr lang="en-US" smtClean="0"/>
              <a:pPr/>
              <a:t>7/23/2019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E6375-C617-4EF7-AA87-FE79C9BA525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A3A8D-4645-4C5D-9344-9FBA9A1479DE}" type="datetimeFigureOut">
              <a:rPr lang="en-US" smtClean="0"/>
              <a:pPr/>
              <a:t>7/23/2019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E6375-C617-4EF7-AA87-FE79C9BA525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2A3A8D-4645-4C5D-9344-9FBA9A1479DE}" type="datetimeFigureOut">
              <a:rPr lang="en-US" smtClean="0"/>
              <a:pPr/>
              <a:t>7/23/2019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CE6375-C617-4EF7-AA87-FE79C9BA525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7620000" cy="6858000"/>
            <a:chOff x="0" y="0"/>
            <a:chExt cx="4800" cy="4320"/>
          </a:xfrm>
        </p:grpSpPr>
        <p:grpSp>
          <p:nvGrpSpPr>
            <p:cNvPr id="7171" name="Group 3"/>
            <p:cNvGrpSpPr>
              <a:grpSpLocks/>
            </p:cNvGrpSpPr>
            <p:nvPr userDrawn="1"/>
          </p:nvGrpSpPr>
          <p:grpSpPr bwMode="auto">
            <a:xfrm>
              <a:off x="0" y="0"/>
              <a:ext cx="2016" cy="4320"/>
              <a:chOff x="0" y="0"/>
              <a:chExt cx="2016" cy="4320"/>
            </a:xfrm>
          </p:grpSpPr>
          <p:sp>
            <p:nvSpPr>
              <p:cNvPr id="7172"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uk-UA">
                  <a:solidFill>
                    <a:srgbClr val="003366"/>
                  </a:solidFill>
                </a:endParaRPr>
              </a:p>
            </p:txBody>
          </p:sp>
          <p:sp>
            <p:nvSpPr>
              <p:cNvPr id="7173"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uk-UA">
                  <a:solidFill>
                    <a:srgbClr val="003366"/>
                  </a:solidFill>
                </a:endParaRPr>
              </a:p>
            </p:txBody>
          </p:sp>
        </p:grpSp>
        <p:grpSp>
          <p:nvGrpSpPr>
            <p:cNvPr id="7174" name="Group 6"/>
            <p:cNvGrpSpPr>
              <a:grpSpLocks/>
            </p:cNvGrpSpPr>
            <p:nvPr/>
          </p:nvGrpSpPr>
          <p:grpSpPr bwMode="auto">
            <a:xfrm>
              <a:off x="144" y="1248"/>
              <a:ext cx="4656" cy="201"/>
              <a:chOff x="144" y="1248"/>
              <a:chExt cx="4656" cy="201"/>
            </a:xfrm>
          </p:grpSpPr>
          <p:sp>
            <p:nvSpPr>
              <p:cNvPr id="7175"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uk-UA">
                  <a:solidFill>
                    <a:srgbClr val="003366"/>
                  </a:solidFill>
                </a:endParaRPr>
              </a:p>
            </p:txBody>
          </p:sp>
          <p:sp>
            <p:nvSpPr>
              <p:cNvPr id="7176"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uk-UA">
                  <a:solidFill>
                    <a:srgbClr val="003366"/>
                  </a:solidFill>
                </a:endParaRPr>
              </a:p>
            </p:txBody>
          </p:sp>
        </p:grpSp>
      </p:grpSp>
      <p:sp>
        <p:nvSpPr>
          <p:cNvPr id="7177" name="AutoShape 9"/>
          <p:cNvSpPr>
            <a:spLocks noGrp="1" noChangeArrowheads="1"/>
          </p:cNvSpPr>
          <p:nvPr>
            <p:ph type="title"/>
          </p:nvPr>
        </p:nvSpPr>
        <p:spPr bwMode="auto">
          <a:xfrm>
            <a:off x="762000" y="762000"/>
            <a:ext cx="79248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uk-UA"/>
              <a:t>Образец заголовка</a:t>
            </a:r>
          </a:p>
        </p:txBody>
      </p:sp>
      <p:sp>
        <p:nvSpPr>
          <p:cNvPr id="7178" name="Rectangle 10"/>
          <p:cNvSpPr>
            <a:spLocks noGrp="1" noChangeArrowheads="1"/>
          </p:cNvSpPr>
          <p:nvPr>
            <p:ph type="body" idx="1"/>
          </p:nvPr>
        </p:nvSpPr>
        <p:spPr bwMode="auto">
          <a:xfrm>
            <a:off x="838200" y="2362200"/>
            <a:ext cx="76930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uk-UA"/>
              <a:t>Образец текста</a:t>
            </a:r>
          </a:p>
          <a:p>
            <a:pPr lvl="1"/>
            <a:r>
              <a:rPr lang="uk-UA"/>
              <a:t>Второй уровень</a:t>
            </a:r>
          </a:p>
          <a:p>
            <a:pPr lvl="2"/>
            <a:r>
              <a:rPr lang="uk-UA"/>
              <a:t>Третий уровень</a:t>
            </a:r>
          </a:p>
          <a:p>
            <a:pPr lvl="3"/>
            <a:r>
              <a:rPr lang="uk-UA"/>
              <a:t>Четвертый уровень</a:t>
            </a:r>
          </a:p>
          <a:p>
            <a:pPr lvl="4"/>
            <a:r>
              <a:rPr lang="uk-UA"/>
              <a:t>Пятый уровень</a:t>
            </a:r>
          </a:p>
        </p:txBody>
      </p:sp>
      <p:sp>
        <p:nvSpPr>
          <p:cNvPr id="7179" name="Rectangle 11"/>
          <p:cNvSpPr>
            <a:spLocks noGrp="1" noChangeArrowheads="1"/>
          </p:cNvSpPr>
          <p:nvPr>
            <p:ph type="dt" sz="half" idx="2"/>
          </p:nvPr>
        </p:nvSpPr>
        <p:spPr bwMode="auto">
          <a:xfrm>
            <a:off x="2438400" y="624840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pPr>
            <a:endParaRPr lang="uk-UA">
              <a:solidFill>
                <a:srgbClr val="003366"/>
              </a:solidFill>
            </a:endParaRPr>
          </a:p>
        </p:txBody>
      </p:sp>
      <p:sp>
        <p:nvSpPr>
          <p:cNvPr id="7180" name="Rectangle 12"/>
          <p:cNvSpPr>
            <a:spLocks noGrp="1" noChangeArrowheads="1"/>
          </p:cNvSpPr>
          <p:nvPr>
            <p:ph type="ftr" sz="quarter" idx="3"/>
          </p:nvPr>
        </p:nvSpPr>
        <p:spPr bwMode="auto">
          <a:xfrm>
            <a:off x="5791200" y="6248400"/>
            <a:ext cx="28971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pPr fontAlgn="base">
              <a:spcBef>
                <a:spcPct val="0"/>
              </a:spcBef>
              <a:spcAft>
                <a:spcPct val="0"/>
              </a:spcAft>
            </a:pPr>
            <a:endParaRPr lang="uk-UA">
              <a:solidFill>
                <a:srgbClr val="003366"/>
              </a:solidFill>
            </a:endParaRPr>
          </a:p>
        </p:txBody>
      </p:sp>
      <p:sp>
        <p:nvSpPr>
          <p:cNvPr id="7181" name="Rectangle 13"/>
          <p:cNvSpPr>
            <a:spLocks noGrp="1" noChangeArrowheads="1"/>
          </p:cNvSpPr>
          <p:nvPr>
            <p:ph type="sldNum" sz="quarter" idx="4"/>
          </p:nvPr>
        </p:nvSpPr>
        <p:spPr bwMode="auto">
          <a:xfrm>
            <a:off x="84138" y="62420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defRPr sz="2600" b="1">
                <a:solidFill>
                  <a:schemeClr val="bg1"/>
                </a:solidFill>
              </a:defRPr>
            </a:lvl1pPr>
          </a:lstStyle>
          <a:p>
            <a:pPr fontAlgn="base">
              <a:spcBef>
                <a:spcPct val="0"/>
              </a:spcBef>
              <a:spcAft>
                <a:spcPct val="0"/>
              </a:spcAft>
            </a:pPr>
            <a:fld id="{912C80A2-D703-4B4B-8920-6C1AF5309C87}" type="slidenum">
              <a:rPr lang="uk-UA" smtClean="0">
                <a:solidFill>
                  <a:srgbClr val="FFFFFF"/>
                </a:solidFill>
              </a:rPr>
              <a:pPr fontAlgn="base">
                <a:spcBef>
                  <a:spcPct val="0"/>
                </a:spcBef>
                <a:spcAft>
                  <a:spcPct val="0"/>
                </a:spcAft>
              </a:pPr>
              <a:t>‹#›</a:t>
            </a:fld>
            <a:endParaRPr lang="uk-UA">
              <a:solidFill>
                <a:srgbClr val="FFFFFF"/>
              </a:solidFill>
            </a:endParaRPr>
          </a:p>
        </p:txBody>
      </p:sp>
    </p:spTree>
    <p:extLst>
      <p:ext uri="{BB962C8B-B14F-4D97-AF65-F5344CB8AC3E}">
        <p14:creationId xmlns:p14="http://schemas.microsoft.com/office/powerpoint/2010/main" val="84692547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charset="0"/>
          <a:cs typeface="Arial" charset="0"/>
        </a:defRPr>
      </a:lvl2pPr>
      <a:lvl3pPr algn="l" rtl="0" fontAlgn="base">
        <a:lnSpc>
          <a:spcPct val="90000"/>
        </a:lnSpc>
        <a:spcBef>
          <a:spcPct val="0"/>
        </a:spcBef>
        <a:spcAft>
          <a:spcPct val="0"/>
        </a:spcAft>
        <a:defRPr sz="3600" b="1">
          <a:solidFill>
            <a:schemeClr val="tx2"/>
          </a:solidFill>
          <a:latin typeface="Arial" charset="0"/>
          <a:cs typeface="Arial" charset="0"/>
        </a:defRPr>
      </a:lvl3pPr>
      <a:lvl4pPr algn="l" rtl="0" fontAlgn="base">
        <a:lnSpc>
          <a:spcPct val="90000"/>
        </a:lnSpc>
        <a:spcBef>
          <a:spcPct val="0"/>
        </a:spcBef>
        <a:spcAft>
          <a:spcPct val="0"/>
        </a:spcAft>
        <a:defRPr sz="3600" b="1">
          <a:solidFill>
            <a:schemeClr val="tx2"/>
          </a:solidFill>
          <a:latin typeface="Arial" charset="0"/>
          <a:cs typeface="Arial" charset="0"/>
        </a:defRPr>
      </a:lvl4pPr>
      <a:lvl5pPr algn="l" rtl="0" fontAlgn="base">
        <a:lnSpc>
          <a:spcPct val="90000"/>
        </a:lnSpc>
        <a:spcBef>
          <a:spcPct val="0"/>
        </a:spcBef>
        <a:spcAft>
          <a:spcPct val="0"/>
        </a:spcAft>
        <a:defRPr sz="3600" b="1">
          <a:solidFill>
            <a:schemeClr val="tx2"/>
          </a:solidFill>
          <a:latin typeface="Arial" charset="0"/>
          <a:cs typeface="Arial" charset="0"/>
        </a:defRPr>
      </a:lvl5pPr>
      <a:lvl6pPr marL="457200" algn="l" rtl="0" fontAlgn="base">
        <a:lnSpc>
          <a:spcPct val="90000"/>
        </a:lnSpc>
        <a:spcBef>
          <a:spcPct val="0"/>
        </a:spcBef>
        <a:spcAft>
          <a:spcPct val="0"/>
        </a:spcAft>
        <a:defRPr sz="3600" b="1">
          <a:solidFill>
            <a:schemeClr val="tx2"/>
          </a:solidFill>
          <a:latin typeface="Arial" charset="0"/>
          <a:cs typeface="Arial" charset="0"/>
        </a:defRPr>
      </a:lvl6pPr>
      <a:lvl7pPr marL="914400" algn="l" rtl="0" fontAlgn="base">
        <a:lnSpc>
          <a:spcPct val="90000"/>
        </a:lnSpc>
        <a:spcBef>
          <a:spcPct val="0"/>
        </a:spcBef>
        <a:spcAft>
          <a:spcPct val="0"/>
        </a:spcAft>
        <a:defRPr sz="3600" b="1">
          <a:solidFill>
            <a:schemeClr val="tx2"/>
          </a:solidFill>
          <a:latin typeface="Arial" charset="0"/>
          <a:cs typeface="Arial" charset="0"/>
        </a:defRPr>
      </a:lvl7pPr>
      <a:lvl8pPr marL="1371600" algn="l" rtl="0" fontAlgn="base">
        <a:lnSpc>
          <a:spcPct val="90000"/>
        </a:lnSpc>
        <a:spcBef>
          <a:spcPct val="0"/>
        </a:spcBef>
        <a:spcAft>
          <a:spcPct val="0"/>
        </a:spcAft>
        <a:defRPr sz="3600" b="1">
          <a:solidFill>
            <a:schemeClr val="tx2"/>
          </a:solidFill>
          <a:latin typeface="Arial" charset="0"/>
          <a:cs typeface="Arial" charset="0"/>
        </a:defRPr>
      </a:lvl8pPr>
      <a:lvl9pPr marL="1828800" algn="l" rtl="0" fontAlgn="base">
        <a:lnSpc>
          <a:spcPct val="90000"/>
        </a:lnSpc>
        <a:spcBef>
          <a:spcPct val="0"/>
        </a:spcBef>
        <a:spcAft>
          <a:spcPct val="0"/>
        </a:spcAft>
        <a:defRPr sz="3600" b="1">
          <a:solidFill>
            <a:schemeClr val="tx2"/>
          </a:solidFill>
          <a:latin typeface="Arial" charset="0"/>
          <a:cs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cs typeface="+mn-cs"/>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cs typeface="+mn-cs"/>
        </a:defRPr>
      </a:lvl3pPr>
      <a:lvl4pPr marL="1600200" indent="-228600" algn="l" rtl="0" fontAlgn="base">
        <a:spcBef>
          <a:spcPct val="20000"/>
        </a:spcBef>
        <a:spcAft>
          <a:spcPct val="0"/>
        </a:spcAft>
        <a:buClr>
          <a:schemeClr val="tx1"/>
        </a:buClr>
        <a:buSzPct val="80000"/>
        <a:buChar char="–"/>
        <a:defRPr>
          <a:solidFill>
            <a:schemeClr val="tx1"/>
          </a:solidFill>
          <a:latin typeface="+mn-lt"/>
          <a:cs typeface="+mn-cs"/>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wmf"/></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www.google.com/url?sa=i&amp;rct=j&amp;q=&amp;esrc=s&amp;source=images&amp;cd=&amp;cad=rja&amp;uact=8&amp;docid=lUJNYanUM-5DGM&amp;tbnid=j7bDVNdb3hJEqM:&amp;ved=0CAYQjRw&amp;url=http://www.instrumentosdelaboratorio.net/2012/05/cabina-de-seguridad-biologica.html&amp;ei=MU8lU_aLFILPtAbx-4HYBA&amp;bvm=bv.62922401,d.Yms&amp;psig=AFQjCNEc_XRaVlUNTIiXg8XBQ684qcHPBg&amp;ust=1395040392116266" TargetMode="External"/><Relationship Id="rId7" Type="http://schemas.openxmlformats.org/officeDocument/2006/relationships/hyperlink" Target="http://www.google.com/url?sa=i&amp;source=images&amp;cd=&amp;cad=rja&amp;uact=8&amp;docid=Add1cvBBi_oOHM&amp;tbnid=RAClfei4heyNKM:&amp;ved=0CAgQjRw&amp;url=http://www.aicuris.com/14/Research-Development/Bacteriology.htm&amp;ei=xE8lU7i-NMulyAOrhYEQ&amp;psig=AFQjCNHIcPYuG8SffTBv5F-V7kR3tFjevA&amp;ust=1395040580951493"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3.jpeg"/><Relationship Id="rId5" Type="http://schemas.openxmlformats.org/officeDocument/2006/relationships/hyperlink" Target="http://www.google.com/url?sa=i&amp;rct=j&amp;q=&amp;esrc=s&amp;source=images&amp;cd=&amp;cad=rja&amp;uact=8&amp;docid=lUJNYanUM-5DGM&amp;tbnid=j7bDVNdb3hJEqM:&amp;ved=0CAYQjRw&amp;url=http://commons.wikimedia.org/wiki/File:Positive-pressure_biosafety_suit.jpg&amp;ei=Z08lU-H_BMHVtQaSkoCQCw&amp;bvm=bv.62922401,d.Yms&amp;psig=AFQjCNEc_XRaVlUNTIiXg8XBQ684qcHPBg&amp;ust=1395040392116266" TargetMode="External"/><Relationship Id="rId10" Type="http://schemas.openxmlformats.org/officeDocument/2006/relationships/image" Target="../media/image5.jpeg"/><Relationship Id="rId4" Type="http://schemas.openxmlformats.org/officeDocument/2006/relationships/image" Target="../media/image2.jpeg"/><Relationship Id="rId9" Type="http://schemas.openxmlformats.org/officeDocument/2006/relationships/hyperlink" Target="http://www.google.com/url?sa=i&amp;source=images&amp;cd=&amp;cad=rja&amp;uact=8&amp;docid=otJ2CyW-Hq_uyM&amp;tbnid=jb3D2jhz_O-L-M&amp;ved=0CAgQjRw&amp;url=http://pathmicro.med.sc.edu/infectious%20disease/mycobacterial%20diseases.htm&amp;ei=dlElU7vyNcf9ygPq6ICwBA&amp;psig=AFQjCNEDPthJoUv139PmzhSwAcDruU2_tg&amp;ust=1395041014935377"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ctrTitle"/>
          </p:nvPr>
        </p:nvSpPr>
        <p:spPr>
          <a:xfrm>
            <a:off x="914400" y="928670"/>
            <a:ext cx="8229600" cy="2928958"/>
          </a:xfrm>
        </p:spPr>
        <p:txBody>
          <a:bodyPr/>
          <a:lstStyle/>
          <a:p>
            <a:r>
              <a:rPr lang="uk-UA" sz="4400" dirty="0">
                <a:latin typeface="Times New Roman" pitchFamily="18" charset="0"/>
                <a:cs typeface="Times New Roman" pitchFamily="18" charset="0"/>
              </a:rPr>
              <a:t>Ризик трансмісії ТБ при виконанні різних лабораторних методик і процедур</a:t>
            </a:r>
            <a:endParaRPr lang="uk-UA" sz="44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257800"/>
            <a:ext cx="5292080" cy="1600200"/>
          </a:xfrm>
          <a:prstGeom prst="rect">
            <a:avLst/>
          </a:prstGeom>
          <a:noFill/>
          <a:extLst>
            <a:ext uri="{909E8E84-426E-40DD-AFC4-6F175D3DCCD1}">
              <a14:hiddenFill xmlns:a14="http://schemas.microsoft.com/office/drawing/2010/main">
                <a:solidFill>
                  <a:srgbClr val="FFFFFF"/>
                </a:solidFill>
              </a14:hiddenFill>
            </a:ext>
          </a:extLst>
        </p:spPr>
      </p:pic>
      <p:sp>
        <p:nvSpPr>
          <p:cNvPr id="2" name="Подзаголовок 1">
            <a:extLst>
              <a:ext uri="{FF2B5EF4-FFF2-40B4-BE49-F238E27FC236}">
                <a16:creationId xmlns:a16="http://schemas.microsoft.com/office/drawing/2014/main" id="{1D108C6E-B9A8-4567-8DAC-A1E588CAFC6D}"/>
              </a:ext>
            </a:extLst>
          </p:cNvPr>
          <p:cNvSpPr>
            <a:spLocks noGrp="1"/>
          </p:cNvSpPr>
          <p:nvPr>
            <p:ph type="subTitle" idx="1"/>
          </p:nvPr>
        </p:nvSpPr>
        <p:spPr/>
        <p:txBody>
          <a:bodyPr/>
          <a:lstStyle/>
          <a:p>
            <a:endParaRPr lang="uk-UA"/>
          </a:p>
        </p:txBody>
      </p:sp>
    </p:spTree>
    <p:extLst>
      <p:ext uri="{BB962C8B-B14F-4D97-AF65-F5344CB8AC3E}">
        <p14:creationId xmlns:p14="http://schemas.microsoft.com/office/powerpoint/2010/main" val="3464603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30212" y="908720"/>
            <a:ext cx="8713788" cy="719137"/>
          </a:xfrm>
        </p:spPr>
        <p:txBody>
          <a:bodyPr/>
          <a:lstStyle/>
          <a:p>
            <a:pPr algn="ctr" eaLnBrk="1" hangingPunct="1">
              <a:defRPr/>
            </a:pPr>
            <a:r>
              <a:rPr lang="uk-UA" sz="3200" dirty="0">
                <a:latin typeface="Times New Roman" pitchFamily="18" charset="0"/>
                <a:cs typeface="Times New Roman" pitchFamily="18" charset="0"/>
              </a:rPr>
              <a:t>Утворення бактеріальних аерозолів</a:t>
            </a:r>
            <a:endParaRPr lang="uk-UA" sz="3200" b="1" dirty="0">
              <a:latin typeface="Times New Roman" pitchFamily="18" charset="0"/>
              <a:cs typeface="Times New Roman" pitchFamily="18" charset="0"/>
            </a:endParaRPr>
          </a:p>
        </p:txBody>
      </p:sp>
      <p:sp>
        <p:nvSpPr>
          <p:cNvPr id="11267" name="Rectangle 3"/>
          <p:cNvSpPr>
            <a:spLocks noGrp="1" noChangeArrowheads="1"/>
          </p:cNvSpPr>
          <p:nvPr>
            <p:ph type="body" idx="1"/>
          </p:nvPr>
        </p:nvSpPr>
        <p:spPr>
          <a:xfrm>
            <a:off x="611560" y="2204864"/>
            <a:ext cx="8208590" cy="4464224"/>
          </a:xfrm>
        </p:spPr>
        <p:txBody>
          <a:bodyPr/>
          <a:lstStyle/>
          <a:p>
            <a:pPr eaLnBrk="1" hangingPunct="1">
              <a:lnSpc>
                <a:spcPct val="80000"/>
              </a:lnSpc>
            </a:pPr>
            <a:r>
              <a:rPr lang="uk-UA" sz="2400" dirty="0">
                <a:latin typeface="Times New Roman" pitchFamily="18" charset="0"/>
                <a:cs typeface="Times New Roman" pitchFamily="18" charset="0"/>
              </a:rPr>
              <a:t>при відкриванні щільно закритих контейнерів з мокротою</a:t>
            </a:r>
          </a:p>
          <a:p>
            <a:pPr eaLnBrk="1" hangingPunct="1">
              <a:lnSpc>
                <a:spcPct val="80000"/>
              </a:lnSpc>
            </a:pPr>
            <a:r>
              <a:rPr lang="uk-UA" sz="2400" dirty="0">
                <a:latin typeface="Times New Roman" pitchFamily="18" charset="0"/>
                <a:cs typeface="Times New Roman" pitchFamily="18" charset="0"/>
              </a:rPr>
              <a:t>при додаванні розчинів до інфікованого діагностичного матеріалу</a:t>
            </a:r>
          </a:p>
          <a:p>
            <a:pPr eaLnBrk="1" hangingPunct="1">
              <a:lnSpc>
                <a:spcPct val="80000"/>
              </a:lnSpc>
            </a:pPr>
            <a:r>
              <a:rPr lang="uk-UA" sz="2400" dirty="0">
                <a:latin typeface="Times New Roman" pitchFamily="18" charset="0"/>
                <a:cs typeface="Times New Roman" pitchFamily="18" charset="0"/>
              </a:rPr>
              <a:t>при струшуванні бактеріальних суспензій, що містять МБТ</a:t>
            </a:r>
          </a:p>
          <a:p>
            <a:pPr eaLnBrk="1" hangingPunct="1">
              <a:lnSpc>
                <a:spcPct val="80000"/>
              </a:lnSpc>
            </a:pPr>
            <a:r>
              <a:rPr lang="uk-UA" sz="2400" dirty="0">
                <a:latin typeface="Times New Roman" pitchFamily="18" charset="0"/>
                <a:cs typeface="Times New Roman" pitchFamily="18" charset="0"/>
              </a:rPr>
              <a:t>при переливанні інфікованих рідин</a:t>
            </a:r>
          </a:p>
          <a:p>
            <a:pPr eaLnBrk="1" hangingPunct="1">
              <a:lnSpc>
                <a:spcPct val="80000"/>
              </a:lnSpc>
            </a:pPr>
            <a:r>
              <a:rPr lang="uk-UA" sz="2400" dirty="0">
                <a:latin typeface="Times New Roman" pitchFamily="18" charset="0"/>
                <a:cs typeface="Times New Roman" pitchFamily="18" charset="0"/>
              </a:rPr>
              <a:t>при роботі з петлею</a:t>
            </a:r>
          </a:p>
          <a:p>
            <a:pPr eaLnBrk="1" hangingPunct="1">
              <a:lnSpc>
                <a:spcPct val="80000"/>
              </a:lnSpc>
            </a:pPr>
            <a:r>
              <a:rPr lang="uk-UA" sz="2400" dirty="0">
                <a:latin typeface="Times New Roman" pitchFamily="18" charset="0"/>
                <a:cs typeface="Times New Roman" pitchFamily="18" charset="0"/>
              </a:rPr>
              <a:t>при роботі з піпеткою </a:t>
            </a:r>
          </a:p>
          <a:p>
            <a:pPr eaLnBrk="1" hangingPunct="1">
              <a:lnSpc>
                <a:spcPct val="80000"/>
              </a:lnSpc>
            </a:pPr>
            <a:r>
              <a:rPr lang="uk-UA" sz="2400" dirty="0">
                <a:latin typeface="Times New Roman" pitchFamily="18" charset="0"/>
                <a:cs typeface="Times New Roman" pitchFamily="18" charset="0"/>
              </a:rPr>
              <a:t>при фіксуванні мокрих мазків</a:t>
            </a:r>
          </a:p>
          <a:p>
            <a:pPr eaLnBrk="1" hangingPunct="1">
              <a:lnSpc>
                <a:spcPct val="80000"/>
              </a:lnSpc>
            </a:pPr>
            <a:r>
              <a:rPr lang="uk-UA" sz="2400" dirty="0">
                <a:latin typeface="Times New Roman" pitchFamily="18" charset="0"/>
                <a:cs typeface="Times New Roman" pitchFamily="18" charset="0"/>
              </a:rPr>
              <a:t>при центрифугуванні</a:t>
            </a:r>
          </a:p>
          <a:p>
            <a:pPr eaLnBrk="1" hangingPunct="1">
              <a:lnSpc>
                <a:spcPct val="80000"/>
              </a:lnSpc>
              <a:buFontTx/>
              <a:buNone/>
            </a:pPr>
            <a:r>
              <a:rPr lang="ru-RU" sz="2800" dirty="0"/>
              <a:t>   </a:t>
            </a:r>
            <a:r>
              <a:rPr lang="uk-UA" sz="2800" dirty="0"/>
              <a:t>   </a:t>
            </a:r>
          </a:p>
          <a:p>
            <a:pPr eaLnBrk="1" hangingPunct="1">
              <a:lnSpc>
                <a:spcPct val="80000"/>
              </a:lnSpc>
              <a:buFontTx/>
              <a:buNone/>
            </a:pPr>
            <a:endParaRPr lang="uk-UA" sz="2800"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292080" cy="836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uk-UA" sz="3200" b="1" dirty="0">
                <a:solidFill>
                  <a:schemeClr val="tx1"/>
                </a:solidFill>
                <a:latin typeface="Times New Roman" pitchFamily="18" charset="0"/>
              </a:rPr>
              <a:t>Вірогідність інфікування</a:t>
            </a:r>
          </a:p>
        </p:txBody>
      </p:sp>
      <p:sp>
        <p:nvSpPr>
          <p:cNvPr id="8195" name="Rectangle 3"/>
          <p:cNvSpPr>
            <a:spLocks noGrp="1" noChangeArrowheads="1"/>
          </p:cNvSpPr>
          <p:nvPr>
            <p:ph idx="1"/>
          </p:nvPr>
        </p:nvSpPr>
        <p:spPr>
          <a:xfrm>
            <a:off x="838200" y="2362200"/>
            <a:ext cx="7693025" cy="4191000"/>
          </a:xfrm>
        </p:spPr>
        <p:txBody>
          <a:bodyPr/>
          <a:lstStyle/>
          <a:p>
            <a:pPr eaLnBrk="1" hangingPunct="1"/>
            <a:r>
              <a:rPr lang="uk-UA" dirty="0">
                <a:latin typeface="Times New Roman" pitchFamily="18" charset="0"/>
                <a:cs typeface="Times New Roman" pitchFamily="18" charset="0"/>
              </a:rPr>
              <a:t>Не кожна людина, що вступає в контакт з хворим на туберкульоз, стає інфікованим</a:t>
            </a:r>
            <a:r>
              <a:rPr lang="uk-UA" sz="2800" dirty="0">
                <a:latin typeface="Times New Roman" pitchFamily="18" charset="0"/>
                <a:cs typeface="Times New Roman" pitchFamily="18" charset="0"/>
              </a:rPr>
              <a:t>.</a:t>
            </a:r>
          </a:p>
          <a:p>
            <a:pPr eaLnBrk="1" hangingPunct="1"/>
            <a:endParaRPr lang="uk-UA" sz="2800" dirty="0">
              <a:latin typeface="Times New Roman" pitchFamily="18" charset="0"/>
              <a:cs typeface="Times New Roman" pitchFamily="18" charset="0"/>
            </a:endParaRPr>
          </a:p>
          <a:p>
            <a:pPr eaLnBrk="1" hangingPunct="1"/>
            <a:r>
              <a:rPr lang="uk-UA" dirty="0">
                <a:latin typeface="Times New Roman" pitchFamily="18" charset="0"/>
                <a:cs typeface="Times New Roman" pitchFamily="18" charset="0"/>
              </a:rPr>
              <a:t>Вірогідність перенесення інфекції залежить від декількох факторів</a:t>
            </a:r>
            <a:r>
              <a:rPr lang="ru-RU" sz="2800" dirty="0">
                <a:latin typeface="Times New Roman" pitchFamily="18" charset="0"/>
              </a:rPr>
              <a:t>.</a:t>
            </a: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292080" cy="836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uk-UA" sz="3200" dirty="0">
                <a:latin typeface="Times New Roman" pitchFamily="18" charset="0"/>
                <a:cs typeface="Times New Roman" pitchFamily="18" charset="0"/>
              </a:rPr>
              <a:t>Фактори,що впливають на інфікування</a:t>
            </a:r>
            <a:endParaRPr lang="uk-UA" sz="3200" dirty="0">
              <a:solidFill>
                <a:schemeClr val="tx1"/>
              </a:solidFill>
              <a:latin typeface="Times New Roman" pitchFamily="18" charset="0"/>
              <a:cs typeface="Times New Roman" pitchFamily="18" charset="0"/>
            </a:endParaRPr>
          </a:p>
        </p:txBody>
      </p:sp>
      <p:sp>
        <p:nvSpPr>
          <p:cNvPr id="9219" name="Rectangle 3"/>
          <p:cNvSpPr>
            <a:spLocks noGrp="1" noChangeArrowheads="1"/>
          </p:cNvSpPr>
          <p:nvPr>
            <p:ph idx="1"/>
          </p:nvPr>
        </p:nvSpPr>
        <p:spPr/>
        <p:txBody>
          <a:bodyPr/>
          <a:lstStyle/>
          <a:p>
            <a:pPr eaLnBrk="1" hangingPunct="1"/>
            <a:r>
              <a:rPr lang="uk-UA" dirty="0">
                <a:latin typeface="Times New Roman" pitchFamily="18" charset="0"/>
                <a:cs typeface="Times New Roman" pitchFamily="18" charset="0"/>
              </a:rPr>
              <a:t>Ступінь </a:t>
            </a:r>
            <a:r>
              <a:rPr lang="uk-UA" dirty="0" err="1">
                <a:latin typeface="Times New Roman" pitchFamily="18" charset="0"/>
                <a:cs typeface="Times New Roman" pitchFamily="18" charset="0"/>
              </a:rPr>
              <a:t>інфікованості</a:t>
            </a:r>
            <a:r>
              <a:rPr lang="uk-UA" dirty="0">
                <a:latin typeface="Times New Roman" pitchFamily="18" charset="0"/>
                <a:cs typeface="Times New Roman" pitchFamily="18" charset="0"/>
              </a:rPr>
              <a:t> хворого</a:t>
            </a:r>
          </a:p>
          <a:p>
            <a:pPr eaLnBrk="1" hangingPunct="1"/>
            <a:endParaRPr lang="uk-UA" sz="2800" dirty="0">
              <a:latin typeface="Times New Roman" pitchFamily="18" charset="0"/>
              <a:cs typeface="Times New Roman" pitchFamily="18" charset="0"/>
            </a:endParaRPr>
          </a:p>
          <a:p>
            <a:pPr eaLnBrk="1" hangingPunct="1"/>
            <a:r>
              <a:rPr lang="uk-UA" dirty="0">
                <a:latin typeface="Times New Roman" pitchFamily="18" charset="0"/>
                <a:cs typeface="Times New Roman" pitchFamily="18" charset="0"/>
              </a:rPr>
              <a:t>Тривалість контакту</a:t>
            </a:r>
          </a:p>
          <a:p>
            <a:pPr eaLnBrk="1" hangingPunct="1"/>
            <a:endParaRPr lang="uk-UA" sz="2800" dirty="0">
              <a:latin typeface="Times New Roman" pitchFamily="18" charset="0"/>
              <a:cs typeface="Times New Roman" pitchFamily="18" charset="0"/>
            </a:endParaRPr>
          </a:p>
          <a:p>
            <a:pPr eaLnBrk="1" hangingPunct="1"/>
            <a:r>
              <a:rPr lang="uk-UA" dirty="0">
                <a:latin typeface="Times New Roman" pitchFamily="18" charset="0"/>
                <a:cs typeface="Times New Roman" pitchFamily="18" charset="0"/>
              </a:rPr>
              <a:t>В якому навколишньому середовищі відбувається контакт з хворим</a:t>
            </a:r>
            <a:endParaRPr lang="uk-UA" sz="2800" dirty="0">
              <a:latin typeface="Times New Roman" pitchFamily="18" charset="0"/>
              <a:cs typeface="Times New Roman" pitchFamily="18" charset="0"/>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292080" cy="836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p:txBody>
          <a:bodyPr/>
          <a:lstStyle/>
          <a:p>
            <a:pPr eaLnBrk="1" hangingPunct="1">
              <a:buFontTx/>
              <a:buNone/>
            </a:pPr>
            <a:r>
              <a:rPr lang="uk-UA" sz="3200" dirty="0">
                <a:latin typeface="Times New Roman" pitchFamily="18" charset="0"/>
                <a:cs typeface="Times New Roman" pitchFamily="18" charset="0"/>
              </a:rPr>
              <a:t> Не кожна інфікована людина захворіє на туберкульоз</a:t>
            </a:r>
            <a:r>
              <a:rPr lang="uk-UA" sz="3200" b="1" dirty="0">
                <a:latin typeface="Times New Roman" pitchFamily="18" charset="0"/>
                <a:cs typeface="Times New Roman" pitchFamily="18" charset="0"/>
              </a:rPr>
              <a:t>.</a:t>
            </a:r>
          </a:p>
          <a:p>
            <a:pPr eaLnBrk="1" hangingPunct="1">
              <a:buFontTx/>
              <a:buNone/>
            </a:pPr>
            <a:endParaRPr lang="uk-UA" sz="3200" b="1" dirty="0">
              <a:latin typeface="Times New Roman" pitchFamily="18" charset="0"/>
              <a:cs typeface="Times New Roman" pitchFamily="18" charset="0"/>
            </a:endParaRPr>
          </a:p>
          <a:p>
            <a:pPr eaLnBrk="1" hangingPunct="1">
              <a:buFontTx/>
              <a:buNone/>
            </a:pPr>
            <a:r>
              <a:rPr lang="uk-UA" sz="3200" b="1" dirty="0">
                <a:latin typeface="Times New Roman" pitchFamily="18" charset="0"/>
                <a:cs typeface="Times New Roman" pitchFamily="18" charset="0"/>
              </a:rPr>
              <a:t> </a:t>
            </a:r>
            <a:r>
              <a:rPr lang="uk-UA" sz="3200" dirty="0">
                <a:latin typeface="Times New Roman" pitchFamily="18" charset="0"/>
                <a:cs typeface="Times New Roman" pitchFamily="18" charset="0"/>
              </a:rPr>
              <a:t>Ймовірність переходу інфікування в захворювання у осіб, які не мають факторів ризику становить 10% протягом усього життя</a:t>
            </a:r>
            <a:endParaRPr lang="uk-UA" sz="3200" b="1" dirty="0">
              <a:latin typeface="Times New Roman" pitchFamily="18" charset="0"/>
              <a:cs typeface="Times New Roman" pitchFamily="18" charset="0"/>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292080" cy="836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uk-UA" sz="3200" b="0" dirty="0"/>
              <a:t>Деякі стани організму, що збільшують ризик захворювання на ТБ</a:t>
            </a:r>
            <a:endParaRPr lang="uk-UA" sz="3200" b="1" dirty="0">
              <a:solidFill>
                <a:schemeClr val="tx1"/>
              </a:solidFill>
              <a:latin typeface="Times New Roman" pitchFamily="18" charset="0"/>
            </a:endParaRPr>
          </a:p>
        </p:txBody>
      </p:sp>
      <p:sp>
        <p:nvSpPr>
          <p:cNvPr id="11267" name="Rectangle 3"/>
          <p:cNvSpPr>
            <a:spLocks noGrp="1" noChangeArrowheads="1"/>
          </p:cNvSpPr>
          <p:nvPr>
            <p:ph sz="half" idx="1"/>
          </p:nvPr>
        </p:nvSpPr>
        <p:spPr/>
        <p:txBody>
          <a:bodyPr/>
          <a:lstStyle/>
          <a:p>
            <a:pPr eaLnBrk="1" hangingPunct="1">
              <a:lnSpc>
                <a:spcPct val="90000"/>
              </a:lnSpc>
            </a:pPr>
            <a:r>
              <a:rPr lang="uk-UA" sz="2400" dirty="0">
                <a:latin typeface="Times New Roman" pitchFamily="18" charset="0"/>
              </a:rPr>
              <a:t>Недавно інфіковані (перші 2 роки)</a:t>
            </a:r>
          </a:p>
          <a:p>
            <a:pPr eaLnBrk="1" hangingPunct="1">
              <a:lnSpc>
                <a:spcPct val="90000"/>
              </a:lnSpc>
            </a:pPr>
            <a:r>
              <a:rPr lang="uk-UA" sz="2400" dirty="0">
                <a:latin typeface="Times New Roman" pitchFamily="18" charset="0"/>
              </a:rPr>
              <a:t>Особи зі змінами на R - грамі, що вказують на ТБ в минулому</a:t>
            </a:r>
          </a:p>
          <a:p>
            <a:pPr eaLnBrk="1" hangingPunct="1">
              <a:lnSpc>
                <a:spcPct val="90000"/>
              </a:lnSpc>
            </a:pPr>
            <a:r>
              <a:rPr lang="uk-UA" sz="2400" dirty="0">
                <a:latin typeface="Times New Roman" pitchFamily="18" charset="0"/>
              </a:rPr>
              <a:t>ВІЛ</a:t>
            </a:r>
          </a:p>
          <a:p>
            <a:pPr eaLnBrk="1" hangingPunct="1">
              <a:lnSpc>
                <a:spcPct val="90000"/>
              </a:lnSpc>
            </a:pPr>
            <a:r>
              <a:rPr lang="uk-UA" sz="2400" dirty="0">
                <a:latin typeface="Times New Roman" pitchFamily="18" charset="0"/>
              </a:rPr>
              <a:t>Цукровий діабет</a:t>
            </a:r>
          </a:p>
          <a:p>
            <a:pPr eaLnBrk="1" hangingPunct="1">
              <a:lnSpc>
                <a:spcPct val="90000"/>
              </a:lnSpc>
            </a:pPr>
            <a:endParaRPr lang="ru-RU" sz="2400" dirty="0">
              <a:latin typeface="Times New Roman" pitchFamily="18" charset="0"/>
            </a:endParaRPr>
          </a:p>
        </p:txBody>
      </p:sp>
      <p:sp>
        <p:nvSpPr>
          <p:cNvPr id="2" name="Объект 1"/>
          <p:cNvSpPr>
            <a:spLocks noGrp="1"/>
          </p:cNvSpPr>
          <p:nvPr>
            <p:ph sz="half" idx="2"/>
          </p:nvPr>
        </p:nvSpPr>
        <p:spPr/>
        <p:txBody>
          <a:bodyPr/>
          <a:lstStyle/>
          <a:p>
            <a:pPr lvl="0">
              <a:lnSpc>
                <a:spcPct val="90000"/>
              </a:lnSpc>
              <a:buClr>
                <a:srgbClr val="003366"/>
              </a:buClr>
            </a:pPr>
            <a:r>
              <a:rPr lang="uk-UA" sz="2400" dirty="0">
                <a:solidFill>
                  <a:srgbClr val="003366"/>
                </a:solidFill>
                <a:latin typeface="Times New Roman" pitchFamily="18" charset="0"/>
              </a:rPr>
              <a:t>Особи, що отримують </a:t>
            </a:r>
            <a:r>
              <a:rPr lang="uk-UA" sz="2400" dirty="0" err="1">
                <a:solidFill>
                  <a:srgbClr val="003366"/>
                </a:solidFill>
                <a:latin typeface="Times New Roman" pitchFamily="18" charset="0"/>
              </a:rPr>
              <a:t>цитостатики</a:t>
            </a:r>
            <a:endParaRPr lang="uk-UA" sz="2400" dirty="0">
              <a:solidFill>
                <a:srgbClr val="003366"/>
              </a:solidFill>
              <a:latin typeface="Times New Roman" pitchFamily="18" charset="0"/>
            </a:endParaRPr>
          </a:p>
          <a:p>
            <a:pPr lvl="0">
              <a:lnSpc>
                <a:spcPct val="90000"/>
              </a:lnSpc>
              <a:buClr>
                <a:srgbClr val="003366"/>
              </a:buClr>
            </a:pPr>
            <a:r>
              <a:rPr lang="uk-UA" sz="2400" dirty="0">
                <a:solidFill>
                  <a:srgbClr val="003366"/>
                </a:solidFill>
                <a:latin typeface="Times New Roman" pitchFamily="18" charset="0"/>
              </a:rPr>
              <a:t>Активні курці</a:t>
            </a:r>
          </a:p>
          <a:p>
            <a:pPr lvl="0">
              <a:lnSpc>
                <a:spcPct val="90000"/>
              </a:lnSpc>
              <a:buClr>
                <a:srgbClr val="003366"/>
              </a:buClr>
            </a:pPr>
            <a:r>
              <a:rPr lang="uk-UA" sz="2400" dirty="0">
                <a:solidFill>
                  <a:srgbClr val="003366"/>
                </a:solidFill>
                <a:latin typeface="Times New Roman" pitchFamily="18" charset="0"/>
              </a:rPr>
              <a:t>Особи зі зниженою масою тіла</a:t>
            </a:r>
          </a:p>
          <a:p>
            <a:pPr lvl="0">
              <a:lnSpc>
                <a:spcPct val="90000"/>
              </a:lnSpc>
              <a:buClr>
                <a:srgbClr val="003366"/>
              </a:buClr>
            </a:pPr>
            <a:r>
              <a:rPr lang="uk-UA" sz="2400" dirty="0">
                <a:solidFill>
                  <a:srgbClr val="003366"/>
                </a:solidFill>
                <a:latin typeface="Times New Roman" pitchFamily="18" charset="0"/>
              </a:rPr>
              <a:t>Особи, що зловживають </a:t>
            </a:r>
          </a:p>
          <a:p>
            <a:pPr lvl="0">
              <a:lnSpc>
                <a:spcPct val="90000"/>
              </a:lnSpc>
              <a:buClr>
                <a:srgbClr val="003366"/>
              </a:buClr>
            </a:pPr>
            <a:r>
              <a:rPr lang="uk-UA" sz="2400" dirty="0">
                <a:solidFill>
                  <a:srgbClr val="003366"/>
                </a:solidFill>
                <a:latin typeface="Times New Roman" pitchFamily="18" charset="0"/>
              </a:rPr>
              <a:t>Наркомани</a:t>
            </a:r>
          </a:p>
          <a:p>
            <a:pPr lvl="0">
              <a:lnSpc>
                <a:spcPct val="90000"/>
              </a:lnSpc>
              <a:buClr>
                <a:srgbClr val="003366"/>
              </a:buClr>
            </a:pPr>
            <a:r>
              <a:rPr lang="uk-UA" sz="2400" dirty="0">
                <a:solidFill>
                  <a:srgbClr val="003366"/>
                </a:solidFill>
                <a:latin typeface="Times New Roman" pitchFamily="18" charset="0"/>
              </a:rPr>
              <a:t>Безхатченки, безробітні, мігранти, бувші ув'язненні</a:t>
            </a:r>
          </a:p>
          <a:p>
            <a:endParaRPr lang="uk-UA" dirty="0"/>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292080" cy="836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algn="ctr" eaLnBrk="1" hangingPunct="1"/>
            <a:r>
              <a:rPr lang="uk-UA" sz="3200" dirty="0">
                <a:latin typeface="Times New Roman" pitchFamily="18" charset="0"/>
                <a:cs typeface="Times New Roman" pitchFamily="18" charset="0"/>
              </a:rPr>
              <a:t>Фактори ризику розвитку захворювання ТБ</a:t>
            </a:r>
            <a:endParaRPr lang="uk-UA" sz="3200" dirty="0">
              <a:solidFill>
                <a:schemeClr val="tx1"/>
              </a:solidFill>
              <a:latin typeface="Times New Roman" pitchFamily="18" charset="0"/>
              <a:cs typeface="Times New Roman" pitchFamily="18" charset="0"/>
            </a:endParaRPr>
          </a:p>
        </p:txBody>
      </p:sp>
      <p:graphicFrame>
        <p:nvGraphicFramePr>
          <p:cNvPr id="102434" name="Group 34"/>
          <p:cNvGraphicFramePr>
            <a:graphicFrameLocks noGrp="1"/>
          </p:cNvGraphicFramePr>
          <p:nvPr>
            <p:ph idx="1"/>
          </p:nvPr>
        </p:nvGraphicFramePr>
        <p:xfrm>
          <a:off x="714348" y="2376169"/>
          <a:ext cx="7693025" cy="4481831"/>
        </p:xfrm>
        <a:graphic>
          <a:graphicData uri="http://schemas.openxmlformats.org/drawingml/2006/table">
            <a:tbl>
              <a:tblPr/>
              <a:tblGrid>
                <a:gridCol w="3808428">
                  <a:extLst>
                    <a:ext uri="{9D8B030D-6E8A-4147-A177-3AD203B41FA5}">
                      <a16:colId xmlns:a16="http://schemas.microsoft.com/office/drawing/2014/main" val="20000"/>
                    </a:ext>
                  </a:extLst>
                </a:gridCol>
                <a:gridCol w="3884597">
                  <a:extLst>
                    <a:ext uri="{9D8B030D-6E8A-4147-A177-3AD203B41FA5}">
                      <a16:colId xmlns:a16="http://schemas.microsoft.com/office/drawing/2014/main" val="20001"/>
                    </a:ext>
                  </a:extLst>
                </a:gridCol>
              </a:tblGrid>
              <a:tr h="822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sz="2400" b="1" i="0" u="none" strike="noStrike" cap="none" normalizeH="0" baseline="0" noProof="0" dirty="0">
                          <a:ln>
                            <a:noFill/>
                          </a:ln>
                          <a:solidFill>
                            <a:schemeClr val="tx1"/>
                          </a:solidFill>
                          <a:effectLst/>
                          <a:latin typeface="Times New Roman" pitchFamily="18" charset="0"/>
                          <a:cs typeface="Times New Roman" pitchFamily="18" charset="0"/>
                        </a:rPr>
                        <a:t>Фактор ризику</a:t>
                      </a:r>
                    </a:p>
                  </a:txBody>
                  <a:tcPr marL="91402" marR="9140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uk-UA" sz="2400" b="1" i="0" kern="1200" noProof="0" dirty="0">
                          <a:solidFill>
                            <a:schemeClr val="tx1"/>
                          </a:solidFill>
                          <a:latin typeface="Times New Roman" pitchFamily="18" charset="0"/>
                          <a:ea typeface="+mn-ea"/>
                          <a:cs typeface="Times New Roman" pitchFamily="18" charset="0"/>
                        </a:rPr>
                        <a:t>У скільки разів вище ризик розвитку ТБ захворювання</a:t>
                      </a:r>
                      <a:endParaRPr kumimoji="0" lang="uk-UA" sz="2400" b="1" i="0" u="none" strike="noStrike" cap="none" normalizeH="0" baseline="0" noProof="0" dirty="0">
                        <a:ln>
                          <a:noFill/>
                        </a:ln>
                        <a:solidFill>
                          <a:schemeClr val="tx1"/>
                        </a:solidFill>
                        <a:effectLst/>
                        <a:latin typeface="Times New Roman" pitchFamily="18" charset="0"/>
                        <a:cs typeface="Times New Roman" pitchFamily="18" charset="0"/>
                      </a:endParaRPr>
                    </a:p>
                  </a:txBody>
                  <a:tcPr marL="91402" marR="9140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3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dirty="0">
                          <a:ln>
                            <a:noFill/>
                          </a:ln>
                          <a:solidFill>
                            <a:schemeClr val="tx1"/>
                          </a:solidFill>
                          <a:effectLst/>
                          <a:latin typeface="Arial" charset="0"/>
                        </a:rPr>
                        <a:t>СНІД</a:t>
                      </a:r>
                    </a:p>
                  </a:txBody>
                  <a:tcPr marL="91402" marR="9140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dirty="0">
                          <a:ln>
                            <a:noFill/>
                          </a:ln>
                          <a:solidFill>
                            <a:schemeClr val="tx1"/>
                          </a:solidFill>
                          <a:effectLst/>
                          <a:latin typeface="Arial" charset="0"/>
                        </a:rPr>
                        <a:t>170</a:t>
                      </a:r>
                    </a:p>
                  </a:txBody>
                  <a:tcPr marL="91402" marR="9140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2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dirty="0">
                          <a:ln>
                            <a:noFill/>
                          </a:ln>
                          <a:solidFill>
                            <a:schemeClr val="tx1"/>
                          </a:solidFill>
                          <a:effectLst/>
                          <a:latin typeface="Arial" charset="0"/>
                        </a:rPr>
                        <a:t>ВІЛ</a:t>
                      </a:r>
                    </a:p>
                  </a:txBody>
                  <a:tcPr marL="91402" marR="9140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dirty="0">
                          <a:ln>
                            <a:noFill/>
                          </a:ln>
                          <a:solidFill>
                            <a:schemeClr val="tx1"/>
                          </a:solidFill>
                          <a:effectLst/>
                          <a:latin typeface="Arial" charset="0"/>
                        </a:rPr>
                        <a:t>113 (10% протягом1-го року </a:t>
                      </a:r>
                      <a:r>
                        <a:rPr kumimoji="0" lang="ru-RU" sz="2400" b="0" i="0" u="none" strike="noStrike" cap="none" normalizeH="0" baseline="0" dirty="0" err="1">
                          <a:ln>
                            <a:noFill/>
                          </a:ln>
                          <a:solidFill>
                            <a:schemeClr val="tx1"/>
                          </a:solidFill>
                          <a:effectLst/>
                          <a:latin typeface="Arial" charset="0"/>
                        </a:rPr>
                        <a:t>інфікування</a:t>
                      </a:r>
                      <a:r>
                        <a:rPr kumimoji="0" lang="ru-RU" sz="2400" b="0" i="0" u="none" strike="noStrike" cap="none" normalizeH="0" baseline="0" dirty="0">
                          <a:ln>
                            <a:noFill/>
                          </a:ln>
                          <a:solidFill>
                            <a:schemeClr val="tx1"/>
                          </a:solidFill>
                          <a:effectLst/>
                          <a:latin typeface="Arial" charset="0"/>
                        </a:rPr>
                        <a:t>)</a:t>
                      </a:r>
                    </a:p>
                  </a:txBody>
                  <a:tcPr marL="91402" marR="9140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3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dirty="0" err="1">
                          <a:ln>
                            <a:noFill/>
                          </a:ln>
                          <a:solidFill>
                            <a:schemeClr val="tx1"/>
                          </a:solidFill>
                          <a:effectLst/>
                          <a:latin typeface="Arial" charset="0"/>
                        </a:rPr>
                        <a:t>Недавня</a:t>
                      </a:r>
                      <a:r>
                        <a:rPr kumimoji="0" lang="ru-RU" sz="2400" b="0" i="0" u="none" strike="noStrike" cap="none" normalizeH="0" baseline="0" dirty="0">
                          <a:ln>
                            <a:noFill/>
                          </a:ln>
                          <a:solidFill>
                            <a:schemeClr val="tx1"/>
                          </a:solidFill>
                          <a:effectLst/>
                          <a:latin typeface="Arial" charset="0"/>
                        </a:rPr>
                        <a:t> ТБ </a:t>
                      </a:r>
                      <a:r>
                        <a:rPr kumimoji="0" lang="ru-RU" sz="2400" b="0" i="0" u="none" strike="noStrike" cap="none" normalizeH="0" baseline="0" dirty="0" err="1">
                          <a:ln>
                            <a:noFill/>
                          </a:ln>
                          <a:solidFill>
                            <a:schemeClr val="tx1"/>
                          </a:solidFill>
                          <a:effectLst/>
                          <a:latin typeface="Arial" charset="0"/>
                        </a:rPr>
                        <a:t>інфекція</a:t>
                      </a:r>
                      <a:endParaRPr kumimoji="0" lang="ru-RU" sz="2400" b="0" i="0" u="none" strike="noStrike" cap="none" normalizeH="0" baseline="0" dirty="0">
                        <a:ln>
                          <a:noFill/>
                        </a:ln>
                        <a:solidFill>
                          <a:schemeClr val="tx1"/>
                        </a:solidFill>
                        <a:effectLst/>
                        <a:latin typeface="Arial" charset="0"/>
                      </a:endParaRPr>
                    </a:p>
                  </a:txBody>
                  <a:tcPr marL="91402" marR="9140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dirty="0">
                          <a:ln>
                            <a:noFill/>
                          </a:ln>
                          <a:solidFill>
                            <a:schemeClr val="tx1"/>
                          </a:solidFill>
                          <a:effectLst/>
                          <a:latin typeface="Arial" charset="0"/>
                        </a:rPr>
                        <a:t>15</a:t>
                      </a:r>
                    </a:p>
                  </a:txBody>
                  <a:tcPr marL="91402" marR="9140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2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dirty="0" err="1">
                          <a:ln>
                            <a:noFill/>
                          </a:ln>
                          <a:solidFill>
                            <a:schemeClr val="tx1"/>
                          </a:solidFill>
                          <a:effectLst/>
                          <a:latin typeface="Arial" charset="0"/>
                        </a:rPr>
                        <a:t>Деякі</a:t>
                      </a:r>
                      <a:r>
                        <a:rPr kumimoji="0" lang="ru-RU" sz="2400" b="0" i="0" u="none" strike="noStrike" cap="none" normalizeH="0" baseline="0" dirty="0">
                          <a:ln>
                            <a:noFill/>
                          </a:ln>
                          <a:solidFill>
                            <a:schemeClr val="tx1"/>
                          </a:solidFill>
                          <a:effectLst/>
                          <a:latin typeface="Arial" charset="0"/>
                        </a:rPr>
                        <a:t> </a:t>
                      </a:r>
                      <a:r>
                        <a:rPr kumimoji="0" lang="ru-RU" sz="2400" b="0" i="0" u="none" strike="noStrike" cap="none" normalizeH="0" baseline="0" dirty="0" err="1">
                          <a:ln>
                            <a:noFill/>
                          </a:ln>
                          <a:solidFill>
                            <a:schemeClr val="tx1"/>
                          </a:solidFill>
                          <a:effectLst/>
                          <a:latin typeface="Arial" charset="0"/>
                        </a:rPr>
                        <a:t>стани</a:t>
                      </a:r>
                      <a:r>
                        <a:rPr kumimoji="0" lang="ru-RU" sz="2400" b="0" i="0" u="none" strike="noStrike" cap="none" normalizeH="0" baseline="0" dirty="0">
                          <a:ln>
                            <a:noFill/>
                          </a:ln>
                          <a:solidFill>
                            <a:schemeClr val="tx1"/>
                          </a:solidFill>
                          <a:effectLst/>
                          <a:latin typeface="Arial" charset="0"/>
                        </a:rPr>
                        <a:t> </a:t>
                      </a:r>
                      <a:r>
                        <a:rPr kumimoji="0" lang="ru-RU" sz="2400" b="0" i="0" u="none" strike="noStrike" cap="none" normalizeH="0" baseline="0" dirty="0" err="1">
                          <a:ln>
                            <a:noFill/>
                          </a:ln>
                          <a:solidFill>
                            <a:schemeClr val="tx1"/>
                          </a:solidFill>
                          <a:effectLst/>
                          <a:latin typeface="Arial" charset="0"/>
                        </a:rPr>
                        <a:t>організмуа</a:t>
                      </a:r>
                      <a:endParaRPr kumimoji="0" lang="ru-RU" sz="2400" b="0" i="0" u="none" strike="noStrike" cap="none" normalizeH="0" baseline="0" dirty="0">
                        <a:ln>
                          <a:noFill/>
                        </a:ln>
                        <a:solidFill>
                          <a:schemeClr val="tx1"/>
                        </a:solidFill>
                        <a:effectLst/>
                        <a:latin typeface="Arial" charset="0"/>
                      </a:endParaRPr>
                    </a:p>
                  </a:txBody>
                  <a:tcPr marL="91402" marR="9140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dirty="0">
                          <a:ln>
                            <a:noFill/>
                          </a:ln>
                          <a:solidFill>
                            <a:schemeClr val="tx1"/>
                          </a:solidFill>
                          <a:effectLst/>
                          <a:latin typeface="Arial" charset="0"/>
                        </a:rPr>
                        <a:t>3-16</a:t>
                      </a:r>
                    </a:p>
                  </a:txBody>
                  <a:tcPr marL="91402" marR="9140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292080" cy="836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uk-UA" sz="3200" dirty="0">
                <a:latin typeface="Times New Roman" pitchFamily="18" charset="0"/>
                <a:cs typeface="Times New Roman" pitchFamily="18" charset="0"/>
              </a:rPr>
              <a:t>Властивості</a:t>
            </a:r>
            <a:r>
              <a:rPr lang="uk-UA" sz="3200" dirty="0">
                <a:solidFill>
                  <a:schemeClr val="tx1"/>
                </a:solidFill>
                <a:latin typeface="Times New Roman" pitchFamily="18" charset="0"/>
                <a:cs typeface="Times New Roman" pitchFamily="18" charset="0"/>
              </a:rPr>
              <a:t> </a:t>
            </a:r>
            <a:r>
              <a:rPr lang="ru-RU" sz="3200" b="1" dirty="0">
                <a:solidFill>
                  <a:schemeClr val="tx1"/>
                </a:solidFill>
                <a:latin typeface="Times New Roman" pitchFamily="18" charset="0"/>
              </a:rPr>
              <a:t>МБТ</a:t>
            </a:r>
          </a:p>
        </p:txBody>
      </p:sp>
      <p:sp>
        <p:nvSpPr>
          <p:cNvPr id="13315" name="Rectangle 3"/>
          <p:cNvSpPr>
            <a:spLocks noGrp="1" noChangeArrowheads="1"/>
          </p:cNvSpPr>
          <p:nvPr>
            <p:ph idx="1"/>
          </p:nvPr>
        </p:nvSpPr>
        <p:spPr>
          <a:xfrm>
            <a:off x="838200" y="2362200"/>
            <a:ext cx="7693025" cy="4138634"/>
          </a:xfrm>
        </p:spPr>
        <p:txBody>
          <a:bodyPr/>
          <a:lstStyle/>
          <a:p>
            <a:pPr eaLnBrk="1" hangingPunct="1">
              <a:lnSpc>
                <a:spcPct val="90000"/>
              </a:lnSpc>
            </a:pPr>
            <a:r>
              <a:rPr lang="uk-UA" dirty="0">
                <a:latin typeface="Times New Roman" pitchFamily="18" charset="0"/>
                <a:cs typeface="Times New Roman" pitchFamily="18" charset="0"/>
              </a:rPr>
              <a:t>Стійкість у зовнішньому середовищі</a:t>
            </a:r>
          </a:p>
          <a:p>
            <a:pPr eaLnBrk="1" hangingPunct="1">
              <a:lnSpc>
                <a:spcPct val="90000"/>
              </a:lnSpc>
            </a:pPr>
            <a:endParaRPr lang="uk-UA" sz="2800" dirty="0">
              <a:latin typeface="Times New Roman" pitchFamily="18" charset="0"/>
              <a:cs typeface="Times New Roman" pitchFamily="18" charset="0"/>
            </a:endParaRPr>
          </a:p>
          <a:p>
            <a:pPr eaLnBrk="1" hangingPunct="1">
              <a:lnSpc>
                <a:spcPct val="90000"/>
              </a:lnSpc>
            </a:pPr>
            <a:r>
              <a:rPr lang="uk-UA" dirty="0">
                <a:latin typeface="Times New Roman" pitchFamily="18" charset="0"/>
                <a:cs typeface="Times New Roman" pitchFamily="18" charset="0"/>
              </a:rPr>
              <a:t>Стійкість до кислот, лугів, спиртів</a:t>
            </a:r>
          </a:p>
          <a:p>
            <a:pPr eaLnBrk="1" hangingPunct="1">
              <a:lnSpc>
                <a:spcPct val="90000"/>
              </a:lnSpc>
            </a:pPr>
            <a:endParaRPr lang="uk-UA" sz="2800" dirty="0">
              <a:latin typeface="Times New Roman" pitchFamily="18" charset="0"/>
              <a:cs typeface="Times New Roman" pitchFamily="18" charset="0"/>
            </a:endParaRPr>
          </a:p>
          <a:p>
            <a:pPr eaLnBrk="1" hangingPunct="1">
              <a:lnSpc>
                <a:spcPct val="90000"/>
              </a:lnSpc>
            </a:pPr>
            <a:r>
              <a:rPr lang="uk-UA" dirty="0">
                <a:latin typeface="Times New Roman" pitchFamily="18" charset="0"/>
                <a:cs typeface="Times New Roman" pitchFamily="18" charset="0"/>
              </a:rPr>
              <a:t>Патогенність (властивість МБТ, що виявляється здатність викликати захворювання)</a:t>
            </a:r>
          </a:p>
          <a:p>
            <a:pPr eaLnBrk="1" hangingPunct="1">
              <a:lnSpc>
                <a:spcPct val="90000"/>
              </a:lnSpc>
            </a:pPr>
            <a:endParaRPr lang="uk-UA" sz="2800" dirty="0">
              <a:latin typeface="Times New Roman" pitchFamily="18" charset="0"/>
              <a:cs typeface="Times New Roman" pitchFamily="18" charset="0"/>
            </a:endParaRPr>
          </a:p>
          <a:p>
            <a:pPr eaLnBrk="1" hangingPunct="1">
              <a:lnSpc>
                <a:spcPct val="90000"/>
              </a:lnSpc>
            </a:pPr>
            <a:r>
              <a:rPr lang="uk-UA" dirty="0">
                <a:latin typeface="Times New Roman" pitchFamily="18" charset="0"/>
                <a:cs typeface="Times New Roman" pitchFamily="18" charset="0"/>
              </a:rPr>
              <a:t>Вірулентність (ступінь патогенності)</a:t>
            </a:r>
            <a:endParaRPr lang="uk-UA" sz="2800" dirty="0">
              <a:latin typeface="Times New Roman" pitchFamily="18" charset="0"/>
              <a:cs typeface="Times New Roman" pitchFamily="18" charset="0"/>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292080" cy="836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br>
              <a:rPr lang="en-US" dirty="0"/>
            </a:br>
            <a:r>
              <a:rPr lang="uk-UA" dirty="0">
                <a:latin typeface="Times New Roman" pitchFamily="18" charset="0"/>
                <a:cs typeface="Times New Roman" pitchFamily="18" charset="0"/>
              </a:rPr>
              <a:t> Лабораторії з низьким рівнем ризику </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half" idx="1"/>
          </p:nvPr>
        </p:nvSpPr>
        <p:spPr/>
        <p:txBody>
          <a:bodyPr>
            <a:normAutofit lnSpcReduction="10000"/>
          </a:bodyPr>
          <a:lstStyle/>
          <a:p>
            <a:pPr>
              <a:buNone/>
            </a:pPr>
            <a:r>
              <a:rPr lang="uk-UA" sz="2400" b="1" u="sng" dirty="0">
                <a:latin typeface="Times New Roman" pitchFamily="18" charset="0"/>
                <a:cs typeface="Times New Roman" pitchFamily="18" charset="0"/>
              </a:rPr>
              <a:t>Діагностичний рівень лабораторій</a:t>
            </a:r>
          </a:p>
          <a:p>
            <a:pPr>
              <a:buNone/>
            </a:pPr>
            <a:r>
              <a:rPr lang="uk-UA" sz="2400" dirty="0">
                <a:latin typeface="Times New Roman" panose="02020603050405020304" pitchFamily="18" charset="0"/>
                <a:cs typeface="Times New Roman" panose="02020603050405020304" pitchFamily="18" charset="0"/>
              </a:rPr>
              <a:t>Лабораторія для 	прямої мікроскопії мазка мокротиння</a:t>
            </a:r>
          </a:p>
          <a:p>
            <a:pPr>
              <a:buNone/>
            </a:pPr>
            <a:r>
              <a:rPr lang="uk-UA" sz="2400" dirty="0">
                <a:latin typeface="Times New Roman" panose="02020603050405020304" pitchFamily="18" charset="0"/>
                <a:cs typeface="Times New Roman" panose="02020603050405020304" pitchFamily="18" charset="0"/>
              </a:rPr>
              <a:t>ї</a:t>
            </a:r>
          </a:p>
          <a:p>
            <a:r>
              <a:rPr lang="uk-UA" sz="2400" dirty="0">
                <a:latin typeface="Times New Roman" panose="02020603050405020304" pitchFamily="18" charset="0"/>
                <a:cs typeface="Times New Roman" panose="02020603050405020304" pitchFamily="18" charset="0"/>
              </a:rPr>
              <a:t>Маніпуляції зі зразками мокротиння для аналізу </a:t>
            </a:r>
            <a:r>
              <a:rPr lang="uk-UA" sz="2400" dirty="0" err="1">
                <a:latin typeface="Times New Roman" panose="02020603050405020304" pitchFamily="18" charset="0"/>
                <a:cs typeface="Times New Roman" panose="02020603050405020304" pitchFamily="18" charset="0"/>
              </a:rPr>
              <a:t>Xpert</a:t>
            </a:r>
            <a:r>
              <a:rPr lang="uk-UA" sz="2400" dirty="0">
                <a:latin typeface="Times New Roman" panose="02020603050405020304" pitchFamily="18" charset="0"/>
                <a:cs typeface="Times New Roman" panose="02020603050405020304" pitchFamily="18" charset="0"/>
              </a:rPr>
              <a:t> MTB/RIFR</a:t>
            </a:r>
          </a:p>
        </p:txBody>
      </p:sp>
      <p:sp>
        <p:nvSpPr>
          <p:cNvPr id="7" name="Content Placeholder 6"/>
          <p:cNvSpPr>
            <a:spLocks noGrp="1"/>
          </p:cNvSpPr>
          <p:nvPr>
            <p:ph sz="half" idx="2"/>
          </p:nvPr>
        </p:nvSpPr>
        <p:spPr>
          <a:xfrm>
            <a:off x="4760912" y="2362200"/>
            <a:ext cx="4154487" cy="4343400"/>
          </a:xfrm>
        </p:spPr>
        <p:txBody>
          <a:bodyPr>
            <a:normAutofit lnSpcReduction="10000"/>
          </a:bodyPr>
          <a:lstStyle/>
          <a:p>
            <a:pPr algn="ctr">
              <a:buNone/>
            </a:pPr>
            <a:r>
              <a:rPr lang="uk-UA" sz="2400" b="1" u="sng" dirty="0">
                <a:latin typeface="Times New Roman" pitchFamily="18" charset="0"/>
                <a:cs typeface="Times New Roman" pitchFamily="18" charset="0"/>
              </a:rPr>
              <a:t>Фактори, які підвищують ризик</a:t>
            </a:r>
          </a:p>
          <a:p>
            <a:pPr>
              <a:buNone/>
            </a:pPr>
            <a:r>
              <a:rPr lang="uk-UA" sz="2400" dirty="0">
                <a:latin typeface="Times New Roman" panose="02020603050405020304" pitchFamily="18" charset="0"/>
                <a:cs typeface="Times New Roman" panose="02020603050405020304" pitchFamily="18" charset="0"/>
              </a:rPr>
              <a:t>Неадекватне використання робочих поверхонь</a:t>
            </a:r>
          </a:p>
          <a:p>
            <a:r>
              <a:rPr lang="uk-UA" sz="2400" dirty="0">
                <a:latin typeface="Times New Roman" panose="02020603050405020304" pitchFamily="18" charset="0"/>
                <a:cs typeface="Times New Roman" panose="02020603050405020304" pitchFamily="18" charset="0"/>
              </a:rPr>
              <a:t>Слаба вентиляція або погане освітлення</a:t>
            </a:r>
          </a:p>
          <a:p>
            <a:r>
              <a:rPr lang="uk-UA" sz="2400" dirty="0">
                <a:latin typeface="Times New Roman" panose="02020603050405020304" pitchFamily="18" charset="0"/>
                <a:cs typeface="Times New Roman" panose="02020603050405020304" pitchFamily="18" charset="0"/>
              </a:rPr>
              <a:t>Неохайна робота зі зразками</a:t>
            </a:r>
          </a:p>
          <a:p>
            <a:r>
              <a:rPr lang="uk-UA" sz="2400" dirty="0" err="1">
                <a:latin typeface="Times New Roman" panose="02020603050405020304" pitchFamily="18" charset="0"/>
                <a:cs typeface="Times New Roman" panose="02020603050405020304" pitchFamily="18" charset="0"/>
              </a:rPr>
              <a:t>Работа</a:t>
            </a:r>
            <a:r>
              <a:rPr lang="uk-UA" sz="2400" dirty="0">
                <a:latin typeface="Times New Roman" panose="02020603050405020304" pitchFamily="18" charset="0"/>
                <a:cs typeface="Times New Roman" panose="02020603050405020304" pitchFamily="18" charset="0"/>
              </a:rPr>
              <a:t> з петлями багаторазового використання</a:t>
            </a:r>
          </a:p>
          <a:p>
            <a:pPr>
              <a:buNone/>
            </a:pPr>
            <a:endParaRPr lang="ru-RU" sz="2400" dirty="0"/>
          </a:p>
          <a:p>
            <a:endParaRPr lang="en-US" b="1" i="1" u="sng" dirty="0"/>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292080" cy="836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br>
              <a:rPr lang="ru-RU" dirty="0"/>
            </a:br>
            <a:br>
              <a:rPr lang="ru-RU" dirty="0"/>
            </a:br>
            <a:r>
              <a:rPr lang="uk-UA" dirty="0">
                <a:latin typeface="Times New Roman" pitchFamily="18" charset="0"/>
                <a:cs typeface="Times New Roman" pitchFamily="18" charset="0"/>
              </a:rPr>
              <a:t> Робота в добре вентильованому приміщенні</a:t>
            </a:r>
          </a:p>
        </p:txBody>
      </p:sp>
      <p:sp>
        <p:nvSpPr>
          <p:cNvPr id="4" name="Content Placeholder 3"/>
          <p:cNvSpPr>
            <a:spLocks noGrp="1"/>
          </p:cNvSpPr>
          <p:nvPr>
            <p:ph idx="1"/>
          </p:nvPr>
        </p:nvSpPr>
        <p:spPr>
          <a:xfrm>
            <a:off x="457200" y="2362200"/>
            <a:ext cx="8534400" cy="4495800"/>
          </a:xfrm>
        </p:spPr>
        <p:txBody>
          <a:bodyPr>
            <a:normAutofit lnSpcReduction="10000"/>
          </a:bodyPr>
          <a:lstStyle/>
          <a:p>
            <a:r>
              <a:rPr lang="uk-UA" sz="2400" dirty="0">
                <a:latin typeface="Times New Roman" pitchFamily="18" charset="0"/>
                <a:cs typeface="Times New Roman" pitchFamily="18" charset="0"/>
              </a:rPr>
              <a:t>Спрямований потік повітря, що забезпечує 6-12 </a:t>
            </a:r>
            <a:r>
              <a:rPr lang="uk-UA" sz="2400" dirty="0" err="1">
                <a:latin typeface="Times New Roman" pitchFamily="18" charset="0"/>
                <a:cs typeface="Times New Roman" pitchFamily="18" charset="0"/>
              </a:rPr>
              <a:t>повітрообмінів</a:t>
            </a:r>
            <a:r>
              <a:rPr lang="uk-UA" sz="2400" dirty="0">
                <a:latin typeface="Times New Roman" pitchFamily="18" charset="0"/>
                <a:cs typeface="Times New Roman" pitchFamily="18" charset="0"/>
              </a:rPr>
              <a:t> на годину.</a:t>
            </a:r>
          </a:p>
          <a:p>
            <a:endParaRPr lang="uk-UA" sz="2400" dirty="0">
              <a:latin typeface="Times New Roman" pitchFamily="18" charset="0"/>
              <a:cs typeface="Times New Roman" pitchFamily="18" charset="0"/>
            </a:endParaRPr>
          </a:p>
          <a:p>
            <a:r>
              <a:rPr lang="uk-UA" sz="2400" dirty="0">
                <a:latin typeface="Times New Roman" pitchFamily="18" charset="0"/>
                <a:cs typeface="Times New Roman" pitchFamily="18" charset="0"/>
              </a:rPr>
              <a:t>Спрямований потік повітря від чистих зон у напрямку зон, де можливе утворення аерозолів.</a:t>
            </a:r>
          </a:p>
          <a:p>
            <a:endParaRPr lang="uk-UA" sz="2400" dirty="0">
              <a:latin typeface="Times New Roman" pitchFamily="18" charset="0"/>
              <a:cs typeface="Times New Roman" pitchFamily="18" charset="0"/>
            </a:endParaRPr>
          </a:p>
          <a:p>
            <a:r>
              <a:rPr lang="uk-UA" sz="2400" dirty="0">
                <a:latin typeface="Times New Roman" pitchFamily="18" charset="0"/>
                <a:cs typeface="Times New Roman" pitchFamily="18" charset="0"/>
              </a:rPr>
              <a:t>Повітря </a:t>
            </a:r>
            <a:r>
              <a:rPr lang="uk-UA" sz="2400" dirty="0" err="1">
                <a:latin typeface="Times New Roman" pitchFamily="18" charset="0"/>
                <a:cs typeface="Times New Roman" pitchFamily="18" charset="0"/>
              </a:rPr>
              <a:t>повинено</a:t>
            </a:r>
            <a:r>
              <a:rPr lang="uk-UA" sz="2400" dirty="0">
                <a:latin typeface="Times New Roman" pitchFamily="18" charset="0"/>
                <a:cs typeface="Times New Roman" pitchFamily="18" charset="0"/>
              </a:rPr>
              <a:t> бути безпечно видалене з приміщення.</a:t>
            </a:r>
          </a:p>
          <a:p>
            <a:endParaRPr lang="uk-UA" sz="2400" dirty="0">
              <a:latin typeface="Times New Roman" pitchFamily="18" charset="0"/>
              <a:cs typeface="Times New Roman" pitchFamily="18" charset="0"/>
            </a:endParaRPr>
          </a:p>
          <a:p>
            <a:r>
              <a:rPr lang="uk-UA" sz="2400" dirty="0">
                <a:latin typeface="Times New Roman" pitchFamily="18" charset="0"/>
                <a:cs typeface="Times New Roman" pitchFamily="18" charset="0"/>
              </a:rPr>
              <a:t>Для процедур з низьким рівнем ризику має бути достатньо природної вентиляції за умови, що потоки повітря переміщаються в напрямку від лаборанта</a:t>
            </a: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292080" cy="836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2"/>
          <p:cNvSpPr txBox="1">
            <a:spLocks noGrp="1"/>
          </p:cNvSpPr>
          <p:nvPr/>
        </p:nvSpPr>
        <p:spPr bwMode="auto">
          <a:xfrm>
            <a:off x="2667000" y="6356350"/>
            <a:ext cx="3352800" cy="365125"/>
          </a:xfrm>
          <a:prstGeom prst="rect">
            <a:avLst/>
          </a:prstGeom>
          <a:noFill/>
          <a:ln>
            <a:miter lim="800000"/>
            <a:headEnd/>
            <a:tailEnd/>
          </a:ln>
        </p:spPr>
        <p:txBody>
          <a:bodyPr lIns="0" tIns="0" rIns="0" bIns="0" anchor="b"/>
          <a:lstStyle/>
          <a:p>
            <a:pPr fontAlgn="auto">
              <a:spcBef>
                <a:spcPts val="0"/>
              </a:spcBef>
              <a:spcAft>
                <a:spcPts val="0"/>
              </a:spcAft>
              <a:defRPr/>
            </a:pPr>
            <a:r>
              <a:rPr lang="en-GB" sz="1200" dirty="0" err="1">
                <a:solidFill>
                  <a:schemeClr val="tx2">
                    <a:shade val="90000"/>
                  </a:schemeClr>
                </a:solidFill>
                <a:ea typeface="ＭＳ Ｐゴシック" pitchFamily="34" charset="-128"/>
              </a:rPr>
              <a:t>Ģirts</a:t>
            </a:r>
            <a:r>
              <a:rPr lang="en-GB" sz="1200" dirty="0">
                <a:solidFill>
                  <a:schemeClr val="tx2">
                    <a:shade val="90000"/>
                  </a:schemeClr>
                </a:solidFill>
                <a:ea typeface="ＭＳ Ｐゴシック" pitchFamily="34" charset="-128"/>
              </a:rPr>
              <a:t> </a:t>
            </a:r>
            <a:r>
              <a:rPr lang="en-GB" sz="1200" dirty="0" err="1">
                <a:solidFill>
                  <a:schemeClr val="tx2">
                    <a:shade val="90000"/>
                  </a:schemeClr>
                </a:solidFill>
                <a:ea typeface="ＭＳ Ｐゴシック" pitchFamily="34" charset="-128"/>
              </a:rPr>
              <a:t>Šķenders</a:t>
            </a:r>
            <a:r>
              <a:rPr lang="en-GB" sz="1200" dirty="0">
                <a:solidFill>
                  <a:schemeClr val="tx2">
                    <a:shade val="90000"/>
                  </a:schemeClr>
                </a:solidFill>
                <a:ea typeface="ＭＳ Ｐゴシック" pitchFamily="34" charset="-128"/>
              </a:rPr>
              <a:t>, girts@tuberculosis.lv</a:t>
            </a:r>
          </a:p>
        </p:txBody>
      </p:sp>
      <p:pic>
        <p:nvPicPr>
          <p:cNvPr id="16387" name="Picture 2"/>
          <p:cNvPicPr>
            <a:picLocks noChangeAspect="1" noChangeArrowheads="1"/>
          </p:cNvPicPr>
          <p:nvPr/>
        </p:nvPicPr>
        <p:blipFill>
          <a:blip r:embed="rId3" cstate="print"/>
          <a:srcRect/>
          <a:stretch>
            <a:fillRect/>
          </a:stretch>
        </p:blipFill>
        <p:spPr bwMode="auto">
          <a:xfrm>
            <a:off x="1066800" y="2489200"/>
            <a:ext cx="3276600" cy="2457450"/>
          </a:xfrm>
          <a:prstGeom prst="rect">
            <a:avLst/>
          </a:prstGeom>
          <a:noFill/>
          <a:ln w="9525">
            <a:noFill/>
            <a:miter lim="800000"/>
            <a:headEnd/>
            <a:tailEnd/>
          </a:ln>
        </p:spPr>
      </p:pic>
      <p:pic>
        <p:nvPicPr>
          <p:cNvPr id="16388" name="Picture 3"/>
          <p:cNvPicPr>
            <a:picLocks noChangeAspect="1" noChangeArrowheads="1"/>
          </p:cNvPicPr>
          <p:nvPr/>
        </p:nvPicPr>
        <p:blipFill>
          <a:blip r:embed="rId4" cstate="print"/>
          <a:srcRect/>
          <a:stretch>
            <a:fillRect/>
          </a:stretch>
        </p:blipFill>
        <p:spPr bwMode="auto">
          <a:xfrm>
            <a:off x="4953000" y="3613150"/>
            <a:ext cx="3657600" cy="2743200"/>
          </a:xfrm>
          <a:prstGeom prst="rect">
            <a:avLst/>
          </a:prstGeom>
          <a:noFill/>
          <a:ln w="9525">
            <a:noFill/>
            <a:miter lim="800000"/>
            <a:headEnd/>
            <a:tailEnd/>
          </a:ln>
        </p:spPr>
      </p:pic>
      <p:sp>
        <p:nvSpPr>
          <p:cNvPr id="16389" name="Rectangle 4"/>
          <p:cNvSpPr>
            <a:spLocks noChangeArrowheads="1"/>
          </p:cNvSpPr>
          <p:nvPr/>
        </p:nvSpPr>
        <p:spPr bwMode="auto">
          <a:xfrm>
            <a:off x="395288" y="785794"/>
            <a:ext cx="8748712" cy="1219200"/>
          </a:xfrm>
          <a:prstGeom prst="rect">
            <a:avLst/>
          </a:prstGeom>
          <a:noFill/>
          <a:ln w="9525">
            <a:noFill/>
            <a:miter lim="800000"/>
            <a:headEnd/>
            <a:tailEnd/>
          </a:ln>
        </p:spPr>
        <p:txBody>
          <a:bodyPr/>
          <a:lstStyle/>
          <a:p>
            <a:pPr algn="ctr"/>
            <a:r>
              <a:rPr lang="uk-UA" sz="3200" b="1" dirty="0">
                <a:latin typeface="Times New Roman" pitchFamily="18" charset="0"/>
              </a:rPr>
              <a:t>Транспортні контейнери, які не протікають</a:t>
            </a:r>
            <a:endParaRPr lang="uk-UA" sz="3200" b="1" dirty="0">
              <a:latin typeface="Calibri" pitchFamily="34" charset="0"/>
            </a:endParaRPr>
          </a:p>
        </p:txBody>
      </p:sp>
      <p:pic>
        <p:nvPicPr>
          <p:cNvPr id="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5292080" cy="836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a:xfrm>
            <a:off x="827584" y="908720"/>
            <a:ext cx="7924800" cy="1143000"/>
          </a:xfrm>
        </p:spPr>
        <p:txBody>
          <a:bodyPr/>
          <a:lstStyle/>
          <a:p>
            <a:r>
              <a:rPr lang="uk-UA" sz="3200" dirty="0">
                <a:latin typeface="Times New Roman" pitchFamily="18" charset="0"/>
                <a:cs typeface="Times New Roman" pitchFamily="18" charset="0"/>
              </a:rPr>
              <a:t>Внутрішньо лікарняна передача МРТБ(дані  молекулярно-епідеміологічних досліджень)</a:t>
            </a:r>
          </a:p>
        </p:txBody>
      </p:sp>
      <p:sp>
        <p:nvSpPr>
          <p:cNvPr id="51203" name="Rectangle 3"/>
          <p:cNvSpPr>
            <a:spLocks noGrp="1" noChangeArrowheads="1"/>
          </p:cNvSpPr>
          <p:nvPr>
            <p:ph type="body" idx="1"/>
          </p:nvPr>
        </p:nvSpPr>
        <p:spPr>
          <a:xfrm>
            <a:off x="457200" y="2348880"/>
            <a:ext cx="8229600" cy="4248770"/>
          </a:xfrm>
        </p:spPr>
        <p:txBody>
          <a:bodyPr/>
          <a:lstStyle/>
          <a:p>
            <a:pPr>
              <a:lnSpc>
                <a:spcPct val="90000"/>
              </a:lnSpc>
            </a:pPr>
            <a:r>
              <a:rPr lang="uk-UA" b="1" dirty="0">
                <a:latin typeface="Times New Roman" pitchFamily="18" charset="0"/>
                <a:cs typeface="Times New Roman" pitchFamily="18" charset="0"/>
              </a:rPr>
              <a:t>Латвія – 74 % випадків МРТБ мають однаковий генетичний  зразок МБТ (від одного хворого), що свідчить про нещодавню  передачу госпітальної інфекції</a:t>
            </a:r>
          </a:p>
          <a:p>
            <a:pPr>
              <a:lnSpc>
                <a:spcPct val="90000"/>
              </a:lnSpc>
            </a:pPr>
            <a:r>
              <a:rPr lang="uk-UA" b="1" dirty="0">
                <a:latin typeface="Times New Roman" pitchFamily="18" charset="0"/>
                <a:cs typeface="Times New Roman" pitchFamily="18" charset="0"/>
              </a:rPr>
              <a:t>Малаві  72  % </a:t>
            </a:r>
          </a:p>
          <a:p>
            <a:pPr>
              <a:lnSpc>
                <a:spcPct val="90000"/>
              </a:lnSpc>
            </a:pPr>
            <a:r>
              <a:rPr lang="uk-UA" b="1" dirty="0">
                <a:latin typeface="Times New Roman" pitchFamily="18" charset="0"/>
                <a:cs typeface="Times New Roman" pitchFamily="18" charset="0"/>
              </a:rPr>
              <a:t>Іспанія – 42%</a:t>
            </a:r>
          </a:p>
          <a:p>
            <a:pPr>
              <a:lnSpc>
                <a:spcPct val="90000"/>
              </a:lnSpc>
            </a:pPr>
            <a:r>
              <a:rPr lang="uk-UA" b="1" dirty="0">
                <a:latin typeface="Times New Roman" pitchFamily="18" charset="0"/>
                <a:cs typeface="Times New Roman" pitchFamily="18" charset="0"/>
              </a:rPr>
              <a:t>США (</a:t>
            </a:r>
            <a:r>
              <a:rPr lang="uk-UA" b="1" dirty="0" err="1">
                <a:latin typeface="Times New Roman" pitchFamily="18" charset="0"/>
                <a:cs typeface="Times New Roman" pitchFamily="18" charset="0"/>
              </a:rPr>
              <a:t>Меріленд</a:t>
            </a:r>
            <a:r>
              <a:rPr lang="uk-UA" b="1" dirty="0">
                <a:latin typeface="Times New Roman" pitchFamily="18" charset="0"/>
                <a:cs typeface="Times New Roman" pitchFamily="18" charset="0"/>
              </a:rPr>
              <a:t>) – 37%</a:t>
            </a:r>
          </a:p>
          <a:p>
            <a:pPr>
              <a:lnSpc>
                <a:spcPct val="90000"/>
              </a:lnSpc>
            </a:pPr>
            <a:r>
              <a:rPr lang="uk-UA" b="1" dirty="0">
                <a:latin typeface="Times New Roman" pitchFamily="18" charset="0"/>
                <a:cs typeface="Times New Roman" pitchFamily="18" charset="0"/>
              </a:rPr>
              <a:t>Велика Британія – 12%</a:t>
            </a:r>
          </a:p>
          <a:p>
            <a:pPr>
              <a:lnSpc>
                <a:spcPct val="90000"/>
              </a:lnSpc>
            </a:pPr>
            <a:endParaRPr lang="ru-RU"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pPr algn="ctr"/>
            <a:r>
              <a:rPr lang="uk-UA" dirty="0">
                <a:latin typeface="Times New Roman" pitchFamily="18" charset="0"/>
                <a:cs typeface="Times New Roman" pitchFamily="18" charset="0"/>
              </a:rPr>
              <a:t>Мінімізація утворення і вдихання аерозолів</a:t>
            </a:r>
            <a:endParaRPr lang="uk-UA" sz="3600" dirty="0">
              <a:latin typeface="Times New Roman" pitchFamily="18" charset="0"/>
              <a:cs typeface="Times New Roman" pitchFamily="18" charset="0"/>
            </a:endParaRPr>
          </a:p>
        </p:txBody>
      </p:sp>
      <p:sp>
        <p:nvSpPr>
          <p:cNvPr id="4" name="Content Placeholder 3"/>
          <p:cNvSpPr>
            <a:spLocks noGrp="1"/>
          </p:cNvSpPr>
          <p:nvPr>
            <p:ph idx="1"/>
          </p:nvPr>
        </p:nvSpPr>
        <p:spPr>
          <a:xfrm>
            <a:off x="838200" y="2362200"/>
            <a:ext cx="7693025" cy="4038600"/>
          </a:xfrm>
        </p:spPr>
        <p:txBody>
          <a:bodyPr>
            <a:normAutofit/>
          </a:bodyPr>
          <a:lstStyle/>
          <a:p>
            <a:r>
              <a:rPr lang="uk-UA" sz="2400" dirty="0">
                <a:latin typeface="Times New Roman" pitchFamily="18" charset="0"/>
                <a:cs typeface="Times New Roman" pitchFamily="18" charset="0"/>
              </a:rPr>
              <a:t>Обережність при відкриванні</a:t>
            </a:r>
            <a:br>
              <a:rPr lang="uk-UA" sz="2400" dirty="0">
                <a:latin typeface="Times New Roman" pitchFamily="18" charset="0"/>
                <a:cs typeface="Times New Roman" pitchFamily="18" charset="0"/>
              </a:rPr>
            </a:br>
            <a:r>
              <a:rPr lang="uk-UA" sz="2400" dirty="0">
                <a:latin typeface="Times New Roman" pitchFamily="18" charset="0"/>
                <a:cs typeface="Times New Roman" pitchFamily="18" charset="0"/>
              </a:rPr>
              <a:t>контейнерів із зразками</a:t>
            </a:r>
            <a:endParaRPr lang="uk-UA" sz="1400" dirty="0">
              <a:latin typeface="Times New Roman" pitchFamily="18" charset="0"/>
              <a:cs typeface="Times New Roman" pitchFamily="18" charset="0"/>
            </a:endParaRPr>
          </a:p>
          <a:p>
            <a:r>
              <a:rPr lang="uk-UA" sz="2400" dirty="0">
                <a:latin typeface="Times New Roman" pitchFamily="18" charset="0"/>
                <a:cs typeface="Times New Roman" pitchFamily="18" charset="0"/>
              </a:rPr>
              <a:t>Обережність при роботі з протікаючими контейнерами із зразками</a:t>
            </a:r>
            <a:endParaRPr lang="uk-UA" sz="1400" dirty="0">
              <a:latin typeface="Times New Roman" pitchFamily="18" charset="0"/>
              <a:cs typeface="Times New Roman" pitchFamily="18" charset="0"/>
            </a:endParaRPr>
          </a:p>
          <a:p>
            <a:r>
              <a:rPr lang="uk-UA" sz="2400" dirty="0">
                <a:latin typeface="Times New Roman" pitchFamily="18" charset="0"/>
                <a:cs typeface="Times New Roman" pitchFamily="18" charset="0"/>
              </a:rPr>
              <a:t>Робота з петлею</a:t>
            </a:r>
          </a:p>
          <a:p>
            <a:endParaRPr lang="uk-UA" sz="1400" dirty="0">
              <a:latin typeface="Times New Roman" pitchFamily="18" charset="0"/>
              <a:cs typeface="Times New Roman" pitchFamily="18" charset="0"/>
            </a:endParaRPr>
          </a:p>
          <a:p>
            <a:r>
              <a:rPr lang="uk-UA" sz="2400" dirty="0">
                <a:latin typeface="Times New Roman" pitchFamily="18" charset="0"/>
                <a:cs typeface="Times New Roman" pitchFamily="18" charset="0"/>
              </a:rPr>
              <a:t>Oбеззаражування зразка </a:t>
            </a:r>
          </a:p>
          <a:p>
            <a:pPr marL="0" indent="0">
              <a:buNone/>
            </a:pPr>
            <a:r>
              <a:rPr lang="uk-UA" sz="2400" dirty="0">
                <a:latin typeface="Times New Roman" pitchFamily="18" charset="0"/>
                <a:cs typeface="Times New Roman" pitchFamily="18" charset="0"/>
              </a:rPr>
              <a:t>   для </a:t>
            </a:r>
            <a:r>
              <a:rPr lang="uk-UA" sz="2400" dirty="0" err="1">
                <a:latin typeface="Times New Roman" pitchFamily="18" charset="0"/>
                <a:cs typeface="Times New Roman" pitchFamily="18" charset="0"/>
              </a:rPr>
              <a:t>GeneXpert</a:t>
            </a:r>
            <a:endParaRPr lang="uk-UA" sz="2400" dirty="0">
              <a:latin typeface="Times New Roman" pitchFamily="18" charset="0"/>
              <a:cs typeface="Times New Roman" pitchFamily="18" charset="0"/>
            </a:endParaRPr>
          </a:p>
          <a:p>
            <a:pPr>
              <a:buNone/>
            </a:pP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C:\Users\Marija\Desktop\fig1[1].jpg"/>
          <p:cNvPicPr>
            <a:picLocks noChangeAspect="1" noChangeArrowheads="1"/>
          </p:cNvPicPr>
          <p:nvPr/>
        </p:nvPicPr>
        <p:blipFill>
          <a:blip r:embed="rId3" cstate="print"/>
          <a:srcRect/>
          <a:stretch>
            <a:fillRect/>
          </a:stretch>
        </p:blipFill>
        <p:spPr bwMode="auto">
          <a:xfrm>
            <a:off x="5867400" y="4065418"/>
            <a:ext cx="2357076" cy="1547813"/>
          </a:xfrm>
          <a:prstGeom prst="rect">
            <a:avLst/>
          </a:prstGeom>
          <a:noFill/>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5292080" cy="836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pPr algn="ctr"/>
            <a:r>
              <a:rPr lang="uk-UA" dirty="0">
                <a:latin typeface="Times New Roman" pitchFamily="18" charset="0"/>
                <a:cs typeface="Times New Roman" pitchFamily="18" charset="0"/>
              </a:rPr>
              <a:t>ТБ лабораторії з помірним рівнем ризику</a:t>
            </a:r>
            <a:endParaRPr lang="uk-UA" sz="3600" dirty="0">
              <a:latin typeface="Times New Roman" pitchFamily="18" charset="0"/>
              <a:cs typeface="Times New Roman" pitchFamily="18" charset="0"/>
            </a:endParaRPr>
          </a:p>
        </p:txBody>
      </p:sp>
      <p:sp>
        <p:nvSpPr>
          <p:cNvPr id="3" name="Content Placeholder 2"/>
          <p:cNvSpPr>
            <a:spLocks noGrp="1"/>
          </p:cNvSpPr>
          <p:nvPr>
            <p:ph sz="half" idx="1"/>
          </p:nvPr>
        </p:nvSpPr>
        <p:spPr/>
        <p:txBody>
          <a:bodyPr>
            <a:normAutofit lnSpcReduction="10000"/>
          </a:bodyPr>
          <a:lstStyle/>
          <a:p>
            <a:pPr>
              <a:buNone/>
            </a:pPr>
            <a:r>
              <a:rPr lang="uk-UA" sz="2400" b="1" i="1" u="sng" dirty="0">
                <a:latin typeface="Times New Roman" panose="02020603050405020304" pitchFamily="18" charset="0"/>
                <a:cs typeface="Times New Roman" panose="02020603050405020304" pitchFamily="18" charset="0"/>
              </a:rPr>
              <a:t>Діагностичний рівень лабораторій</a:t>
            </a:r>
            <a:endParaRPr lang="uk-UA" sz="2400" dirty="0">
              <a:latin typeface="Times New Roman" panose="02020603050405020304" pitchFamily="18" charset="0"/>
              <a:cs typeface="Times New Roman" panose="02020603050405020304" pitchFamily="18" charset="0"/>
            </a:endParaRPr>
          </a:p>
          <a:p>
            <a:r>
              <a:rPr lang="uk-UA" sz="2400" dirty="0">
                <a:latin typeface="Times New Roman" panose="02020603050405020304" pitchFamily="18" charset="0"/>
                <a:cs typeface="Times New Roman" panose="02020603050405020304" pitchFamily="18" charset="0"/>
              </a:rPr>
              <a:t>Обробка зразків для інокуляції в первинне середовище  на основі твердих культур</a:t>
            </a:r>
          </a:p>
          <a:p>
            <a:endParaRPr lang="ru-RU" sz="2400" dirty="0">
              <a:latin typeface="Times New Roman" panose="02020603050405020304" pitchFamily="18" charset="0"/>
              <a:cs typeface="Times New Roman" panose="02020603050405020304" pitchFamily="18" charset="0"/>
            </a:endParaRPr>
          </a:p>
          <a:p>
            <a:endParaRPr lang="ru-RU" dirty="0"/>
          </a:p>
          <a:p>
            <a:endParaRPr lang="ru-RU" dirty="0"/>
          </a:p>
          <a:p>
            <a:endParaRPr lang="en-US" dirty="0"/>
          </a:p>
        </p:txBody>
      </p:sp>
      <p:sp>
        <p:nvSpPr>
          <p:cNvPr id="4" name="Content Placeholder 3"/>
          <p:cNvSpPr>
            <a:spLocks noGrp="1"/>
          </p:cNvSpPr>
          <p:nvPr>
            <p:ph sz="half" idx="2"/>
          </p:nvPr>
        </p:nvSpPr>
        <p:spPr>
          <a:xfrm>
            <a:off x="4760912" y="2362200"/>
            <a:ext cx="4230687" cy="4495800"/>
          </a:xfrm>
        </p:spPr>
        <p:txBody>
          <a:bodyPr>
            <a:normAutofit lnSpcReduction="10000"/>
          </a:bodyPr>
          <a:lstStyle/>
          <a:p>
            <a:pPr>
              <a:buNone/>
            </a:pPr>
            <a:r>
              <a:rPr lang="uk-UA" sz="2400" b="1" i="1" u="sng" dirty="0">
                <a:latin typeface="Times New Roman" panose="02020603050405020304" pitchFamily="18" charset="0"/>
                <a:cs typeface="Times New Roman" panose="02020603050405020304" pitchFamily="18" charset="0"/>
              </a:rPr>
              <a:t>Фактори, які підвищують ризик </a:t>
            </a:r>
          </a:p>
          <a:p>
            <a:r>
              <a:rPr lang="uk-UA" sz="2400" dirty="0">
                <a:latin typeface="Times New Roman" panose="02020603050405020304" pitchFamily="18" charset="0"/>
                <a:cs typeface="Times New Roman" panose="02020603050405020304" pitchFamily="18" charset="0"/>
              </a:rPr>
              <a:t>Слаба вентиляція та погане освітлення</a:t>
            </a:r>
          </a:p>
          <a:p>
            <a:endParaRPr lang="uk-UA" sz="1400" dirty="0">
              <a:latin typeface="Times New Roman" panose="02020603050405020304" pitchFamily="18" charset="0"/>
              <a:cs typeface="Times New Roman" panose="02020603050405020304" pitchFamily="18" charset="0"/>
            </a:endParaRPr>
          </a:p>
          <a:p>
            <a:r>
              <a:rPr lang="uk-UA" sz="2400" dirty="0">
                <a:latin typeface="Times New Roman" panose="02020603050405020304" pitchFamily="18" charset="0"/>
                <a:cs typeface="Times New Roman" panose="02020603050405020304" pitchFamily="18" charset="0"/>
              </a:rPr>
              <a:t>Поганий стан БББ</a:t>
            </a:r>
          </a:p>
          <a:p>
            <a:endParaRPr lang="uk-UA" sz="1400" dirty="0">
              <a:latin typeface="Times New Roman" panose="02020603050405020304" pitchFamily="18" charset="0"/>
              <a:cs typeface="Times New Roman" panose="02020603050405020304" pitchFamily="18" charset="0"/>
            </a:endParaRPr>
          </a:p>
          <a:p>
            <a:r>
              <a:rPr lang="uk-UA" sz="2400" dirty="0">
                <a:latin typeface="Times New Roman" panose="02020603050405020304" pitchFamily="18" charset="0"/>
                <a:cs typeface="Times New Roman" panose="02020603050405020304" pitchFamily="18" charset="0"/>
              </a:rPr>
              <a:t>Фактори, які </a:t>
            </a:r>
            <a:r>
              <a:rPr lang="uk-UA" sz="2400" dirty="0"/>
              <a:t>заважають</a:t>
            </a:r>
            <a:r>
              <a:rPr lang="uk-UA" sz="2400" dirty="0">
                <a:latin typeface="Times New Roman" panose="02020603050405020304" pitchFamily="18" charset="0"/>
                <a:cs typeface="Times New Roman" panose="02020603050405020304" pitchFamily="18" charset="0"/>
              </a:rPr>
              <a:t> роботі БББ</a:t>
            </a:r>
          </a:p>
          <a:p>
            <a:endParaRPr lang="uk-UA" sz="2400" dirty="0">
              <a:latin typeface="Times New Roman" panose="02020603050405020304" pitchFamily="18" charset="0"/>
              <a:cs typeface="Times New Roman" panose="02020603050405020304" pitchFamily="18" charset="0"/>
            </a:endParaRPr>
          </a:p>
          <a:p>
            <a:r>
              <a:rPr lang="uk-UA" sz="2400" dirty="0">
                <a:latin typeface="Times New Roman" panose="02020603050405020304" pitchFamily="18" charset="0"/>
                <a:cs typeface="Times New Roman" panose="02020603050405020304" pitchFamily="18" charset="0"/>
              </a:rPr>
              <a:t>Необережні маніпуляції із зразками</a:t>
            </a:r>
          </a:p>
          <a:p>
            <a:endParaRPr lang="ru-RU" dirty="0"/>
          </a:p>
          <a:p>
            <a:endParaRPr lang="en-US" dirty="0"/>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292080" cy="836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90600"/>
            <a:ext cx="7924800" cy="1143000"/>
          </a:xfrm>
          <a:noFill/>
        </p:spPr>
        <p:txBody>
          <a:bodyPr>
            <a:noAutofit/>
          </a:bodyPr>
          <a:lstStyle/>
          <a:p>
            <a:pPr algn="ctr"/>
            <a:r>
              <a:rPr lang="uk-UA" sz="3200" dirty="0">
                <a:latin typeface="Times New Roman" pitchFamily="18" charset="0"/>
                <a:cs typeface="Times New Roman" pitchFamily="18" charset="0"/>
              </a:rPr>
              <a:t>Мінімальні заходи </a:t>
            </a:r>
            <a:r>
              <a:rPr lang="uk-UA" sz="3200" dirty="0" err="1">
                <a:latin typeface="Times New Roman" pitchFamily="18" charset="0"/>
                <a:cs typeface="Times New Roman" pitchFamily="18" charset="0"/>
              </a:rPr>
              <a:t>біобезпеки</a:t>
            </a:r>
            <a:r>
              <a:rPr lang="uk-UA" sz="3200" dirty="0">
                <a:latin typeface="Times New Roman" pitchFamily="18" charset="0"/>
                <a:cs typeface="Times New Roman" pitchFamily="18" charset="0"/>
              </a:rPr>
              <a:t> в лабораторіях з помірним рівнем ризику</a:t>
            </a:r>
          </a:p>
        </p:txBody>
      </p:sp>
      <p:sp>
        <p:nvSpPr>
          <p:cNvPr id="3" name="Content Placeholder 2"/>
          <p:cNvSpPr>
            <a:spLocks noGrp="1"/>
          </p:cNvSpPr>
          <p:nvPr>
            <p:ph idx="1"/>
          </p:nvPr>
        </p:nvSpPr>
        <p:spPr>
          <a:xfrm>
            <a:off x="457200" y="2362200"/>
            <a:ext cx="8534400" cy="4495800"/>
          </a:xfrm>
        </p:spPr>
        <p:txBody>
          <a:bodyPr>
            <a:normAutofit/>
          </a:bodyPr>
          <a:lstStyle/>
          <a:p>
            <a:r>
              <a:rPr lang="uk-UA" sz="2400" dirty="0">
                <a:latin typeface="Times New Roman" pitchFamily="18" charset="0"/>
                <a:cs typeface="Times New Roman" pitchFamily="18" charset="0"/>
              </a:rPr>
              <a:t>Вся обробка та </a:t>
            </a:r>
            <a:r>
              <a:rPr lang="uk-UA" sz="2400" dirty="0" err="1">
                <a:latin typeface="Times New Roman" pitchFamily="18" charset="0"/>
                <a:cs typeface="Times New Roman" pitchFamily="18" charset="0"/>
              </a:rPr>
              <a:t>розжиження</a:t>
            </a:r>
            <a:r>
              <a:rPr lang="uk-UA" sz="2400" dirty="0">
                <a:latin typeface="Times New Roman" pitchFamily="18" charset="0"/>
                <a:cs typeface="Times New Roman" pitchFamily="18" charset="0"/>
              </a:rPr>
              <a:t> зразків мокротиння проводить в БББ</a:t>
            </a:r>
          </a:p>
          <a:p>
            <a:r>
              <a:rPr lang="uk-UA" sz="2400" dirty="0">
                <a:latin typeface="Times New Roman" pitchFamily="18" charset="0"/>
                <a:cs typeface="Times New Roman" pitchFamily="18" charset="0"/>
              </a:rPr>
              <a:t>БББ повинні бути розташовані далеко від основних повітряних потоків і перехресних потоків повітря</a:t>
            </a:r>
          </a:p>
          <a:p>
            <a:r>
              <a:rPr lang="uk-UA" sz="2400" dirty="0">
                <a:latin typeface="Times New Roman" pitchFamily="18" charset="0"/>
                <a:cs typeface="Times New Roman" pitchFamily="18" charset="0"/>
              </a:rPr>
              <a:t>Бокси класу I або II класу повинні бути сертифіковані і проходити регулярне техобслуговування, як мінімум, один раз на рік</a:t>
            </a:r>
          </a:p>
          <a:p>
            <a:r>
              <a:rPr lang="uk-UA" sz="2400" dirty="0">
                <a:latin typeface="Times New Roman" pitchFamily="18" charset="0"/>
                <a:cs typeface="Times New Roman" pitchFamily="18" charset="0"/>
              </a:rPr>
              <a:t>На додаток, вторинний бар'єр досягається за рахунок односпрямованого потоку повітря і забезпечення, як мінімум, 6-12 </a:t>
            </a:r>
            <a:r>
              <a:rPr lang="uk-UA" sz="2400" dirty="0" err="1">
                <a:latin typeface="Times New Roman" pitchFamily="18" charset="0"/>
                <a:cs typeface="Times New Roman" pitchFamily="18" charset="0"/>
              </a:rPr>
              <a:t>КВЧ</a:t>
            </a:r>
            <a:endParaRPr lang="uk-UA" dirty="0">
              <a:latin typeface="Times New Roman" pitchFamily="18" charset="0"/>
              <a:cs typeface="Times New Roman" pitchFamily="18" charset="0"/>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292080" cy="836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123\Desktop\IMG_5283.JPG"/>
          <p:cNvPicPr>
            <a:picLocks noGrp="1" noChangeAspect="1" noChangeArrowheads="1"/>
          </p:cNvPicPr>
          <p:nvPr>
            <p:ph idx="1"/>
          </p:nvPr>
        </p:nvPicPr>
        <p:blipFill>
          <a:blip r:embed="rId2" cstate="print"/>
          <a:srcRect/>
          <a:stretch>
            <a:fillRect/>
          </a:stretch>
        </p:blipFill>
        <p:spPr bwMode="auto">
          <a:xfrm>
            <a:off x="-150312" y="-112734"/>
            <a:ext cx="9294312" cy="697073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2"/>
          <p:cNvSpPr txBox="1">
            <a:spLocks noGrp="1"/>
          </p:cNvSpPr>
          <p:nvPr/>
        </p:nvSpPr>
        <p:spPr bwMode="auto">
          <a:xfrm>
            <a:off x="2667000" y="6356350"/>
            <a:ext cx="3352800" cy="365125"/>
          </a:xfrm>
          <a:prstGeom prst="rect">
            <a:avLst/>
          </a:prstGeom>
          <a:noFill/>
          <a:ln>
            <a:miter lim="800000"/>
            <a:headEnd/>
            <a:tailEnd/>
          </a:ln>
        </p:spPr>
        <p:txBody>
          <a:bodyPr lIns="0" tIns="0" rIns="0" bIns="0" anchor="b"/>
          <a:lstStyle/>
          <a:p>
            <a:pPr fontAlgn="auto">
              <a:spcBef>
                <a:spcPts val="0"/>
              </a:spcBef>
              <a:spcAft>
                <a:spcPts val="0"/>
              </a:spcAft>
              <a:defRPr/>
            </a:pPr>
            <a:r>
              <a:rPr lang="en-GB" sz="1200">
                <a:solidFill>
                  <a:schemeClr val="tx2">
                    <a:shade val="90000"/>
                  </a:schemeClr>
                </a:solidFill>
                <a:ea typeface="ＭＳ Ｐゴシック" pitchFamily="34" charset="-128"/>
              </a:rPr>
              <a:t>Ģirts Šķenders, girts@tuberculosis.lv</a:t>
            </a:r>
          </a:p>
        </p:txBody>
      </p:sp>
      <p:pic>
        <p:nvPicPr>
          <p:cNvPr id="17411" name="Picture 2" descr="centrifugecups"/>
          <p:cNvPicPr>
            <a:picLocks noChangeAspect="1" noChangeArrowheads="1"/>
          </p:cNvPicPr>
          <p:nvPr/>
        </p:nvPicPr>
        <p:blipFill>
          <a:blip r:embed="rId3" cstate="print"/>
          <a:srcRect/>
          <a:stretch>
            <a:fillRect/>
          </a:stretch>
        </p:blipFill>
        <p:spPr bwMode="auto">
          <a:xfrm>
            <a:off x="3505200" y="4767262"/>
            <a:ext cx="2667000" cy="1771650"/>
          </a:xfrm>
          <a:prstGeom prst="rect">
            <a:avLst/>
          </a:prstGeom>
          <a:noFill/>
          <a:ln w="9525">
            <a:noFill/>
            <a:miter lim="800000"/>
            <a:headEnd/>
            <a:tailEnd/>
          </a:ln>
        </p:spPr>
      </p:pic>
      <p:pic>
        <p:nvPicPr>
          <p:cNvPr id="17412" name="Picture 3"/>
          <p:cNvPicPr>
            <a:picLocks noChangeAspect="1" noChangeArrowheads="1"/>
          </p:cNvPicPr>
          <p:nvPr/>
        </p:nvPicPr>
        <p:blipFill>
          <a:blip r:embed="rId4" cstate="print"/>
          <a:srcRect/>
          <a:stretch>
            <a:fillRect/>
          </a:stretch>
        </p:blipFill>
        <p:spPr bwMode="auto">
          <a:xfrm>
            <a:off x="5540375" y="2133600"/>
            <a:ext cx="3352800" cy="2514600"/>
          </a:xfrm>
          <a:prstGeom prst="rect">
            <a:avLst/>
          </a:prstGeom>
          <a:noFill/>
          <a:ln w="9525">
            <a:noFill/>
            <a:miter lim="800000"/>
            <a:headEnd/>
            <a:tailEnd/>
          </a:ln>
        </p:spPr>
      </p:pic>
      <p:pic>
        <p:nvPicPr>
          <p:cNvPr id="17413" name="Picture 4"/>
          <p:cNvPicPr>
            <a:picLocks noChangeAspect="1" noChangeArrowheads="1"/>
          </p:cNvPicPr>
          <p:nvPr/>
        </p:nvPicPr>
        <p:blipFill>
          <a:blip r:embed="rId5" cstate="print"/>
          <a:srcRect/>
          <a:stretch>
            <a:fillRect/>
          </a:stretch>
        </p:blipFill>
        <p:spPr bwMode="auto">
          <a:xfrm>
            <a:off x="1028700" y="2133600"/>
            <a:ext cx="3810000" cy="2527300"/>
          </a:xfrm>
          <a:prstGeom prst="rect">
            <a:avLst/>
          </a:prstGeom>
          <a:noFill/>
          <a:ln w="9525">
            <a:noFill/>
            <a:miter lim="800000"/>
            <a:headEnd/>
            <a:tailEnd/>
          </a:ln>
        </p:spPr>
      </p:pic>
      <p:sp>
        <p:nvSpPr>
          <p:cNvPr id="17414" name="Rectangle 5"/>
          <p:cNvSpPr>
            <a:spLocks noChangeArrowheads="1"/>
          </p:cNvSpPr>
          <p:nvPr/>
        </p:nvSpPr>
        <p:spPr bwMode="auto">
          <a:xfrm>
            <a:off x="250825" y="1143000"/>
            <a:ext cx="8642350" cy="414338"/>
          </a:xfrm>
          <a:prstGeom prst="rect">
            <a:avLst/>
          </a:prstGeom>
          <a:noFill/>
          <a:ln w="9525">
            <a:noFill/>
            <a:miter lim="800000"/>
            <a:headEnd/>
            <a:tailEnd/>
          </a:ln>
        </p:spPr>
        <p:txBody>
          <a:bodyPr anchor="ctr"/>
          <a:lstStyle/>
          <a:p>
            <a:pPr algn="ctr"/>
            <a:r>
              <a:rPr lang="ru-RU" sz="3200" b="1" dirty="0">
                <a:latin typeface="Times New Roman" pitchFamily="18" charset="0"/>
                <a:cs typeface="Arial" charset="0"/>
              </a:rPr>
              <a:t>Центрифуги </a:t>
            </a:r>
            <a:r>
              <a:rPr lang="ru-RU" sz="3200" b="1" dirty="0" err="1">
                <a:latin typeface="Times New Roman" pitchFamily="18" charset="0"/>
                <a:cs typeface="Arial" charset="0"/>
              </a:rPr>
              <a:t>з</a:t>
            </a:r>
            <a:r>
              <a:rPr lang="ru-RU" sz="3200" b="1" dirty="0">
                <a:latin typeface="Times New Roman" pitchFamily="18" charset="0"/>
                <a:cs typeface="Arial" charset="0"/>
              </a:rPr>
              <a:t>  </a:t>
            </a:r>
            <a:r>
              <a:rPr lang="ru-RU" sz="3200" b="1" dirty="0" err="1">
                <a:latin typeface="Times New Roman" pitchFamily="18" charset="0"/>
                <a:cs typeface="Arial" charset="0"/>
              </a:rPr>
              <a:t>безпечними</a:t>
            </a:r>
            <a:r>
              <a:rPr lang="ru-RU" sz="3200" b="1" dirty="0">
                <a:latin typeface="Times New Roman" pitchFamily="18" charset="0"/>
                <a:cs typeface="Arial" charset="0"/>
              </a:rPr>
              <a:t>  чашками</a:t>
            </a:r>
            <a:endParaRPr lang="en-GB" sz="3200" b="1" dirty="0">
              <a:latin typeface="Times New Roman" pitchFamily="18" charset="0"/>
              <a:cs typeface="Arial" charset="0"/>
            </a:endParaRPr>
          </a:p>
        </p:txBody>
      </p:sp>
      <p:pic>
        <p:nvPicPr>
          <p:cNvPr id="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5292080" cy="836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pPr algn="ctr"/>
            <a:r>
              <a:rPr lang="uk-UA" dirty="0">
                <a:latin typeface="Times New Roman" pitchFamily="18" charset="0"/>
                <a:cs typeface="Times New Roman" pitchFamily="18" charset="0"/>
              </a:rPr>
              <a:t>ТБ лабораторії з високим рівнем ризику (ізольована ТБ лабораторія)</a:t>
            </a:r>
            <a:endParaRPr lang="uk-UA" sz="2400" dirty="0">
              <a:latin typeface="Times New Roman" pitchFamily="18" charset="0"/>
              <a:cs typeface="Times New Roman" pitchFamily="18" charset="0"/>
            </a:endParaRPr>
          </a:p>
        </p:txBody>
      </p:sp>
      <p:sp>
        <p:nvSpPr>
          <p:cNvPr id="3" name="Content Placeholder 2"/>
          <p:cNvSpPr>
            <a:spLocks noGrp="1"/>
          </p:cNvSpPr>
          <p:nvPr>
            <p:ph idx="1"/>
          </p:nvPr>
        </p:nvSpPr>
        <p:spPr>
          <a:xfrm>
            <a:off x="316860" y="2362200"/>
            <a:ext cx="4559940" cy="3724275"/>
          </a:xfrm>
        </p:spPr>
        <p:txBody>
          <a:bodyPr>
            <a:noAutofit/>
          </a:bodyPr>
          <a:lstStyle/>
          <a:p>
            <a:pPr>
              <a:buNone/>
            </a:pPr>
            <a:r>
              <a:rPr lang="uk-UA" dirty="0"/>
              <a:t>	</a:t>
            </a:r>
            <a:r>
              <a:rPr lang="uk-UA" dirty="0">
                <a:latin typeface="Times New Roman" panose="02020603050405020304" pitchFamily="18" charset="0"/>
                <a:cs typeface="Times New Roman" panose="02020603050405020304" pitchFamily="18" charset="0"/>
              </a:rPr>
              <a:t>Термін </a:t>
            </a:r>
            <a:r>
              <a:rPr lang="uk-UA" dirty="0" err="1">
                <a:latin typeface="Times New Roman" panose="02020603050405020304" pitchFamily="18" charset="0"/>
                <a:cs typeface="Times New Roman" panose="02020603050405020304" pitchFamily="18" charset="0"/>
              </a:rPr>
              <a:t>≪ізольована</a:t>
            </a:r>
            <a:r>
              <a:rPr lang="uk-UA" dirty="0">
                <a:latin typeface="Times New Roman" panose="02020603050405020304" pitchFamily="18" charset="0"/>
                <a:cs typeface="Times New Roman" panose="02020603050405020304" pitchFamily="18" charset="0"/>
              </a:rPr>
              <a:t> ТБ </a:t>
            </a:r>
            <a:r>
              <a:rPr lang="uk-UA" dirty="0" err="1">
                <a:latin typeface="Times New Roman" panose="02020603050405020304" pitchFamily="18" charset="0"/>
                <a:cs typeface="Times New Roman" panose="02020603050405020304" pitchFamily="18" charset="0"/>
              </a:rPr>
              <a:t>лабораторія≫</a:t>
            </a:r>
            <a:endParaRPr lang="uk-UA" dirty="0">
              <a:latin typeface="Times New Roman" panose="02020603050405020304" pitchFamily="18" charset="0"/>
              <a:cs typeface="Times New Roman" panose="02020603050405020304" pitchFamily="18" charset="0"/>
            </a:endParaRPr>
          </a:p>
          <a:p>
            <a:pPr>
              <a:buNone/>
            </a:pPr>
            <a:r>
              <a:rPr lang="uk-UA" dirty="0">
                <a:latin typeface="Times New Roman" panose="02020603050405020304" pitchFamily="18" charset="0"/>
                <a:cs typeface="Times New Roman" panose="02020603050405020304" pitchFamily="18" charset="0"/>
              </a:rPr>
              <a:t>	означає об'єкт, який має мінімальні конструктивні особливості, необхідні</a:t>
            </a:r>
          </a:p>
          <a:p>
            <a:pPr>
              <a:buNone/>
            </a:pPr>
            <a:r>
              <a:rPr lang="uk-UA" dirty="0">
                <a:latin typeface="Times New Roman" panose="02020603050405020304" pitchFamily="18" charset="0"/>
                <a:cs typeface="Times New Roman" panose="02020603050405020304" pitchFamily="18" charset="0"/>
              </a:rPr>
              <a:t>	 для безпечних маніпуляцій з ТБ культурами.</a:t>
            </a:r>
          </a:p>
        </p:txBody>
      </p:sp>
      <p:pic>
        <p:nvPicPr>
          <p:cNvPr id="4" name="Picture 3" descr="IMG_0493.JPG"/>
          <p:cNvPicPr>
            <a:picLocks noChangeAspect="1"/>
          </p:cNvPicPr>
          <p:nvPr/>
        </p:nvPicPr>
        <p:blipFill>
          <a:blip r:embed="rId3" cstate="print"/>
          <a:stretch>
            <a:fillRect/>
          </a:stretch>
        </p:blipFill>
        <p:spPr>
          <a:xfrm>
            <a:off x="4712340" y="2514600"/>
            <a:ext cx="4355460" cy="3491096"/>
          </a:xfrm>
          <a:prstGeom prst="rect">
            <a:avLst/>
          </a:prstGeom>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5292080" cy="836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62200"/>
            <a:ext cx="8153400" cy="4267200"/>
          </a:xfrm>
          <a:ln w="28575">
            <a:solidFill>
              <a:srgbClr val="FF0000"/>
            </a:solidFill>
          </a:ln>
        </p:spPr>
        <p:txBody>
          <a:bodyPr>
            <a:normAutofit lnSpcReduction="10000"/>
          </a:bodyPr>
          <a:lstStyle/>
          <a:p>
            <a:pPr algn="ctr">
              <a:buNone/>
            </a:pPr>
            <a:r>
              <a:rPr lang="uk-UA" b="1" dirty="0">
                <a:latin typeface="Times New Roman" pitchFamily="18" charset="0"/>
                <a:cs typeface="Times New Roman" pitchFamily="18" charset="0"/>
              </a:rPr>
              <a:t>В ТБ лабораторіях, які</a:t>
            </a:r>
            <a:br>
              <a:rPr lang="uk-UA" b="1" dirty="0">
                <a:latin typeface="Times New Roman" pitchFamily="18" charset="0"/>
                <a:cs typeface="Times New Roman" pitchFamily="18" charset="0"/>
              </a:rPr>
            </a:br>
            <a:r>
              <a:rPr lang="uk-UA" b="1" dirty="0">
                <a:latin typeface="Times New Roman" pitchFamily="18" charset="0"/>
                <a:cs typeface="Times New Roman" pitchFamily="18" charset="0"/>
              </a:rPr>
              <a:t>класифікуються як такі, що мають високий рівень ризику, процедури по обробці життєздатних культур M. </a:t>
            </a:r>
            <a:r>
              <a:rPr lang="uk-UA" b="1" dirty="0" err="1">
                <a:latin typeface="Times New Roman" pitchFamily="18" charset="0"/>
                <a:cs typeface="Times New Roman" pitchFamily="18" charset="0"/>
              </a:rPr>
              <a:t>Tuberculosis</a:t>
            </a:r>
            <a:r>
              <a:rPr lang="uk-UA" b="1" dirty="0">
                <a:latin typeface="Times New Roman" pitchFamily="18" charset="0"/>
                <a:cs typeface="Times New Roman" pitchFamily="18" charset="0"/>
              </a:rPr>
              <a:t> для</a:t>
            </a:r>
            <a:r>
              <a:rPr lang="uk-UA" sz="3000" b="1" dirty="0">
                <a:latin typeface="Times New Roman" panose="02020603050405020304" pitchFamily="18" charset="0"/>
                <a:cs typeface="Times New Roman" panose="02020603050405020304" pitchFamily="18" charset="0"/>
              </a:rPr>
              <a:t>:</a:t>
            </a:r>
            <a:r>
              <a:rPr lang="uk-UA" sz="3000" b="1" i="1" dirty="0">
                <a:latin typeface="Times New Roman" panose="02020603050405020304" pitchFamily="18" charset="0"/>
                <a:cs typeface="Times New Roman" panose="02020603050405020304" pitchFamily="18" charset="0"/>
              </a:rPr>
              <a:t> </a:t>
            </a:r>
          </a:p>
          <a:p>
            <a:r>
              <a:rPr lang="uk-UA" dirty="0">
                <a:latin typeface="Times New Roman" panose="02020603050405020304" pitchFamily="18" charset="0"/>
                <a:cs typeface="Times New Roman" panose="02020603050405020304" pitchFamily="18" charset="0"/>
              </a:rPr>
              <a:t>ідентифікації</a:t>
            </a:r>
          </a:p>
          <a:p>
            <a:r>
              <a:rPr lang="uk-UA" dirty="0">
                <a:latin typeface="Times New Roman" panose="02020603050405020304" pitchFamily="18" charset="0"/>
                <a:cs typeface="Times New Roman" panose="02020603050405020304" pitchFamily="18" charset="0"/>
              </a:rPr>
              <a:t> ТЛЧ </a:t>
            </a:r>
          </a:p>
          <a:p>
            <a:r>
              <a:rPr lang="uk-UA" dirty="0">
                <a:latin typeface="Times New Roman" panose="02020603050405020304" pitchFamily="18" charset="0"/>
                <a:cs typeface="Times New Roman" panose="02020603050405020304" pitchFamily="18" charset="0"/>
              </a:rPr>
              <a:t>молекулярного аналізу</a:t>
            </a:r>
          </a:p>
          <a:p>
            <a:pPr>
              <a:buNone/>
            </a:pPr>
            <a:r>
              <a:rPr lang="uk-UA" dirty="0">
                <a:latin typeface="Times New Roman" panose="02020603050405020304" pitchFamily="18" charset="0"/>
                <a:cs typeface="Times New Roman" panose="02020603050405020304" pitchFamily="18" charset="0"/>
              </a:rPr>
              <a:t>	повинні проводитися в середині БББ, в ізольованій  ТБ лабораторії</a:t>
            </a:r>
            <a:r>
              <a:rPr lang="uk-UA" b="1" dirty="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292080" cy="836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uk-UA" dirty="0">
                <a:latin typeface="Times New Roman" pitchFamily="18" charset="0"/>
                <a:cs typeface="Times New Roman" pitchFamily="18" charset="0"/>
              </a:rPr>
              <a:t>Додаткові вимоги до безпеки для лабораторій з високим рівнем ризику</a:t>
            </a:r>
            <a:endParaRPr lang="uk-UA" sz="36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Content Placeholder 3"/>
          <p:cNvSpPr>
            <a:spLocks noGrp="1"/>
          </p:cNvSpPr>
          <p:nvPr>
            <p:ph idx="1"/>
          </p:nvPr>
        </p:nvSpPr>
        <p:spPr>
          <a:xfrm>
            <a:off x="533400" y="2362200"/>
            <a:ext cx="8458200" cy="4343400"/>
          </a:xfrm>
        </p:spPr>
        <p:txBody>
          <a:bodyPr>
            <a:noAutofit/>
          </a:bodyPr>
          <a:lstStyle/>
          <a:p>
            <a:r>
              <a:rPr lang="uk-UA" sz="2000" dirty="0">
                <a:latin typeface="Times New Roman" pitchFamily="18" charset="0"/>
                <a:cs typeface="Times New Roman" pitchFamily="18" charset="0"/>
              </a:rPr>
              <a:t>Фізичний бар'єр між ізольованою зоною і зовнішніми зонами лабораторії</a:t>
            </a:r>
          </a:p>
          <a:p>
            <a:r>
              <a:rPr lang="uk-UA" sz="2000" dirty="0">
                <a:latin typeface="Times New Roman" pitchFamily="18" charset="0"/>
                <a:cs typeface="Times New Roman" pitchFamily="18" charset="0"/>
              </a:rPr>
              <a:t>Вестибюль має бути обладнаний спеціальними пристроями для відділення чистого і контамінованого одягу</a:t>
            </a:r>
          </a:p>
          <a:p>
            <a:r>
              <a:rPr lang="uk-UA" sz="2000" dirty="0">
                <a:latin typeface="Times New Roman" pitchFamily="18" charset="0"/>
                <a:cs typeface="Times New Roman" pitchFamily="18" charset="0"/>
              </a:rPr>
              <a:t>Двері у вестибюлі можуть бути самозакривающими  і з взаємним блокуванням</a:t>
            </a:r>
          </a:p>
          <a:p>
            <a:r>
              <a:rPr lang="uk-UA" sz="2000" dirty="0">
                <a:latin typeface="Times New Roman" pitchFamily="18" charset="0"/>
                <a:cs typeface="Times New Roman" pitchFamily="18" charset="0"/>
              </a:rPr>
              <a:t>Необхідно встановити оглядове вікно, щоб мати можливість зовні спостерігати за тим, що відбувається в лабораторії</a:t>
            </a:r>
          </a:p>
          <a:p>
            <a:r>
              <a:rPr lang="uk-UA" sz="2000" dirty="0">
                <a:latin typeface="Times New Roman" pitchFamily="18" charset="0"/>
                <a:cs typeface="Times New Roman" pitchFamily="18" charset="0"/>
              </a:rPr>
              <a:t>Автоклав повинен бути встановлений в безпосередній близькості від ізольованої ТБ лабораторії, що дозволить проводити стерилізацію пробірок і флаконів з культурами до їх </a:t>
            </a:r>
            <a:br>
              <a:rPr lang="uk-UA" sz="2000" dirty="0">
                <a:latin typeface="Times New Roman" pitchFamily="18" charset="0"/>
                <a:cs typeface="Times New Roman" pitchFamily="18" charset="0"/>
              </a:rPr>
            </a:br>
            <a:r>
              <a:rPr lang="uk-UA" sz="2000" dirty="0">
                <a:latin typeface="Times New Roman" pitchFamily="18" charset="0"/>
                <a:cs typeface="Times New Roman" pitchFamily="18" charset="0"/>
              </a:rPr>
              <a:t>видалення для утилізації</a:t>
            </a: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292080" cy="836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5576" y="764704"/>
            <a:ext cx="7924800" cy="1143000"/>
          </a:xfrm>
          <a:noFill/>
        </p:spPr>
        <p:txBody>
          <a:bodyPr>
            <a:normAutofit/>
          </a:bodyPr>
          <a:lstStyle/>
          <a:p>
            <a:r>
              <a:rPr lang="uk-UA" dirty="0">
                <a:latin typeface="Times New Roman" panose="02020603050405020304" pitchFamily="18" charset="0"/>
                <a:cs typeface="Times New Roman" panose="02020603050405020304" pitchFamily="18" charset="0"/>
              </a:rPr>
              <a:t>Засоби індивідуального захисту</a:t>
            </a:r>
            <a:endParaRPr lang="uk-U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362200"/>
            <a:ext cx="8534400" cy="4343400"/>
          </a:xfrm>
        </p:spPr>
        <p:txBody>
          <a:bodyPr>
            <a:normAutofit/>
          </a:bodyPr>
          <a:lstStyle/>
          <a:p>
            <a:r>
              <a:rPr lang="uk-UA" sz="2400" dirty="0">
                <a:latin typeface="Times New Roman" panose="02020603050405020304" pitchFamily="18" charset="0"/>
                <a:cs typeface="Times New Roman" panose="02020603050405020304" pitchFamily="18" charset="0"/>
              </a:rPr>
              <a:t>Халати повинні бути непроникними для рідин, обов'язково носити рукавички.</a:t>
            </a:r>
          </a:p>
          <a:p>
            <a:r>
              <a:rPr lang="uk-UA" sz="2400" dirty="0">
                <a:latin typeface="Times New Roman" panose="02020603050405020304" pitchFamily="18" charset="0"/>
                <a:cs typeface="Times New Roman" panose="02020603050405020304" pitchFamily="18" charset="0"/>
              </a:rPr>
              <a:t>Використання шапочок, </a:t>
            </a:r>
            <a:r>
              <a:rPr lang="uk-UA" sz="2400" dirty="0" err="1">
                <a:latin typeface="Times New Roman" panose="02020603050405020304" pitchFamily="18" charset="0"/>
                <a:cs typeface="Times New Roman" panose="02020603050405020304" pitchFamily="18" charset="0"/>
              </a:rPr>
              <a:t>бахіл</a:t>
            </a:r>
            <a:r>
              <a:rPr lang="uk-UA" sz="2400" dirty="0">
                <a:latin typeface="Times New Roman" panose="02020603050405020304" pitchFamily="18" charset="0"/>
                <a:cs typeface="Times New Roman" panose="02020603050405020304" pitchFamily="18" charset="0"/>
              </a:rPr>
              <a:t> або спеціального взуття є необов'язковим, але вони можуть застосовуватися в якості додаткових засобів захисту</a:t>
            </a:r>
          </a:p>
          <a:p>
            <a:r>
              <a:rPr lang="uk-UA" sz="2400" dirty="0">
                <a:latin typeface="Times New Roman" panose="02020603050405020304" pitchFamily="18" charset="0"/>
                <a:cs typeface="Times New Roman" panose="02020603050405020304" pitchFamily="18" charset="0"/>
              </a:rPr>
              <a:t>Респіраторні маски забезпечують додатковий захист під час проведення процедур високого ризику</a:t>
            </a:r>
          </a:p>
          <a:p>
            <a:r>
              <a:rPr lang="uk-UA" sz="2400" dirty="0">
                <a:latin typeface="Times New Roman" panose="02020603050405020304" pitchFamily="18" charset="0"/>
                <a:cs typeface="Times New Roman" panose="02020603050405020304" pitchFamily="18" charset="0"/>
              </a:rPr>
              <a:t>Персонал завжди повинен мити руки перед відходом з лабораторії</a:t>
            </a:r>
          </a:p>
          <a:p>
            <a:endParaRPr lang="ru-RU" sz="2400" dirty="0">
              <a:latin typeface="Times New Roman" panose="02020603050405020304" pitchFamily="18" charset="0"/>
              <a:cs typeface="Times New Roman" panose="02020603050405020304" pitchFamily="18" charset="0"/>
            </a:endParaRP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292080" cy="836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idx="1"/>
          </p:nvPr>
        </p:nvSpPr>
        <p:spPr>
          <a:xfrm>
            <a:off x="5330825" y="2571750"/>
            <a:ext cx="3584575" cy="4133850"/>
          </a:xfrm>
        </p:spPr>
        <p:txBody>
          <a:bodyPr lIns="92075" tIns="46038" rIns="92075" bIns="46038">
            <a:normAutofit/>
          </a:bodyPr>
          <a:lstStyle/>
          <a:p>
            <a:pPr marL="0" indent="0" algn="r" eaLnBrk="1" hangingPunct="1">
              <a:buFont typeface="Wingdings" pitchFamily="2" charset="2"/>
              <a:buNone/>
            </a:pPr>
            <a:r>
              <a:rPr lang="uk-UA" altLang="ja-JP" sz="2800" dirty="0">
                <a:solidFill>
                  <a:schemeClr val="folHlink"/>
                </a:solidFill>
                <a:latin typeface="Times New Roman" pitchFamily="18" charset="0"/>
                <a:ea typeface="ＭＳ Ｐゴシック" pitchFamily="34" charset="-128"/>
              </a:rPr>
              <a:t> </a:t>
            </a:r>
          </a:p>
          <a:p>
            <a:pPr marL="0" indent="0" eaLnBrk="1" hangingPunct="1">
              <a:lnSpc>
                <a:spcPct val="90000"/>
              </a:lnSpc>
            </a:pPr>
            <a:r>
              <a:rPr lang="uk-UA" sz="2800" dirty="0">
                <a:latin typeface="Times New Roman" pitchFamily="18" charset="0"/>
              </a:rPr>
              <a:t>Рукавички</a:t>
            </a:r>
          </a:p>
          <a:p>
            <a:pPr marL="0" indent="0" eaLnBrk="1" hangingPunct="1">
              <a:lnSpc>
                <a:spcPct val="90000"/>
              </a:lnSpc>
            </a:pPr>
            <a:endParaRPr lang="uk-UA" sz="2800" dirty="0">
              <a:latin typeface="Times New Roman" pitchFamily="18" charset="0"/>
            </a:endParaRPr>
          </a:p>
          <a:p>
            <a:pPr marL="0" indent="0" eaLnBrk="1" hangingPunct="1">
              <a:lnSpc>
                <a:spcPct val="90000"/>
              </a:lnSpc>
            </a:pPr>
            <a:r>
              <a:rPr lang="uk-UA" sz="2800" dirty="0">
                <a:latin typeface="Times New Roman" pitchFamily="18" charset="0"/>
              </a:rPr>
              <a:t>Костюми/хвартухи</a:t>
            </a:r>
          </a:p>
          <a:p>
            <a:pPr marL="0" indent="0" eaLnBrk="1" hangingPunct="1">
              <a:lnSpc>
                <a:spcPct val="90000"/>
              </a:lnSpc>
            </a:pPr>
            <a:endParaRPr lang="uk-UA" sz="2800" dirty="0">
              <a:latin typeface="Times New Roman" pitchFamily="18" charset="0"/>
            </a:endParaRPr>
          </a:p>
          <a:p>
            <a:pPr marL="0" indent="0" eaLnBrk="1" hangingPunct="1">
              <a:lnSpc>
                <a:spcPct val="90000"/>
              </a:lnSpc>
            </a:pPr>
            <a:r>
              <a:rPr lang="uk-UA" sz="2800" dirty="0">
                <a:latin typeface="Times New Roman" pitchFamily="18" charset="0"/>
              </a:rPr>
              <a:t>Респіратори</a:t>
            </a:r>
          </a:p>
          <a:p>
            <a:pPr marL="0" indent="0" eaLnBrk="1" hangingPunct="1">
              <a:lnSpc>
                <a:spcPct val="90000"/>
              </a:lnSpc>
            </a:pPr>
            <a:endParaRPr lang="uk-UA" sz="2800" dirty="0">
              <a:latin typeface="Times New Roman" pitchFamily="18" charset="0"/>
            </a:endParaRPr>
          </a:p>
          <a:p>
            <a:pPr marL="0" indent="0" eaLnBrk="1" hangingPunct="1">
              <a:lnSpc>
                <a:spcPct val="90000"/>
              </a:lnSpc>
            </a:pPr>
            <a:r>
              <a:rPr lang="uk-UA" sz="2800" dirty="0">
                <a:latin typeface="Times New Roman" pitchFamily="18" charset="0"/>
              </a:rPr>
              <a:t>Інше</a:t>
            </a:r>
            <a:endParaRPr lang="uk-UA" altLang="ja-JP" sz="2800" dirty="0">
              <a:latin typeface="Times New Roman" pitchFamily="18" charset="0"/>
              <a:ea typeface="ＭＳ Ｐゴシック" pitchFamily="34" charset="-128"/>
            </a:endParaRPr>
          </a:p>
        </p:txBody>
      </p:sp>
      <p:sp>
        <p:nvSpPr>
          <p:cNvPr id="35843" name="Rectangle 4"/>
          <p:cNvSpPr>
            <a:spLocks noChangeArrowheads="1"/>
          </p:cNvSpPr>
          <p:nvPr/>
        </p:nvSpPr>
        <p:spPr bwMode="auto">
          <a:xfrm>
            <a:off x="4946650" y="6350000"/>
            <a:ext cx="233363" cy="508000"/>
          </a:xfrm>
          <a:prstGeom prst="rect">
            <a:avLst/>
          </a:prstGeom>
          <a:solidFill>
            <a:schemeClr val="bg1"/>
          </a:solidFill>
          <a:ln w="9525">
            <a:noFill/>
            <a:miter lim="800000"/>
            <a:headEnd/>
            <a:tailEnd/>
          </a:ln>
        </p:spPr>
        <p:txBody>
          <a:bodyPr wrap="none" anchor="ctr"/>
          <a:lstStyle/>
          <a:p>
            <a:endParaRPr lang="uk-UA" dirty="0">
              <a:cs typeface="Arial" charset="0"/>
            </a:endParaRPr>
          </a:p>
        </p:txBody>
      </p:sp>
      <p:grpSp>
        <p:nvGrpSpPr>
          <p:cNvPr id="2" name="Group 10"/>
          <p:cNvGrpSpPr>
            <a:grpSpLocks/>
          </p:cNvGrpSpPr>
          <p:nvPr/>
        </p:nvGrpSpPr>
        <p:grpSpPr bwMode="auto">
          <a:xfrm>
            <a:off x="685800" y="1401763"/>
            <a:ext cx="4572000" cy="5227637"/>
            <a:chOff x="914400" y="1600200"/>
            <a:chExt cx="4360863" cy="4651375"/>
          </a:xfrm>
        </p:grpSpPr>
        <p:pic>
          <p:nvPicPr>
            <p:cNvPr id="35846" name="Picture 6"/>
            <p:cNvPicPr>
              <a:picLocks noChangeAspect="1" noChangeArrowheads="1"/>
            </p:cNvPicPr>
            <p:nvPr/>
          </p:nvPicPr>
          <p:blipFill>
            <a:blip r:embed="rId3" cstate="print"/>
            <a:srcRect/>
            <a:stretch>
              <a:fillRect/>
            </a:stretch>
          </p:blipFill>
          <p:spPr bwMode="auto">
            <a:xfrm>
              <a:off x="3352800" y="3200400"/>
              <a:ext cx="1922463" cy="1443038"/>
            </a:xfrm>
            <a:prstGeom prst="rect">
              <a:avLst/>
            </a:prstGeom>
            <a:noFill/>
            <a:ln w="12700" cap="sq">
              <a:noFill/>
              <a:miter lim="800000"/>
              <a:headEnd type="none" w="sm" len="sm"/>
              <a:tailEnd type="none" w="sm" len="sm"/>
            </a:ln>
          </p:spPr>
        </p:pic>
        <p:pic>
          <p:nvPicPr>
            <p:cNvPr id="35847" name="Picture 7"/>
            <p:cNvPicPr>
              <a:picLocks noChangeAspect="1" noChangeArrowheads="1"/>
            </p:cNvPicPr>
            <p:nvPr/>
          </p:nvPicPr>
          <p:blipFill>
            <a:blip r:embed="rId4" cstate="print"/>
            <a:srcRect/>
            <a:stretch>
              <a:fillRect/>
            </a:stretch>
          </p:blipFill>
          <p:spPr bwMode="auto">
            <a:xfrm>
              <a:off x="3352800" y="4800600"/>
              <a:ext cx="1922463" cy="1450975"/>
            </a:xfrm>
            <a:prstGeom prst="rect">
              <a:avLst/>
            </a:prstGeom>
            <a:noFill/>
            <a:ln w="12700" cap="sq">
              <a:noFill/>
              <a:miter lim="800000"/>
              <a:headEnd type="none" w="sm" len="sm"/>
              <a:tailEnd type="none" w="sm" len="sm"/>
            </a:ln>
          </p:spPr>
        </p:pic>
        <p:pic>
          <p:nvPicPr>
            <p:cNvPr id="35848" name="Picture 8"/>
            <p:cNvPicPr>
              <a:picLocks noChangeAspect="1" noChangeArrowheads="1"/>
            </p:cNvPicPr>
            <p:nvPr/>
          </p:nvPicPr>
          <p:blipFill>
            <a:blip r:embed="rId5" cstate="print"/>
            <a:srcRect/>
            <a:stretch>
              <a:fillRect/>
            </a:stretch>
          </p:blipFill>
          <p:spPr bwMode="auto">
            <a:xfrm>
              <a:off x="3352800" y="1600200"/>
              <a:ext cx="1922463" cy="1450975"/>
            </a:xfrm>
            <a:prstGeom prst="rect">
              <a:avLst/>
            </a:prstGeom>
            <a:noFill/>
            <a:ln w="12700" cap="sq">
              <a:noFill/>
              <a:miter lim="800000"/>
              <a:headEnd type="none" w="sm" len="sm"/>
              <a:tailEnd type="none" w="sm" len="sm"/>
            </a:ln>
          </p:spPr>
        </p:pic>
        <p:pic>
          <p:nvPicPr>
            <p:cNvPr id="35849" name="Picture 9"/>
            <p:cNvPicPr>
              <a:picLocks noChangeAspect="1" noChangeArrowheads="1"/>
            </p:cNvPicPr>
            <p:nvPr/>
          </p:nvPicPr>
          <p:blipFill>
            <a:blip r:embed="rId6" cstate="print"/>
            <a:srcRect/>
            <a:stretch>
              <a:fillRect/>
            </a:stretch>
          </p:blipFill>
          <p:spPr bwMode="auto">
            <a:xfrm>
              <a:off x="914400" y="4800600"/>
              <a:ext cx="1922463" cy="1443038"/>
            </a:xfrm>
            <a:prstGeom prst="rect">
              <a:avLst/>
            </a:prstGeom>
            <a:noFill/>
            <a:ln w="12700" cap="sq">
              <a:noFill/>
              <a:miter lim="800000"/>
              <a:headEnd type="none" w="sm" len="sm"/>
              <a:tailEnd type="none" w="sm" len="sm"/>
            </a:ln>
          </p:spPr>
        </p:pic>
        <p:pic>
          <p:nvPicPr>
            <p:cNvPr id="35850" name="Picture 10" descr="Photo of a health care worker wearing a personal respirator"/>
            <p:cNvPicPr>
              <a:picLocks noChangeAspect="1" noChangeArrowheads="1"/>
            </p:cNvPicPr>
            <p:nvPr/>
          </p:nvPicPr>
          <p:blipFill>
            <a:blip r:embed="rId7" cstate="print"/>
            <a:srcRect/>
            <a:stretch>
              <a:fillRect/>
            </a:stretch>
          </p:blipFill>
          <p:spPr bwMode="auto">
            <a:xfrm>
              <a:off x="914400" y="3200400"/>
              <a:ext cx="1981200" cy="1447800"/>
            </a:xfrm>
            <a:prstGeom prst="rect">
              <a:avLst/>
            </a:prstGeom>
            <a:noFill/>
            <a:ln w="9525">
              <a:noFill/>
              <a:miter lim="800000"/>
              <a:headEnd/>
              <a:tailEnd/>
            </a:ln>
          </p:spPr>
        </p:pic>
        <p:pic>
          <p:nvPicPr>
            <p:cNvPr id="35851" name="Picture 11" descr="DSC00525"/>
            <p:cNvPicPr>
              <a:picLocks noChangeAspect="1" noChangeArrowheads="1"/>
            </p:cNvPicPr>
            <p:nvPr/>
          </p:nvPicPr>
          <p:blipFill>
            <a:blip r:embed="rId8" cstate="print"/>
            <a:srcRect/>
            <a:stretch>
              <a:fillRect/>
            </a:stretch>
          </p:blipFill>
          <p:spPr bwMode="auto">
            <a:xfrm>
              <a:off x="914400" y="1600200"/>
              <a:ext cx="1981200" cy="1485900"/>
            </a:xfrm>
            <a:prstGeom prst="rect">
              <a:avLst/>
            </a:prstGeom>
            <a:noFill/>
            <a:ln w="9525">
              <a:noFill/>
              <a:miter lim="800000"/>
              <a:headEnd/>
              <a:tailEnd/>
            </a:ln>
          </p:spPr>
        </p:pic>
      </p:grpSp>
      <p:sp>
        <p:nvSpPr>
          <p:cNvPr id="35845" name="Rectangle 15"/>
          <p:cNvSpPr>
            <a:spLocks noChangeArrowheads="1"/>
          </p:cNvSpPr>
          <p:nvPr/>
        </p:nvSpPr>
        <p:spPr bwMode="auto">
          <a:xfrm>
            <a:off x="0" y="17463"/>
            <a:ext cx="8675688" cy="1077218"/>
          </a:xfrm>
          <a:prstGeom prst="rect">
            <a:avLst/>
          </a:prstGeom>
          <a:noFill/>
          <a:ln w="9525">
            <a:noFill/>
            <a:miter lim="800000"/>
            <a:headEnd/>
            <a:tailEnd/>
          </a:ln>
        </p:spPr>
        <p:txBody>
          <a:bodyPr>
            <a:spAutoFit/>
          </a:bodyPr>
          <a:lstStyle/>
          <a:p>
            <a:pPr algn="ctr"/>
            <a:r>
              <a:rPr lang="uk-UA" sz="3200" b="1" dirty="0">
                <a:effectLst>
                  <a:outerShdw blurRad="38100" dist="38100" dir="2700000" algn="tl">
                    <a:srgbClr val="000000">
                      <a:alpha val="43137"/>
                    </a:srgbClr>
                  </a:outerShdw>
                </a:effectLst>
                <a:latin typeface="Times New Roman" pitchFamily="18" charset="0"/>
                <a:cs typeface="Calibri" pitchFamily="34" charset="0"/>
              </a:rPr>
              <a:t>Первинний  </a:t>
            </a:r>
            <a:r>
              <a:rPr lang="uk-UA" sz="3200" b="1" dirty="0" err="1">
                <a:effectLst>
                  <a:outerShdw blurRad="38100" dist="38100" dir="2700000" algn="tl">
                    <a:srgbClr val="000000">
                      <a:alpha val="43137"/>
                    </a:srgbClr>
                  </a:outerShdw>
                </a:effectLst>
                <a:latin typeface="Times New Roman" pitchFamily="18" charset="0"/>
                <a:cs typeface="Calibri" pitchFamily="34" charset="0"/>
              </a:rPr>
              <a:t>барєр</a:t>
            </a:r>
            <a:r>
              <a:rPr lang="uk-UA" sz="3200" b="1" dirty="0">
                <a:effectLst>
                  <a:outerShdw blurRad="38100" dist="38100" dir="2700000" algn="tl">
                    <a:srgbClr val="000000">
                      <a:alpha val="43137"/>
                    </a:srgbClr>
                  </a:outerShdw>
                </a:effectLst>
                <a:latin typeface="Times New Roman" pitchFamily="18" charset="0"/>
                <a:cs typeface="Calibri" pitchFamily="34" charset="0"/>
              </a:rPr>
              <a:t> </a:t>
            </a:r>
          </a:p>
          <a:p>
            <a:pPr algn="ctr"/>
            <a:r>
              <a:rPr lang="uk-UA" sz="3200" b="1" dirty="0">
                <a:effectLst>
                  <a:outerShdw blurRad="38100" dist="38100" dir="2700000" algn="tl">
                    <a:srgbClr val="000000">
                      <a:alpha val="43137"/>
                    </a:srgbClr>
                  </a:outerShdw>
                </a:effectLst>
                <a:latin typeface="Times New Roman" pitchFamily="18" charset="0"/>
                <a:cs typeface="Calibri" pitchFamily="34" charset="0"/>
              </a:rPr>
              <a:t>Засоби індивідуального захисту</a:t>
            </a:r>
            <a:endParaRPr lang="uk-UA" sz="3600" b="1" dirty="0">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533400"/>
            <a:ext cx="7924800" cy="1143000"/>
          </a:xfrm>
          <a:noFill/>
        </p:spPr>
        <p:txBody>
          <a:bodyPr>
            <a:normAutofit fontScale="90000"/>
          </a:bodyPr>
          <a:lstStyle/>
          <a:p>
            <a:pPr algn="ctr"/>
            <a:r>
              <a:rPr lang="uk-UA" dirty="0">
                <a:latin typeface="Times New Roman" pitchFamily="18" charset="0"/>
                <a:cs typeface="Times New Roman" pitchFamily="18" charset="0"/>
              </a:rPr>
              <a:t>Критерії класифікації біологічних агентів за групами ризику</a:t>
            </a:r>
            <a:endParaRPr lang="uk-UA"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147" name="Rectangle 3"/>
          <p:cNvSpPr>
            <a:spLocks noGrp="1" noChangeArrowheads="1"/>
          </p:cNvSpPr>
          <p:nvPr>
            <p:ph idx="1"/>
          </p:nvPr>
        </p:nvSpPr>
        <p:spPr>
          <a:xfrm>
            <a:off x="-76200" y="2209800"/>
            <a:ext cx="6858000" cy="4376321"/>
          </a:xfrm>
        </p:spPr>
        <p:txBody>
          <a:bodyPr/>
          <a:lstStyle/>
          <a:p>
            <a:pPr>
              <a:lnSpc>
                <a:spcPct val="90000"/>
              </a:lnSpc>
            </a:pPr>
            <a:r>
              <a:rPr lang="uk-UA" sz="1800" b="1" dirty="0">
                <a:latin typeface="Times New Roman" panose="02020603050405020304" pitchFamily="18" charset="0"/>
                <a:cs typeface="Times New Roman" panose="02020603050405020304" pitchFamily="18" charset="0"/>
              </a:rPr>
              <a:t>1-а група ризику </a:t>
            </a:r>
            <a:r>
              <a:rPr lang="uk-UA" sz="2400" dirty="0">
                <a:latin typeface="Times New Roman" panose="02020603050405020304" pitchFamily="18" charset="0"/>
                <a:cs typeface="Times New Roman" panose="02020603050405020304" pitchFamily="18" charset="0"/>
              </a:rPr>
              <a:t>- Низький рівень індивідуального та суспільного ризику</a:t>
            </a:r>
          </a:p>
          <a:p>
            <a:pPr>
              <a:lnSpc>
                <a:spcPct val="90000"/>
              </a:lnSpc>
            </a:pPr>
            <a:endParaRPr lang="uk-UA" sz="2400" dirty="0">
              <a:latin typeface="Times New Roman" panose="02020603050405020304" pitchFamily="18" charset="0"/>
              <a:cs typeface="Times New Roman" panose="02020603050405020304" pitchFamily="18" charset="0"/>
            </a:endParaRPr>
          </a:p>
          <a:p>
            <a:pPr>
              <a:lnSpc>
                <a:spcPct val="90000"/>
              </a:lnSpc>
            </a:pPr>
            <a:r>
              <a:rPr lang="uk-UA" sz="1800" b="1" dirty="0">
                <a:latin typeface="Times New Roman" panose="02020603050405020304" pitchFamily="18" charset="0"/>
                <a:cs typeface="Times New Roman" panose="02020603050405020304" pitchFamily="18" charset="0"/>
              </a:rPr>
              <a:t>2-а група ризику </a:t>
            </a:r>
            <a:r>
              <a:rPr lang="uk-UA" sz="2400" dirty="0">
                <a:latin typeface="Times New Roman" panose="02020603050405020304" pitchFamily="18" charset="0"/>
                <a:cs typeface="Times New Roman" panose="02020603050405020304" pitchFamily="18" charset="0"/>
              </a:rPr>
              <a:t>- Середній рівень індивідуального ризику, обмежений  рівень суспільного ризику</a:t>
            </a:r>
          </a:p>
          <a:p>
            <a:pPr>
              <a:lnSpc>
                <a:spcPct val="90000"/>
              </a:lnSpc>
            </a:pPr>
            <a:endParaRPr lang="uk-UA" sz="2400" dirty="0">
              <a:latin typeface="Times New Roman" panose="02020603050405020304" pitchFamily="18" charset="0"/>
              <a:cs typeface="Times New Roman" panose="02020603050405020304" pitchFamily="18" charset="0"/>
            </a:endParaRPr>
          </a:p>
          <a:p>
            <a:pPr>
              <a:lnSpc>
                <a:spcPct val="90000"/>
              </a:lnSpc>
            </a:pPr>
            <a:r>
              <a:rPr lang="uk-UA" sz="1800" b="1" dirty="0">
                <a:latin typeface="Times New Roman" panose="02020603050405020304" pitchFamily="18" charset="0"/>
                <a:cs typeface="Times New Roman" panose="02020603050405020304" pitchFamily="18" charset="0"/>
              </a:rPr>
              <a:t>3-я група ризику </a:t>
            </a:r>
            <a:r>
              <a:rPr lang="uk-UA" sz="2400" dirty="0">
                <a:latin typeface="Times New Roman" panose="02020603050405020304" pitchFamily="18" charset="0"/>
                <a:cs typeface="Times New Roman" panose="02020603050405020304" pitchFamily="18" charset="0"/>
              </a:rPr>
              <a:t>– Високий рівень індивідуального ризику, обмежений  рівень суспільного ризику</a:t>
            </a:r>
          </a:p>
          <a:p>
            <a:pPr>
              <a:lnSpc>
                <a:spcPct val="90000"/>
              </a:lnSpc>
            </a:pPr>
            <a:r>
              <a:rPr lang="uk-UA" sz="1800" b="1" dirty="0">
                <a:latin typeface="Times New Roman" panose="02020603050405020304" pitchFamily="18" charset="0"/>
                <a:cs typeface="Times New Roman" panose="02020603050405020304" pitchFamily="18" charset="0"/>
              </a:rPr>
              <a:t>4-аикугрупа ризику </a:t>
            </a:r>
            <a:r>
              <a:rPr lang="uk-UA" sz="2400" dirty="0">
                <a:latin typeface="Times New Roman" panose="02020603050405020304" pitchFamily="18" charset="0"/>
                <a:cs typeface="Times New Roman" panose="02020603050405020304" pitchFamily="18" charset="0"/>
              </a:rPr>
              <a:t>- Високий рівень індивідуального ризику, високий рівень суспільного ризику</a:t>
            </a:r>
          </a:p>
        </p:txBody>
      </p:sp>
      <p:pic>
        <p:nvPicPr>
          <p:cNvPr id="21506" name="Picture 2" descr="http://lh3.ggpht.com/-nAn2LU9vmi0/T7amfhxOiXI/AAAAAAAADvY/Av8Tc5wJtQE/cabina-de-seguridad-biologica%25255B5%25255D.jpg?imgmax=800">
            <a:hlinkClick r:id="rId3"/>
          </p:cNvPr>
          <p:cNvPicPr>
            <a:picLocks noChangeAspect="1" noChangeArrowheads="1"/>
          </p:cNvPicPr>
          <p:nvPr/>
        </p:nvPicPr>
        <p:blipFill>
          <a:blip r:embed="rId4" cstate="print"/>
          <a:srcRect/>
          <a:stretch>
            <a:fillRect/>
          </a:stretch>
        </p:blipFill>
        <p:spPr bwMode="auto">
          <a:xfrm>
            <a:off x="7543800" y="1066800"/>
            <a:ext cx="1543050" cy="2493569"/>
          </a:xfrm>
          <a:prstGeom prst="rect">
            <a:avLst/>
          </a:prstGeom>
          <a:noFill/>
        </p:spPr>
      </p:pic>
      <p:pic>
        <p:nvPicPr>
          <p:cNvPr id="21508" name="Picture 4" descr="http://upload.wikimedia.org/wikipedia/commons/8/8e/Positive-pressure_biosafety_suit.jpg">
            <a:hlinkClick r:id="rId5"/>
          </p:cNvPr>
          <p:cNvPicPr>
            <a:picLocks noChangeAspect="1" noChangeArrowheads="1"/>
          </p:cNvPicPr>
          <p:nvPr/>
        </p:nvPicPr>
        <p:blipFill>
          <a:blip r:embed="rId6" cstate="print"/>
          <a:srcRect/>
          <a:stretch>
            <a:fillRect/>
          </a:stretch>
        </p:blipFill>
        <p:spPr bwMode="auto">
          <a:xfrm>
            <a:off x="7410450" y="3605629"/>
            <a:ext cx="1676400" cy="2547521"/>
          </a:xfrm>
          <a:prstGeom prst="rect">
            <a:avLst/>
          </a:prstGeom>
          <a:noFill/>
        </p:spPr>
      </p:pic>
      <p:pic>
        <p:nvPicPr>
          <p:cNvPr id="21510" name="Picture 6" descr="http://t1.gstatic.com/images?q=tbn:ANd9GcSJLU59YbIJpDfhEexD9EY9s_LOAJScRoGIRReYl5WtwyydVlbJpw">
            <a:hlinkClick r:id="rId7"/>
          </p:cNvPr>
          <p:cNvPicPr>
            <a:picLocks noChangeAspect="1" noChangeArrowheads="1"/>
          </p:cNvPicPr>
          <p:nvPr/>
        </p:nvPicPr>
        <p:blipFill>
          <a:blip r:embed="rId8" cstate="print"/>
          <a:srcRect/>
          <a:stretch>
            <a:fillRect/>
          </a:stretch>
        </p:blipFill>
        <p:spPr bwMode="auto">
          <a:xfrm>
            <a:off x="5885599" y="5448300"/>
            <a:ext cx="1524851" cy="1371600"/>
          </a:xfrm>
          <a:prstGeom prst="rect">
            <a:avLst/>
          </a:prstGeom>
          <a:noFill/>
        </p:spPr>
      </p:pic>
      <p:sp>
        <p:nvSpPr>
          <p:cNvPr id="21512" name="AutoShape 8" descr="http://www.google.com/url?sa=i&amp;source=images&amp;cd=&amp;docid=6bOGAkw9j56tEM&amp;tbnid=gvKh6MddGRf8UM&amp;ved=0CAUQjBw&amp;url=http%3A%2F%2Fwww.bacteriainphotos.com%2Fphoto%2520gallery%2Fbacteria%2520light%2520microscopy.jpg&amp;ei=HVAlU7vdIsikyAOpiYHQBA&amp;psig=AFQjCNGh7_pmrvZEVy4IIwaN3Uc-fJ35nA&amp;ust=1395040669592554"/>
          <p:cNvSpPr>
            <a:spLocks noChangeAspect="1" noChangeArrowheads="1"/>
          </p:cNvSpPr>
          <p:nvPr/>
        </p:nvSpPr>
        <p:spPr bwMode="auto">
          <a:xfrm>
            <a:off x="63500" y="-136525"/>
            <a:ext cx="5743575" cy="459105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1514" name="AutoShape 10" descr="http://www.google.com/url?sa=i&amp;source=images&amp;cd=&amp;docid=6bOGAkw9j56tEM&amp;tbnid=gvKh6MddGRf8UM&amp;ved=0CAUQjBw&amp;url=http%3A%2F%2Fwww.bacteriainphotos.com%2Fphoto%2520gallery%2Fbacteria%2520light%2520microscopy.jpg&amp;ei=HVAlU7vdIsikyAOpiYHQBA&amp;psig=AFQjCNGh7_pmrvZEVy4IIwaN3Uc-fJ35nA&amp;ust=1395040669592554"/>
          <p:cNvSpPr>
            <a:spLocks noChangeAspect="1" noChangeArrowheads="1"/>
          </p:cNvSpPr>
          <p:nvPr/>
        </p:nvSpPr>
        <p:spPr bwMode="auto">
          <a:xfrm>
            <a:off x="63500" y="-136525"/>
            <a:ext cx="5743575" cy="459105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1516" name="AutoShape 12" descr="data:image/jpeg;base64,/9j/4AAQSkZJRgABAQAAAQABAAD/2wCEAAkGBhQSEBUUExQWFRUWGBgXFRcWFhUUGBUXFRYVFhUXFBcXGyYfFxklGRYUHy8gJCcpLC0sFR4xNTAqNSYrLCkBCQoKDgwOGg8PGi8kHyQvKSwxLCwsLyoqLCwsLCwsLCwpKSwsLCwsLSwsLCwsLCwpKSwsKS8sLCwsLCwsLCwsLP/AABEIAMkA+wMBIgACEQEDEQH/xAAcAAABBAMBAAAAAAAAAAAAAAAABAUGBwEDCAL/xABJEAACAQIEAgYDCwsDAwUBAAABAgMAEQQFEiEGMQcTIkFRYTJxkRQjNVJygaGxsrPRFRYzQlNUYnOTwdIlkvA0Q/EkgoPC4UT/xAAaAQACAwEBAAAAAAAAAAAAAAACAwABBAUG/8QALxEAAgIBAwMBBgYDAQAAAAAAAQIAEQMEEiExQVEyExQiYXHwgZGhscHhBVLRQv/aAAwDAQACEQMRAD8Ao2nTKIICrGcTncBOqC2PPXqLDmOzy8aa6tron4egnwfWSoGaOdwtybbxxHccjRLV/FF5XKLYEhsOWYRijRx4xl1jVdAwKWOqxQbNew+nyremSYUEe844ix1e92IuHsRZdyOxz2v89r1wuGSJQsahFHIKLAfMK26jVGu0z+8nxKD/ACLhbt7zjbD0feyS268+yLbah7D5V6OSYUL+hxpLA7aDdNxb9QBjsfLtd1hVwcX5nLh8MZYiLoyltQJuhNiB57iotH0ryKDrw9zcgaXIAO1lJI599Px6bJkXckr3o3VSEvkmE295xo5g+93ue3Y2K7j0RbbkOVzbTBkmHCjrIsaSAurTHYE76rXXYX5eVvO1v8IcSSYyN5GUKA9ksxNxbvv309YiPWpU3swIO55EWNKdCjbWkGqJ7TmfFYUGR+qWQxgkrqF2C/xWFvnrR7nb4rew1ePD3AohdjJ1bIVZAgBN1LXGonntTcnAchxl9KjDiQmzNqOgbrpHdvetIw4SSN/6QPfD/rKnGTT/ALGX+m/4Vn8jT/sZf6b/AIV0yDRc1kqM95PicyPlUwFzFIB5ow/tScQt4H2Guop4A6FG3VgQR4gixqDx9FsYcnrW0hrqoUbJ8Qk8/XTcS42ve1fhco6ojtKbjy2VhdY3I8QjEbc9wKTV02+GWOB1QBVCNsNh6J8K5kpRq+I/DkLjkRVDlczqGWKRgeRCMQe7YgUfkqbVp6qS9r20Ne3ja3Kr46NG/wBKw3yX++kp6lytWnSclg6KVFjYEHuYd9QV3iW1BBoCc2TZZKgu0UijxZGA9pFe1yeci4hlIPL3t/wqxukniFpcUMOhukRG3PVKfrte1vXVnZcJBDGJDdwq6rbDVbewHKn5MBx41c9+0h1JFcTmz8iz/sZf6b/hXiXKplBLRSKBzJRgB6yRXT+o1EelKYjLyL+lIi+vmbfRS8ab3C+ZBqT4lFwYKR/QR2tudKs31Ct35Fn/AGMv9N/wq3Oi3L448O+JN1btIxLWXQtjc38++pyuPQoHEilDybULG/KxvajzYvZuVHNSjqqJFTmr8iz/ALGX+m/4UfkWf9jL/Tf8K6c1edNGa8UxYaZIpSy9YLh7HQDe1i3caUqFjSiT3r5Tnr8iz/sZf6b/AIVpTAyFtIRyw5qFYkW8rXrqFJbgEG4PIg3B9VRviTgxcQ3XROYcQNxItxqI+Pb6/rokVSac1J70fEoj8iz/ALGX+m/4V5kyqZQS0UgA3JKMAPWSNquqDjOfCMIswjYdwnS5VvMj8N/KnDi7MEmyrEtG4dTESCpv3iiyYWTk9PPaWupsgVOeqKKKTNkKuvoYP+nv/Pf7uGqUq2uhbMVEckNm1li9/wBWwVBt58/oogtzPqDSSzgK9GsE1rvQzDMvZhYi47wd6Rz5TC1tUSGx1bqPS8fXSw0UQJHSCQD1muKFVFlUKPAAD6q2VivVqqXU80yzcWwJOYXYq4ZVvpOkswuBcU92qt83lw+Ix8haZoogiguALNIrW27791/KtOnxrkJ3XVdoDkgcSyVWvRNeI/RAG4sLHx251lqzQxGTjLM2hwcrq+h7BVNr7k8h52vSrINXuWEuzMxQEswsxJ33FNWVBsViJJZCOrhdo0RW1K1j6UgP6w2qTA096Rdnfr/UBTuNzTjB70/yG+ya5erqHGH3t/kN9k1y9Web9N3nQXRr8FYb5L/fSUnw/E7/AJRxas3vEEd7WGzKAWN+d/SpR0afBWG9T/fSVWPFmDmixMplBQyO7gX9JSxCnY7it2jxLlLKfEzMu5yL+7jhwThDi8y6x7Gxad/Xfsj2kVclVx0R4T9PJ8hAfaT/AGqx6vXteXb2Agt6j+UKZ+LcBFLhJOtF1RTILG1mQErTpPiUQXdlUcu0QPrpHn+WnEYaSJW0l1sGIuBuDv7PprJj4YHpzBMY+j7LlOVqrjUspckHkQxt/amPiPo0kVG9yOWjJ1GBm7xyKHkT696nmUZeIII4gb6FC38SOZ9t6UzzqilnYKoFySbADzNP95dcpZO5kB7yuMnzjEZa8MeMk95kQtpYF3ityFx5929PGbcd5dLGUkJlU/qhGv6wTax86kuKxeHMYeRoih2DMUK3PIAnak2ImweHQSN1Masdm0oAx8rDejORXIZkO75cfxB+/viV7kXF64SfSjSNgz+rIvajvyKb7i//AIq1cPOrqHQhlYAgjcEHwql+PMVFLizJFKJEYAixvpYCxFu4W+upJ0U5+xLYVrlQC8Z+Lv2l+kH21q1On34xlHB7/fmM20oaWJiMOsilXUMp5hgCD8xqA8bcCQx4WeeAtEVQlkU9hhttbuFWDTFx18G4r+U31iuWuRk9JkUfEJzpRRRS51oVLuE86mwsLNCxBZmXddSbKpJB+MNtvOojVs9GmRRYrLGSUEqMSzCxtv1cVPwOqPbCxM+pFpJpwrmz4jDK7qytyJI06j8ZR4U8FgASe6teHhCKqKLKoAA8AOVVlxXjMXDimkl1Kr3RDG9lKruNt7HlemJjGfIQvE5wsCu8luXcXrNi3VCpgWPWJLMO0D2tztbnTlgOJsNOwSOVWYgkDcEgc7XqncIJiikX5s0YYmzWv1gAHO1PfA8rDFQ9pbEOEuLlri5sbXFm2rbk0SBSQeggElb5+/v+fEtktXtReq7yHHyQ5mwxcgLSLYdshV37IVfmqwxLcbG48q52bEcZHzjA1z0TamHDcI4dXZymtmYtd+1a51WA8L090z51lOIla8OJMI0206QRe/pX9VDiJBoNVymA8R3FMfFmb9VGI0Pv03YjAbS2+xZSfCnvDxkIAx1MAATa1z3mm3CcOok8kxJdnbUNdj1fyPCrxlQ1t2/WRrI4m7JsB1UKLaxsC/K5YjtFiOZ86X2rNFLZixswgKFCaMYPen+Q32TXL1dRYwe9P8hvsmuXaGbNN3nQPRp8FYb5L/fSVEukvLZHxhdRqVY0uBclACxLP4DnUt6NfgrDfJf76So5xJmXW4ubDwX6zEaIS3cqp6Z9Xd8xrdobGTcOwmXIxV7HmOvR7MmHy3rZWCKzu2ptvIevka2ScayYovFgImZwNpXGmMb78+/wvWY+jaIuvWyySRooCRX0qth2uXibnu51KsJg0iUJGqoo5BRYVMuTFuLjkn8h/wBi+TIll3R/rbrcdK08mx03Ohbd3n81hUzorFZsmVsnql1M1qxOGWRCjqGVhZgdwR51topcuQbOui+N1PueRo979WxLRk/WPXvUVwnCOqX3LPP1MwuVRhrja47JQ3sCfD/xVx0zcS8Lx4yOzdmRd45BzU/3HlW/DrXHwuePPcSWR0MrzM+jSSCGaV2RwiFl06gdQI57crXqPcM44wYyGTuDi/yW2a/tq3sqwOIOEeDFlWch41INy6lbAnz3qkpFKXvsVuD8pTyroabL7Tcrm/p4jcbFwVJnRjG1MPHJP5NxX8o/WKrqDO8ZmU0cYZwnZusR0BVFgXc+PfvU64ky7qMnxEet5NMTdpzdjuOdcnNp/YgWeT2gKCHAMoCiiiss6sKujoa+D3/nv93DVL1dPQx/0D/z3+7iqRGo9EnlqhPSLlDOglMnvQKq0bEgAlrawR372qc1pxmDWRGR1DBhazC4Phf56dhyezcNOcRxKLkxUizeBUqVAJcApsCCP+b1YfB+ULM7zyq2pJLxjSUVTbtaB3qTUYkxhwrhoWHXKZBKqqTDe/Mk+XcPCrH4bzKSaEPLHoJ5WPpi3pAd1dTV5GGOx+feIFMRYqR/i7hCWafrIm2YWbURZNI20i17He9eujkzBZEcP1Yt1epdIB31Bb786md6DWD3ljj9mRG7ObmaxQKyKyxkxqqKcUcWS4OdborxMmy3s5YHtfMARUrK1CuK8SZMYuFlQCJwqo5TUxY+lobu8K06ZQz8ixzAc0LkmybP4cUpaJr2tqHepPcacKRZVk8WHQJGoGwubC7W2ux7zS8C1Jybdx2dIQuuZpxg96f5DfZNcuV1HjT70/yG+ya5cpc26bvLkyjiH3JkEDLbrGV1jH8Rlku1vADf2VnowysyNJjJd2J0IeXy2Hz7e2q4ixDPFEpfUEUhRY2QM7EgeJJN/nq8+FLe44dMZjGnZW5+s+vn89dNk9jpgR1b9plyim+pMd6KKK5kCF6KxSXH5rFAFMsipqNl1G1zzqwCTQkiqivMUwYXUgg8iDcH1Gmfi3OJMLAJY1DAOocG+yE2JFu+9vbRKhZgo6yrj1ei1NON4swsOgSShS6h1BBPZPI7Dao5nvShHFIqwKs6kXLBytjc7Wt4fXTE0+RzQWWOekU9I+WyGJMTCxDwXJ0kg6GFmI8x9VVPmuZvKkaOB2NRD2sz6rX1EekdudWphOMsTOl/cLdUysS5a66dJudxuKgRyKWTA+6ewIoiQAOZZnUHb5x7K6mnUqmzJXBHfzfELGyhuR9m5P8Aov6lcGgUr1r6mYXGohWKg252p246+DcV/KP1iopk+FTD5lgtA0pNhttye2wYtufO3tqV8dfBuK/lH6xXP1agPuHfn9alYzbX8/5nOlFFFZJ1oVdfQuP9Pf8Anv8Adw1SlXV0Mn/T3/nv93DUiM/ok/JtWqa5UgGxIIB8PA1k0aauc+M2Q8PmBHWSTri7FiSgHPn66eFW2w2r0KKN3LmzKCgdIWorNFqCFCi1CisgVJJioFnLT4vHDDNog06mRran0g7Mrd17cqn+mmfiTJuuj1R9mZLMhB0ltO4Rm+Kafp8gR+fz8fOA4JHEdY0soF7kAb+Nu+oji+kIJjGw4iL2dUDKw3v6W3iD3VIVxTrhzI6e+KhZlXftAXsvjUR4R4L1lMXiCS7EvoK6SGLXDEj6qZhXGNzZe3H4yieKEnGNPvT/ACG+ya5crqPGj3p/kN9k1y5WOdDTd5cPRpwZEcNDipO2zaiqkdldLstz8Y9m9WPUZ6NPgrDfJf76SpNTHyM9bj0mV/WYUUUUuBMUkzPKYsQmiZA68xfmD4g8waWUVYJBsSSEYjhzEYButwLNJHft4dje479B/wCH10+8TMHy+bWNOqImzEbNpuBfxvWjifjOHBi19cp9GMHf1sf1RVcY5ZsfiEE062Ya2s1ooUJ8eWq3010sePJmp34rv3P35lV5MnXDUeFnwWHE4hdwgWzlCwAJsN9/CnQ8G4I//wA8XzC31VHpeEsqTDma5MaWBkSRm3uB3X3uag+JzTqJ2OCnlEW2klib7C91IHf5Ua4jmYnGxHXqKH7yKtmh9/vLrjwKLF1SKFTSVCgbAEEf3qrG4RlXFR4AznS6O5030D0iLrff0RSD8/sda3Xkf/Et/qp1yPK80Z/dqlXcjSBNYFk8gbWHsokw5NPZZhz+/aEVK/f9SQ8U5DJHhcK0N5JcKVtpG7DYGwHmB8xp141e+V4kkWJhJse69tjTHP0iT4bs4vBsrdxVhpI+e/11uzTiVMblGLdVKEIwKsQTtp327t6yZky7AWHAvn6ykFEGUZRRRWKdeFWB0anFsBHC7JE0hZm06lBVU1A+BIK/RVf1YvBfESQ5VNGuJSGczFkDX3XTFfuPPSw+am4W2t2/GZ9SpbHQlg8V5ZPP1ccT6EJ99YbEWsVI33F77U+xLZQCbkAAnxsOdR7B8fYLq11YqLVYavSG9t+7xrTm/SJg0hdosRG7hewovctyHMcu+oWJATxMAxn1UZKqLVAuF+k6ORSMTJGhW3bJI1k87KBtTrmPSXgolBWZZWNwAl9jbbUSNhVMhVtv8wtreDF/EXFMWEXtENJa6x3sSL2Jv3VF8HnUmYY2MKzQKqsw0s3bUMLbEWPK1McEuExkjz4vFRwM7AhEYt2QLWNwbVI4sbla4X3OuNA8JNR1jcGwOnYbcq2qcOJau289h/2KbG7DoZPazaojlPG+GjhImx0Mri9ioYXUeiNxzrbl3SRgpYwzTpETe6OTcW9QrAy1dRoVvBkpvWKYDx9gP3qL2t+FH5+4D96i9rfhQy9jeI/gUWqNY3pDwKxsy4mNmAOlRqNzbYcvGtOTdIGFMCGfFQCUi7BdQAvyHLnai28XK2tdUZJ8Z+if5DfZNctV0Ni+PMAY3AxUVyrAbtuSpt3VzzQzZpwRdzoLo1+CsN8l/vpKk1QHgLi/Bw5dBHLiI0dQ+pTe4vK5F9vAg/PT/wDn7gP3qL2t+FSZnVtx4j/WjG41Io2kkYKqi5J/5zpn/P3AfvUXtb8KjPE3FeExWJw8JxCe5xeSVgWAJF9KHb/l6bjUM1MaEAq3iTPIM6GKi61UZF1EDUOYH6w8qcarPjXjiNfc/uLErZNV1QnSNl0hlIsRzqQ5L0iYR8PG02IjSQqNam4sw2PIfP8APRZEG3evQ9u4kCP3Eh3HJjlzAxRrpYsqu4BJeRgLA+Cja9vOpJlHRegAOKcykckUlUA528T9FM/EPFOF/KUE4kjlhQDZD2tdz2mBA2HZ9lTL8/cB+9Re1vwrXk1LLiRUPbmQK3SjHXCZVDFH1aRosfxQBY+sHnTfjuC8HMbvAl/Fbp9m1a/z9wH73F7W/Csfn7gP3qL2t+FYRkYGwTJsPiIJ+i7Bs1x1q3N7B9vpBrXmmNfD9Xl2AB6zTcux1dUhN7knv5+r2UuxfSHgUjZlxEbkAkKNV2NtgNvGo/wTxHhIkkmxGJjE87anBJJUdy8vo9VaFzMylshuugPc/wBSFW8H9Y84Po4w47WIL4iQ7szswF/IA8vXTZxnwHhY8FPLErRsiEjS7EHlswJO1P8A+fuA/eova34Uz8X8Z4OXAYiOPExs7RkKo1XJuNhtSjqMp/8ARhKjWODKOooopE6cKc8lzOOESdZCJdYAFyBpF7sBcEgkWFxYjfxpsq0+i2a2EYEAjrmvtf8AUjqwL4lgE9JDX4gwxUf+hjuLXOthcX7QsB3gtvva47lAoGe4W9/cS93/AHDtZiSfR77rty2tax01e8eDTmFHsFJsxxixW7IJPkKsCzQgqSxpRKOjzrCjngwTYj9KbboBe2nmHBYb99t69w59hhGivgkdlUKW6wrexW5soG5s+5v6XgLVcEOcFpQojFj5U8QoCLlR7BVshXrLcMnqEogcQYbRp9xLcg3Yyb3IexHY2sWBty7I8Kj1dOdUvgPYKBCvgPYKCL9pOY6K6c6lfij2CjqV+KPYKkm+cx0V031K+A9go6lfAewVJN85korpvqV+KPYKDCvxR7BUk3zmSsV0vi4V6t9h6Ldw+Ka5oqQla45ZFmSQSl5IlmGkgK1rXJG5BUg7ah/7r91OUXEWGVgVwS7C1mk1XNkFzdOfZPlv3G5NodHmGU5ZhyVUmz7lQT+lk77VIxg0+In+1fwqTM2pokVKFfOcNqQrhFspYsGkLawyqAGIUciGIt4jw32vnmEuCMGvcW7ZHa7VwB2thdLeOk3FmsLvcwKdLdUD4EIDWJZIF59UPWEq6Mv25/1lKjiTC2UHAJsQf0rXIBW63tc3C99+beNRtzckjYX5eHlXSMMUTi6rGw8Qqn+1bPcafET/AGr+FSpR1NdROaaK6V9yJ8RP9q/hWfcafET/AGr+FSpXvXynNNFdLDCJ8RP9q/hR7jT4if7V/CpJ718pzTRXQ8ua4RVZiY7KbGyqTfwAtvTVBxhhm1HqbAcjoXf6NqvY3iaE9q/pQyjaKu7h7iDrZureFCGJ0sqLsP4tqX8a4ZBl+JIRQRGdwovzHlUZSvWTKzYn2OP1lA0UUUMZCrf6IcIrYJ2PPrmHsSL8aqCrl6Hf+gf+e/3cVWDUFiQOJOgK04nBK/pd1bmawv4U1YLPElkKAGiVWNkdoCK3qXtFsumMAhRtXvDYkOLikma4zq1AAvesZVOpS+2o91Xt+G4woSm4xxakq48FtPfTbnmZSoF0C1zzrdluOjdhf07b+FEMZ27jCGEhdxmcwndHuD6hWcyzkwRqzLctzrViUR5dXWAaeY9Ve80zWAx2Zgbjbv3qwPSKuMCglRU8ZfmLSyXHLv8AKnkmoxw7iI4kLAlix9lZ/Kric6296bYCifHbEDtCyYCzfCOBN+NxsjzqIWuo52+m9P8ATflmVJESym+qnCluwNBegmfMymgvaacZ+jf5LfZNczV01i/0b/Ib7JrmWlwEl7dH8gXKoCSAAr3J/myVFsfxLi3cjrtIubaNtr+qpPwDCHyqBWFwVcEf/LJTvHksMY7Eag+JFz9NGjBYvBmxYmYutm/wkFiwweEvKzSSk9ncg28/GtAypyjOVAVe8t9FPOfZaQ97FR4jxrxh8JJOvVB11AXIP6w7jTdxPM7i5QE3g8fsPlPXCucNGwQsgjvv4gnlU6qEQcFzANfQNja25JHKtWVcXSI0aP6IOhr8+fOqK7uk52q066li+AgkdZO6zSHF55DG2lm7Vr2G5NNf5+QXsVkHzUoKT0E5aaXM4tVMkYFMvF2cdRhzb037K/PzNaM340iijBj7bsOyvhf41R38qe6VHuj01uRYWAB8aIIepmzSaJywdx8IiaHLY2w3ZJaVe1IDsoB+s1pwabHftWIB/VHlSvAQQOyp1jLe5fbZvCkTYMyOyR3e19IUWBtTTZM76tW5ST55m/JocQsnWYcHUvpL3MPId4qX8YOTleILCzGE3HgdrikvCnDssbddMxDWsEvyHnS3jf4OxP8AKP1il5COk4OvzLkzDbXHcTn2iiikxkKuXod/6B/57/dxVTVW10U5kkeAkDcxMxA8exF+FWAT0lFS3AlikU05lh+pXVCg1E7m1bMqzsThrKQR40kjzOVnNhtvTQrK3PaHixupPy6z2MVdFEido86S4pAk6i4UG1hWzB4kmUBxe/0UqzhoBIhkHa7rf3pg+FunW+kf6G2gdpvzvHiKK5XVfakOR4NNOtju17A91I81zY4j3qJeW+/fbwpUmVyNGrnZgPRodu1KPBMsJsSiauNckYMjIL7mwNKcXg4cMqiVdbE3FqRZvJIulSNLHfUKUYrEmeFABrdfSNPAJ2m+O/8A25pNmvEdJDCUVUGnVuPKvU+QoQoL2P11jEoVijOjtC3zU25vC8sqENpI5jlY0levWuvzmdQx9JjhjcE8bq6EsBYWp6jYlQTztvTBkWdySTGN7WH9qkRoMgYUrTLnsHa3WaMX+jf5DfZNczV01jP0T/Ib7JrmWkxSS9+jr4Mw/qf72SpGajvR18GYf1P97JUiopzn9RmnFYRZFKsNjUExUwwuMBW/vZAP8QP/AJqw6Q4nI4ZJNboCxFjfkR6qJG2nma9JqRitX5UjpFUeNRgCGXcAjcd9QXivLFilLBWIc67jkD32p/zDgmGVtQLIf4Ttt5GmCTODhsUkKyM8cdkcN3k+l9dGoF8GatEAr7sJJ4Ng8frzG1ZtbM4DOTYW7x3XpZkGRddKQxkQrvYj8aM4xjPPrVNAB7KqLFiO82p/4TjZmeZ31O2xW/o+uiuhc6WozNjwbhxYm7OeFVkW8QVXJF2Ph5edRHF5VNASxQhFNr/HJ5fNVmg0HfnSg9dZx8H+Qy4htPI+crQGVXhQrYvZuW9mO1WNh8KiDsKq+NgBXpoFLBioJHI23HqNbAKjNYi9VqznA4qZpk42+DsT/KP1inq1MnG4/wBOxP8AKP1igmNPUJz7RRRVTrQqyej51TBF7am69hby0Rf/ALVbVYvR7gScL1ga3vzLb1JGf70zFW7mOwVv5k7wc/WwSCNQjeW16aoMRLFa9wb7jvt50vwOEZJgxawP014z7KyJOsDjtdxNaAVDV2M1IV3lexjtgMSkyFkFm5H102YzLLn3wkefOlOR5rEW6pRYjmfE0szm2i9rkcqXyj1VTMrMmTaJoweSRRusuo8u/akeHzJ2xpXX2PDur1jXMkSHSdjawp3w2EXSCFAYjn31e7aCW56j6SO1C35J4+kJDFLdTYn6vVSHD5WMLG7JdiforwMoKsSHAJvppE+ExMdtUgt5mqAHQN+HmWi9lbjxFP5fdY7slzfakhzJml1GPYjatujrIW6xwoU86zFhGOkxnUvcRRUoviPUY1vzDhuEdazabMb/ADVI6YcJFIMRvcePhT/S8ps3MWq9dzVjP0b/ACG+ya5lrprGfo3+Q32TXMtJiUl8dHXwZh/U/wB7JUjqN9HXwZh/U/3slSQUU52T1GZoNAFa8VihGjOxsAL1IABJoT3LJpUkC9he3jVV4+MvOxKlGZ72I5XNS3hPESzySTMxEd7Be6/l6hUmaFSblQfWAaP0GdPDm9xdlIs/t8pXeX5gyMvJjrI33tS3JM2XCdY7Auzt+pva1zua047Jj7qeJCt2a678r86mGUZKkEWgbk7sfE0ZIA+s36vUYQgsXurj5dZ7y/OY5k1A6fJiAaxjs4jiQvfVbuUgmmjG8JYdFeV2cKLse19AqNZfm0apIhQ2cgLY9oC/f40O1T6Zjx6XFltsdkCuP7jviOP3/UiAHizf2pyg4xUQq8iksbghBcV5wnBGHFmbU9xftG30CkfGGARIIxEjAajsg57d5q/gPAEaPc8rLjRT9Y44fjnDNzZkP8S/hWOLsWkmWYkowYdUeRv3iodFimWMxGFLk85B2h6r8qR5zKIcPMg7LspDAbqQbHnUZBXEZk/xyDlDVfjYlfUUUUiIhVr9F0SNgH1c1mc/NoiqqKsvo4nCYNib2aV12+RH+NGgJPEZjFtxJjicQjlSLjutSfMMA8zDexGwB22r1iiYCmldere5pRmmYIHTUp1EXNu6tAsUV+c1iwRth1SQANGA0g2Y+HjXid2lkD91vHaveSTRys6ncmtuKy5S6ojWA5i9V0aj18wNwViD18z1lbPr8vDup7rXDFpFq92pDGzMGV97XGnM8E7Ndd/7Um4hw4aJAxOoeFPzGoxic2ZpQrqCL2t4U3GWYiu004GZiD4mMFDAkJErHtnl6qW4LEo8LRYckFeRNZzjDwEKHG43AFbcshiCM0dlYjvNWWBXdzf6RjHcN3PX8Iky2DEJIuprjv3vUgNR3JzaTdufnzqRGhyn4pm1PqmvF/o3+S32TXMtdMYv9G/yW+ya5npMUkvjo7+DMP6n+9kqR1HOjv4Mw/qf72Sn3GYxYo2duSi/r8quc5gS5A8zeBUZ48Q9Sp12F91729VaJOkNOzaJjf0t9x6vGmPO8z91OZFDWW1lbl66YEINmdPR6LKmYM4oCTXhdh7kjsmgW5eP8Xz1niXFdXhnIfQx2U99/AUhyPiMHDjXbWuxC+A5Uz5zxOsjrdBJEp3XkRV7SXgppMjagkrwDf3c2cBYYM7uyEkcpG8e+3nU2NJstxccsStFbTbYDa3kRSmgdrPMyarKcuUsRXy8SJceY4lUw6ndzdvVewB+f6q2ZVwMkcgkZ9YABVbbX8z3708Znw/FPcuva06Qw5jwpkyLES4acYaS7IfQPh5g+FGp+Gl6zXjyk4NmI0Rdjz9D8pLKwRWHlUWBIF+VyBemDOeJU6pxDINanSSe71eNKAJ6TBiwvkYBRPGdZfhHmJmez2uQD4DvqI43GI2HxdwoXqmEIIu1wRax9VGFkjbWJb9v/uc2v6vCtfE+UrFFIqyB7RXHjbYm/nTqoVPQjD7NTjZj048ceJXFFFFZ5hhVp9G0ZbL2sAbTsd/5cVVZVk9GsyDDMGmjj98bZ5EQkaI+5iNvwok63GY+GuSt5mMqyFgVHcO7ypdJBDJIJWY3t6NIcqxGHVmEk+H0nl79H/lRmWMwynUk8J8hLGbexqeWF0DNJZS1A1FeVYiNHYhLc7GsYUBpb3tc3psOLjftjEQA+HWxj/7U9YTMsKApaeDVb9tF/lUYgcwMrKtkHkx7rBpCM/w37xB/Wi/yrBz/AA37xB/Wi/yrPObF9RybJ5DK5JAB9En+1OYz/DfvEH9aL/KmbP8AExTFSmLgFufv0f8AlTMR+Krq5p07lTNQwExLLa5A2JrZgOHJWIZ20jvFPEGeYdVAOJgJA3PXRf5V7PEGG/eIP60X+VEczdBGtq26ARiECRT2JNlPOndM+UzdWAbeNeMTmODkILTwf1ov8q9rmuDDahNh7+PWxf5VC6sOR2g5MquLI5i7Gfo3+S32TXM9dF4rPcMY3/8AUQei3/ej+Kf4q50pEzpL56OvgzD+p/vZKX8T4PrMLIBzA1D/ANu9M/R9mUS5bh1aWNSA9w0iAj32Q7gnan7EZlCyMvXxdoEfpI+8W+NRCYQSuXcOx/mV7FiI1jRiDfvsPCnPLMMuOcqGKqoBYW3NPuRQwQQ6Hmgc3J9OO30mnKLHYZL6ZIFvzs8Yv7DTS4HSdTN/kOoQc9j/AFUSzcMoIikXYPjzufOoq3C2JQSEqpsCbixuO+wqcfleH9tF/Vj/AMq8vnMABvNFb+Yn40AciZMOuzY+Ot+ZDMlx8yQHqE7+0TuFP9qTnNMRqbrJiWtbSPPwttW/NuIY01RxFBE+5sy3v486aoXQqSzqAOTB1v6rXpt3zO5jVWvI6gX+f4x+4d4pdDaZtUY/WPpL4CpFmvEcUMayenq9ELzPz91RfOzAmFSSJ4yxsHs6FiCO9b+NJJZIwsKJKhElmN2Xsd1jvtVEBuZjbBgzMMg45Nj6ftNM2LkxGJDPe7GyqDbQDypxxPDLxusShHudVyQL+NxejPhhhMtp41Ww1aGDNcd9wabMyZWkLGUchpYSKTbuvvsaINdeJrTJu2+zNCuhEfs/4ejhBmNybABVHZVrc/VUOzyNlhcg7MhuTzPlbuqZYKePEYdVfEhGT40idrw76jXFU6JFJHrSR9JAZWUi3lY7mgvtcVgykK2NzZF/lK5ooopExRThzFpYOG1WOkgiwO1gQRuNiPnHhSrIBhusPusv1enbRz1XW3dytq9opsoqSSRe5suJ/SzAWv6INj2bKOz4FvVa125nYMNltj77Pe2xKjYgttsveNP/AOX2jNFSSSDCYTAFR1k0oayXAXYMVu59DkGNgN/R577elgy7UR1k9r2DnTsPHSE8Ra1/1ge4gx2ipJHnOIcGEHud5GfUBZxYFbNduWxvp2v3n10zUUVJIUUUVJIUUUVJIUUUVJIUUUVJIqytohMhmBMYN3A5kDu2INibDY8qeRPlxvqjxAPcVZbDY8g3dc99/RXfc1HKKkkkcM2W6RqTEgkqTYo2m1y6g6hcG4F7dynbe/gzZfpPYxBYej2kW/ZXZ+feDuB+sT3AVH6KkkfcK+A0ASLPq0rdl07NY6rDVYi59ijvNbQ+W3PZxVv1ReMH9f0jv/ANh3d+9R2ipJCiiipJCiiipJCiiipJCiiipJCiiipJ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1518" name="Picture 14" descr="http://t3.gstatic.com/images?q=tbn:ANd9GcTTwxZ752bR5tbjWWXug9nFySm9JgoVbgzpHgvbmAXT1LY2GER8">
            <a:hlinkClick r:id="rId9"/>
          </p:cNvPr>
          <p:cNvPicPr>
            <a:picLocks noChangeAspect="1" noChangeArrowheads="1"/>
          </p:cNvPicPr>
          <p:nvPr/>
        </p:nvPicPr>
        <p:blipFill>
          <a:blip r:embed="rId10" cstate="print"/>
          <a:srcRect/>
          <a:stretch>
            <a:fillRect/>
          </a:stretch>
        </p:blipFill>
        <p:spPr bwMode="auto">
          <a:xfrm>
            <a:off x="4114800" y="5867400"/>
            <a:ext cx="1537517" cy="990600"/>
          </a:xfrm>
          <a:prstGeom prst="rect">
            <a:avLst/>
          </a:prstGeom>
          <a:noFill/>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p:spPr>
        <p:txBody>
          <a:bodyPr>
            <a:normAutofit fontScale="90000"/>
          </a:bodyPr>
          <a:lstStyle/>
          <a:p>
            <a:pPr algn="ctr"/>
            <a:r>
              <a:rPr lang="uk-UA" dirty="0">
                <a:latin typeface="Times New Roman" pitchFamily="18" charset="0"/>
                <a:cs typeface="Times New Roman" pitchFamily="18" charset="0"/>
              </a:rPr>
              <a:t>Умови, при яких підвищується ризик інфікування</a:t>
            </a:r>
            <a:endParaRPr lang="uk-UA" sz="3800" dirty="0">
              <a:solidFill>
                <a:schemeClr val="tx1"/>
              </a:solidFill>
              <a:latin typeface="Times New Roman" pitchFamily="18" charset="0"/>
              <a:cs typeface="Times New Roman" pitchFamily="18" charset="0"/>
            </a:endParaRPr>
          </a:p>
        </p:txBody>
      </p:sp>
      <p:sp>
        <p:nvSpPr>
          <p:cNvPr id="8195" name="Rectangle 3"/>
          <p:cNvSpPr>
            <a:spLocks noGrp="1" noChangeArrowheads="1"/>
          </p:cNvSpPr>
          <p:nvPr>
            <p:ph idx="1"/>
          </p:nvPr>
        </p:nvSpPr>
        <p:spPr>
          <a:xfrm>
            <a:off x="838200" y="2362200"/>
            <a:ext cx="8153400" cy="4333875"/>
          </a:xfrm>
        </p:spPr>
        <p:txBody>
          <a:bodyPr/>
          <a:lstStyle/>
          <a:p>
            <a:r>
              <a:rPr lang="uk-UA" sz="3600" dirty="0">
                <a:latin typeface="Times New Roman" pitchFamily="18" charset="0"/>
                <a:cs typeface="Times New Roman" pitchFamily="18" charset="0"/>
              </a:rPr>
              <a:t>Збільшення обсягу навантаження</a:t>
            </a:r>
          </a:p>
          <a:p>
            <a:r>
              <a:rPr lang="uk-UA" sz="3600" dirty="0">
                <a:latin typeface="Times New Roman" pitchFamily="18" charset="0"/>
                <a:cs typeface="Times New Roman" pitchFamily="18" charset="0"/>
              </a:rPr>
              <a:t>Велика скупченість людей та обладнання</a:t>
            </a:r>
          </a:p>
          <a:p>
            <a:r>
              <a:rPr lang="uk-UA" sz="3600" dirty="0">
                <a:latin typeface="Times New Roman" pitchFamily="18" charset="0"/>
                <a:cs typeface="Times New Roman" pitchFamily="18" charset="0"/>
              </a:rPr>
              <a:t>Наявність гризунів та комах</a:t>
            </a:r>
          </a:p>
          <a:p>
            <a:r>
              <a:rPr lang="uk-UA" sz="3600" dirty="0">
                <a:latin typeface="Times New Roman" pitchFamily="18" charset="0"/>
                <a:cs typeface="Times New Roman" pitchFamily="18" charset="0"/>
              </a:rPr>
              <a:t>Присутність осіб, яким не дозволено вхід у лабораторію</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292080" cy="836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LUCILL2"/>
          <p:cNvPicPr>
            <a:picLocks noGrp="1"/>
          </p:cNvPicPr>
          <p:nvPr>
            <p:ph idx="1"/>
          </p:nvPr>
        </p:nvPicPr>
        <p:blipFill>
          <a:blip r:embed="rId2" cstate="print"/>
          <a:srcRect/>
          <a:stretch>
            <a:fillRect/>
          </a:stretch>
        </p:blipFill>
        <p:spPr bwMode="auto">
          <a:xfrm>
            <a:off x="251520" y="1241376"/>
            <a:ext cx="8424936" cy="5616624"/>
          </a:xfrm>
          <a:prstGeom prst="rect">
            <a:avLst/>
          </a:prstGeom>
          <a:noFill/>
          <a:ln w="9525">
            <a:noFill/>
            <a:miter lim="800000"/>
            <a:headEnd/>
            <a:tailEnd/>
          </a:ln>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292080" cy="836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143000"/>
          </a:xfrm>
          <a:noFill/>
        </p:spPr>
        <p:txBody>
          <a:bodyPr>
            <a:noAutofit/>
          </a:bodyPr>
          <a:lstStyle/>
          <a:p>
            <a:pPr algn="ctr"/>
            <a:r>
              <a:rPr lang="uk-UA" sz="2800" dirty="0">
                <a:latin typeface="Times New Roman" pitchFamily="18" charset="0"/>
                <a:cs typeface="Times New Roman" pitchFamily="18" charset="0"/>
              </a:rPr>
              <a:t>Коефіцієнт показника захворюваності на ТБ серед персоналу залежно від місця роботи</a:t>
            </a:r>
            <a:endParaRPr lang="uk-UA"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0" y="5657671"/>
            <a:ext cx="9144000" cy="1200329"/>
          </a:xfrm>
          <a:prstGeom prst="rect">
            <a:avLst/>
          </a:prstGeom>
        </p:spPr>
        <p:txBody>
          <a:bodyPr wrap="square">
            <a:spAutoFit/>
          </a:bodyPr>
          <a:lstStyle/>
          <a:p>
            <a:r>
              <a:rPr lang="en-US" sz="1200" dirty="0"/>
              <a:t>Tuberculosis among Health-Care Workers in Low- and Middle-Income Countries: A Systematic Review. </a:t>
            </a:r>
            <a:r>
              <a:rPr lang="en-US" sz="1200" dirty="0" err="1"/>
              <a:t>Rajnish</a:t>
            </a:r>
            <a:r>
              <a:rPr lang="en-US" sz="1200" dirty="0"/>
              <a:t> Joshi1,2, Arthur L. Reingold1, Dick Menzies3, </a:t>
            </a:r>
            <a:r>
              <a:rPr lang="en-US" sz="1200" dirty="0" err="1"/>
              <a:t>Madhukar</a:t>
            </a:r>
            <a:r>
              <a:rPr lang="en-US" sz="1200" dirty="0"/>
              <a:t> Pai3*</a:t>
            </a:r>
          </a:p>
          <a:p>
            <a:r>
              <a:rPr lang="en-US" sz="1200" dirty="0"/>
              <a:t>1 Division of Epidemiology, School of Public Health, University of California Berkeley, Berkeley, California, United States of America, 2 Department of Medicine, Mahatma</a:t>
            </a:r>
          </a:p>
          <a:p>
            <a:r>
              <a:rPr lang="en-US" sz="1200" dirty="0"/>
              <a:t>Gandhi Institute of Medical Sciences, </a:t>
            </a:r>
            <a:r>
              <a:rPr lang="en-US" sz="1200" dirty="0" err="1"/>
              <a:t>Sevagram</a:t>
            </a:r>
            <a:r>
              <a:rPr lang="en-US" sz="1200" dirty="0"/>
              <a:t>, Maharashtra, India, 3 Montreal Chest Institute, McGill University, Montreal, Canada</a:t>
            </a:r>
          </a:p>
          <a:p>
            <a:r>
              <a:rPr lang="en-US" sz="1200" dirty="0" err="1"/>
              <a:t>PLoS</a:t>
            </a:r>
            <a:r>
              <a:rPr lang="en-US" sz="1200" dirty="0"/>
              <a:t> Medicine. December 2006 | Volume 3 | Issue 12 | e494</a:t>
            </a:r>
          </a:p>
        </p:txBody>
      </p:sp>
      <p:pic>
        <p:nvPicPr>
          <p:cNvPr id="1026" name="Picture 2"/>
          <p:cNvPicPr>
            <a:picLocks noChangeAspect="1" noChangeArrowheads="1"/>
          </p:cNvPicPr>
          <p:nvPr/>
        </p:nvPicPr>
        <p:blipFill>
          <a:blip r:embed="rId3" cstate="print"/>
          <a:srcRect/>
          <a:stretch>
            <a:fillRect/>
          </a:stretch>
        </p:blipFill>
        <p:spPr bwMode="auto">
          <a:xfrm>
            <a:off x="457200" y="1285860"/>
            <a:ext cx="8686800" cy="4351401"/>
          </a:xfrm>
          <a:prstGeom prst="rect">
            <a:avLst/>
          </a:prstGeom>
          <a:noFill/>
          <a:ln w="19050">
            <a:solidFill>
              <a:schemeClr val="tx1"/>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836712"/>
            <a:ext cx="7924800" cy="1143000"/>
          </a:xfrm>
          <a:noFill/>
        </p:spPr>
        <p:txBody>
          <a:bodyPr>
            <a:noAutofit/>
          </a:bodyPr>
          <a:lstStyle/>
          <a:p>
            <a:pPr algn="ctr"/>
            <a:r>
              <a:rPr lang="uk-UA" sz="3200" dirty="0">
                <a:latin typeface="Times New Roman" pitchFamily="18" charset="0"/>
                <a:cs typeface="Times New Roman" pitchFamily="18" charset="0"/>
              </a:rPr>
              <a:t>Професійний ризик захворювання на туберкульоз серед лабораторних співробітників</a:t>
            </a:r>
          </a:p>
        </p:txBody>
      </p:sp>
      <p:pic>
        <p:nvPicPr>
          <p:cNvPr id="2050" name="Picture 2"/>
          <p:cNvPicPr>
            <a:picLocks noGrp="1" noChangeAspect="1" noChangeArrowheads="1"/>
          </p:cNvPicPr>
          <p:nvPr>
            <p:ph idx="1"/>
          </p:nvPr>
        </p:nvPicPr>
        <p:blipFill>
          <a:blip r:embed="rId3" cstate="print"/>
          <a:stretch>
            <a:fillRect/>
          </a:stretch>
        </p:blipFill>
        <p:spPr bwMode="auto">
          <a:xfrm>
            <a:off x="63126" y="2362200"/>
            <a:ext cx="9080874" cy="3581400"/>
          </a:xfrm>
          <a:prstGeom prst="rect">
            <a:avLst/>
          </a:prstGeom>
          <a:noFill/>
          <a:ln w="12700">
            <a:solidFill>
              <a:schemeClr val="tx1"/>
            </a:solidFill>
            <a:miter lim="800000"/>
            <a:headEnd/>
            <a:tailEnd/>
          </a:ln>
        </p:spPr>
      </p:pic>
      <p:sp>
        <p:nvSpPr>
          <p:cNvPr id="6" name="Rectangle 5"/>
          <p:cNvSpPr/>
          <p:nvPr/>
        </p:nvSpPr>
        <p:spPr>
          <a:xfrm>
            <a:off x="0" y="6027003"/>
            <a:ext cx="8915400" cy="830997"/>
          </a:xfrm>
          <a:prstGeom prst="rect">
            <a:avLst/>
          </a:prstGeom>
        </p:spPr>
        <p:txBody>
          <a:bodyPr wrap="square">
            <a:spAutoFit/>
          </a:bodyPr>
          <a:lstStyle/>
          <a:p>
            <a:r>
              <a:rPr lang="en-US" sz="1200" dirty="0"/>
              <a:t>Risk of occupational tuberculosis in National Tuberculosis </a:t>
            </a:r>
            <a:r>
              <a:rPr lang="en-US" sz="1200" dirty="0" err="1"/>
              <a:t>Programme</a:t>
            </a:r>
            <a:r>
              <a:rPr lang="en-US" sz="1200" dirty="0"/>
              <a:t> laboratories in Korea</a:t>
            </a:r>
          </a:p>
          <a:p>
            <a:r>
              <a:rPr lang="pl-PL" sz="1200" dirty="0"/>
              <a:t>S. J. Kim,* S. H. Lee,† I. S. Kim,† H. J. Kim,† S. K. Kim,† H. L. Rieder*</a:t>
            </a:r>
            <a:r>
              <a:rPr lang="de-DE" sz="1200" dirty="0"/>
              <a:t>INT J TUBERC LUNG DIS 11(2):138–142</a:t>
            </a:r>
            <a:endParaRPr lang="pl-PL" sz="1200" dirty="0"/>
          </a:p>
          <a:p>
            <a:r>
              <a:rPr lang="en-US" sz="1200" dirty="0"/>
              <a:t> International Union Against Tuberculosis and Lung Disease (The Union), Paris, France; † Korean National Tuberculosis Association, Seoul, Republic of Korea.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br>
              <a:rPr lang="ru-RU" dirty="0">
                <a:effectLst>
                  <a:outerShdw blurRad="38100" dist="38100" dir="2700000" algn="tl">
                    <a:srgbClr val="000000">
                      <a:alpha val="43137"/>
                    </a:srgbClr>
                  </a:outerShdw>
                </a:effectLst>
              </a:rPr>
            </a:br>
            <a:r>
              <a:rPr lang="uk-UA" dirty="0">
                <a:latin typeface="Times New Roman" pitchFamily="18" charset="0"/>
                <a:cs typeface="Times New Roman" pitchFamily="18" charset="0"/>
              </a:rPr>
              <a:t> Нова система оцінки ризику у ТБ лабораторії </a:t>
            </a:r>
            <a:b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9457" name="Picture 1"/>
          <p:cNvPicPr>
            <a:picLocks noGrp="1" noChangeAspect="1" noChangeArrowheads="1"/>
          </p:cNvPicPr>
          <p:nvPr>
            <p:ph idx="1"/>
          </p:nvPr>
        </p:nvPicPr>
        <p:blipFill>
          <a:blip r:embed="rId3" cstate="print"/>
          <a:stretch>
            <a:fillRect/>
          </a:stretch>
        </p:blipFill>
        <p:spPr bwMode="auto">
          <a:xfrm>
            <a:off x="228600" y="2514600"/>
            <a:ext cx="2819400" cy="3724275"/>
          </a:xfrm>
          <a:prstGeom prst="rect">
            <a:avLst/>
          </a:prstGeom>
          <a:noFill/>
          <a:ln w="9525">
            <a:noFill/>
            <a:miter lim="800000"/>
            <a:headEnd/>
            <a:tailEnd/>
          </a:ln>
        </p:spPr>
      </p:pic>
      <p:graphicFrame>
        <p:nvGraphicFramePr>
          <p:cNvPr id="11" name="Content Placeholder 10"/>
          <p:cNvGraphicFramePr>
            <a:graphicFrameLocks noGrp="1"/>
          </p:cNvGraphicFramePr>
          <p:nvPr>
            <p:ph sz="half" idx="4294967295"/>
            <p:extLst>
              <p:ext uri="{D42A27DB-BD31-4B8C-83A1-F6EECF244321}">
                <p14:modId xmlns:p14="http://schemas.microsoft.com/office/powerpoint/2010/main" val="4211333076"/>
              </p:ext>
            </p:extLst>
          </p:nvPr>
        </p:nvGraphicFramePr>
        <p:xfrm>
          <a:off x="3124200" y="1371600"/>
          <a:ext cx="6019800" cy="548640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1104644">
                <a:tc>
                  <a:txBody>
                    <a:bodyPr/>
                    <a:lstStyle/>
                    <a:p>
                      <a:r>
                        <a:rPr lang="uk-UA" sz="1800" b="0" i="0" kern="1200" noProof="0">
                          <a:solidFill>
                            <a:schemeClr val="lt1"/>
                          </a:solidFill>
                          <a:latin typeface="Times New Roman" pitchFamily="18" charset="0"/>
                          <a:ea typeface="+mn-ea"/>
                          <a:cs typeface="Times New Roman" pitchFamily="18" charset="0"/>
                        </a:rPr>
                        <a:t>Рівень ризику</a:t>
                      </a:r>
                      <a:br>
                        <a:rPr lang="uk-UA" noProof="0">
                          <a:latin typeface="Times New Roman" pitchFamily="18" charset="0"/>
                          <a:cs typeface="Times New Roman" pitchFamily="18" charset="0"/>
                        </a:rPr>
                      </a:br>
                      <a:r>
                        <a:rPr lang="uk-UA" sz="1800" b="0" i="0" kern="1200" noProof="0">
                          <a:solidFill>
                            <a:schemeClr val="lt1"/>
                          </a:solidFill>
                          <a:latin typeface="Times New Roman" pitchFamily="18" charset="0"/>
                          <a:ea typeface="+mn-ea"/>
                          <a:cs typeface="Times New Roman" pitchFamily="18" charset="0"/>
                        </a:rPr>
                        <a:t>ТБ лабораторії</a:t>
                      </a:r>
                      <a:endParaRPr lang="uk-UA" noProof="0">
                        <a:latin typeface="Times New Roman" pitchFamily="18" charset="0"/>
                        <a:cs typeface="Times New Roman" pitchFamily="18" charset="0"/>
                      </a:endParaRPr>
                    </a:p>
                  </a:txBody>
                  <a:tcPr/>
                </a:tc>
                <a:tc>
                  <a:txBody>
                    <a:bodyPr/>
                    <a:lstStyle/>
                    <a:p>
                      <a:r>
                        <a:rPr lang="uk-UA" sz="1800" b="0" i="0" kern="1200" noProof="0">
                          <a:solidFill>
                            <a:schemeClr val="lt1"/>
                          </a:solidFill>
                          <a:latin typeface="Times New Roman" pitchFamily="18" charset="0"/>
                          <a:ea typeface="+mn-ea"/>
                          <a:cs typeface="Times New Roman" pitchFamily="18" charset="0"/>
                        </a:rPr>
                        <a:t>Оцінка ризику</a:t>
                      </a:r>
                      <a:endParaRPr lang="uk-UA" noProof="0">
                        <a:latin typeface="Times New Roman" pitchFamily="18" charset="0"/>
                        <a:cs typeface="Times New Roman" pitchFamily="18" charset="0"/>
                      </a:endParaRPr>
                    </a:p>
                  </a:txBody>
                  <a:tcPr/>
                </a:tc>
                <a:tc>
                  <a:txBody>
                    <a:bodyPr/>
                    <a:lstStyle/>
                    <a:p>
                      <a:r>
                        <a:rPr lang="uk-UA" sz="1800" b="0" i="0" kern="1200" noProof="0">
                          <a:solidFill>
                            <a:schemeClr val="lt1"/>
                          </a:solidFill>
                          <a:latin typeface="Times New Roman" pitchFamily="18" charset="0"/>
                          <a:ea typeface="+mn-ea"/>
                          <a:cs typeface="Times New Roman" pitchFamily="18" charset="0"/>
                        </a:rPr>
                        <a:t>концентрація</a:t>
                      </a:r>
                      <a:br>
                        <a:rPr lang="uk-UA" noProof="0">
                          <a:latin typeface="Times New Roman" pitchFamily="18" charset="0"/>
                          <a:cs typeface="Times New Roman" pitchFamily="18" charset="0"/>
                        </a:rPr>
                      </a:br>
                      <a:r>
                        <a:rPr lang="uk-UA" sz="1800" b="0" i="0" kern="1200" noProof="0">
                          <a:solidFill>
                            <a:schemeClr val="lt1"/>
                          </a:solidFill>
                          <a:latin typeface="Times New Roman" pitchFamily="18" charset="0"/>
                          <a:ea typeface="+mn-ea"/>
                          <a:cs typeface="Times New Roman" pitchFamily="18" charset="0"/>
                        </a:rPr>
                        <a:t>інфекційних часток в аерозолі</a:t>
                      </a:r>
                      <a:endParaRPr lang="uk-UA" noProof="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1436038">
                <a:tc>
                  <a:txBody>
                    <a:bodyPr/>
                    <a:lstStyle/>
                    <a:p>
                      <a:r>
                        <a:rPr lang="uk-UA" sz="1800" kern="1200" baseline="0" noProof="0">
                          <a:solidFill>
                            <a:schemeClr val="dk1"/>
                          </a:solidFill>
                          <a:latin typeface="Times New Roman" pitchFamily="18" charset="0"/>
                          <a:ea typeface="+mn-ea"/>
                          <a:cs typeface="Times New Roman" pitchFamily="18" charset="0"/>
                        </a:rPr>
                        <a:t>Низький ризик</a:t>
                      </a:r>
                      <a:endParaRPr lang="uk-UA" noProof="0">
                        <a:latin typeface="Times New Roman" pitchFamily="18" charset="0"/>
                        <a:cs typeface="Times New Roman" pitchFamily="18" charset="0"/>
                      </a:endParaRPr>
                    </a:p>
                  </a:txBody>
                  <a:tcPr/>
                </a:tc>
                <a:tc>
                  <a:txBody>
                    <a:bodyPr/>
                    <a:lstStyle/>
                    <a:p>
                      <a:r>
                        <a:rPr lang="uk-UA" sz="1800" b="0" i="0" kern="1200" noProof="0">
                          <a:solidFill>
                            <a:schemeClr val="dk1"/>
                          </a:solidFill>
                          <a:latin typeface="Times New Roman" pitchFamily="18" charset="0"/>
                          <a:ea typeface="+mn-ea"/>
                          <a:cs typeface="Times New Roman" pitchFamily="18" charset="0"/>
                        </a:rPr>
                        <a:t>Низький ризик утворення</a:t>
                      </a:r>
                      <a:br>
                        <a:rPr lang="uk-UA" noProof="0">
                          <a:latin typeface="Times New Roman" pitchFamily="18" charset="0"/>
                          <a:cs typeface="Times New Roman" pitchFamily="18" charset="0"/>
                        </a:rPr>
                      </a:br>
                      <a:r>
                        <a:rPr lang="uk-UA" sz="1800" b="0" i="0" kern="1200" noProof="0">
                          <a:solidFill>
                            <a:schemeClr val="dk1"/>
                          </a:solidFill>
                          <a:latin typeface="Times New Roman" pitchFamily="18" charset="0"/>
                          <a:ea typeface="+mn-ea"/>
                          <a:cs typeface="Times New Roman" pitchFamily="18" charset="0"/>
                        </a:rPr>
                        <a:t>інфекційних аерозолів</a:t>
                      </a:r>
                      <a:endParaRPr lang="uk-UA" noProof="0">
                        <a:latin typeface="Times New Roman" pitchFamily="18" charset="0"/>
                        <a:cs typeface="Times New Roman" pitchFamily="18" charset="0"/>
                      </a:endParaRPr>
                    </a:p>
                  </a:txBody>
                  <a:tcPr/>
                </a:tc>
                <a:tc>
                  <a:txBody>
                    <a:bodyPr/>
                    <a:lstStyle/>
                    <a:p>
                      <a:r>
                        <a:rPr lang="uk-UA" sz="1800" kern="1200" baseline="0" noProof="0">
                          <a:solidFill>
                            <a:schemeClr val="dk1"/>
                          </a:solidFill>
                          <a:latin typeface="Times New Roman" pitchFamily="18" charset="0"/>
                          <a:ea typeface="+mn-ea"/>
                          <a:cs typeface="Times New Roman" pitchFamily="18" charset="0"/>
                        </a:rPr>
                        <a:t>низька</a:t>
                      </a:r>
                      <a:endParaRPr lang="uk-UA" noProof="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1509680">
                <a:tc>
                  <a:txBody>
                    <a:bodyPr/>
                    <a:lstStyle/>
                    <a:p>
                      <a:r>
                        <a:rPr lang="uk-UA" sz="1800" kern="1200" baseline="0" noProof="0">
                          <a:solidFill>
                            <a:schemeClr val="dk1"/>
                          </a:solidFill>
                          <a:latin typeface="Times New Roman" pitchFamily="18" charset="0"/>
                          <a:ea typeface="+mn-ea"/>
                          <a:cs typeface="Times New Roman" pitchFamily="18" charset="0"/>
                        </a:rPr>
                        <a:t>Середній ризик</a:t>
                      </a:r>
                      <a:endParaRPr lang="uk-UA" noProof="0">
                        <a:latin typeface="Times New Roman" pitchFamily="18" charset="0"/>
                        <a:cs typeface="Times New Roman" pitchFamily="18" charset="0"/>
                      </a:endParaRPr>
                    </a:p>
                  </a:txBody>
                  <a:tcPr/>
                </a:tc>
                <a:tc>
                  <a:txBody>
                    <a:bodyPr/>
                    <a:lstStyle/>
                    <a:p>
                      <a:r>
                        <a:rPr lang="uk-UA" sz="1800" b="0" i="0" kern="1200" noProof="0">
                          <a:solidFill>
                            <a:schemeClr val="dk1"/>
                          </a:solidFill>
                          <a:latin typeface="Times New Roman" pitchFamily="18" charset="0"/>
                          <a:ea typeface="+mn-ea"/>
                          <a:cs typeface="Times New Roman" pitchFamily="18" charset="0"/>
                        </a:rPr>
                        <a:t>Помірний ризик утворення</a:t>
                      </a:r>
                      <a:br>
                        <a:rPr lang="uk-UA" noProof="0">
                          <a:latin typeface="Times New Roman" pitchFamily="18" charset="0"/>
                          <a:cs typeface="Times New Roman" pitchFamily="18" charset="0"/>
                        </a:rPr>
                      </a:br>
                      <a:r>
                        <a:rPr lang="uk-UA" sz="1800" b="0" i="0" kern="1200" noProof="0">
                          <a:solidFill>
                            <a:schemeClr val="dk1"/>
                          </a:solidFill>
                          <a:latin typeface="Times New Roman" pitchFamily="18" charset="0"/>
                          <a:ea typeface="+mn-ea"/>
                          <a:cs typeface="Times New Roman" pitchFamily="18" charset="0"/>
                        </a:rPr>
                        <a:t>інфекційних аерозолів</a:t>
                      </a:r>
                      <a:endParaRPr lang="uk-UA" noProof="0">
                        <a:latin typeface="Times New Roman" pitchFamily="18" charset="0"/>
                        <a:cs typeface="Times New Roman" pitchFamily="18" charset="0"/>
                      </a:endParaRPr>
                    </a:p>
                  </a:txBody>
                  <a:tcPr/>
                </a:tc>
                <a:tc>
                  <a:txBody>
                    <a:bodyPr/>
                    <a:lstStyle/>
                    <a:p>
                      <a:r>
                        <a:rPr lang="uk-UA" sz="1800" kern="1200" baseline="0" noProof="0">
                          <a:solidFill>
                            <a:schemeClr val="dk1"/>
                          </a:solidFill>
                          <a:latin typeface="Times New Roman" pitchFamily="18" charset="0"/>
                          <a:ea typeface="+mn-ea"/>
                          <a:cs typeface="Times New Roman" pitchFamily="18" charset="0"/>
                        </a:rPr>
                        <a:t>середня</a:t>
                      </a:r>
                      <a:endParaRPr lang="uk-UA" noProof="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1436038">
                <a:tc>
                  <a:txBody>
                    <a:bodyPr/>
                    <a:lstStyle/>
                    <a:p>
                      <a:r>
                        <a:rPr lang="uk-UA" sz="1800" kern="1200" baseline="0" noProof="0">
                          <a:solidFill>
                            <a:schemeClr val="dk1"/>
                          </a:solidFill>
                          <a:latin typeface="Times New Roman" pitchFamily="18" charset="0"/>
                          <a:ea typeface="+mn-ea"/>
                          <a:cs typeface="Times New Roman" pitchFamily="18" charset="0"/>
                        </a:rPr>
                        <a:t>Високий ризи</a:t>
                      </a:r>
                    </a:p>
                  </a:txBody>
                  <a:tcPr/>
                </a:tc>
                <a:tc>
                  <a:txBody>
                    <a:bodyPr/>
                    <a:lstStyle/>
                    <a:p>
                      <a:r>
                        <a:rPr lang="uk-UA" sz="1800" kern="1200" baseline="0" noProof="0">
                          <a:solidFill>
                            <a:schemeClr val="dk1"/>
                          </a:solidFill>
                          <a:latin typeface="Times New Roman" pitchFamily="18" charset="0"/>
                          <a:ea typeface="+mn-ea"/>
                          <a:cs typeface="Times New Roman" pitchFamily="18" charset="0"/>
                        </a:rPr>
                        <a:t>Високий </a:t>
                      </a:r>
                      <a:r>
                        <a:rPr lang="uk-UA" sz="1800" b="0" i="0" kern="1200" noProof="0">
                          <a:solidFill>
                            <a:schemeClr val="dk1"/>
                          </a:solidFill>
                          <a:latin typeface="Times New Roman" pitchFamily="18" charset="0"/>
                          <a:ea typeface="+mn-ea"/>
                          <a:cs typeface="Times New Roman" pitchFamily="18" charset="0"/>
                        </a:rPr>
                        <a:t>ризик утворення</a:t>
                      </a:r>
                      <a:br>
                        <a:rPr lang="uk-UA" noProof="0">
                          <a:latin typeface="Times New Roman" pitchFamily="18" charset="0"/>
                          <a:cs typeface="Times New Roman" pitchFamily="18" charset="0"/>
                        </a:rPr>
                      </a:br>
                      <a:r>
                        <a:rPr lang="uk-UA" sz="1800" b="0" i="0" kern="1200" noProof="0">
                          <a:solidFill>
                            <a:schemeClr val="dk1"/>
                          </a:solidFill>
                          <a:latin typeface="Times New Roman" pitchFamily="18" charset="0"/>
                          <a:ea typeface="+mn-ea"/>
                          <a:cs typeface="Times New Roman" pitchFamily="18" charset="0"/>
                        </a:rPr>
                        <a:t>інфекційних аерозолів</a:t>
                      </a:r>
                      <a:endParaRPr lang="uk-UA" noProof="0">
                        <a:latin typeface="Times New Roman" pitchFamily="18" charset="0"/>
                        <a:cs typeface="Times New Roman" pitchFamily="18" charset="0"/>
                      </a:endParaRPr>
                    </a:p>
                  </a:txBody>
                  <a:tcPr/>
                </a:tc>
                <a:tc>
                  <a:txBody>
                    <a:bodyPr/>
                    <a:lstStyle/>
                    <a:p>
                      <a:r>
                        <a:rPr lang="uk-UA" sz="1800" kern="1200" baseline="0" noProof="0" dirty="0">
                          <a:solidFill>
                            <a:schemeClr val="dk1"/>
                          </a:solidFill>
                          <a:latin typeface="Times New Roman" pitchFamily="18" charset="0"/>
                          <a:ea typeface="+mn-ea"/>
                          <a:cs typeface="Times New Roman" pitchFamily="18" charset="0"/>
                        </a:rPr>
                        <a:t>висока</a:t>
                      </a:r>
                      <a:endParaRPr lang="uk-UA" noProof="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p:spPr>
        <p:txBody>
          <a:bodyPr>
            <a:normAutofit/>
          </a:bodyPr>
          <a:lstStyle/>
          <a:p>
            <a:r>
              <a:rPr lang="uk-UA" dirty="0">
                <a:latin typeface="Times New Roman" pitchFamily="18" charset="0"/>
                <a:cs typeface="Times New Roman" pitchFamily="18" charset="0"/>
              </a:rPr>
              <a:t>Ризик процедури в лабораторіях ТБ</a:t>
            </a:r>
            <a:endParaRPr lang="uk-UA" sz="3800" dirty="0">
              <a:solidFill>
                <a:schemeClr val="tx1"/>
              </a:solidFill>
              <a:latin typeface="Times New Roman" pitchFamily="18" charset="0"/>
              <a:cs typeface="Times New Roman" pitchFamily="18" charset="0"/>
            </a:endParaRPr>
          </a:p>
        </p:txBody>
      </p:sp>
      <p:sp>
        <p:nvSpPr>
          <p:cNvPr id="9219" name="Rectangle 3"/>
          <p:cNvSpPr>
            <a:spLocks noGrp="1" noChangeArrowheads="1"/>
          </p:cNvSpPr>
          <p:nvPr>
            <p:ph idx="1"/>
          </p:nvPr>
        </p:nvSpPr>
        <p:spPr>
          <a:xfrm>
            <a:off x="838200" y="2362200"/>
            <a:ext cx="6091254" cy="4495800"/>
          </a:xfrm>
        </p:spPr>
        <p:txBody>
          <a:bodyPr>
            <a:normAutofit/>
          </a:bodyPr>
          <a:lstStyle/>
          <a:p>
            <a:r>
              <a:rPr lang="uk-UA" sz="2800" dirty="0">
                <a:solidFill>
                  <a:srgbClr val="FF0000"/>
                </a:solidFill>
                <a:latin typeface="Times New Roman" panose="02020603050405020304" pitchFamily="18" charset="0"/>
                <a:cs typeface="Times New Roman" panose="02020603050405020304" pitchFamily="18" charset="0"/>
              </a:rPr>
              <a:t>Ризик вдихання</a:t>
            </a:r>
          </a:p>
          <a:p>
            <a:endParaRPr lang="uk-UA" sz="2800" dirty="0">
              <a:latin typeface="Times New Roman" panose="02020603050405020304" pitchFamily="18" charset="0"/>
              <a:cs typeface="Times New Roman" panose="02020603050405020304" pitchFamily="18" charset="0"/>
            </a:endParaRPr>
          </a:p>
          <a:p>
            <a:r>
              <a:rPr lang="uk-UA" sz="2800" dirty="0">
                <a:latin typeface="Times New Roman" panose="02020603050405020304" pitchFamily="18" charset="0"/>
                <a:cs typeface="Times New Roman" panose="02020603050405020304" pitchFamily="18" charset="0"/>
              </a:rPr>
              <a:t>Ризик проковтування</a:t>
            </a:r>
          </a:p>
          <a:p>
            <a:endParaRPr lang="uk-UA" sz="2800" dirty="0">
              <a:latin typeface="Times New Roman" panose="02020603050405020304" pitchFamily="18" charset="0"/>
              <a:cs typeface="Times New Roman" panose="02020603050405020304" pitchFamily="18" charset="0"/>
            </a:endParaRPr>
          </a:p>
          <a:p>
            <a:r>
              <a:rPr lang="uk-UA" sz="2800" dirty="0">
                <a:latin typeface="Times New Roman" panose="02020603050405020304" pitchFamily="18" charset="0"/>
                <a:cs typeface="Times New Roman" panose="02020603050405020304" pitchFamily="18" charset="0"/>
              </a:rPr>
              <a:t>Ризик інокуляції	</a:t>
            </a:r>
          </a:p>
        </p:txBody>
      </p:sp>
      <p:pic>
        <p:nvPicPr>
          <p:cNvPr id="4" name="Picture 3" descr="C:\Users\Marija\Desktop\Aerosol.jpg"/>
          <p:cNvPicPr>
            <a:picLocks noChangeAspect="1" noChangeArrowheads="1"/>
          </p:cNvPicPr>
          <p:nvPr/>
        </p:nvPicPr>
        <p:blipFill>
          <a:blip r:embed="rId3" cstate="print"/>
          <a:srcRect/>
          <a:stretch>
            <a:fillRect/>
          </a:stretch>
        </p:blipFill>
        <p:spPr bwMode="auto">
          <a:xfrm>
            <a:off x="6477000" y="2703336"/>
            <a:ext cx="2362200" cy="1563864"/>
          </a:xfrm>
          <a:prstGeom prst="rect">
            <a:avLst/>
          </a:prstGeom>
          <a:noFill/>
        </p:spPr>
      </p:pic>
      <p:pic>
        <p:nvPicPr>
          <p:cNvPr id="5" name="Picture 2"/>
          <p:cNvPicPr>
            <a:picLocks noChangeAspect="1" noChangeArrowheads="1"/>
          </p:cNvPicPr>
          <p:nvPr/>
        </p:nvPicPr>
        <p:blipFill>
          <a:blip r:embed="rId4" cstate="print"/>
          <a:srcRect/>
          <a:stretch>
            <a:fillRect/>
          </a:stretch>
        </p:blipFill>
        <p:spPr bwMode="auto">
          <a:xfrm>
            <a:off x="6354150" y="5019676"/>
            <a:ext cx="2561250" cy="1609724"/>
          </a:xfrm>
          <a:prstGeom prst="rect">
            <a:avLst/>
          </a:prstGeom>
          <a:noFill/>
          <a:ln w="9525">
            <a:noFill/>
            <a:miter lim="800000"/>
            <a:headEnd/>
            <a:tailEnd/>
          </a:ln>
        </p:spPr>
      </p:pic>
      <p:pic>
        <p:nvPicPr>
          <p:cNvPr id="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5292080" cy="836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uk-UA" sz="3200" dirty="0">
                <a:latin typeface="Times New Roman" pitchFamily="18" charset="0"/>
                <a:cs typeface="Times New Roman" pitchFamily="18" charset="0"/>
              </a:rPr>
              <a:t>Особливості внутрішньо лабораторного поширення МБТ</a:t>
            </a:r>
            <a:endParaRPr lang="uk-UA" sz="3200" b="1" dirty="0">
              <a:latin typeface="Times New Roman" pitchFamily="18" charset="0"/>
              <a:cs typeface="Times New Roman" pitchFamily="18" charset="0"/>
            </a:endParaRPr>
          </a:p>
        </p:txBody>
      </p:sp>
      <p:sp>
        <p:nvSpPr>
          <p:cNvPr id="9219" name="Rectangle 3"/>
          <p:cNvSpPr>
            <a:spLocks noGrp="1" noChangeArrowheads="1"/>
          </p:cNvSpPr>
          <p:nvPr>
            <p:ph type="body" idx="1"/>
          </p:nvPr>
        </p:nvSpPr>
        <p:spPr>
          <a:xfrm>
            <a:off x="467544" y="2420888"/>
            <a:ext cx="8435975" cy="3921299"/>
          </a:xfrm>
        </p:spPr>
        <p:txBody>
          <a:bodyPr/>
          <a:lstStyle/>
          <a:p>
            <a:pPr eaLnBrk="1" hangingPunct="1">
              <a:lnSpc>
                <a:spcPct val="80000"/>
              </a:lnSpc>
            </a:pPr>
            <a:r>
              <a:rPr lang="uk-UA" sz="2400" dirty="0">
                <a:latin typeface="Times New Roman" pitchFamily="18" charset="0"/>
                <a:cs typeface="Times New Roman" pitchFamily="18" charset="0"/>
              </a:rPr>
              <a:t>Ступінь небезпеки внутрішньо лабораторної трансмісії туберкульозу залежить від:</a:t>
            </a:r>
          </a:p>
          <a:p>
            <a:pPr eaLnBrk="1" hangingPunct="1">
              <a:lnSpc>
                <a:spcPct val="80000"/>
              </a:lnSpc>
            </a:pPr>
            <a:r>
              <a:rPr lang="uk-UA" sz="2400" dirty="0">
                <a:latin typeface="Times New Roman" pitchFamily="18" charset="0"/>
                <a:cs typeface="Times New Roman" pitchFamily="18" charset="0"/>
              </a:rPr>
              <a:t>- характеру проведених маніпуляцій при використання відповідних </a:t>
            </a:r>
            <a:r>
              <a:rPr lang="uk-UA" sz="2400" dirty="0">
                <a:solidFill>
                  <a:srgbClr val="FF0000"/>
                </a:solidFill>
                <a:latin typeface="Times New Roman" pitchFamily="18" charset="0"/>
                <a:cs typeface="Times New Roman" pitchFamily="18" charset="0"/>
              </a:rPr>
              <a:t>методик</a:t>
            </a:r>
            <a:r>
              <a:rPr lang="uk-UA" sz="2400" dirty="0">
                <a:latin typeface="Times New Roman" pitchFamily="18" charset="0"/>
                <a:cs typeface="Times New Roman" pitchFamily="18" charset="0"/>
              </a:rPr>
              <a:t>; </a:t>
            </a:r>
          </a:p>
          <a:p>
            <a:pPr eaLnBrk="1" hangingPunct="1">
              <a:lnSpc>
                <a:spcPct val="80000"/>
              </a:lnSpc>
            </a:pPr>
            <a:r>
              <a:rPr lang="uk-UA" sz="2400" dirty="0">
                <a:latin typeface="Times New Roman" pitchFamily="18" charset="0"/>
                <a:cs typeface="Times New Roman" pitchFamily="18" charset="0"/>
              </a:rPr>
              <a:t>-</a:t>
            </a:r>
            <a:r>
              <a:rPr lang="uk-UA" sz="2400" dirty="0">
                <a:solidFill>
                  <a:srgbClr val="FF0000"/>
                </a:solidFill>
                <a:latin typeface="Times New Roman" pitchFamily="18" charset="0"/>
                <a:cs typeface="Times New Roman" pitchFamily="18" charset="0"/>
              </a:rPr>
              <a:t> кількості </a:t>
            </a:r>
            <a:r>
              <a:rPr lang="uk-UA" sz="2400" dirty="0">
                <a:latin typeface="Times New Roman" pitchFamily="18" charset="0"/>
                <a:cs typeface="Times New Roman" pitchFamily="18" charset="0"/>
              </a:rPr>
              <a:t>надходять для дослідження проб, фактично містять інфекційний агент;</a:t>
            </a:r>
          </a:p>
          <a:p>
            <a:pPr eaLnBrk="1" hangingPunct="1">
              <a:lnSpc>
                <a:spcPct val="80000"/>
              </a:lnSpc>
            </a:pPr>
            <a:r>
              <a:rPr lang="uk-UA" sz="2400" dirty="0">
                <a:latin typeface="Times New Roman" pitchFamily="18" charset="0"/>
                <a:cs typeface="Times New Roman" pitchFamily="18" charset="0"/>
              </a:rPr>
              <a:t>- </a:t>
            </a:r>
            <a:r>
              <a:rPr lang="uk-UA" sz="2400" dirty="0">
                <a:solidFill>
                  <a:srgbClr val="FF0000"/>
                </a:solidFill>
                <a:latin typeface="Times New Roman" pitchFamily="18" charset="0"/>
                <a:cs typeface="Times New Roman" pitchFamily="18" charset="0"/>
              </a:rPr>
              <a:t>концентрації</a:t>
            </a:r>
            <a:r>
              <a:rPr lang="uk-UA" sz="2400" dirty="0">
                <a:latin typeface="Times New Roman" pitchFamily="18" charset="0"/>
                <a:cs typeface="Times New Roman" pitchFamily="18" charset="0"/>
              </a:rPr>
              <a:t> збудника в зразках;</a:t>
            </a:r>
          </a:p>
          <a:p>
            <a:pPr eaLnBrk="1" hangingPunct="1">
              <a:lnSpc>
                <a:spcPct val="80000"/>
              </a:lnSpc>
            </a:pPr>
            <a:r>
              <a:rPr lang="uk-UA" sz="2400" dirty="0">
                <a:latin typeface="Times New Roman" pitchFamily="18" charset="0"/>
                <a:cs typeface="Times New Roman" pitchFamily="18" charset="0"/>
              </a:rPr>
              <a:t>- </a:t>
            </a:r>
            <a:r>
              <a:rPr lang="uk-UA" sz="2400" dirty="0">
                <a:solidFill>
                  <a:srgbClr val="FF0000"/>
                </a:solidFill>
                <a:latin typeface="Times New Roman" pitchFamily="18" charset="0"/>
                <a:cs typeface="Times New Roman" pitchFamily="18" charset="0"/>
              </a:rPr>
              <a:t>тривалості контакту </a:t>
            </a:r>
            <a:r>
              <a:rPr lang="uk-UA" sz="2400" dirty="0">
                <a:latin typeface="Times New Roman" pitchFamily="18" charset="0"/>
                <a:cs typeface="Times New Roman" pitchFamily="18" charset="0"/>
              </a:rPr>
              <a:t>з пробами інфекційного матеріалу і чистою культурою збудника.</a:t>
            </a: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292080" cy="836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79388" y="103188"/>
            <a:ext cx="8507412" cy="1238250"/>
          </a:xfrm>
        </p:spPr>
        <p:txBody>
          <a:bodyPr/>
          <a:lstStyle/>
          <a:p>
            <a:pPr algn="ctr" eaLnBrk="1" hangingPunct="1">
              <a:defRPr/>
            </a:pPr>
            <a:r>
              <a:rPr lang="uk-UA" sz="3200" dirty="0">
                <a:latin typeface="Times New Roman" pitchFamily="18" charset="0"/>
                <a:cs typeface="Times New Roman" pitchFamily="18" charset="0"/>
              </a:rPr>
              <a:t>Особливості внутрішньо лабораторного поширення МБТ</a:t>
            </a:r>
            <a:endParaRPr lang="uk-UA" sz="3200" b="1" dirty="0"/>
          </a:p>
        </p:txBody>
      </p:sp>
      <p:sp>
        <p:nvSpPr>
          <p:cNvPr id="14339" name="Rectangle 3"/>
          <p:cNvSpPr>
            <a:spLocks noGrp="1" noChangeArrowheads="1"/>
          </p:cNvSpPr>
          <p:nvPr>
            <p:ph type="body" idx="1"/>
          </p:nvPr>
        </p:nvSpPr>
        <p:spPr>
          <a:xfrm>
            <a:off x="539551" y="2276872"/>
            <a:ext cx="8353623" cy="4581128"/>
          </a:xfrm>
        </p:spPr>
        <p:txBody>
          <a:bodyPr/>
          <a:lstStyle/>
          <a:p>
            <a:pPr eaLnBrk="1" hangingPunct="1">
              <a:lnSpc>
                <a:spcPct val="90000"/>
              </a:lnSpc>
            </a:pPr>
            <a:r>
              <a:rPr lang="uk-UA" sz="2400" dirty="0">
                <a:latin typeface="Times New Roman" pitchFamily="18" charset="0"/>
                <a:cs typeface="Times New Roman" pitchFamily="18" charset="0"/>
              </a:rPr>
              <a:t>Ризик внутрішньо лабораторного зараження в лабораторіях, що проводять приготування мазків безпосередньо з мокротиння, значно нижче, ніж в лабораторіях, які готують мазки з концентрованого матеріалу або виробляють його посів. </a:t>
            </a:r>
          </a:p>
          <a:p>
            <a:pPr eaLnBrk="1" hangingPunct="1">
              <a:lnSpc>
                <a:spcPct val="90000"/>
              </a:lnSpc>
            </a:pPr>
            <a:endParaRPr lang="uk-UA" sz="2400" dirty="0">
              <a:latin typeface="Times New Roman" pitchFamily="18" charset="0"/>
              <a:cs typeface="Times New Roman" pitchFamily="18" charset="0"/>
            </a:endParaRPr>
          </a:p>
          <a:p>
            <a:pPr eaLnBrk="1" hangingPunct="1">
              <a:lnSpc>
                <a:spcPct val="90000"/>
              </a:lnSpc>
            </a:pPr>
            <a:r>
              <a:rPr lang="uk-UA" sz="2400" dirty="0">
                <a:latin typeface="Times New Roman" pitchFamily="18" charset="0"/>
                <a:cs typeface="Times New Roman" pitchFamily="18" charset="0"/>
              </a:rPr>
              <a:t>Ризик зараження значно менше в лабораторіях мікроскопії, де виявляється менше 1% позитивних мазків, порівняно з тими, в яких позитивні мазки становлять понад 10% від усіх досліджених.</a:t>
            </a: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21288"/>
            <a:ext cx="5292080" cy="836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Капсулы">
  <a:themeElements>
    <a:clrScheme name="Капсулы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Капсулы">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апсулы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Капсулы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Капсулы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Капсулы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Капсулы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Капсулы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Капсулы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Капсулы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2865</TotalTime>
  <Words>1155</Words>
  <Application>Microsoft Office PowerPoint</Application>
  <PresentationFormat>Экран (4:3)</PresentationFormat>
  <Paragraphs>231</Paragraphs>
  <Slides>31</Slides>
  <Notes>18</Notes>
  <HiddenSlides>1</HiddenSlides>
  <MMClips>0</MMClips>
  <ScaleCrop>false</ScaleCrop>
  <HeadingPairs>
    <vt:vector size="6" baseType="variant">
      <vt:variant>
        <vt:lpstr>Использованные шрифты</vt:lpstr>
      </vt:variant>
      <vt:variant>
        <vt:i4>4</vt:i4>
      </vt:variant>
      <vt:variant>
        <vt:lpstr>Тема</vt:lpstr>
      </vt:variant>
      <vt:variant>
        <vt:i4>2</vt:i4>
      </vt:variant>
      <vt:variant>
        <vt:lpstr>Заголовки слайдов</vt:lpstr>
      </vt:variant>
      <vt:variant>
        <vt:i4>31</vt:i4>
      </vt:variant>
    </vt:vector>
  </HeadingPairs>
  <TitlesOfParts>
    <vt:vector size="37" baseType="lpstr">
      <vt:lpstr>Arial</vt:lpstr>
      <vt:lpstr>Calibri</vt:lpstr>
      <vt:lpstr>Times New Roman</vt:lpstr>
      <vt:lpstr>Wingdings</vt:lpstr>
      <vt:lpstr>Office Theme</vt:lpstr>
      <vt:lpstr>Капсулы</vt:lpstr>
      <vt:lpstr>Ризик трансмісії ТБ при виконанні різних лабораторних методик і процедур</vt:lpstr>
      <vt:lpstr>Внутрішньо лікарняна передача МРТБ(дані  молекулярно-епідеміологічних досліджень)</vt:lpstr>
      <vt:lpstr>Критерії класифікації біологічних агентів за групами ризику</vt:lpstr>
      <vt:lpstr>Коефіцієнт показника захворюваності на ТБ серед персоналу залежно від місця роботи</vt:lpstr>
      <vt:lpstr>Професійний ризик захворювання на туберкульоз серед лабораторних співробітників</vt:lpstr>
      <vt:lpstr>  Нова система оцінки ризику у ТБ лабораторії  </vt:lpstr>
      <vt:lpstr>Ризик процедури в лабораторіях ТБ</vt:lpstr>
      <vt:lpstr>Особливості внутрішньо лабораторного поширення МБТ</vt:lpstr>
      <vt:lpstr>Особливості внутрішньо лабораторного поширення МБТ</vt:lpstr>
      <vt:lpstr>Утворення бактеріальних аерозолів</vt:lpstr>
      <vt:lpstr>Вірогідність інфікування</vt:lpstr>
      <vt:lpstr>Фактори,що впливають на інфікування</vt:lpstr>
      <vt:lpstr>Презентация PowerPoint</vt:lpstr>
      <vt:lpstr>Деякі стани організму, що збільшують ризик захворювання на ТБ</vt:lpstr>
      <vt:lpstr>Фактори ризику розвитку захворювання ТБ</vt:lpstr>
      <vt:lpstr>Властивості МБТ</vt:lpstr>
      <vt:lpstr>  Лабораторії з низьким рівнем ризику  </vt:lpstr>
      <vt:lpstr>   Робота в добре вентильованому приміщенні</vt:lpstr>
      <vt:lpstr>Презентация PowerPoint</vt:lpstr>
      <vt:lpstr>Мінімізація утворення і вдихання аерозолів</vt:lpstr>
      <vt:lpstr>ТБ лабораторії з помірним рівнем ризику</vt:lpstr>
      <vt:lpstr>Мінімальні заходи біобезпеки в лабораторіях з помірним рівнем ризику</vt:lpstr>
      <vt:lpstr>Презентация PowerPoint</vt:lpstr>
      <vt:lpstr>Презентация PowerPoint</vt:lpstr>
      <vt:lpstr>ТБ лабораторії з високим рівнем ризику (ізольована ТБ лабораторія)</vt:lpstr>
      <vt:lpstr>Презентация PowerPoint</vt:lpstr>
      <vt:lpstr>Додаткові вимоги до безпеки для лабораторій з високим рівнем ризику</vt:lpstr>
      <vt:lpstr>Засоби індивідуального захисту</vt:lpstr>
      <vt:lpstr>Презентация PowerPoint</vt:lpstr>
      <vt:lpstr>Умови, при яких підвищується ризик інфікування</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of TB transmission during culture preparation in the laboratories.</dc:title>
  <dc:creator>Marija Joncevska</dc:creator>
  <cp:lastModifiedBy>PHC</cp:lastModifiedBy>
  <cp:revision>302</cp:revision>
  <cp:lastPrinted>2014-08-01T08:45:58Z</cp:lastPrinted>
  <dcterms:created xsi:type="dcterms:W3CDTF">2014-03-06T10:18:08Z</dcterms:created>
  <dcterms:modified xsi:type="dcterms:W3CDTF">2019-07-23T06:13:19Z</dcterms:modified>
</cp:coreProperties>
</file>