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4"/>
  </p:sldMasterIdLst>
  <p:notesMasterIdLst>
    <p:notesMasterId r:id="rId26"/>
  </p:notesMasterIdLst>
  <p:sldIdLst>
    <p:sldId id="256" r:id="rId5"/>
    <p:sldId id="257" r:id="rId6"/>
    <p:sldId id="267" r:id="rId7"/>
    <p:sldId id="268" r:id="rId8"/>
    <p:sldId id="269" r:id="rId9"/>
    <p:sldId id="270" r:id="rId10"/>
    <p:sldId id="271" r:id="rId11"/>
    <p:sldId id="265"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66"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Raleway" pitchFamily="2" charset="-52"/>
      <p:regular r:id="rId31"/>
      <p:bold r:id="rId32"/>
      <p:italic r:id="rId33"/>
      <p:boldItalic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FD6406-AA1A-4189-9526-12ECF70EAC53}">
  <a:tblStyle styleId="{C3FD6406-AA1A-4189-9526-12ECF70EAC5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sp>
      <p:sp>
        <p:nvSpPr>
          <p:cNvPr id="3" name="Місце для нотаток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4786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ий слайд презентації" type="title">
  <p:cSld name="TITLE">
    <p:spTree>
      <p:nvGrpSpPr>
        <p:cNvPr id="1" name="Shape 13"/>
        <p:cNvGrpSpPr/>
        <p:nvPr/>
      </p:nvGrpSpPr>
      <p:grpSpPr>
        <a:xfrm>
          <a:off x="0" y="0"/>
          <a:ext cx="0" cy="0"/>
          <a:chOff x="0" y="0"/>
          <a:chExt cx="0" cy="0"/>
        </a:xfrm>
      </p:grpSpPr>
      <p:sp>
        <p:nvSpPr>
          <p:cNvPr id="14" name="Google Shape;14;p2"/>
          <p:cNvSpPr/>
          <p:nvPr/>
        </p:nvSpPr>
        <p:spPr>
          <a:xfrm>
            <a:off x="0" y="0"/>
            <a:ext cx="12192000" cy="5273700"/>
          </a:xfrm>
          <a:prstGeom prst="rect">
            <a:avLst/>
          </a:prstGeom>
          <a:solidFill>
            <a:srgbClr val="003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1963800" y="1748625"/>
            <a:ext cx="9626400" cy="66990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lt1"/>
              </a:buClr>
              <a:buSzPts val="3400"/>
              <a:buFont typeface="Tahoma"/>
              <a:buNone/>
              <a:defRPr sz="3400">
                <a:solidFill>
                  <a:schemeClr val="lt1"/>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2680877" y="2501161"/>
            <a:ext cx="8909100" cy="1625100"/>
          </a:xfrm>
          <a:prstGeom prst="rect">
            <a:avLst/>
          </a:prstGeom>
          <a:noFill/>
          <a:ln>
            <a:noFill/>
          </a:ln>
        </p:spPr>
        <p:txBody>
          <a:bodyPr spcFirstLastPara="1" wrap="square" lIns="91425" tIns="45700" rIns="91425" bIns="45700" anchor="t" anchorCtr="0">
            <a:noAutofit/>
          </a:bodyPr>
          <a:lstStyle>
            <a:lvl1pPr lvl="0" algn="r">
              <a:lnSpc>
                <a:spcPct val="100000"/>
              </a:lnSpc>
              <a:spcBef>
                <a:spcPts val="600"/>
              </a:spcBef>
              <a:spcAft>
                <a:spcPts val="0"/>
              </a:spcAft>
              <a:buSzPts val="2000"/>
              <a:buFont typeface="Tahoma"/>
              <a:buNone/>
              <a:defRPr sz="2000">
                <a:solidFill>
                  <a:schemeClr val="lt1"/>
                </a:solidFill>
                <a:latin typeface="Tahoma"/>
                <a:ea typeface="Tahoma"/>
                <a:cs typeface="Tahoma"/>
                <a:sym typeface="Tahoma"/>
              </a:defRPr>
            </a:lvl1pPr>
            <a:lvl2pPr lvl="1" algn="ctr">
              <a:lnSpc>
                <a:spcPct val="100000"/>
              </a:lnSpc>
              <a:spcBef>
                <a:spcPts val="600"/>
              </a:spcBef>
              <a:spcAft>
                <a:spcPts val="0"/>
              </a:spcAft>
              <a:buSzPts val="2000"/>
              <a:buNone/>
              <a:defRPr sz="2000"/>
            </a:lvl2pPr>
            <a:lvl3pPr lvl="2" algn="ctr">
              <a:lnSpc>
                <a:spcPct val="100000"/>
              </a:lnSpc>
              <a:spcBef>
                <a:spcPts val="600"/>
              </a:spcBef>
              <a:spcAft>
                <a:spcPts val="0"/>
              </a:spcAft>
              <a:buSzPts val="1800"/>
              <a:buNone/>
              <a:defRPr sz="1800"/>
            </a:lvl3pPr>
            <a:lvl4pPr lvl="3" algn="ctr">
              <a:lnSpc>
                <a:spcPct val="100000"/>
              </a:lnSpc>
              <a:spcBef>
                <a:spcPts val="600"/>
              </a:spcBef>
              <a:spcAft>
                <a:spcPts val="0"/>
              </a:spcAft>
              <a:buSzPts val="1600"/>
              <a:buNone/>
              <a:defRPr sz="1600"/>
            </a:lvl4pPr>
            <a:lvl5pPr lvl="4" algn="ctr">
              <a:lnSpc>
                <a:spcPct val="10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
          <p:cNvSpPr txBox="1">
            <a:spLocks noGrp="1"/>
          </p:cNvSpPr>
          <p:nvPr>
            <p:ph type="dt" idx="10"/>
          </p:nvPr>
        </p:nvSpPr>
        <p:spPr>
          <a:xfrm>
            <a:off x="8811620" y="4023041"/>
            <a:ext cx="2743200" cy="78480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Tahoma"/>
              <a:buNone/>
              <a:defRPr sz="1600" b="0"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11284764" y="6049804"/>
            <a:ext cx="54011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9pPr>
          </a:lstStyle>
          <a:p>
            <a:pPr marL="0" lvl="0" indent="0" algn="ctr" rtl="0">
              <a:spcBef>
                <a:spcPts val="0"/>
              </a:spcBef>
              <a:spcAft>
                <a:spcPts val="0"/>
              </a:spcAft>
              <a:buNone/>
            </a:pPr>
            <a:fld id="{00000000-1234-1234-1234-123412341234}" type="slidenum">
              <a:rPr lang="en-US"/>
              <a:t>‹№›</a:t>
            </a:fld>
            <a:endParaRPr/>
          </a:p>
        </p:txBody>
      </p:sp>
      <p:sp>
        <p:nvSpPr>
          <p:cNvPr id="19" name="Google Shape;19;p2"/>
          <p:cNvSpPr/>
          <p:nvPr/>
        </p:nvSpPr>
        <p:spPr>
          <a:xfrm>
            <a:off x="0" y="5172075"/>
            <a:ext cx="12192000" cy="1703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 name="Google Shape;20;p2"/>
          <p:cNvPicPr preferRelativeResize="0"/>
          <p:nvPr/>
        </p:nvPicPr>
        <p:blipFill rotWithShape="1">
          <a:blip r:embed="rId2">
            <a:alphaModFix/>
          </a:blip>
          <a:srcRect l="8645" t="40722" r="9324" b="42234"/>
          <a:stretch/>
        </p:blipFill>
        <p:spPr>
          <a:xfrm>
            <a:off x="647500" y="6203150"/>
            <a:ext cx="3262649" cy="479000"/>
          </a:xfrm>
          <a:prstGeom prst="rect">
            <a:avLst/>
          </a:prstGeom>
          <a:noFill/>
          <a:ln>
            <a:noFill/>
          </a:ln>
        </p:spPr>
      </p:pic>
      <p:pic>
        <p:nvPicPr>
          <p:cNvPr id="21" name="Google Shape;21;p2"/>
          <p:cNvPicPr preferRelativeResize="0"/>
          <p:nvPr/>
        </p:nvPicPr>
        <p:blipFill rotWithShape="1">
          <a:blip r:embed="rId3">
            <a:alphaModFix/>
          </a:blip>
          <a:srcRect/>
          <a:stretch/>
        </p:blipFill>
        <p:spPr>
          <a:xfrm>
            <a:off x="10964024" y="344950"/>
            <a:ext cx="1052024" cy="764007"/>
          </a:xfrm>
          <a:prstGeom prst="rect">
            <a:avLst/>
          </a:prstGeom>
          <a:noFill/>
          <a:ln>
            <a:noFill/>
          </a:ln>
        </p:spPr>
      </p:pic>
      <p:pic>
        <p:nvPicPr>
          <p:cNvPr id="22" name="Google Shape;22;p2"/>
          <p:cNvPicPr preferRelativeResize="0"/>
          <p:nvPr/>
        </p:nvPicPr>
        <p:blipFill rotWithShape="1">
          <a:blip r:embed="rId4">
            <a:alphaModFix/>
          </a:blip>
          <a:srcRect/>
          <a:stretch/>
        </p:blipFill>
        <p:spPr>
          <a:xfrm>
            <a:off x="4137712" y="6203150"/>
            <a:ext cx="1141677" cy="479000"/>
          </a:xfrm>
          <a:prstGeom prst="rect">
            <a:avLst/>
          </a:prstGeom>
          <a:noFill/>
          <a:ln>
            <a:noFill/>
          </a:ln>
        </p:spPr>
      </p:pic>
      <p:pic>
        <p:nvPicPr>
          <p:cNvPr id="23" name="Google Shape;23;p2"/>
          <p:cNvPicPr preferRelativeResize="0"/>
          <p:nvPr/>
        </p:nvPicPr>
        <p:blipFill rotWithShape="1">
          <a:blip r:embed="rId5">
            <a:alphaModFix/>
          </a:blip>
          <a:srcRect/>
          <a:stretch/>
        </p:blipFill>
        <p:spPr>
          <a:xfrm rot="-5400000">
            <a:off x="11170124" y="5841413"/>
            <a:ext cx="769400" cy="1052024"/>
          </a:xfrm>
          <a:prstGeom prst="rect">
            <a:avLst/>
          </a:prstGeom>
          <a:noFill/>
          <a:ln>
            <a:noFill/>
          </a:ln>
        </p:spPr>
      </p:pic>
      <p:pic>
        <p:nvPicPr>
          <p:cNvPr id="24" name="Google Shape;24;p2"/>
          <p:cNvPicPr preferRelativeResize="0"/>
          <p:nvPr/>
        </p:nvPicPr>
        <p:blipFill>
          <a:blip r:embed="rId6">
            <a:alphaModFix/>
          </a:blip>
          <a:stretch>
            <a:fillRect/>
          </a:stretch>
        </p:blipFill>
        <p:spPr>
          <a:xfrm>
            <a:off x="5439725" y="6125225"/>
            <a:ext cx="2300400" cy="6209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Основний слайд"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533399" y="234498"/>
            <a:ext cx="9362955" cy="8758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999"/>
              </a:buClr>
              <a:buSzPts val="1800"/>
              <a:buNone/>
              <a:defRPr>
                <a:solidFill>
                  <a:srgbClr val="00399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533399" y="1463089"/>
            <a:ext cx="11343000" cy="47400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600"/>
              </a:spcBef>
              <a:spcAft>
                <a:spcPts val="0"/>
              </a:spcAft>
              <a:buSzPts val="2400"/>
              <a:buChar char="●"/>
              <a:defRPr/>
            </a:lvl1pPr>
            <a:lvl2pPr marL="914400" lvl="1" indent="-368300" algn="l">
              <a:lnSpc>
                <a:spcPct val="100000"/>
              </a:lnSpc>
              <a:spcBef>
                <a:spcPts val="600"/>
              </a:spcBef>
              <a:spcAft>
                <a:spcPts val="0"/>
              </a:spcAft>
              <a:buSzPts val="2200"/>
              <a:buChar char="￫"/>
              <a:defRPr/>
            </a:lvl2pPr>
            <a:lvl3pPr marL="1371600" lvl="2" indent="-368300" algn="l">
              <a:lnSpc>
                <a:spcPct val="100000"/>
              </a:lnSpc>
              <a:spcBef>
                <a:spcPts val="600"/>
              </a:spcBef>
              <a:spcAft>
                <a:spcPts val="0"/>
              </a:spcAft>
              <a:buSzPts val="2200"/>
              <a:buChar char="￫"/>
              <a:defRPr/>
            </a:lvl3pPr>
            <a:lvl4pPr marL="1828800" lvl="3" indent="-368300" algn="l">
              <a:lnSpc>
                <a:spcPct val="100000"/>
              </a:lnSpc>
              <a:spcBef>
                <a:spcPts val="600"/>
              </a:spcBef>
              <a:spcAft>
                <a:spcPts val="0"/>
              </a:spcAft>
              <a:buSzPts val="2200"/>
              <a:buChar char="￫"/>
              <a:defRPr/>
            </a:lvl4pPr>
            <a:lvl5pPr marL="2286000" lvl="4" indent="-368300" algn="l">
              <a:lnSpc>
                <a:spcPct val="100000"/>
              </a:lnSpc>
              <a:spcBef>
                <a:spcPts val="600"/>
              </a:spcBef>
              <a:spcAft>
                <a:spcPts val="0"/>
              </a:spcAft>
              <a:buSzPts val="2200"/>
              <a:buChar char="￫"/>
              <a:defRPr/>
            </a:lvl5pPr>
            <a:lvl6pPr marL="2743200" lvl="5" indent="-368300" algn="l">
              <a:lnSpc>
                <a:spcPct val="90000"/>
              </a:lnSpc>
              <a:spcBef>
                <a:spcPts val="600"/>
              </a:spcBef>
              <a:spcAft>
                <a:spcPts val="0"/>
              </a:spcAft>
              <a:buSzPts val="2200"/>
              <a:buChar char="￫"/>
              <a:defRPr/>
            </a:lvl6pPr>
            <a:lvl7pPr marL="3200400" lvl="6" indent="-368300" algn="l">
              <a:lnSpc>
                <a:spcPct val="90000"/>
              </a:lnSpc>
              <a:spcBef>
                <a:spcPts val="500"/>
              </a:spcBef>
              <a:spcAft>
                <a:spcPts val="0"/>
              </a:spcAft>
              <a:buSzPts val="2200"/>
              <a:buChar char="￫"/>
              <a:defRPr/>
            </a:lvl7pPr>
            <a:lvl8pPr marL="3657600" lvl="7" indent="-342900" algn="l">
              <a:lnSpc>
                <a:spcPct val="90000"/>
              </a:lnSpc>
              <a:spcBef>
                <a:spcPts val="500"/>
              </a:spcBef>
              <a:spcAft>
                <a:spcPts val="0"/>
              </a:spcAft>
              <a:buSzPts val="1800"/>
              <a:buChar char="￫"/>
              <a:defRPr/>
            </a:lvl8pPr>
            <a:lvl9pPr marL="4114800" lvl="8" indent="-368300" algn="l">
              <a:lnSpc>
                <a:spcPct val="90000"/>
              </a:lnSpc>
              <a:spcBef>
                <a:spcPts val="500"/>
              </a:spcBef>
              <a:spcAft>
                <a:spcPts val="0"/>
              </a:spcAft>
              <a:buSzPts val="2200"/>
              <a:buChar char="￫"/>
              <a:defRPr/>
            </a:lvl9pPr>
          </a:lstStyle>
          <a:p>
            <a:endParaRPr/>
          </a:p>
        </p:txBody>
      </p:sp>
      <p:sp>
        <p:nvSpPr>
          <p:cNvPr id="28" name="Google Shape;28;p3"/>
          <p:cNvSpPr txBox="1">
            <a:spLocks noGrp="1"/>
          </p:cNvSpPr>
          <p:nvPr>
            <p:ph type="sldNum" idx="12"/>
          </p:nvPr>
        </p:nvSpPr>
        <p:spPr>
          <a:xfrm>
            <a:off x="11284764" y="6049804"/>
            <a:ext cx="54011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озділу/ розділювач/підсумок ">
  <p:cSld name="1_Section Header">
    <p:spTree>
      <p:nvGrpSpPr>
        <p:cNvPr id="1" name="Shape 40"/>
        <p:cNvGrpSpPr/>
        <p:nvPr/>
      </p:nvGrpSpPr>
      <p:grpSpPr>
        <a:xfrm>
          <a:off x="0" y="0"/>
          <a:ext cx="0" cy="0"/>
          <a:chOff x="0" y="0"/>
          <a:chExt cx="0" cy="0"/>
        </a:xfrm>
      </p:grpSpPr>
      <p:sp>
        <p:nvSpPr>
          <p:cNvPr id="41" name="Google Shape;41;p5"/>
          <p:cNvSpPr/>
          <p:nvPr/>
        </p:nvSpPr>
        <p:spPr>
          <a:xfrm>
            <a:off x="0" y="0"/>
            <a:ext cx="12192000" cy="6858000"/>
          </a:xfrm>
          <a:prstGeom prst="rect">
            <a:avLst/>
          </a:prstGeom>
          <a:solidFill>
            <a:srgbClr val="003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5"/>
          <p:cNvSpPr txBox="1">
            <a:spLocks noGrp="1"/>
          </p:cNvSpPr>
          <p:nvPr>
            <p:ph type="title"/>
          </p:nvPr>
        </p:nvSpPr>
        <p:spPr>
          <a:xfrm>
            <a:off x="3937825" y="1709750"/>
            <a:ext cx="7555800" cy="149070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lt1"/>
              </a:buClr>
              <a:buSzPts val="3400"/>
              <a:buFont typeface="Raleway"/>
              <a:buNone/>
              <a:defRPr sz="3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533400" y="3594550"/>
            <a:ext cx="10960200" cy="18288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600"/>
              </a:spcBef>
              <a:spcAft>
                <a:spcPts val="0"/>
              </a:spcAft>
              <a:buSzPts val="2400"/>
              <a:buNone/>
              <a:defRPr sz="2400">
                <a:solidFill>
                  <a:schemeClr val="lt1"/>
                </a:solidFill>
              </a:defRPr>
            </a:lvl1pPr>
            <a:lvl2pPr marL="914400" lvl="1" indent="-228600" algn="r">
              <a:lnSpc>
                <a:spcPct val="100000"/>
              </a:lnSpc>
              <a:spcBef>
                <a:spcPts val="600"/>
              </a:spcBef>
              <a:spcAft>
                <a:spcPts val="0"/>
              </a:spcAft>
              <a:buSzPts val="2000"/>
              <a:buNone/>
              <a:defRPr sz="2000">
                <a:solidFill>
                  <a:srgbClr val="888888"/>
                </a:solidFill>
              </a:defRPr>
            </a:lvl2pPr>
            <a:lvl3pPr marL="1371600" lvl="2" indent="-228600" algn="r">
              <a:lnSpc>
                <a:spcPct val="100000"/>
              </a:lnSpc>
              <a:spcBef>
                <a:spcPts val="600"/>
              </a:spcBef>
              <a:spcAft>
                <a:spcPts val="0"/>
              </a:spcAft>
              <a:buSzPts val="1800"/>
              <a:buNone/>
              <a:defRPr sz="1800">
                <a:solidFill>
                  <a:srgbClr val="888888"/>
                </a:solidFill>
              </a:defRPr>
            </a:lvl3pPr>
            <a:lvl4pPr marL="1828800" lvl="3" indent="-228600" algn="r">
              <a:lnSpc>
                <a:spcPct val="100000"/>
              </a:lnSpc>
              <a:spcBef>
                <a:spcPts val="600"/>
              </a:spcBef>
              <a:spcAft>
                <a:spcPts val="0"/>
              </a:spcAft>
              <a:buSzPts val="1600"/>
              <a:buNone/>
              <a:defRPr sz="1600">
                <a:solidFill>
                  <a:srgbClr val="888888"/>
                </a:solidFill>
              </a:defRPr>
            </a:lvl4pPr>
            <a:lvl5pPr marL="2286000" lvl="4" indent="-228600" algn="r">
              <a:lnSpc>
                <a:spcPct val="100000"/>
              </a:lnSpc>
              <a:spcBef>
                <a:spcPts val="600"/>
              </a:spcBef>
              <a:spcAft>
                <a:spcPts val="0"/>
              </a:spcAft>
              <a:buSzPts val="1600"/>
              <a:buNone/>
              <a:defRPr sz="1600">
                <a:solidFill>
                  <a:srgbClr val="888888"/>
                </a:solidFill>
              </a:defRPr>
            </a:lvl5pPr>
            <a:lvl6pPr marL="2743200" lvl="5" indent="-228600" algn="r">
              <a:lnSpc>
                <a:spcPct val="90000"/>
              </a:lnSpc>
              <a:spcBef>
                <a:spcPts val="600"/>
              </a:spcBef>
              <a:spcAft>
                <a:spcPts val="0"/>
              </a:spcAft>
              <a:buClr>
                <a:srgbClr val="888888"/>
              </a:buClr>
              <a:buSzPts val="1600"/>
              <a:buNone/>
              <a:defRPr sz="1600">
                <a:solidFill>
                  <a:srgbClr val="888888"/>
                </a:solidFill>
              </a:defRPr>
            </a:lvl6pPr>
            <a:lvl7pPr marL="3200400" lvl="6" indent="-228600" algn="r">
              <a:lnSpc>
                <a:spcPct val="90000"/>
              </a:lnSpc>
              <a:spcBef>
                <a:spcPts val="500"/>
              </a:spcBef>
              <a:spcAft>
                <a:spcPts val="0"/>
              </a:spcAft>
              <a:buClr>
                <a:srgbClr val="888888"/>
              </a:buClr>
              <a:buSzPts val="1600"/>
              <a:buNone/>
              <a:defRPr sz="1600">
                <a:solidFill>
                  <a:srgbClr val="888888"/>
                </a:solidFill>
              </a:defRPr>
            </a:lvl7pPr>
            <a:lvl8pPr marL="3657600" lvl="7" indent="-228600" algn="r">
              <a:lnSpc>
                <a:spcPct val="90000"/>
              </a:lnSpc>
              <a:spcBef>
                <a:spcPts val="500"/>
              </a:spcBef>
              <a:spcAft>
                <a:spcPts val="0"/>
              </a:spcAft>
              <a:buClr>
                <a:srgbClr val="888888"/>
              </a:buClr>
              <a:buSzPts val="1600"/>
              <a:buNone/>
              <a:defRPr sz="1600">
                <a:solidFill>
                  <a:srgbClr val="888888"/>
                </a:solidFill>
              </a:defRPr>
            </a:lvl8pPr>
            <a:lvl9pPr marL="4114800" lvl="8" indent="-228600" algn="r">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44" name="Google Shape;44;p5"/>
          <p:cNvPicPr preferRelativeResize="0"/>
          <p:nvPr/>
        </p:nvPicPr>
        <p:blipFill rotWithShape="1">
          <a:blip r:embed="rId2">
            <a:alphaModFix/>
          </a:blip>
          <a:srcRect/>
          <a:stretch/>
        </p:blipFill>
        <p:spPr>
          <a:xfrm rot="-5400000">
            <a:off x="11110264" y="5812623"/>
            <a:ext cx="736824" cy="1007526"/>
          </a:xfrm>
          <a:prstGeom prst="rect">
            <a:avLst/>
          </a:prstGeom>
          <a:noFill/>
          <a:ln>
            <a:noFill/>
          </a:ln>
        </p:spPr>
      </p:pic>
      <p:sp>
        <p:nvSpPr>
          <p:cNvPr id="45" name="Google Shape;45;p5"/>
          <p:cNvSpPr txBox="1">
            <a:spLocks noGrp="1"/>
          </p:cNvSpPr>
          <p:nvPr>
            <p:ph type="sldNum" idx="12"/>
          </p:nvPr>
        </p:nvSpPr>
        <p:spPr>
          <a:xfrm>
            <a:off x="5834939" y="5950948"/>
            <a:ext cx="54011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3999"/>
                </a:solidFill>
                <a:latin typeface="Raleway"/>
                <a:ea typeface="Raleway"/>
                <a:cs typeface="Raleway"/>
                <a:sym typeface="Ralew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3999"/>
                </a:solidFill>
                <a:latin typeface="Raleway"/>
                <a:ea typeface="Raleway"/>
                <a:cs typeface="Raleway"/>
                <a:sym typeface="Ralew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3999"/>
                </a:solidFill>
                <a:latin typeface="Raleway"/>
                <a:ea typeface="Raleway"/>
                <a:cs typeface="Raleway"/>
                <a:sym typeface="Ralew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3999"/>
                </a:solidFill>
                <a:latin typeface="Raleway"/>
                <a:ea typeface="Raleway"/>
                <a:cs typeface="Raleway"/>
                <a:sym typeface="Ralew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3999"/>
                </a:solidFill>
                <a:latin typeface="Raleway"/>
                <a:ea typeface="Raleway"/>
                <a:cs typeface="Raleway"/>
                <a:sym typeface="Ralew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3999"/>
                </a:solidFill>
                <a:latin typeface="Raleway"/>
                <a:ea typeface="Raleway"/>
                <a:cs typeface="Raleway"/>
                <a:sym typeface="Ralew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3999"/>
                </a:solidFill>
                <a:latin typeface="Raleway"/>
                <a:ea typeface="Raleway"/>
                <a:cs typeface="Raleway"/>
                <a:sym typeface="Ralew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3999"/>
                </a:solidFill>
                <a:latin typeface="Raleway"/>
                <a:ea typeface="Raleway"/>
                <a:cs typeface="Raleway"/>
                <a:sym typeface="Ralew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3999"/>
                </a:solidFill>
                <a:latin typeface="Raleway"/>
                <a:ea typeface="Raleway"/>
                <a:cs typeface="Raleway"/>
                <a:sym typeface="Raleway"/>
              </a:defRPr>
            </a:lvl9pPr>
          </a:lstStyle>
          <a:p>
            <a:pPr marL="0" lvl="0" indent="0" algn="ctr" rtl="0">
              <a:spcBef>
                <a:spcPts val="0"/>
              </a:spcBef>
              <a:spcAft>
                <a:spcPts val="0"/>
              </a:spcAft>
              <a:buNone/>
            </a:pPr>
            <a:fld id="{00000000-1234-1234-1234-123412341234}" type="slidenum">
              <a:rPr lang="en-US"/>
              <a:t>‹№›</a:t>
            </a:fld>
            <a:endParaRPr/>
          </a:p>
        </p:txBody>
      </p:sp>
      <p:pic>
        <p:nvPicPr>
          <p:cNvPr id="46" name="Google Shape;46;p5"/>
          <p:cNvPicPr preferRelativeResize="0"/>
          <p:nvPr/>
        </p:nvPicPr>
        <p:blipFill rotWithShape="1">
          <a:blip r:embed="rId3">
            <a:alphaModFix/>
          </a:blip>
          <a:srcRect/>
          <a:stretch/>
        </p:blipFill>
        <p:spPr>
          <a:xfrm>
            <a:off x="10964024" y="344950"/>
            <a:ext cx="1052024" cy="764007"/>
          </a:xfrm>
          <a:prstGeom prst="rect">
            <a:avLst/>
          </a:prstGeom>
          <a:noFill/>
          <a:ln>
            <a:noFill/>
          </a:ln>
        </p:spPr>
      </p:pic>
      <p:sp>
        <p:nvSpPr>
          <p:cNvPr id="47" name="Google Shape;47;p5"/>
          <p:cNvSpPr txBox="1">
            <a:spLocks noGrp="1"/>
          </p:cNvSpPr>
          <p:nvPr>
            <p:ph type="sldNum" idx="2"/>
          </p:nvPr>
        </p:nvSpPr>
        <p:spPr>
          <a:xfrm>
            <a:off x="11208677" y="6108673"/>
            <a:ext cx="5400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Raleway"/>
                <a:ea typeface="Raleway"/>
                <a:cs typeface="Raleway"/>
                <a:sym typeface="Ralew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Raleway"/>
                <a:ea typeface="Raleway"/>
                <a:cs typeface="Raleway"/>
                <a:sym typeface="Ralew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Raleway"/>
                <a:ea typeface="Raleway"/>
                <a:cs typeface="Raleway"/>
                <a:sym typeface="Ralew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Raleway"/>
                <a:ea typeface="Raleway"/>
                <a:cs typeface="Raleway"/>
                <a:sym typeface="Ralew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Raleway"/>
                <a:ea typeface="Raleway"/>
                <a:cs typeface="Raleway"/>
                <a:sym typeface="Ralew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Raleway"/>
                <a:ea typeface="Raleway"/>
                <a:cs typeface="Raleway"/>
                <a:sym typeface="Ralew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Raleway"/>
                <a:ea typeface="Raleway"/>
                <a:cs typeface="Raleway"/>
                <a:sym typeface="Ralew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Raleway"/>
                <a:ea typeface="Raleway"/>
                <a:cs typeface="Raleway"/>
                <a:sym typeface="Ralew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000000"/>
                </a:solidFill>
                <a:latin typeface="Raleway"/>
                <a:ea typeface="Raleway"/>
                <a:cs typeface="Raleway"/>
                <a:sym typeface="Ralewa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ключний слайд/ контакти">
  <p:cSld name="1_Title Slide">
    <p:spTree>
      <p:nvGrpSpPr>
        <p:cNvPr id="1" name="Shape 48"/>
        <p:cNvGrpSpPr/>
        <p:nvPr/>
      </p:nvGrpSpPr>
      <p:grpSpPr>
        <a:xfrm>
          <a:off x="0" y="0"/>
          <a:ext cx="0" cy="0"/>
          <a:chOff x="0" y="0"/>
          <a:chExt cx="0" cy="0"/>
        </a:xfrm>
      </p:grpSpPr>
      <p:sp>
        <p:nvSpPr>
          <p:cNvPr id="49" name="Google Shape;49;p6"/>
          <p:cNvSpPr/>
          <p:nvPr/>
        </p:nvSpPr>
        <p:spPr>
          <a:xfrm>
            <a:off x="0" y="0"/>
            <a:ext cx="12192000" cy="5273700"/>
          </a:xfrm>
          <a:prstGeom prst="rect">
            <a:avLst/>
          </a:prstGeom>
          <a:solidFill>
            <a:srgbClr val="003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6"/>
          <p:cNvSpPr txBox="1">
            <a:spLocks noGrp="1"/>
          </p:cNvSpPr>
          <p:nvPr>
            <p:ph type="ctrTitle"/>
          </p:nvPr>
        </p:nvSpPr>
        <p:spPr>
          <a:xfrm>
            <a:off x="2716077" y="1672417"/>
            <a:ext cx="8874000" cy="66990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lt1"/>
              </a:buClr>
              <a:buSzPts val="3400"/>
              <a:buFont typeface="Raleway"/>
              <a:buNone/>
              <a:defRPr sz="3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dt" idx="10"/>
          </p:nvPr>
        </p:nvSpPr>
        <p:spPr>
          <a:xfrm>
            <a:off x="8811620" y="3699164"/>
            <a:ext cx="2743200" cy="110868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Raleway"/>
                <a:ea typeface="Raleway"/>
                <a:cs typeface="Raleway"/>
                <a:sym typeface="Ralew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6"/>
          <p:cNvSpPr txBox="1">
            <a:spLocks noGrp="1"/>
          </p:cNvSpPr>
          <p:nvPr>
            <p:ph type="sldNum" idx="12"/>
          </p:nvPr>
        </p:nvSpPr>
        <p:spPr>
          <a:xfrm>
            <a:off x="11284764" y="6049804"/>
            <a:ext cx="54011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9pPr>
          </a:lstStyle>
          <a:p>
            <a:pPr marL="0" lvl="0" indent="0" algn="ctr" rtl="0">
              <a:spcBef>
                <a:spcPts val="0"/>
              </a:spcBef>
              <a:spcAft>
                <a:spcPts val="0"/>
              </a:spcAft>
              <a:buNone/>
            </a:pPr>
            <a:fld id="{00000000-1234-1234-1234-123412341234}" type="slidenum">
              <a:rPr lang="en-US"/>
              <a:t>‹№›</a:t>
            </a:fld>
            <a:endParaRPr/>
          </a:p>
        </p:txBody>
      </p:sp>
      <p:sp>
        <p:nvSpPr>
          <p:cNvPr id="53" name="Google Shape;53;p6"/>
          <p:cNvSpPr/>
          <p:nvPr/>
        </p:nvSpPr>
        <p:spPr>
          <a:xfrm>
            <a:off x="0" y="5172075"/>
            <a:ext cx="12192000" cy="17030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 name="Google Shape;54;p6"/>
          <p:cNvPicPr preferRelativeResize="0"/>
          <p:nvPr/>
        </p:nvPicPr>
        <p:blipFill rotWithShape="1">
          <a:blip r:embed="rId2">
            <a:alphaModFix/>
          </a:blip>
          <a:srcRect/>
          <a:stretch/>
        </p:blipFill>
        <p:spPr>
          <a:xfrm>
            <a:off x="10833223" y="3073319"/>
            <a:ext cx="605338" cy="386082"/>
          </a:xfrm>
          <a:prstGeom prst="rect">
            <a:avLst/>
          </a:prstGeom>
          <a:noFill/>
          <a:ln>
            <a:noFill/>
          </a:ln>
        </p:spPr>
      </p:pic>
      <p:pic>
        <p:nvPicPr>
          <p:cNvPr id="55" name="Google Shape;55;p6"/>
          <p:cNvPicPr preferRelativeResize="0"/>
          <p:nvPr/>
        </p:nvPicPr>
        <p:blipFill rotWithShape="1">
          <a:blip r:embed="rId3">
            <a:alphaModFix/>
          </a:blip>
          <a:srcRect l="8645" t="40722" r="9324" b="42234"/>
          <a:stretch/>
        </p:blipFill>
        <p:spPr>
          <a:xfrm>
            <a:off x="647500" y="6203150"/>
            <a:ext cx="3262649" cy="479000"/>
          </a:xfrm>
          <a:prstGeom prst="rect">
            <a:avLst/>
          </a:prstGeom>
          <a:noFill/>
          <a:ln>
            <a:noFill/>
          </a:ln>
        </p:spPr>
      </p:pic>
      <p:pic>
        <p:nvPicPr>
          <p:cNvPr id="56" name="Google Shape;56;p6"/>
          <p:cNvPicPr preferRelativeResize="0"/>
          <p:nvPr/>
        </p:nvPicPr>
        <p:blipFill rotWithShape="1">
          <a:blip r:embed="rId4">
            <a:alphaModFix/>
          </a:blip>
          <a:srcRect/>
          <a:stretch/>
        </p:blipFill>
        <p:spPr>
          <a:xfrm>
            <a:off x="4137712" y="6203150"/>
            <a:ext cx="1141677" cy="479000"/>
          </a:xfrm>
          <a:prstGeom prst="rect">
            <a:avLst/>
          </a:prstGeom>
          <a:noFill/>
          <a:ln>
            <a:noFill/>
          </a:ln>
        </p:spPr>
      </p:pic>
      <p:pic>
        <p:nvPicPr>
          <p:cNvPr id="57" name="Google Shape;57;p6"/>
          <p:cNvPicPr preferRelativeResize="0"/>
          <p:nvPr/>
        </p:nvPicPr>
        <p:blipFill rotWithShape="1">
          <a:blip r:embed="rId5">
            <a:alphaModFix/>
          </a:blip>
          <a:srcRect/>
          <a:stretch/>
        </p:blipFill>
        <p:spPr>
          <a:xfrm>
            <a:off x="10964024" y="344950"/>
            <a:ext cx="1052024" cy="764007"/>
          </a:xfrm>
          <a:prstGeom prst="rect">
            <a:avLst/>
          </a:prstGeom>
          <a:noFill/>
          <a:ln>
            <a:noFill/>
          </a:ln>
        </p:spPr>
      </p:pic>
      <p:pic>
        <p:nvPicPr>
          <p:cNvPr id="58" name="Google Shape;58;p6"/>
          <p:cNvPicPr preferRelativeResize="0"/>
          <p:nvPr/>
        </p:nvPicPr>
        <p:blipFill rotWithShape="1">
          <a:blip r:embed="rId6">
            <a:alphaModFix/>
          </a:blip>
          <a:srcRect/>
          <a:stretch/>
        </p:blipFill>
        <p:spPr>
          <a:xfrm rot="-5400000">
            <a:off x="11170124" y="5841413"/>
            <a:ext cx="769400" cy="1052024"/>
          </a:xfrm>
          <a:prstGeom prst="rect">
            <a:avLst/>
          </a:prstGeom>
          <a:noFill/>
          <a:ln>
            <a:noFill/>
          </a:ln>
        </p:spPr>
      </p:pic>
      <p:pic>
        <p:nvPicPr>
          <p:cNvPr id="59" name="Google Shape;59;p6"/>
          <p:cNvPicPr preferRelativeResize="0"/>
          <p:nvPr/>
        </p:nvPicPr>
        <p:blipFill>
          <a:blip r:embed="rId7">
            <a:alphaModFix/>
          </a:blip>
          <a:stretch>
            <a:fillRect/>
          </a:stretch>
        </p:blipFill>
        <p:spPr>
          <a:xfrm>
            <a:off x="5439725" y="6125225"/>
            <a:ext cx="2300400" cy="6209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Лише заголовок"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533399" y="234498"/>
            <a:ext cx="9368247" cy="8758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999"/>
              </a:buClr>
              <a:buSzPts val="1800"/>
              <a:buNone/>
              <a:defRPr>
                <a:solidFill>
                  <a:srgbClr val="00399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11284764" y="6049804"/>
            <a:ext cx="54011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Пустий слайд" type="blank">
  <p:cSld name="BLANK">
    <p:spTree>
      <p:nvGrpSpPr>
        <p:cNvPr id="1" name="Shape 63"/>
        <p:cNvGrpSpPr/>
        <p:nvPr/>
      </p:nvGrpSpPr>
      <p:grpSpPr>
        <a:xfrm>
          <a:off x="0" y="0"/>
          <a:ext cx="0" cy="0"/>
          <a:chOff x="0" y="0"/>
          <a:chExt cx="0" cy="0"/>
        </a:xfrm>
      </p:grpSpPr>
      <p:sp>
        <p:nvSpPr>
          <p:cNvPr id="64" name="Google Shape;64;p8"/>
          <p:cNvSpPr txBox="1">
            <a:spLocks noGrp="1"/>
          </p:cNvSpPr>
          <p:nvPr>
            <p:ph type="sldNum" idx="12"/>
          </p:nvPr>
        </p:nvSpPr>
        <p:spPr>
          <a:xfrm>
            <a:off x="11284764" y="6049804"/>
            <a:ext cx="54011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8">
            <a:alphaModFix/>
          </a:blip>
          <a:srcRect/>
          <a:stretch/>
        </p:blipFill>
        <p:spPr>
          <a:xfrm rot="-5400000">
            <a:off x="11141776" y="5801669"/>
            <a:ext cx="826091" cy="1129551"/>
          </a:xfrm>
          <a:prstGeom prst="rect">
            <a:avLst/>
          </a:prstGeom>
          <a:noFill/>
          <a:ln>
            <a:noFill/>
          </a:ln>
        </p:spPr>
      </p:pic>
      <p:sp>
        <p:nvSpPr>
          <p:cNvPr id="7" name="Google Shape;7;p1"/>
          <p:cNvSpPr txBox="1">
            <a:spLocks noGrp="1"/>
          </p:cNvSpPr>
          <p:nvPr>
            <p:ph type="title"/>
          </p:nvPr>
        </p:nvSpPr>
        <p:spPr>
          <a:xfrm>
            <a:off x="533400" y="234498"/>
            <a:ext cx="8571412" cy="875846"/>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3999"/>
              </a:buClr>
              <a:buSzPts val="2800"/>
              <a:buFont typeface="Tahoma"/>
              <a:buNone/>
              <a:defRPr sz="2800" b="1" i="0" u="none" strike="noStrike" cap="none">
                <a:solidFill>
                  <a:srgbClr val="003999"/>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533399" y="1463089"/>
            <a:ext cx="11343000" cy="4740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00"/>
              </a:spcBef>
              <a:spcAft>
                <a:spcPts val="0"/>
              </a:spcAft>
              <a:buClr>
                <a:srgbClr val="F29527"/>
              </a:buClr>
              <a:buSzPts val="2400"/>
              <a:buFont typeface="Tahoma"/>
              <a:buChar char="●"/>
              <a:defRPr sz="2400" b="0" i="0" u="none" strike="noStrike" cap="none">
                <a:solidFill>
                  <a:schemeClr val="dk1"/>
                </a:solidFill>
                <a:latin typeface="Tahoma"/>
                <a:ea typeface="Tahoma"/>
                <a:cs typeface="Tahoma"/>
                <a:sym typeface="Tahoma"/>
              </a:defRPr>
            </a:lvl1pPr>
            <a:lvl2pPr marL="914400" marR="0" lvl="1" indent="-368300" algn="l" rtl="0">
              <a:lnSpc>
                <a:spcPct val="100000"/>
              </a:lnSpc>
              <a:spcBef>
                <a:spcPts val="600"/>
              </a:spcBef>
              <a:spcAft>
                <a:spcPts val="0"/>
              </a:spcAft>
              <a:buClr>
                <a:srgbClr val="F29527"/>
              </a:buClr>
              <a:buSzPts val="2200"/>
              <a:buFont typeface="Tahoma"/>
              <a:buChar char="￫"/>
              <a:defRPr sz="2200" b="0" i="0" u="none" strike="noStrike" cap="none">
                <a:solidFill>
                  <a:schemeClr val="dk1"/>
                </a:solidFill>
                <a:latin typeface="Tahoma"/>
                <a:ea typeface="Tahoma"/>
                <a:cs typeface="Tahoma"/>
                <a:sym typeface="Tahoma"/>
              </a:defRPr>
            </a:lvl2pPr>
            <a:lvl3pPr marL="1371600" marR="0" lvl="2" indent="-355600" algn="l" rtl="0">
              <a:lnSpc>
                <a:spcPct val="100000"/>
              </a:lnSpc>
              <a:spcBef>
                <a:spcPts val="600"/>
              </a:spcBef>
              <a:spcAft>
                <a:spcPts val="0"/>
              </a:spcAft>
              <a:buClr>
                <a:srgbClr val="F29527"/>
              </a:buClr>
              <a:buSzPts val="2000"/>
              <a:buFont typeface="Tahoma"/>
              <a:buChar char="￫"/>
              <a:defRPr sz="2000" b="0" i="0" u="none" strike="noStrike" cap="none">
                <a:solidFill>
                  <a:schemeClr val="dk1"/>
                </a:solidFill>
                <a:latin typeface="Tahoma"/>
                <a:ea typeface="Tahoma"/>
                <a:cs typeface="Tahoma"/>
                <a:sym typeface="Tahoma"/>
              </a:defRPr>
            </a:lvl3pPr>
            <a:lvl4pPr marL="1828800" marR="0" lvl="3" indent="-342900" algn="l" rtl="0">
              <a:lnSpc>
                <a:spcPct val="100000"/>
              </a:lnSpc>
              <a:spcBef>
                <a:spcPts val="600"/>
              </a:spcBef>
              <a:spcAft>
                <a:spcPts val="0"/>
              </a:spcAft>
              <a:buClr>
                <a:srgbClr val="F29527"/>
              </a:buClr>
              <a:buSzPts val="1800"/>
              <a:buFont typeface="Tahoma"/>
              <a:buChar char="￫"/>
              <a:defRPr sz="1800" b="0" i="0" u="none" strike="noStrike" cap="none">
                <a:solidFill>
                  <a:schemeClr val="dk1"/>
                </a:solidFill>
                <a:latin typeface="Tahoma"/>
                <a:ea typeface="Tahoma"/>
                <a:cs typeface="Tahoma"/>
                <a:sym typeface="Tahoma"/>
              </a:defRPr>
            </a:lvl4pPr>
            <a:lvl5pPr marL="2286000" marR="0" lvl="4" indent="-342900" algn="l" rtl="0">
              <a:lnSpc>
                <a:spcPct val="100000"/>
              </a:lnSpc>
              <a:spcBef>
                <a:spcPts val="600"/>
              </a:spcBef>
              <a:spcAft>
                <a:spcPts val="0"/>
              </a:spcAft>
              <a:buClr>
                <a:srgbClr val="F29527"/>
              </a:buClr>
              <a:buSzPts val="1800"/>
              <a:buFont typeface="Tahoma"/>
              <a:buChar char="￫"/>
              <a:defRPr sz="1800" b="0" i="0" u="none" strike="noStrike" cap="none">
                <a:solidFill>
                  <a:schemeClr val="dk1"/>
                </a:solidFill>
                <a:latin typeface="Tahoma"/>
                <a:ea typeface="Tahoma"/>
                <a:cs typeface="Tahoma"/>
                <a:sym typeface="Tahoma"/>
              </a:defRPr>
            </a:lvl5pPr>
            <a:lvl6pPr marL="2743200" marR="0" lvl="5" indent="-342900" algn="l" rtl="0">
              <a:lnSpc>
                <a:spcPct val="90000"/>
              </a:lnSpc>
              <a:spcBef>
                <a:spcPts val="600"/>
              </a:spcBef>
              <a:spcAft>
                <a:spcPts val="0"/>
              </a:spcAft>
              <a:buClr>
                <a:srgbClr val="F29527"/>
              </a:buClr>
              <a:buSzPts val="1800"/>
              <a:buFont typeface="Tahoma"/>
              <a:buChar char="￫"/>
              <a:defRPr sz="1800" b="0" i="0" u="none" strike="noStrike" cap="none">
                <a:solidFill>
                  <a:schemeClr val="dk1"/>
                </a:solidFill>
                <a:latin typeface="Tahoma"/>
                <a:ea typeface="Tahoma"/>
                <a:cs typeface="Tahoma"/>
                <a:sym typeface="Tahoma"/>
              </a:defRPr>
            </a:lvl6pPr>
            <a:lvl7pPr marL="3200400" marR="0" lvl="6" indent="-342900" algn="l" rtl="0">
              <a:lnSpc>
                <a:spcPct val="90000"/>
              </a:lnSpc>
              <a:spcBef>
                <a:spcPts val="500"/>
              </a:spcBef>
              <a:spcAft>
                <a:spcPts val="0"/>
              </a:spcAft>
              <a:buClr>
                <a:srgbClr val="F29527"/>
              </a:buClr>
              <a:buSzPts val="1800"/>
              <a:buFont typeface="Tahoma"/>
              <a:buChar char="￫"/>
              <a:defRPr sz="1800" b="0" i="0" u="none" strike="noStrike" cap="none">
                <a:solidFill>
                  <a:schemeClr val="dk1"/>
                </a:solidFill>
                <a:latin typeface="Tahoma"/>
                <a:ea typeface="Tahoma"/>
                <a:cs typeface="Tahoma"/>
                <a:sym typeface="Tahoma"/>
              </a:defRPr>
            </a:lvl7pPr>
            <a:lvl8pPr marL="3657600" marR="0" lvl="7" indent="-342900" algn="l" rtl="0">
              <a:lnSpc>
                <a:spcPct val="90000"/>
              </a:lnSpc>
              <a:spcBef>
                <a:spcPts val="500"/>
              </a:spcBef>
              <a:spcAft>
                <a:spcPts val="0"/>
              </a:spcAft>
              <a:buClr>
                <a:srgbClr val="F29527"/>
              </a:buClr>
              <a:buSzPts val="1800"/>
              <a:buFont typeface="Tahoma"/>
              <a:buChar char="￫"/>
              <a:defRPr sz="1800" b="0" i="0" u="none" strike="noStrike" cap="none">
                <a:solidFill>
                  <a:schemeClr val="dk1"/>
                </a:solidFill>
                <a:latin typeface="Tahoma"/>
                <a:ea typeface="Tahoma"/>
                <a:cs typeface="Tahoma"/>
                <a:sym typeface="Tahoma"/>
              </a:defRPr>
            </a:lvl8pPr>
            <a:lvl9pPr marL="4114800" marR="0" lvl="8" indent="-342900" algn="l" rtl="0">
              <a:lnSpc>
                <a:spcPct val="90000"/>
              </a:lnSpc>
              <a:spcBef>
                <a:spcPts val="500"/>
              </a:spcBef>
              <a:spcAft>
                <a:spcPts val="0"/>
              </a:spcAft>
              <a:buClr>
                <a:srgbClr val="F29527"/>
              </a:buClr>
              <a:buSzPts val="1800"/>
              <a:buFont typeface="Tahoma"/>
              <a:buChar char="￫"/>
              <a:defRPr sz="1800" b="0" i="0" u="none" strike="noStrike" cap="none">
                <a:solidFill>
                  <a:schemeClr val="dk1"/>
                </a:solidFill>
                <a:latin typeface="Tahoma"/>
                <a:ea typeface="Tahoma"/>
                <a:cs typeface="Tahoma"/>
                <a:sym typeface="Tahoma"/>
              </a:defRPr>
            </a:lvl9pPr>
          </a:lstStyle>
          <a:p>
            <a:endParaRPr/>
          </a:p>
        </p:txBody>
      </p:sp>
      <p:sp>
        <p:nvSpPr>
          <p:cNvPr id="9" name="Google Shape;9;p1"/>
          <p:cNvSpPr txBox="1">
            <a:spLocks noGrp="1"/>
          </p:cNvSpPr>
          <p:nvPr>
            <p:ph type="sldNum" idx="12"/>
          </p:nvPr>
        </p:nvSpPr>
        <p:spPr>
          <a:xfrm>
            <a:off x="11284764" y="6049804"/>
            <a:ext cx="540113"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aleway"/>
                <a:ea typeface="Raleway"/>
                <a:cs typeface="Raleway"/>
                <a:sym typeface="Raleway"/>
              </a:defRPr>
            </a:lvl9pPr>
          </a:lstStyle>
          <a:p>
            <a:pPr marL="0" lvl="0" indent="0" algn="ctr" rtl="0">
              <a:spcBef>
                <a:spcPts val="0"/>
              </a:spcBef>
              <a:spcAft>
                <a:spcPts val="0"/>
              </a:spcAft>
              <a:buNone/>
            </a:pPr>
            <a:fld id="{00000000-1234-1234-1234-123412341234}" type="slidenum">
              <a:rPr lang="en-US"/>
              <a:t>‹№›</a:t>
            </a:fld>
            <a:endParaRPr/>
          </a:p>
        </p:txBody>
      </p:sp>
      <p:pic>
        <p:nvPicPr>
          <p:cNvPr id="10" name="Google Shape;10;p1"/>
          <p:cNvPicPr preferRelativeResize="0"/>
          <p:nvPr/>
        </p:nvPicPr>
        <p:blipFill rotWithShape="1">
          <a:blip r:embed="rId9">
            <a:alphaModFix/>
          </a:blip>
          <a:srcRect l="8645" t="40722" r="9324" b="42234"/>
          <a:stretch/>
        </p:blipFill>
        <p:spPr>
          <a:xfrm>
            <a:off x="647500" y="6203150"/>
            <a:ext cx="3262649" cy="479000"/>
          </a:xfrm>
          <a:prstGeom prst="rect">
            <a:avLst/>
          </a:prstGeom>
          <a:noFill/>
          <a:ln>
            <a:noFill/>
          </a:ln>
        </p:spPr>
      </p:pic>
      <p:pic>
        <p:nvPicPr>
          <p:cNvPr id="11" name="Google Shape;11;p1"/>
          <p:cNvPicPr preferRelativeResize="0"/>
          <p:nvPr/>
        </p:nvPicPr>
        <p:blipFill rotWithShape="1">
          <a:blip r:embed="rId10">
            <a:alphaModFix/>
          </a:blip>
          <a:srcRect/>
          <a:stretch/>
        </p:blipFill>
        <p:spPr>
          <a:xfrm>
            <a:off x="4137712" y="6203150"/>
            <a:ext cx="1141677" cy="479000"/>
          </a:xfrm>
          <a:prstGeom prst="rect">
            <a:avLst/>
          </a:prstGeom>
          <a:noFill/>
          <a:ln>
            <a:noFill/>
          </a:ln>
        </p:spPr>
      </p:pic>
      <p:pic>
        <p:nvPicPr>
          <p:cNvPr id="12" name="Google Shape;12;p1"/>
          <p:cNvPicPr preferRelativeResize="0"/>
          <p:nvPr/>
        </p:nvPicPr>
        <p:blipFill>
          <a:blip r:embed="rId11">
            <a:alphaModFix/>
          </a:blip>
          <a:stretch>
            <a:fillRect/>
          </a:stretch>
        </p:blipFill>
        <p:spPr>
          <a:xfrm>
            <a:off x="5439725" y="6125225"/>
            <a:ext cx="2300400" cy="620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09">
          <p15:clr>
            <a:srgbClr val="EA4335"/>
          </p15:clr>
        </p15:guide>
        <p15:guide id="2" orient="horz" pos="396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bit.do/EU-COVID-practic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9"/>
          <p:cNvSpPr txBox="1">
            <a:spLocks noGrp="1"/>
          </p:cNvSpPr>
          <p:nvPr>
            <p:ph type="ctrTitle"/>
          </p:nvPr>
        </p:nvSpPr>
        <p:spPr>
          <a:xfrm>
            <a:off x="1963800" y="1748625"/>
            <a:ext cx="9626400" cy="6699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lt1"/>
              </a:buClr>
              <a:buSzPts val="3400"/>
              <a:buFont typeface="Raleway"/>
              <a:buNone/>
            </a:pPr>
            <a:r>
              <a:rPr lang="uk-UA" dirty="0">
                <a:latin typeface="Tahoma" panose="020B0604030504040204" pitchFamily="34" charset="0"/>
                <a:ea typeface="Tahoma" panose="020B0604030504040204" pitchFamily="34" charset="0"/>
              </a:rPr>
              <a:t>К</a:t>
            </a:r>
            <a:r>
              <a:rPr lang="uk-UA" dirty="0">
                <a:effectLst/>
                <a:latin typeface="Tahoma" panose="020B0604030504040204" pitchFamily="34" charset="0"/>
                <a:ea typeface="Tahoma" panose="020B0604030504040204" pitchFamily="34" charset="0"/>
              </a:rPr>
              <a:t>омунікація з питань COVID-19 у Європі</a:t>
            </a:r>
            <a:r>
              <a:rPr lang="en-US" dirty="0"/>
              <a:t> </a:t>
            </a:r>
            <a:endParaRPr dirty="0"/>
          </a:p>
        </p:txBody>
      </p:sp>
      <p:sp>
        <p:nvSpPr>
          <p:cNvPr id="70" name="Google Shape;70;p9"/>
          <p:cNvSpPr txBox="1">
            <a:spLocks noGrp="1"/>
          </p:cNvSpPr>
          <p:nvPr>
            <p:ph type="subTitle" idx="1"/>
          </p:nvPr>
        </p:nvSpPr>
        <p:spPr>
          <a:xfrm>
            <a:off x="2681100" y="2695714"/>
            <a:ext cx="8909100" cy="1625100"/>
          </a:xfrm>
          <a:prstGeom prst="rect">
            <a:avLst/>
          </a:prstGeom>
          <a:noFill/>
          <a:ln>
            <a:noFill/>
          </a:ln>
        </p:spPr>
        <p:txBody>
          <a:bodyPr spcFirstLastPara="1" wrap="square" lIns="91425" tIns="45700" rIns="91425" bIns="45700" anchor="t" anchorCtr="0">
            <a:noAutofit/>
          </a:bodyPr>
          <a:lstStyle/>
          <a:p>
            <a:pPr algn="r" rtl="0"/>
            <a:r>
              <a:rPr lang="uk" b="0" i="0" u="none" baseline="0" dirty="0"/>
              <a:t>Огляд передових практик </a:t>
            </a:r>
          </a:p>
          <a:p>
            <a:pPr algn="r" rtl="0"/>
            <a:r>
              <a:rPr lang="uk" b="0" i="0" u="none" baseline="0" dirty="0"/>
              <a:t>Саана Іхамякі</a:t>
            </a:r>
          </a:p>
          <a:p>
            <a:pPr algn="r" rtl="0"/>
            <a:endParaRPr lang="uk" b="0" i="0" u="none" baseline="0" dirty="0"/>
          </a:p>
          <a:p>
            <a:pPr algn="r" rtl="0"/>
            <a:r>
              <a:rPr lang="uk" b="0" i="0" u="none" baseline="0" dirty="0"/>
              <a:t>17.12.2021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81EA44CF-CEF5-4965-8283-8ECAE90CC9C7}"/>
              </a:ext>
            </a:extLst>
          </p:cNvPr>
          <p:cNvSpPr txBox="1">
            <a:spLocks/>
          </p:cNvSpPr>
          <p:nvPr/>
        </p:nvSpPr>
        <p:spPr>
          <a:xfrm>
            <a:off x="423152" y="216988"/>
            <a:ext cx="9362955" cy="87584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3999"/>
              </a:buClr>
              <a:buSzPts val="1800"/>
              <a:buFont typeface="Tahoma"/>
              <a:buNone/>
              <a:defRPr sz="2800" b="1" i="0" u="none" strike="noStrike" cap="none">
                <a:solidFill>
                  <a:srgbClr val="003999"/>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uk" dirty="0"/>
              <a:t>Норвегія: Багатоканальна структура на основі цільової аудиторії</a:t>
            </a:r>
            <a:endParaRPr lang="ru-RU" dirty="0"/>
          </a:p>
        </p:txBody>
      </p:sp>
      <p:pic>
        <p:nvPicPr>
          <p:cNvPr id="11" name="Picture 2" descr="New Instagram Logo Png Transparent - Png Format Instagram Logo Png (1455x1454), Png Download">
            <a:extLst>
              <a:ext uri="{FF2B5EF4-FFF2-40B4-BE49-F238E27FC236}">
                <a16:creationId xmlns:a16="http://schemas.microsoft.com/office/drawing/2014/main" id="{3F4039DF-BEBE-40EC-81A0-1A17DB2A4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58" y="2866618"/>
            <a:ext cx="657241" cy="6567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acebook icon — Безкоштовне завантаження через Iconfinder">
            <a:extLst>
              <a:ext uri="{FF2B5EF4-FFF2-40B4-BE49-F238E27FC236}">
                <a16:creationId xmlns:a16="http://schemas.microsoft.com/office/drawing/2014/main" id="{2C1A4C96-6CE3-4B4E-9836-91D7A929E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61" y="2091109"/>
            <a:ext cx="657241" cy="6572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acebook icon — Безкоштовне завантаження через Iconfinder">
            <a:extLst>
              <a:ext uri="{FF2B5EF4-FFF2-40B4-BE49-F238E27FC236}">
                <a16:creationId xmlns:a16="http://schemas.microsoft.com/office/drawing/2014/main" id="{F585892A-F544-4430-ACEC-B255EEA25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61" y="1345434"/>
            <a:ext cx="657241" cy="6572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twitter Icon">
            <a:extLst>
              <a:ext uri="{FF2B5EF4-FFF2-40B4-BE49-F238E27FC236}">
                <a16:creationId xmlns:a16="http://schemas.microsoft.com/office/drawing/2014/main" id="{76F5138A-8A64-48F9-A2E5-CF684FEB5F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159" y="4456916"/>
            <a:ext cx="657241" cy="657241"/>
          </a:xfrm>
          <a:prstGeom prst="rect">
            <a:avLst/>
          </a:prstGeom>
          <a:noFill/>
          <a:extLst>
            <a:ext uri="{909E8E84-426E-40DD-AFC4-6F175D3DCCD1}">
              <a14:hiddenFill xmlns:a14="http://schemas.microsoft.com/office/drawing/2010/main">
                <a:solidFill>
                  <a:srgbClr val="FFFFFF"/>
                </a:solidFill>
              </a14:hiddenFill>
            </a:ext>
          </a:extLst>
        </p:spPr>
      </p:pic>
      <p:sp>
        <p:nvSpPr>
          <p:cNvPr id="15" name="Tekstiruutu 9">
            <a:extLst>
              <a:ext uri="{FF2B5EF4-FFF2-40B4-BE49-F238E27FC236}">
                <a16:creationId xmlns:a16="http://schemas.microsoft.com/office/drawing/2014/main" id="{D8510E37-B550-4349-A695-BBD56F62C0B9}"/>
              </a:ext>
            </a:extLst>
          </p:cNvPr>
          <p:cNvSpPr txBox="1"/>
          <p:nvPr/>
        </p:nvSpPr>
        <p:spPr>
          <a:xfrm>
            <a:off x="1455573" y="1427484"/>
            <a:ext cx="10275984" cy="4524315"/>
          </a:xfrm>
          <a:prstGeom prst="rect">
            <a:avLst/>
          </a:prstGeom>
          <a:noFill/>
        </p:spPr>
        <p:txBody>
          <a:bodyPr wrap="square">
            <a:spAutoFit/>
          </a:bodyPr>
          <a:lstStyle/>
          <a:p>
            <a:pPr marL="76200" algn="l" rtl="0"/>
            <a:r>
              <a:rPr lang="uk" sz="2400" b="0" i="0" u="none" baseline="0" dirty="0"/>
              <a:t>Сторінка у Facebook для широкого загалу </a:t>
            </a:r>
          </a:p>
          <a:p>
            <a:pPr marL="76200" algn="l" rtl="0"/>
            <a:endParaRPr lang="uk" sz="2400" dirty="0"/>
          </a:p>
          <a:p>
            <a:pPr marL="76200" algn="l" rtl="0"/>
            <a:r>
              <a:rPr lang="uk" sz="2400" b="0" i="0" u="none" baseline="0" dirty="0"/>
              <a:t>Сторінка у Facebook для медичних працівників</a:t>
            </a:r>
          </a:p>
          <a:p>
            <a:pPr marL="76200" algn="l" rtl="0"/>
            <a:endParaRPr lang="uk" sz="2400" dirty="0"/>
          </a:p>
          <a:p>
            <a:pPr marL="76200" algn="l" rtl="0"/>
            <a:r>
              <a:rPr lang="uk" sz="2400" b="0" i="0" u="none" baseline="0" dirty="0"/>
              <a:t>Обліковий запис в Instagram для молоді</a:t>
            </a:r>
          </a:p>
          <a:p>
            <a:pPr marL="76200" algn="l" rtl="0"/>
            <a:endParaRPr lang="uk" sz="2400" dirty="0"/>
          </a:p>
          <a:p>
            <a:pPr marL="76200" algn="l" rtl="0"/>
            <a:r>
              <a:rPr lang="uk" sz="2400" b="0" i="0" u="none" baseline="0" dirty="0"/>
              <a:t>Обліковий запис в Instagram для широкого загалу</a:t>
            </a:r>
          </a:p>
          <a:p>
            <a:pPr marL="76200" algn="l" rtl="0"/>
            <a:endParaRPr lang="uk" sz="2400" dirty="0"/>
          </a:p>
          <a:p>
            <a:pPr marL="76200" algn="just" rtl="0"/>
            <a:r>
              <a:rPr lang="uk" sz="2400" b="0" i="0" u="none" baseline="0" dirty="0"/>
              <a:t>Обліковий запис у Twitter, призначений для зв’язку із засобами масової інформації та іншими спеціалістами. </a:t>
            </a:r>
            <a:r>
              <a:rPr lang="uk" sz="2400" dirty="0"/>
              <a:t>Ч</a:t>
            </a:r>
            <a:r>
              <a:rPr lang="uk" sz="2400" b="0" i="0" u="none" baseline="0" dirty="0"/>
              <a:t>ерез цей канал надаються відповіді на запитання та спростовуються неправдиві новини</a:t>
            </a:r>
          </a:p>
        </p:txBody>
      </p:sp>
      <p:pic>
        <p:nvPicPr>
          <p:cNvPr id="16" name="Picture 2" descr="New Instagram Logo Png Transparent - Png Format Instagram Logo Png (1455x1454), Png Download">
            <a:extLst>
              <a:ext uri="{FF2B5EF4-FFF2-40B4-BE49-F238E27FC236}">
                <a16:creationId xmlns:a16="http://schemas.microsoft.com/office/drawing/2014/main" id="{B4A7F6A9-24C0-4C21-9A34-78262CEE8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58" y="3641676"/>
            <a:ext cx="657242" cy="65679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38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F2E7CF-E70C-468D-879F-9517258FD980}"/>
              </a:ext>
            </a:extLst>
          </p:cNvPr>
          <p:cNvSpPr>
            <a:spLocks noGrp="1"/>
          </p:cNvSpPr>
          <p:nvPr>
            <p:ph type="title"/>
          </p:nvPr>
        </p:nvSpPr>
        <p:spPr/>
        <p:txBody>
          <a:bodyPr/>
          <a:lstStyle/>
          <a:p>
            <a:r>
              <a:rPr lang="uk" b="1" i="0" u="none" baseline="0" dirty="0"/>
              <a:t>Фінляндія: Повідомлення, спрямовані на зміну поведінки</a:t>
            </a:r>
            <a:endParaRPr lang="ru-RU" dirty="0"/>
          </a:p>
        </p:txBody>
      </p:sp>
      <p:sp>
        <p:nvSpPr>
          <p:cNvPr id="3" name="Місце для тексту 2">
            <a:extLst>
              <a:ext uri="{FF2B5EF4-FFF2-40B4-BE49-F238E27FC236}">
                <a16:creationId xmlns:a16="http://schemas.microsoft.com/office/drawing/2014/main" id="{3E0EAAE3-20A8-4017-9A28-16F9AE19EF94}"/>
              </a:ext>
            </a:extLst>
          </p:cNvPr>
          <p:cNvSpPr>
            <a:spLocks noGrp="1"/>
          </p:cNvSpPr>
          <p:nvPr>
            <p:ph type="body" idx="1"/>
          </p:nvPr>
        </p:nvSpPr>
        <p:spPr/>
        <p:txBody>
          <a:bodyPr/>
          <a:lstStyle/>
          <a:p>
            <a:pPr algn="l" rtl="0"/>
            <a:r>
              <a:rPr lang="uk" b="0" i="0" u="none" baseline="0" dirty="0"/>
              <a:t>На початку кризи внаслідок COVID-19 офіс Прем’єр-міністра започаткував проєкт поведінкового консультування</a:t>
            </a:r>
          </a:p>
          <a:p>
            <a:pPr algn="l" rtl="0"/>
            <a:r>
              <a:rPr lang="uk" b="0" i="0" u="none" baseline="0" dirty="0"/>
              <a:t>До складу робочої групи входять експерти з галузей соціальної психології, психології, поведінкової економіки та економіки здоров’я</a:t>
            </a:r>
          </a:p>
          <a:p>
            <a:pPr algn="l" rtl="0"/>
            <a:r>
              <a:rPr lang="uk" b="0" i="0" u="none" baseline="0" dirty="0"/>
              <a:t>У рамках проєкту розробляються та тестуються нові способи застосування поведінкової науки в плануванні та оцінюванні комунікацій. Серед них є два загальнодоступні інструменти: </a:t>
            </a:r>
          </a:p>
          <a:p>
            <a:pPr lvl="1" algn="l" rtl="0"/>
            <a:r>
              <a:rPr lang="uk" b="0" i="0" u="none" baseline="0" dirty="0"/>
              <a:t>Контрольний список для комунікації з питань коронавірусу, що сприяє зміні поведінки</a:t>
            </a:r>
          </a:p>
          <a:p>
            <a:pPr lvl="1" algn="l" rtl="0"/>
            <a:r>
              <a:rPr lang="uk" b="0" i="0" u="none" baseline="0" dirty="0"/>
              <a:t>Підтримка самовизначення за допомогою комунікацій</a:t>
            </a:r>
          </a:p>
          <a:p>
            <a:pPr marL="76200" indent="0">
              <a:buNone/>
            </a:pPr>
            <a:endParaRPr lang="ru-RU" dirty="0"/>
          </a:p>
        </p:txBody>
      </p:sp>
    </p:spTree>
    <p:extLst>
      <p:ext uri="{BB962C8B-B14F-4D97-AF65-F5344CB8AC3E}">
        <p14:creationId xmlns:p14="http://schemas.microsoft.com/office/powerpoint/2010/main" val="2087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F3E3C5-0023-4FF2-A970-F1B9F7D9BD17}"/>
              </a:ext>
            </a:extLst>
          </p:cNvPr>
          <p:cNvSpPr>
            <a:spLocks noGrp="1"/>
          </p:cNvSpPr>
          <p:nvPr>
            <p:ph type="title"/>
          </p:nvPr>
        </p:nvSpPr>
        <p:spPr/>
        <p:txBody>
          <a:bodyPr/>
          <a:lstStyle/>
          <a:p>
            <a:r>
              <a:rPr lang="uk" b="1" i="0" u="none" baseline="0" dirty="0"/>
              <a:t>Зразок Контрольного списку для комунікації з питань коронавірусу, що сприяє зміні поведінки</a:t>
            </a:r>
            <a:endParaRPr lang="ru-RU" dirty="0"/>
          </a:p>
        </p:txBody>
      </p:sp>
      <p:sp>
        <p:nvSpPr>
          <p:cNvPr id="3" name="Місце для тексту 2">
            <a:extLst>
              <a:ext uri="{FF2B5EF4-FFF2-40B4-BE49-F238E27FC236}">
                <a16:creationId xmlns:a16="http://schemas.microsoft.com/office/drawing/2014/main" id="{3BDDF20B-231E-4BD4-BC0F-2ED25D62CC84}"/>
              </a:ext>
            </a:extLst>
          </p:cNvPr>
          <p:cNvSpPr>
            <a:spLocks noGrp="1"/>
          </p:cNvSpPr>
          <p:nvPr>
            <p:ph type="body" idx="1"/>
          </p:nvPr>
        </p:nvSpPr>
        <p:spPr>
          <a:xfrm>
            <a:off x="6575898" y="1375540"/>
            <a:ext cx="5164695" cy="3575839"/>
          </a:xfrm>
        </p:spPr>
        <p:txBody>
          <a:bodyPr/>
          <a:lstStyle/>
          <a:p>
            <a:pPr algn="l" rtl="0"/>
            <a:r>
              <a:rPr lang="uk" sz="2400" b="0" i="0" u="none" baseline="0" dirty="0"/>
              <a:t>Інструмент підтримує створення ефектних повідомлень, які підтримують позитивні зміни поведінки</a:t>
            </a:r>
            <a:endParaRPr lang="uk" sz="2400" dirty="0"/>
          </a:p>
          <a:p>
            <a:pPr algn="l" rtl="0"/>
            <a:r>
              <a:rPr lang="uk" sz="2400" b="0" i="0" u="none" baseline="0" dirty="0"/>
              <a:t>Приклади ґрунтуються на поведінкових дослідженнях чинників, які впливають на вибір і дії людей</a:t>
            </a:r>
          </a:p>
          <a:p>
            <a:pPr algn="l" rtl="0"/>
            <a:r>
              <a:rPr lang="uk" sz="2400" b="0" i="0" u="none" baseline="0" dirty="0"/>
              <a:t>Повну версію контрольного переліку можна знайти у звіті в  розділі «Додатки»</a:t>
            </a:r>
            <a:endParaRPr lang="uk" sz="2400" dirty="0"/>
          </a:p>
          <a:p>
            <a:endParaRPr lang="ru-RU" dirty="0"/>
          </a:p>
        </p:txBody>
      </p:sp>
      <p:pic>
        <p:nvPicPr>
          <p:cNvPr id="9" name="Sisällön paikkamerkki 17">
            <a:extLst>
              <a:ext uri="{FF2B5EF4-FFF2-40B4-BE49-F238E27FC236}">
                <a16:creationId xmlns:a16="http://schemas.microsoft.com/office/drawing/2014/main" id="{5DF7A990-CFEB-4751-A081-328B8DC5ECE0}"/>
              </a:ext>
            </a:extLst>
          </p:cNvPr>
          <p:cNvPicPr>
            <a:picLocks noChangeAspect="1"/>
          </p:cNvPicPr>
          <p:nvPr/>
        </p:nvPicPr>
        <p:blipFill>
          <a:blip r:embed="rId2"/>
          <a:stretch>
            <a:fillRect/>
          </a:stretch>
        </p:blipFill>
        <p:spPr>
          <a:xfrm>
            <a:off x="451407" y="1523880"/>
            <a:ext cx="5977605" cy="3810239"/>
          </a:xfrm>
          <a:prstGeom prst="rect">
            <a:avLst/>
          </a:prstGeom>
        </p:spPr>
      </p:pic>
    </p:spTree>
    <p:extLst>
      <p:ext uri="{BB962C8B-B14F-4D97-AF65-F5344CB8AC3E}">
        <p14:creationId xmlns:p14="http://schemas.microsoft.com/office/powerpoint/2010/main" val="327234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84F598-DFCC-4A5E-8D1F-CD5BF1CDC9D9}"/>
              </a:ext>
            </a:extLst>
          </p:cNvPr>
          <p:cNvSpPr>
            <a:spLocks noGrp="1"/>
          </p:cNvSpPr>
          <p:nvPr>
            <p:ph type="title"/>
          </p:nvPr>
        </p:nvSpPr>
        <p:spPr>
          <a:xfrm>
            <a:off x="533399" y="234498"/>
            <a:ext cx="10312941" cy="875846"/>
          </a:xfrm>
        </p:spPr>
        <p:txBody>
          <a:bodyPr/>
          <a:lstStyle/>
          <a:p>
            <a:r>
              <a:rPr lang="uk" b="1" i="0" u="none" baseline="0" dirty="0"/>
              <a:t>Люксембург: Розробка кампаній з використанням аналізу громадської думки</a:t>
            </a:r>
            <a:endParaRPr lang="ru-RU" dirty="0"/>
          </a:p>
        </p:txBody>
      </p:sp>
      <p:sp>
        <p:nvSpPr>
          <p:cNvPr id="3" name="Місце для тексту 2">
            <a:extLst>
              <a:ext uri="{FF2B5EF4-FFF2-40B4-BE49-F238E27FC236}">
                <a16:creationId xmlns:a16="http://schemas.microsoft.com/office/drawing/2014/main" id="{8314A4A0-A43A-4D0D-8B93-6C8F07033382}"/>
              </a:ext>
            </a:extLst>
          </p:cNvPr>
          <p:cNvSpPr>
            <a:spLocks noGrp="1"/>
          </p:cNvSpPr>
          <p:nvPr>
            <p:ph type="body" idx="1"/>
          </p:nvPr>
        </p:nvSpPr>
        <p:spPr>
          <a:xfrm>
            <a:off x="533399" y="1463089"/>
            <a:ext cx="10750686" cy="4740000"/>
          </a:xfrm>
        </p:spPr>
        <p:txBody>
          <a:bodyPr/>
          <a:lstStyle/>
          <a:p>
            <a:pPr algn="l" rtl="0"/>
            <a:r>
              <a:rPr lang="uk" sz="2600" b="0" i="0" u="none" baseline="0" dirty="0"/>
              <a:t>Люксембург почав широкомасштабне тестування на COVID-19 серед громадян, які ще не мали можливості зробити щеплення.</a:t>
            </a:r>
          </a:p>
          <a:p>
            <a:pPr algn="l" rtl="0"/>
            <a:r>
              <a:rPr lang="uk" sz="2600" b="0" i="0" u="none" baseline="0" dirty="0"/>
              <a:t>Кампанію розділили на три етапи. Стиль, канали та повідомлення для кожного етапу планувалися з використанням аналізу громадської думки.</a:t>
            </a:r>
            <a:r>
              <a:rPr lang="uk" sz="2600" b="0" i="0" u="none" strike="noStrike" baseline="0" dirty="0">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 </a:t>
            </a:r>
            <a:endParaRPr lang="uk" sz="2600" dirty="0">
              <a:latin typeface="Tahoma" panose="020B0604030504040204" pitchFamily="34" charset="0"/>
              <a:ea typeface="Tahoma" panose="020B0604030504040204" pitchFamily="34" charset="0"/>
            </a:endParaRPr>
          </a:p>
          <a:p>
            <a:pPr lvl="1" algn="l" rtl="0"/>
            <a:r>
              <a:rPr lang="uk" sz="2400" b="0" i="0" u="none" baseline="0" dirty="0">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Якісні дані, отримані з соціальних мереж, використовувалися, щоб зрозуміти, яка комунікація є зрозумілою, визнається, неправильно тлумачиться або є складною чи непопулярною.</a:t>
            </a:r>
          </a:p>
          <a:p>
            <a:pPr lvl="1" algn="l" rtl="0"/>
            <a:r>
              <a:rPr lang="uk" sz="2400" b="0" i="0" u="none" baseline="0" dirty="0">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Щоб обробити велику кількість коментарів, відстежувалися та накопичувалися дані про настрої людей, котрі залишали коментарі.</a:t>
            </a:r>
            <a:endParaRPr lang="uk" sz="2400" dirty="0"/>
          </a:p>
          <a:p>
            <a:endParaRPr lang="ru-RU" dirty="0"/>
          </a:p>
        </p:txBody>
      </p:sp>
    </p:spTree>
    <p:extLst>
      <p:ext uri="{BB962C8B-B14F-4D97-AF65-F5344CB8AC3E}">
        <p14:creationId xmlns:p14="http://schemas.microsoft.com/office/powerpoint/2010/main" val="4258948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E46582-5115-4BCD-BDA4-D4350915887B}"/>
              </a:ext>
            </a:extLst>
          </p:cNvPr>
          <p:cNvSpPr>
            <a:spLocks noGrp="1"/>
          </p:cNvSpPr>
          <p:nvPr>
            <p:ph type="title"/>
          </p:nvPr>
        </p:nvSpPr>
        <p:spPr/>
        <p:txBody>
          <a:bodyPr/>
          <a:lstStyle/>
          <a:p>
            <a:r>
              <a:rPr lang="uk" b="1" i="0" u="none" baseline="0" dirty="0"/>
              <a:t>1-а кампанія</a:t>
            </a:r>
            <a:endParaRPr lang="ru-RU" dirty="0"/>
          </a:p>
        </p:txBody>
      </p:sp>
      <p:sp>
        <p:nvSpPr>
          <p:cNvPr id="3" name="Місце для тексту 2">
            <a:extLst>
              <a:ext uri="{FF2B5EF4-FFF2-40B4-BE49-F238E27FC236}">
                <a16:creationId xmlns:a16="http://schemas.microsoft.com/office/drawing/2014/main" id="{2D81992D-B18D-4377-9864-1C589C077626}"/>
              </a:ext>
            </a:extLst>
          </p:cNvPr>
          <p:cNvSpPr>
            <a:spLocks noGrp="1"/>
          </p:cNvSpPr>
          <p:nvPr>
            <p:ph type="body" idx="1"/>
          </p:nvPr>
        </p:nvSpPr>
        <p:spPr>
          <a:xfrm>
            <a:off x="533399" y="1258808"/>
            <a:ext cx="5256213" cy="4740000"/>
          </a:xfrm>
        </p:spPr>
        <p:txBody>
          <a:bodyPr/>
          <a:lstStyle/>
          <a:p>
            <a:pPr marL="76200" indent="0" algn="just" rtl="0">
              <a:buNone/>
            </a:pPr>
            <a:r>
              <a:rPr lang="uk" sz="2200" b="0" i="0" u="none" baseline="0" dirty="0"/>
              <a:t>Швидкий графік і малий бюджет — кампанію свідомо зробили короткою та цільовою.</a:t>
            </a:r>
          </a:p>
          <a:p>
            <a:pPr marL="76200" indent="0" algn="just" rtl="0">
              <a:buNone/>
            </a:pPr>
            <a:r>
              <a:rPr lang="uk" sz="2200" b="0" i="0" u="none" baseline="0" dirty="0"/>
              <a:t>Під час цієї кампанії до кожної поштової скриньки в Люксембурзі кидали листівку за підтримки уряду. </a:t>
            </a:r>
          </a:p>
          <a:p>
            <a:pPr marL="76200" indent="0" algn="just" rtl="0">
              <a:buNone/>
            </a:pPr>
            <a:r>
              <a:rPr lang="uk" sz="2200" b="0" i="0" u="none" baseline="0" dirty="0"/>
              <a:t>Такі самі повідомлення повторювали в соціальних мережах та на радіо, щоб забезпечити максимальне охоплення користувачів засобів масової інформації.</a:t>
            </a:r>
          </a:p>
          <a:p>
            <a:endParaRPr lang="ru-RU" dirty="0"/>
          </a:p>
        </p:txBody>
      </p:sp>
      <p:pic>
        <p:nvPicPr>
          <p:cNvPr id="4" name="Sisällön paikkamerkki 14">
            <a:extLst>
              <a:ext uri="{FF2B5EF4-FFF2-40B4-BE49-F238E27FC236}">
                <a16:creationId xmlns:a16="http://schemas.microsoft.com/office/drawing/2014/main" id="{6557BD17-EAC0-4EB1-BE4E-51D41B14BF4D}"/>
              </a:ext>
            </a:extLst>
          </p:cNvPr>
          <p:cNvPicPr>
            <a:picLocks noChangeAspect="1"/>
          </p:cNvPicPr>
          <p:nvPr/>
        </p:nvPicPr>
        <p:blipFill>
          <a:blip r:embed="rId2"/>
          <a:stretch>
            <a:fillRect/>
          </a:stretch>
        </p:blipFill>
        <p:spPr>
          <a:xfrm>
            <a:off x="6402388" y="2142799"/>
            <a:ext cx="5256213" cy="2972018"/>
          </a:xfrm>
          <a:prstGeom prst="rect">
            <a:avLst/>
          </a:prstGeom>
        </p:spPr>
      </p:pic>
    </p:spTree>
    <p:extLst>
      <p:ext uri="{BB962C8B-B14F-4D97-AF65-F5344CB8AC3E}">
        <p14:creationId xmlns:p14="http://schemas.microsoft.com/office/powerpoint/2010/main" val="2974611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9916FE-0DC1-48B8-A425-B4E13AC4B36E}"/>
              </a:ext>
            </a:extLst>
          </p:cNvPr>
          <p:cNvSpPr>
            <a:spLocks noGrp="1"/>
          </p:cNvSpPr>
          <p:nvPr>
            <p:ph type="title"/>
          </p:nvPr>
        </p:nvSpPr>
        <p:spPr/>
        <p:txBody>
          <a:bodyPr/>
          <a:lstStyle/>
          <a:p>
            <a:r>
              <a:rPr lang="uk" b="1" i="0" u="none" baseline="0" dirty="0"/>
              <a:t>2-а кампанія</a:t>
            </a:r>
            <a:endParaRPr lang="ru-RU" dirty="0"/>
          </a:p>
        </p:txBody>
      </p:sp>
      <p:sp>
        <p:nvSpPr>
          <p:cNvPr id="3" name="Місце для тексту 2">
            <a:extLst>
              <a:ext uri="{FF2B5EF4-FFF2-40B4-BE49-F238E27FC236}">
                <a16:creationId xmlns:a16="http://schemas.microsoft.com/office/drawing/2014/main" id="{2954C417-736D-4863-B0C8-6E78AF72F9B7}"/>
              </a:ext>
            </a:extLst>
          </p:cNvPr>
          <p:cNvSpPr>
            <a:spLocks noGrp="1"/>
          </p:cNvSpPr>
          <p:nvPr>
            <p:ph type="body" idx="1"/>
          </p:nvPr>
        </p:nvSpPr>
        <p:spPr>
          <a:xfrm>
            <a:off x="455578" y="1195187"/>
            <a:ext cx="5303197" cy="4740000"/>
          </a:xfrm>
        </p:spPr>
        <p:txBody>
          <a:bodyPr/>
          <a:lstStyle/>
          <a:p>
            <a:pPr marL="76200" indent="0" algn="l" rtl="0">
              <a:buNone/>
            </a:pPr>
            <a:r>
              <a:rPr lang="uk" sz="1900" b="0" i="0" u="none" baseline="0" dirty="0"/>
              <a:t>Більший бюджет та триваліший графік, що дало змогу використовувати вищу якість продукції та багатоканальний медіа-план. </a:t>
            </a:r>
          </a:p>
          <a:p>
            <a:pPr marL="76200" indent="0" algn="l" rtl="0">
              <a:buNone/>
            </a:pPr>
            <a:endParaRPr lang="uk" sz="1900" dirty="0"/>
          </a:p>
          <a:p>
            <a:pPr marL="76200" indent="0" algn="l" rtl="0">
              <a:buNone/>
            </a:pPr>
            <a:r>
              <a:rPr lang="uk" sz="1900" b="0" i="0" u="none" baseline="0" dirty="0"/>
              <a:t>Жартівливе подання кампанії було пов’язане з наближенням літа та містило повідомлення про те, що завдяки активному тестуванню вірус легше стримувати.</a:t>
            </a:r>
          </a:p>
          <a:p>
            <a:pPr marL="76200" indent="0" algn="l" rtl="0">
              <a:buNone/>
            </a:pPr>
            <a:endParaRPr lang="uk" sz="1900" dirty="0"/>
          </a:p>
          <a:p>
            <a:pPr marL="76200" indent="0" algn="l" rtl="0">
              <a:buNone/>
            </a:pPr>
            <a:r>
              <a:rPr lang="uk" sz="1900" b="0" i="0" u="none" baseline="0" dirty="0"/>
              <a:t>Назва «Say#AAAH» («Скажіть#ААА») подібна на звук відкривання рота перед тестуванням на COVID, який відтворювався різними знаменитостями. </a:t>
            </a:r>
          </a:p>
          <a:p>
            <a:endParaRPr lang="ru-RU" dirty="0"/>
          </a:p>
        </p:txBody>
      </p:sp>
      <p:pic>
        <p:nvPicPr>
          <p:cNvPr id="4" name="Sisällön paikkamerkki 6">
            <a:extLst>
              <a:ext uri="{FF2B5EF4-FFF2-40B4-BE49-F238E27FC236}">
                <a16:creationId xmlns:a16="http://schemas.microsoft.com/office/drawing/2014/main" id="{24A9D089-6A93-44BA-B1FA-5E2C4D914D18}"/>
              </a:ext>
            </a:extLst>
          </p:cNvPr>
          <p:cNvPicPr>
            <a:picLocks noChangeAspect="1"/>
          </p:cNvPicPr>
          <p:nvPr/>
        </p:nvPicPr>
        <p:blipFill>
          <a:blip r:embed="rId2"/>
          <a:stretch>
            <a:fillRect/>
          </a:stretch>
        </p:blipFill>
        <p:spPr>
          <a:xfrm>
            <a:off x="6216650" y="1942674"/>
            <a:ext cx="5256213" cy="2972652"/>
          </a:xfrm>
          <a:prstGeom prst="rect">
            <a:avLst/>
          </a:prstGeom>
        </p:spPr>
      </p:pic>
    </p:spTree>
    <p:extLst>
      <p:ext uri="{BB962C8B-B14F-4D97-AF65-F5344CB8AC3E}">
        <p14:creationId xmlns:p14="http://schemas.microsoft.com/office/powerpoint/2010/main" val="416264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95FA21-EC8C-4C00-AD7E-11F9A78EE14D}"/>
              </a:ext>
            </a:extLst>
          </p:cNvPr>
          <p:cNvSpPr>
            <a:spLocks noGrp="1"/>
          </p:cNvSpPr>
          <p:nvPr>
            <p:ph type="title"/>
          </p:nvPr>
        </p:nvSpPr>
        <p:spPr>
          <a:xfrm>
            <a:off x="640403" y="183154"/>
            <a:ext cx="9362955" cy="875846"/>
          </a:xfrm>
        </p:spPr>
        <p:txBody>
          <a:bodyPr/>
          <a:lstStyle/>
          <a:p>
            <a:r>
              <a:rPr lang="uk" b="1" i="0" u="none" baseline="0" dirty="0"/>
              <a:t>3-я кампанія</a:t>
            </a:r>
            <a:endParaRPr lang="ru-RU" dirty="0"/>
          </a:p>
        </p:txBody>
      </p:sp>
      <p:sp>
        <p:nvSpPr>
          <p:cNvPr id="3" name="Місце для тексту 2">
            <a:extLst>
              <a:ext uri="{FF2B5EF4-FFF2-40B4-BE49-F238E27FC236}">
                <a16:creationId xmlns:a16="http://schemas.microsoft.com/office/drawing/2014/main" id="{91359BAE-5CA1-472E-B283-AC2E1770C2F1}"/>
              </a:ext>
            </a:extLst>
          </p:cNvPr>
          <p:cNvSpPr>
            <a:spLocks noGrp="1"/>
          </p:cNvSpPr>
          <p:nvPr>
            <p:ph type="body" idx="1"/>
          </p:nvPr>
        </p:nvSpPr>
        <p:spPr>
          <a:xfrm>
            <a:off x="533398" y="1059000"/>
            <a:ext cx="6421879" cy="4740000"/>
          </a:xfrm>
        </p:spPr>
        <p:txBody>
          <a:bodyPr/>
          <a:lstStyle/>
          <a:p>
            <a:pPr marL="76200" indent="0" algn="l" rtl="0">
              <a:buNone/>
            </a:pPr>
            <a:r>
              <a:rPr lang="uk" sz="2400" b="0" i="0" u="none" baseline="0" dirty="0">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Хоча друга кампанія успішно підвищила обізнаність населення і стала впізнаваною, якісні коментарі та настрої у соціальних мережах продемонстрували, що в людей все ще залишилося багато запитань щодо тестування. </a:t>
            </a:r>
          </a:p>
          <a:p>
            <a:pPr marL="76200" indent="0" algn="l" rtl="0">
              <a:buNone/>
            </a:pPr>
            <a:endParaRPr lang="uk" sz="2400" dirty="0">
              <a:effectLst/>
              <a:latin typeface="Tahoma" panose="020B0604030504040204" pitchFamily="34" charset="0"/>
              <a:ea typeface="Tahoma" panose="020B0604030504040204" pitchFamily="34" charset="0"/>
            </a:endParaRPr>
          </a:p>
          <a:p>
            <a:pPr marL="76200" indent="0" algn="l" rtl="0">
              <a:buNone/>
            </a:pPr>
            <a:r>
              <a:rPr lang="uk" sz="2400" b="0" i="0" u="none" baseline="0" dirty="0">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Тому на третьому етапі кампанії відійшли від гумористичного підходу та зосередили увагу на роз’ясненні проблем з більшим акцентом на фактах.</a:t>
            </a:r>
            <a:endParaRPr lang="uk" sz="2400" dirty="0">
              <a:effectLst/>
              <a:latin typeface="Tahoma" panose="020B0604030504040204" pitchFamily="34" charset="0"/>
              <a:ea typeface="Tahoma" panose="020B0604030504040204" pitchFamily="34" charset="0"/>
            </a:endParaRPr>
          </a:p>
          <a:p>
            <a:endParaRPr lang="ru-RU" dirty="0"/>
          </a:p>
        </p:txBody>
      </p:sp>
      <p:pic>
        <p:nvPicPr>
          <p:cNvPr id="4" name="Sisällön paikkamerkki 6">
            <a:extLst>
              <a:ext uri="{FF2B5EF4-FFF2-40B4-BE49-F238E27FC236}">
                <a16:creationId xmlns:a16="http://schemas.microsoft.com/office/drawing/2014/main" id="{B82B64BB-EA9F-41C4-9558-9DA07951186D}"/>
              </a:ext>
            </a:extLst>
          </p:cNvPr>
          <p:cNvPicPr>
            <a:picLocks noChangeAspect="1"/>
          </p:cNvPicPr>
          <p:nvPr/>
        </p:nvPicPr>
        <p:blipFill>
          <a:blip r:embed="rId2"/>
          <a:stretch>
            <a:fillRect/>
          </a:stretch>
        </p:blipFill>
        <p:spPr>
          <a:xfrm>
            <a:off x="7110919" y="1859540"/>
            <a:ext cx="4760100" cy="2663280"/>
          </a:xfrm>
          <a:prstGeom prst="rect">
            <a:avLst/>
          </a:prstGeom>
        </p:spPr>
      </p:pic>
    </p:spTree>
    <p:extLst>
      <p:ext uri="{BB962C8B-B14F-4D97-AF65-F5344CB8AC3E}">
        <p14:creationId xmlns:p14="http://schemas.microsoft.com/office/powerpoint/2010/main" val="345250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828476-B85F-4F34-A828-B9F729977F62}"/>
              </a:ext>
            </a:extLst>
          </p:cNvPr>
          <p:cNvSpPr>
            <a:spLocks noGrp="1"/>
          </p:cNvSpPr>
          <p:nvPr>
            <p:ph type="title"/>
          </p:nvPr>
        </p:nvSpPr>
        <p:spPr>
          <a:xfrm>
            <a:off x="533399" y="234498"/>
            <a:ext cx="11003605" cy="875846"/>
          </a:xfrm>
        </p:spPr>
        <p:txBody>
          <a:bodyPr/>
          <a:lstStyle/>
          <a:p>
            <a:r>
              <a:rPr lang="uk" b="1" i="0" u="none" baseline="0" dirty="0"/>
              <a:t>Бельгія: Додаткові методи вимірювання комунікацій</a:t>
            </a:r>
            <a:endParaRPr lang="ru-RU" dirty="0"/>
          </a:p>
        </p:txBody>
      </p:sp>
      <p:sp>
        <p:nvSpPr>
          <p:cNvPr id="3" name="Місце для тексту 2">
            <a:extLst>
              <a:ext uri="{FF2B5EF4-FFF2-40B4-BE49-F238E27FC236}">
                <a16:creationId xmlns:a16="http://schemas.microsoft.com/office/drawing/2014/main" id="{17E5A536-C965-4B45-A9C6-B1590EDDB356}"/>
              </a:ext>
            </a:extLst>
          </p:cNvPr>
          <p:cNvSpPr>
            <a:spLocks noGrp="1"/>
          </p:cNvSpPr>
          <p:nvPr>
            <p:ph type="body" idx="1"/>
          </p:nvPr>
        </p:nvSpPr>
        <p:spPr>
          <a:xfrm>
            <a:off x="533399" y="1210170"/>
            <a:ext cx="11343000" cy="4740000"/>
          </a:xfrm>
        </p:spPr>
        <p:txBody>
          <a:bodyPr/>
          <a:lstStyle/>
          <a:p>
            <a:pPr algn="l" rtl="0"/>
            <a:r>
              <a:rPr lang="uk" b="0" i="0" u="none" baseline="0" dirty="0"/>
              <a:t>Міністерство охорони здоров’я Бельгії провело стратегічне вимірювання показників ефективності своїх багатоканальних кампаній. Отримані ним висновки, як і в інших країнах, включають: </a:t>
            </a:r>
          </a:p>
          <a:p>
            <a:pPr lvl="1" algn="l" rtl="0"/>
            <a:r>
              <a:rPr lang="uk" b="0" i="0" u="none" baseline="0" dirty="0"/>
              <a:t>Теле- та радіокампанії найбільш ефективні для охоплення широкої аудиторії </a:t>
            </a:r>
          </a:p>
          <a:p>
            <a:pPr lvl="1" algn="l" rtl="0"/>
            <a:r>
              <a:rPr lang="uk" b="0" i="0" u="none" baseline="0" dirty="0"/>
              <a:t>Теле- та радіореклама також найкраще запам’ятовується навіть у молодших цільових групах</a:t>
            </a:r>
          </a:p>
          <a:p>
            <a:pPr lvl="1" algn="l" rtl="0"/>
            <a:r>
              <a:rPr lang="uk" b="0" i="0" u="none" baseline="0" dirty="0"/>
              <a:t>Фактичні кампанії вважалися найбільш достовірними, а емоційні кампанії — менш достовірними</a:t>
            </a:r>
          </a:p>
          <a:p>
            <a:pPr lvl="1" algn="l" rtl="0"/>
            <a:r>
              <a:rPr lang="uk" b="0" i="0" u="none" baseline="0" dirty="0"/>
              <a:t>Емоційні кампанії корелювали з мотивацією до подальшого дотримання інструкцій</a:t>
            </a:r>
          </a:p>
          <a:p>
            <a:pPr lvl="1" algn="l" rtl="0"/>
            <a:r>
              <a:rPr lang="uk" b="0" i="0" u="none" baseline="0" dirty="0"/>
              <a:t>Інформаційні кампанії було простіше за все зрозуміти</a:t>
            </a:r>
          </a:p>
          <a:p>
            <a:endParaRPr lang="ru-RU" dirty="0"/>
          </a:p>
        </p:txBody>
      </p:sp>
    </p:spTree>
    <p:extLst>
      <p:ext uri="{BB962C8B-B14F-4D97-AF65-F5344CB8AC3E}">
        <p14:creationId xmlns:p14="http://schemas.microsoft.com/office/powerpoint/2010/main" val="4027788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F746AF-2690-4B07-859E-65EBE6F69E83}"/>
              </a:ext>
            </a:extLst>
          </p:cNvPr>
          <p:cNvSpPr>
            <a:spLocks noGrp="1"/>
          </p:cNvSpPr>
          <p:nvPr>
            <p:ph type="title"/>
          </p:nvPr>
        </p:nvSpPr>
        <p:spPr/>
        <p:txBody>
          <a:bodyPr/>
          <a:lstStyle/>
          <a:p>
            <a:r>
              <a:rPr lang="uk" b="1" i="0" u="none" baseline="0" dirty="0"/>
              <a:t>ЄЦПКХ: Співпраця на багатьох рівнях</a:t>
            </a:r>
            <a:endParaRPr lang="ru-RU" dirty="0"/>
          </a:p>
        </p:txBody>
      </p:sp>
      <p:sp>
        <p:nvSpPr>
          <p:cNvPr id="3" name="Місце для тексту 2">
            <a:extLst>
              <a:ext uri="{FF2B5EF4-FFF2-40B4-BE49-F238E27FC236}">
                <a16:creationId xmlns:a16="http://schemas.microsoft.com/office/drawing/2014/main" id="{EFC7DFD0-0FE9-4678-A91F-4FD71F4CCE7B}"/>
              </a:ext>
            </a:extLst>
          </p:cNvPr>
          <p:cNvSpPr>
            <a:spLocks noGrp="1"/>
          </p:cNvSpPr>
          <p:nvPr>
            <p:ph type="body" idx="1"/>
          </p:nvPr>
        </p:nvSpPr>
        <p:spPr>
          <a:xfrm>
            <a:off x="533399" y="1059000"/>
            <a:ext cx="11343000" cy="4740000"/>
          </a:xfrm>
        </p:spPr>
        <p:txBody>
          <a:bodyPr/>
          <a:lstStyle/>
          <a:p>
            <a:pPr algn="l" rtl="0"/>
            <a:r>
              <a:rPr lang="uk" b="0" i="0" u="none" baseline="0" dirty="0"/>
              <a:t>Європейський центр профілактики і контролю хвороб(ЄЦКПХ) — міжнародна організація, яка підтримує комунікаційну діяльність держав-членів через надання простих у використанні матеріалів, якими держави-члени можуть вільно користуватися</a:t>
            </a:r>
          </a:p>
          <a:p>
            <a:pPr lvl="1" algn="l" rtl="0"/>
            <a:r>
              <a:rPr lang="uk" b="0" i="0" u="none" baseline="0" dirty="0"/>
              <a:t>Матеріали містять інфографіку, плакати та відеоматеріали для держав-членів;</a:t>
            </a:r>
          </a:p>
          <a:p>
            <a:pPr lvl="1" algn="l" rtl="0"/>
            <a:r>
              <a:rPr lang="uk" b="0" i="0" u="none" baseline="0" dirty="0"/>
              <a:t>Матеріали зосереджені на тому, щоб просто висвітлювати складні теми, щоб люди в Європі могли приймати обґрунтовані рішення на теми, пов’язані з COVID-19.</a:t>
            </a:r>
          </a:p>
          <a:p>
            <a:pPr algn="l" rtl="0"/>
            <a:r>
              <a:rPr lang="uk" b="0" i="0" u="none" baseline="0" dirty="0"/>
              <a:t>Надання матеріалів для безкоштовного використання було поширеним і ефективним в інших міжнародних і національних організаціях, оскільки регіональні ресурси можуть суттєво відрізнятися, але багато з них мають однакові комунікаційні цілі.</a:t>
            </a:r>
          </a:p>
          <a:p>
            <a:endParaRPr lang="ru-RU" dirty="0"/>
          </a:p>
        </p:txBody>
      </p:sp>
    </p:spTree>
    <p:extLst>
      <p:ext uri="{BB962C8B-B14F-4D97-AF65-F5344CB8AC3E}">
        <p14:creationId xmlns:p14="http://schemas.microsoft.com/office/powerpoint/2010/main" val="3582233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CC0A4C-67D4-49A4-A655-B53C0C727FE6}"/>
              </a:ext>
            </a:extLst>
          </p:cNvPr>
          <p:cNvSpPr>
            <a:spLocks noGrp="1"/>
          </p:cNvSpPr>
          <p:nvPr>
            <p:ph type="title"/>
          </p:nvPr>
        </p:nvSpPr>
        <p:spPr/>
        <p:txBody>
          <a:bodyPr/>
          <a:lstStyle/>
          <a:p>
            <a:r>
              <a:rPr lang="uk" b="1" i="0" u="none" baseline="0" dirty="0"/>
              <a:t>Співпраця на багатьох рівнях: Приклад ЄЦПКХ</a:t>
            </a:r>
            <a:endParaRPr lang="ru-RU" dirty="0"/>
          </a:p>
        </p:txBody>
      </p:sp>
      <p:pic>
        <p:nvPicPr>
          <p:cNvPr id="4" name="Kuva 3">
            <a:extLst>
              <a:ext uri="{FF2B5EF4-FFF2-40B4-BE49-F238E27FC236}">
                <a16:creationId xmlns:a16="http://schemas.microsoft.com/office/drawing/2014/main" id="{52256D59-41EB-4A8F-87F4-A9DEAF1CB6AE}"/>
              </a:ext>
            </a:extLst>
          </p:cNvPr>
          <p:cNvPicPr>
            <a:picLocks noChangeAspect="1"/>
          </p:cNvPicPr>
          <p:nvPr/>
        </p:nvPicPr>
        <p:blipFill>
          <a:blip r:embed="rId2"/>
          <a:stretch>
            <a:fillRect/>
          </a:stretch>
        </p:blipFill>
        <p:spPr>
          <a:xfrm>
            <a:off x="533399" y="1513055"/>
            <a:ext cx="3729317" cy="4099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Infographic: rapid antigen tests for SARS-CoV-2 in the workplace">
            <a:extLst>
              <a:ext uri="{FF2B5EF4-FFF2-40B4-BE49-F238E27FC236}">
                <a16:creationId xmlns:a16="http://schemas.microsoft.com/office/drawing/2014/main" id="{BAF6531D-FDD5-42AB-8DBF-F581D69A6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553" y="1513055"/>
            <a:ext cx="3598425" cy="359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4" descr="Infographic: Reducing transmission and strengthening vaccine uptake among migrants">
            <a:extLst>
              <a:ext uri="{FF2B5EF4-FFF2-40B4-BE49-F238E27FC236}">
                <a16:creationId xmlns:a16="http://schemas.microsoft.com/office/drawing/2014/main" id="{D86209B2-2DA4-4CBC-9B55-4819C867F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9751" y="1513055"/>
            <a:ext cx="3372214" cy="4099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976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0"/>
          <p:cNvSpPr txBox="1">
            <a:spLocks noGrp="1"/>
          </p:cNvSpPr>
          <p:nvPr>
            <p:ph type="body" idx="1"/>
          </p:nvPr>
        </p:nvSpPr>
        <p:spPr>
          <a:xfrm>
            <a:off x="424500" y="1188000"/>
            <a:ext cx="11343000" cy="4023300"/>
          </a:xfrm>
          <a:prstGeom prst="rect">
            <a:avLst/>
          </a:prstGeom>
          <a:noFill/>
          <a:ln>
            <a:noFill/>
          </a:ln>
        </p:spPr>
        <p:txBody>
          <a:bodyPr spcFirstLastPara="1" wrap="square" lIns="91425" tIns="45700" rIns="91425" bIns="45700" anchor="t" anchorCtr="0">
            <a:noAutofit/>
          </a:bodyPr>
          <a:lstStyle/>
          <a:p>
            <a:pPr algn="l" rtl="0"/>
            <a:r>
              <a:rPr lang="uk" sz="2500" b="0" i="0" u="none" baseline="0" dirty="0"/>
              <a:t>У цій презентації пояснюються ключові висновки звіту про найкращі комунікаційні стратегії європейських країн щодо COVID-19</a:t>
            </a:r>
          </a:p>
          <a:p>
            <a:pPr algn="l" rtl="0"/>
            <a:r>
              <a:rPr lang="uk" sz="2500" b="0" i="0" u="none" baseline="0" dirty="0"/>
              <a:t>Інформація у звіті ґрунтується на професійному досвіді автора, а також на кількох інтерв’ю, проведених з фахівцями з комунікацій Фінляндії, Люксембурга, Бельгії, Норвегії та Європейського центру профілактики та контролю захворювань. </a:t>
            </a:r>
          </a:p>
          <a:p>
            <a:pPr algn="l" rtl="0"/>
            <a:r>
              <a:rPr lang="uk" sz="2500" b="0" i="0" u="none" baseline="0" dirty="0"/>
              <a:t>Незважаючи на те, що у кожній країні своя унікальна ситуація, різні європейські установи поділяли подібні цілі та принципи під час своєї комунікації щодо пандемії.</a:t>
            </a:r>
          </a:p>
          <a:p>
            <a:pPr lvl="1" algn="l" rtl="0"/>
            <a:r>
              <a:rPr lang="uk" sz="2500" b="0" i="0" u="none" baseline="0" dirty="0"/>
              <a:t>Наприклад, довіра, проактивність, співпраця </a:t>
            </a:r>
          </a:p>
          <a:p>
            <a:pPr marL="0" lvl="0" indent="0" algn="l" rtl="0">
              <a:lnSpc>
                <a:spcPct val="100000"/>
              </a:lnSpc>
              <a:spcBef>
                <a:spcPts val="0"/>
              </a:spcBef>
              <a:spcAft>
                <a:spcPts val="0"/>
              </a:spcAft>
              <a:buSzPts val="2400"/>
              <a:buNone/>
            </a:pPr>
            <a:endParaRPr dirty="0"/>
          </a:p>
          <a:p>
            <a:pPr marL="0" lvl="0" indent="0" algn="l" rtl="0">
              <a:lnSpc>
                <a:spcPct val="100000"/>
              </a:lnSpc>
              <a:spcBef>
                <a:spcPts val="0"/>
              </a:spcBef>
              <a:spcAft>
                <a:spcPts val="0"/>
              </a:spcAft>
              <a:buSzPts val="2400"/>
              <a:buNone/>
            </a:pPr>
            <a:endParaRPr dirty="0"/>
          </a:p>
        </p:txBody>
      </p:sp>
      <p:sp>
        <p:nvSpPr>
          <p:cNvPr id="78" name="Google Shape;78;p10"/>
          <p:cNvSpPr txBox="1">
            <a:spLocks noGrp="1"/>
          </p:cNvSpPr>
          <p:nvPr>
            <p:ph type="body" idx="1"/>
          </p:nvPr>
        </p:nvSpPr>
        <p:spPr>
          <a:xfrm>
            <a:off x="1557300" y="5486425"/>
            <a:ext cx="10319100" cy="351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400"/>
              <a:buNone/>
            </a:pPr>
            <a:r>
              <a:rPr lang="en-US" sz="1400">
                <a:solidFill>
                  <a:srgbClr val="888888"/>
                </a:solidFill>
              </a:rPr>
              <a:t>Note/ reference</a:t>
            </a:r>
            <a:endParaRPr sz="1400">
              <a:solidFill>
                <a:srgbClr val="888888"/>
              </a:solidFill>
            </a:endParaRPr>
          </a:p>
          <a:p>
            <a:pPr marL="228600" lvl="0" indent="0" algn="r" rtl="0">
              <a:lnSpc>
                <a:spcPct val="100000"/>
              </a:lnSpc>
              <a:spcBef>
                <a:spcPts val="0"/>
              </a:spcBef>
              <a:spcAft>
                <a:spcPts val="0"/>
              </a:spcAft>
              <a:buSzPts val="2400"/>
              <a:buNone/>
            </a:pPr>
            <a:endParaRPr sz="1600">
              <a:solidFill>
                <a:srgbClr val="888888"/>
              </a:solidFill>
            </a:endParaRPr>
          </a:p>
        </p:txBody>
      </p:sp>
      <p:sp>
        <p:nvSpPr>
          <p:cNvPr id="5" name="Otsikko 1">
            <a:extLst>
              <a:ext uri="{FF2B5EF4-FFF2-40B4-BE49-F238E27FC236}">
                <a16:creationId xmlns:a16="http://schemas.microsoft.com/office/drawing/2014/main" id="{5F833085-5747-430B-90B1-8D7CD92FAEA7}"/>
              </a:ext>
            </a:extLst>
          </p:cNvPr>
          <p:cNvSpPr txBox="1">
            <a:spLocks/>
          </p:cNvSpPr>
          <p:nvPr/>
        </p:nvSpPr>
        <p:spPr>
          <a:xfrm>
            <a:off x="719400" y="0"/>
            <a:ext cx="10753200" cy="1188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3999"/>
              </a:buClr>
              <a:buSzPts val="1800"/>
              <a:buFont typeface="Tahoma"/>
              <a:buNone/>
              <a:defRPr sz="2800" b="1" i="0" u="none" strike="noStrike" cap="none">
                <a:solidFill>
                  <a:srgbClr val="003999"/>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uk"/>
              <a:t>Загальна інформація</a:t>
            </a:r>
            <a:endParaRPr lang="uk"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2C5510-6915-4FDB-9A63-1E82B1BECA7F}"/>
              </a:ext>
            </a:extLst>
          </p:cNvPr>
          <p:cNvSpPr>
            <a:spLocks noGrp="1"/>
          </p:cNvSpPr>
          <p:nvPr>
            <p:ph type="title"/>
          </p:nvPr>
        </p:nvSpPr>
        <p:spPr>
          <a:xfrm>
            <a:off x="533399" y="331775"/>
            <a:ext cx="9362955" cy="875846"/>
          </a:xfrm>
        </p:spPr>
        <p:txBody>
          <a:bodyPr/>
          <a:lstStyle/>
          <a:p>
            <a:r>
              <a:rPr lang="uk" b="1" i="0" u="none" baseline="0" dirty="0"/>
              <a:t>Детальніше </a:t>
            </a:r>
            <a:r>
              <a:rPr lang="uk" b="0" i="0" u="none" baseline="0" dirty="0"/>
              <a:t>—</a:t>
            </a:r>
            <a:r>
              <a:rPr lang="uk" b="1" i="0" u="none" baseline="0" dirty="0"/>
              <a:t> у звіті</a:t>
            </a:r>
            <a:endParaRPr lang="ru-RU" dirty="0"/>
          </a:p>
        </p:txBody>
      </p:sp>
      <p:sp>
        <p:nvSpPr>
          <p:cNvPr id="3" name="Місце для тексту 2">
            <a:extLst>
              <a:ext uri="{FF2B5EF4-FFF2-40B4-BE49-F238E27FC236}">
                <a16:creationId xmlns:a16="http://schemas.microsoft.com/office/drawing/2014/main" id="{76F185AE-EFDA-429F-87E0-78289E68696A}"/>
              </a:ext>
            </a:extLst>
          </p:cNvPr>
          <p:cNvSpPr>
            <a:spLocks noGrp="1"/>
          </p:cNvSpPr>
          <p:nvPr>
            <p:ph type="body" idx="1"/>
          </p:nvPr>
        </p:nvSpPr>
        <p:spPr>
          <a:xfrm>
            <a:off x="533399" y="1453361"/>
            <a:ext cx="5562602" cy="4740000"/>
          </a:xfrm>
        </p:spPr>
        <p:txBody>
          <a:bodyPr/>
          <a:lstStyle/>
          <a:p>
            <a:pPr algn="l" rtl="0"/>
            <a:r>
              <a:rPr lang="uk" b="0" i="0" u="none" baseline="0" dirty="0"/>
              <a:t>Усі результати і тематичні дослідження представлені у звіті.</a:t>
            </a:r>
          </a:p>
          <a:p>
            <a:pPr algn="l" rtl="0"/>
            <a:r>
              <a:rPr lang="uk" b="0" i="0" u="none" baseline="0" dirty="0"/>
              <a:t>Звіт доступний англійською та українською мовами</a:t>
            </a:r>
            <a:endParaRPr lang="uk" dirty="0"/>
          </a:p>
          <a:p>
            <a:pPr algn="l" rtl="0"/>
            <a:r>
              <a:rPr lang="uk" b="0" i="0" u="none" baseline="0" dirty="0"/>
              <a:t>Ознайомитися зі звітом можна за посиланням: </a:t>
            </a:r>
            <a:endParaRPr lang="en-US" b="0" i="0" u="none" baseline="0" dirty="0"/>
          </a:p>
          <a:p>
            <a:pPr marL="76200" indent="0">
              <a:buNone/>
            </a:pPr>
            <a:r>
              <a:rPr lang="fi-FI" dirty="0">
                <a:solidFill>
                  <a:srgbClr val="FF0000"/>
                </a:solidFill>
                <a:hlinkClick r:id="rId2"/>
              </a:rPr>
              <a:t>http://bit.do/EU-COVID-practices</a:t>
            </a:r>
            <a:r>
              <a:rPr lang="fi-FI" dirty="0">
                <a:solidFill>
                  <a:srgbClr val="FF0000"/>
                </a:solidFill>
              </a:rPr>
              <a:t> </a:t>
            </a:r>
          </a:p>
          <a:p>
            <a:pPr marL="76200" indent="0" algn="l" rtl="0">
              <a:buNone/>
            </a:pPr>
            <a:endParaRPr lang="uk" b="0" i="0" u="none" baseline="0" dirty="0">
              <a:solidFill>
                <a:srgbClr val="FF0000"/>
              </a:solidFill>
            </a:endParaRPr>
          </a:p>
          <a:p>
            <a:endParaRPr lang="ru-RU" dirty="0"/>
          </a:p>
        </p:txBody>
      </p:sp>
      <p:pic>
        <p:nvPicPr>
          <p:cNvPr id="7" name="Рисунок 6">
            <a:extLst>
              <a:ext uri="{FF2B5EF4-FFF2-40B4-BE49-F238E27FC236}">
                <a16:creationId xmlns:a16="http://schemas.microsoft.com/office/drawing/2014/main" id="{12F322AA-5C6A-4D3F-883E-C4C42FAD2EAA}"/>
              </a:ext>
            </a:extLst>
          </p:cNvPr>
          <p:cNvPicPr>
            <a:picLocks noChangeAspect="1"/>
          </p:cNvPicPr>
          <p:nvPr/>
        </p:nvPicPr>
        <p:blipFill rotWithShape="1">
          <a:blip r:embed="rId3"/>
          <a:srcRect l="11250" t="24397" r="63218" b="11393"/>
          <a:stretch/>
        </p:blipFill>
        <p:spPr>
          <a:xfrm>
            <a:off x="7704307" y="603116"/>
            <a:ext cx="3424528" cy="4844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1342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ctrTitle"/>
          </p:nvPr>
        </p:nvSpPr>
        <p:spPr>
          <a:xfrm>
            <a:off x="2716077" y="1672417"/>
            <a:ext cx="8874000" cy="6699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lt1"/>
              </a:buClr>
              <a:buSzPts val="3400"/>
              <a:buFont typeface="Raleway"/>
              <a:buNone/>
            </a:pPr>
            <a:r>
              <a:rPr lang="uk-UA" dirty="0"/>
              <a:t>Дякую за увагу!</a:t>
            </a:r>
            <a:endParaRPr dirty="0"/>
          </a:p>
        </p:txBody>
      </p:sp>
      <p:sp>
        <p:nvSpPr>
          <p:cNvPr id="144" name="Google Shape;144;p19"/>
          <p:cNvSpPr txBox="1">
            <a:spLocks noGrp="1"/>
          </p:cNvSpPr>
          <p:nvPr>
            <p:ph type="dt" idx="10"/>
          </p:nvPr>
        </p:nvSpPr>
        <p:spPr>
          <a:xfrm>
            <a:off x="8025319" y="3664226"/>
            <a:ext cx="3564701" cy="78480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sz="1600" dirty="0"/>
              <a:t>Predrag.Duric@gfa-group.de</a:t>
            </a:r>
            <a:endParaRPr sz="1600" dirty="0">
              <a:solidFill>
                <a:schemeClr val="lt1"/>
              </a:solidFill>
              <a:latin typeface="Raleway"/>
              <a:ea typeface="Raleway"/>
              <a:cs typeface="Raleway"/>
              <a:sym typeface="Raleway"/>
            </a:endParaRPr>
          </a:p>
          <a:p>
            <a:pPr marL="0" lvl="0" indent="0" algn="r" rtl="0">
              <a:lnSpc>
                <a:spcPct val="100000"/>
              </a:lnSpc>
              <a:spcBef>
                <a:spcPts val="0"/>
              </a:spcBef>
              <a:spcAft>
                <a:spcPts val="0"/>
              </a:spcAft>
              <a:buSzPts val="1400"/>
              <a:buNone/>
            </a:pPr>
            <a:r>
              <a:rPr lang="uk-UA" sz="1600" dirty="0">
                <a:solidFill>
                  <a:schemeClr val="lt1"/>
                </a:solidFill>
                <a:latin typeface="Raleway"/>
                <a:ea typeface="Raleway"/>
                <a:cs typeface="Raleway"/>
                <a:sym typeface="Raleway"/>
              </a:rPr>
              <a:t>Київ</a:t>
            </a:r>
            <a:endParaRPr sz="1600" dirty="0">
              <a:solidFill>
                <a:schemeClr val="lt1"/>
              </a:solidFill>
              <a:latin typeface="Raleway"/>
              <a:ea typeface="Raleway"/>
              <a:cs typeface="Raleway"/>
              <a:sym typeface="Raleway"/>
            </a:endParaRPr>
          </a:p>
          <a:p>
            <a:pPr marL="0" lvl="0" indent="0" algn="r" rtl="0">
              <a:lnSpc>
                <a:spcPct val="100000"/>
              </a:lnSpc>
              <a:spcBef>
                <a:spcPts val="0"/>
              </a:spcBef>
              <a:spcAft>
                <a:spcPts val="0"/>
              </a:spcAft>
              <a:buSzPts val="1400"/>
              <a:buNone/>
            </a:pPr>
            <a:r>
              <a:rPr lang="en-US" sz="1600" dirty="0"/>
              <a:t>17.12.2021</a:t>
            </a:r>
            <a:endParaRPr sz="1600" dirty="0">
              <a:solidFill>
                <a:schemeClr val="lt1"/>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CD6CE0-D451-4D78-8A59-07D7E2D94069}"/>
              </a:ext>
            </a:extLst>
          </p:cNvPr>
          <p:cNvSpPr>
            <a:spLocks noGrp="1"/>
          </p:cNvSpPr>
          <p:nvPr>
            <p:ph type="title"/>
          </p:nvPr>
        </p:nvSpPr>
        <p:spPr>
          <a:xfrm>
            <a:off x="533399" y="344173"/>
            <a:ext cx="9362955" cy="875846"/>
          </a:xfrm>
        </p:spPr>
        <p:txBody>
          <a:bodyPr/>
          <a:lstStyle/>
          <a:p>
            <a:r>
              <a:rPr lang="uk-UA" dirty="0"/>
              <a:t>Завоювання та підтримка довіри</a:t>
            </a:r>
            <a:endParaRPr lang="ru-RU" dirty="0"/>
          </a:p>
        </p:txBody>
      </p:sp>
      <p:sp>
        <p:nvSpPr>
          <p:cNvPr id="4" name="Sisällön paikkamerkki 2">
            <a:extLst>
              <a:ext uri="{FF2B5EF4-FFF2-40B4-BE49-F238E27FC236}">
                <a16:creationId xmlns:a16="http://schemas.microsoft.com/office/drawing/2014/main" id="{C913D348-B2D4-408E-A8DE-6A39ECD47E92}"/>
              </a:ext>
            </a:extLst>
          </p:cNvPr>
          <p:cNvSpPr>
            <a:spLocks noGrp="1"/>
          </p:cNvSpPr>
          <p:nvPr>
            <p:ph type="body" idx="1"/>
          </p:nvPr>
        </p:nvSpPr>
        <p:spPr>
          <a:xfrm>
            <a:off x="533399" y="1415037"/>
            <a:ext cx="11342688" cy="4738688"/>
          </a:xfrm>
        </p:spPr>
        <p:txBody>
          <a:bodyPr/>
          <a:lstStyle/>
          <a:p>
            <a:pPr algn="l" rtl="0"/>
            <a:r>
              <a:rPr lang="uk" b="0" i="0" u="none" baseline="0" dirty="0"/>
              <a:t>Більша довіра до державних органів корелює з вищим рівнем дотримання заходів безпеки та рекомендацій</a:t>
            </a:r>
          </a:p>
          <a:p>
            <a:pPr lvl="1" algn="l" rtl="0"/>
            <a:r>
              <a:rPr lang="uk" b="0" i="0" u="none" baseline="0" dirty="0"/>
              <a:t>Довірі сприяють чіткі, доступні, узгоджені між собою повідомлення, які повторюються.</a:t>
            </a:r>
          </a:p>
          <a:p>
            <a:pPr lvl="1" algn="l" rtl="0"/>
            <a:r>
              <a:rPr lang="uk" b="0" i="0" u="none" baseline="0" dirty="0"/>
              <a:t>Під час ухвалення рішень слід якомога ширше поширювати довідкові та вихідні матеріали щодо них.</a:t>
            </a:r>
          </a:p>
          <a:p>
            <a:pPr algn="l" rtl="0"/>
            <a:r>
              <a:rPr lang="uk" b="0" i="0" u="none" baseline="0" dirty="0"/>
              <a:t>Для зміцнення довіри важливо </a:t>
            </a:r>
            <a:r>
              <a:rPr lang="uk" dirty="0"/>
              <a:t>до</a:t>
            </a:r>
            <a:r>
              <a:rPr lang="uk" b="0" i="0" u="none" baseline="0" dirty="0"/>
              <a:t>слуховуватися до занепокоєнь, сподівань та різного досвіду зацікавлених сторін і враховувати це під час діяльності.</a:t>
            </a:r>
          </a:p>
          <a:p>
            <a:pPr lvl="1" algn="l" rtl="0"/>
            <a:r>
              <a:rPr lang="uk" b="0" i="0" u="none" baseline="0" dirty="0"/>
              <a:t>Бажано розбудовувати та підтримувати мережі, яким довіряють, до, під час та після кризи.</a:t>
            </a:r>
          </a:p>
        </p:txBody>
      </p:sp>
    </p:spTree>
    <p:extLst>
      <p:ext uri="{BB962C8B-B14F-4D97-AF65-F5344CB8AC3E}">
        <p14:creationId xmlns:p14="http://schemas.microsoft.com/office/powerpoint/2010/main" val="230342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851F0-FA04-4303-95B2-BF230A327947}"/>
              </a:ext>
            </a:extLst>
          </p:cNvPr>
          <p:cNvSpPr>
            <a:spLocks noGrp="1"/>
          </p:cNvSpPr>
          <p:nvPr>
            <p:ph type="title"/>
          </p:nvPr>
        </p:nvSpPr>
        <p:spPr/>
        <p:txBody>
          <a:bodyPr/>
          <a:lstStyle/>
          <a:p>
            <a:r>
              <a:rPr lang="uk" b="1" i="0" u="none" baseline="0" dirty="0"/>
              <a:t>Співпраця між організаціями</a:t>
            </a:r>
            <a:endParaRPr lang="ru-RU" dirty="0"/>
          </a:p>
        </p:txBody>
      </p:sp>
      <p:sp>
        <p:nvSpPr>
          <p:cNvPr id="3" name="Місце для тексту 2">
            <a:extLst>
              <a:ext uri="{FF2B5EF4-FFF2-40B4-BE49-F238E27FC236}">
                <a16:creationId xmlns:a16="http://schemas.microsoft.com/office/drawing/2014/main" id="{725563BD-8DB8-4338-BC4B-F43A31A6BDF0}"/>
              </a:ext>
            </a:extLst>
          </p:cNvPr>
          <p:cNvSpPr>
            <a:spLocks noGrp="1"/>
          </p:cNvSpPr>
          <p:nvPr>
            <p:ph type="body" idx="1"/>
          </p:nvPr>
        </p:nvSpPr>
        <p:spPr>
          <a:xfrm>
            <a:off x="533399" y="1190715"/>
            <a:ext cx="11343000" cy="4740000"/>
          </a:xfrm>
        </p:spPr>
        <p:txBody>
          <a:bodyPr/>
          <a:lstStyle/>
          <a:p>
            <a:pPr algn="just"/>
            <a:r>
              <a:rPr lang="ru-RU" sz="2200" dirty="0" err="1"/>
              <a:t>Обов’язки</a:t>
            </a:r>
            <a:r>
              <a:rPr lang="ru-RU" sz="2200" dirty="0"/>
              <a:t> з </a:t>
            </a:r>
            <a:r>
              <a:rPr lang="uk" sz="2200" b="0" i="0" u="none" baseline="0" dirty="0"/>
              <a:t>інформування щодо COVID-19 розподілені між багатьма організаціями, такими як міністерства, місцеві органи влади та суб’єкти охорони здоров’я.</a:t>
            </a:r>
          </a:p>
          <a:p>
            <a:pPr algn="just"/>
            <a:r>
              <a:rPr lang="uk" sz="2200" b="0" i="0" u="none" baseline="0" dirty="0"/>
              <a:t>Коли офіційні повідомлення надходять від різних організацій, їхня кількість може стати надмірною. У цьому потоці інформації можна буде загубитися, особливо людям, яким не знайомі функції певних державних органів</a:t>
            </a:r>
          </a:p>
          <a:p>
            <a:pPr lvl="1" algn="just">
              <a:spcBef>
                <a:spcPts val="0"/>
              </a:spcBef>
            </a:pPr>
            <a:r>
              <a:rPr lang="uk" sz="2200" b="0" i="0" u="none" baseline="0" dirty="0"/>
              <a:t>Організації та їхні фахівці з комунікацій повинні постійно співпрацювати над забезпеченням узгодженості повідомлень</a:t>
            </a:r>
          </a:p>
          <a:p>
            <a:pPr lvl="1" algn="just">
              <a:spcBef>
                <a:spcPts val="0"/>
              </a:spcBef>
            </a:pPr>
            <a:r>
              <a:rPr lang="uk-UA" sz="2200" dirty="0"/>
              <a:t>Також </a:t>
            </a:r>
            <a:r>
              <a:rPr lang="uk" sz="2200" b="0" i="0" u="none" baseline="0" dirty="0"/>
              <a:t>корисно встановити спільне розуміння відповідальності у кожній організації</a:t>
            </a:r>
          </a:p>
          <a:p>
            <a:pPr lvl="1" algn="just">
              <a:spcBef>
                <a:spcPts val="0"/>
              </a:spcBef>
            </a:pPr>
            <a:r>
              <a:rPr lang="uk" sz="2200" b="0" i="0" u="none" baseline="0" dirty="0"/>
              <a:t>Співпраця також може оптимізувати використання ресурсів, якщо, наприклад, державні органи влади можуть надавати матеріали для використання місцевою владою</a:t>
            </a:r>
          </a:p>
          <a:p>
            <a:pPr marL="76200" indent="0">
              <a:buNone/>
            </a:pPr>
            <a:endParaRPr lang="ru-RU" dirty="0"/>
          </a:p>
        </p:txBody>
      </p:sp>
    </p:spTree>
    <p:extLst>
      <p:ext uri="{BB962C8B-B14F-4D97-AF65-F5344CB8AC3E}">
        <p14:creationId xmlns:p14="http://schemas.microsoft.com/office/powerpoint/2010/main" val="220851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A25870-2E06-4D0B-8915-793BE96C5893}"/>
              </a:ext>
            </a:extLst>
          </p:cNvPr>
          <p:cNvSpPr>
            <a:spLocks noGrp="1"/>
          </p:cNvSpPr>
          <p:nvPr>
            <p:ph type="title"/>
          </p:nvPr>
        </p:nvSpPr>
        <p:spPr>
          <a:xfrm>
            <a:off x="533399" y="88583"/>
            <a:ext cx="9362955" cy="875846"/>
          </a:xfrm>
        </p:spPr>
        <p:txBody>
          <a:bodyPr/>
          <a:lstStyle/>
          <a:p>
            <a:r>
              <a:rPr lang="uk" b="1" i="0" u="none" baseline="0" dirty="0"/>
              <a:t>Проактивність і своєчасність</a:t>
            </a:r>
            <a:endParaRPr lang="ru-RU" dirty="0"/>
          </a:p>
        </p:txBody>
      </p:sp>
      <p:sp>
        <p:nvSpPr>
          <p:cNvPr id="3" name="Місце для тексту 2">
            <a:extLst>
              <a:ext uri="{FF2B5EF4-FFF2-40B4-BE49-F238E27FC236}">
                <a16:creationId xmlns:a16="http://schemas.microsoft.com/office/drawing/2014/main" id="{EC1A886F-BCFF-4D59-B5B6-694FF41D5E30}"/>
              </a:ext>
            </a:extLst>
          </p:cNvPr>
          <p:cNvSpPr>
            <a:spLocks noGrp="1"/>
          </p:cNvSpPr>
          <p:nvPr>
            <p:ph type="body" idx="1"/>
          </p:nvPr>
        </p:nvSpPr>
        <p:spPr>
          <a:xfrm>
            <a:off x="533399" y="876880"/>
            <a:ext cx="11343000" cy="4740000"/>
          </a:xfrm>
        </p:spPr>
        <p:txBody>
          <a:bodyPr/>
          <a:lstStyle/>
          <a:p>
            <a:pPr algn="l" rtl="0"/>
            <a:r>
              <a:rPr lang="uk" b="0" i="0" u="none" baseline="0" dirty="0"/>
              <a:t>Планування та підготовка повідомлень на різних етапах з метою максимізації впливу</a:t>
            </a:r>
          </a:p>
          <a:p>
            <a:pPr lvl="1" algn="l" rtl="0"/>
            <a:r>
              <a:rPr lang="uk" b="0" i="0" u="none" baseline="0" dirty="0"/>
              <a:t>Подумайте про те, як запобігти формуванню помилкових уявлень на якомога більш ранньому етапі, оскільки неправдиву інформацію тим важче розвінчати, чим ширше вона поширюється</a:t>
            </a:r>
          </a:p>
          <a:p>
            <a:pPr algn="l" rtl="0"/>
            <a:r>
              <a:rPr lang="uk" b="0" i="0" u="none" baseline="0" dirty="0"/>
              <a:t>Відстежуйте зміни у настроях людей — те, що їм цікаво сьогодні, не обов’язково зацікавить їх наступного місяця.</a:t>
            </a:r>
          </a:p>
          <a:p>
            <a:pPr lvl="1" algn="l" rtl="0"/>
            <a:r>
              <a:rPr lang="uk" b="0" i="0" u="none" baseline="0" dirty="0"/>
              <a:t>Опитування та моніторинг соціальних мереж забезпечують актуальну інформацію щодо основних проблем</a:t>
            </a:r>
          </a:p>
          <a:p>
            <a:pPr algn="l" rtl="0"/>
            <a:r>
              <a:rPr lang="uk" b="0" i="0" u="none" baseline="0" dirty="0"/>
              <a:t>Готуйтеся до ризиків</a:t>
            </a:r>
          </a:p>
          <a:p>
            <a:pPr lvl="1" algn="l" rtl="0"/>
            <a:r>
              <a:rPr lang="uk" b="0" i="0" u="none" baseline="0" dirty="0"/>
              <a:t>Загальні ризики часто виникають через суперечливе ставлення, неоднозначні повідомлення від різних організацій та повідомлення, які були невчасними або важкими для розуміння</a:t>
            </a:r>
          </a:p>
          <a:p>
            <a:endParaRPr lang="ru-RU" dirty="0"/>
          </a:p>
        </p:txBody>
      </p:sp>
    </p:spTree>
    <p:extLst>
      <p:ext uri="{BB962C8B-B14F-4D97-AF65-F5344CB8AC3E}">
        <p14:creationId xmlns:p14="http://schemas.microsoft.com/office/powerpoint/2010/main" val="336235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0C3500-5C1B-4145-AB09-4282E35D7AAE}"/>
              </a:ext>
            </a:extLst>
          </p:cNvPr>
          <p:cNvSpPr>
            <a:spLocks noGrp="1"/>
          </p:cNvSpPr>
          <p:nvPr>
            <p:ph type="title"/>
          </p:nvPr>
        </p:nvSpPr>
        <p:spPr/>
        <p:txBody>
          <a:bodyPr/>
          <a:lstStyle/>
          <a:p>
            <a:r>
              <a:rPr lang="uk" b="1" i="0" u="none" baseline="0" dirty="0"/>
              <a:t>3 етапи пандемії</a:t>
            </a:r>
            <a:endParaRPr lang="ru-RU" dirty="0"/>
          </a:p>
        </p:txBody>
      </p:sp>
      <p:sp>
        <p:nvSpPr>
          <p:cNvPr id="3" name="Місце для тексту 2">
            <a:extLst>
              <a:ext uri="{FF2B5EF4-FFF2-40B4-BE49-F238E27FC236}">
                <a16:creationId xmlns:a16="http://schemas.microsoft.com/office/drawing/2014/main" id="{2DD6CAEE-E79E-4AAF-8B28-DAEBE9C2F080}"/>
              </a:ext>
            </a:extLst>
          </p:cNvPr>
          <p:cNvSpPr>
            <a:spLocks noGrp="1"/>
          </p:cNvSpPr>
          <p:nvPr>
            <p:ph type="body" idx="1"/>
          </p:nvPr>
        </p:nvSpPr>
        <p:spPr>
          <a:xfrm>
            <a:off x="533399" y="1110344"/>
            <a:ext cx="11343000" cy="4740000"/>
          </a:xfrm>
        </p:spPr>
        <p:txBody>
          <a:bodyPr/>
          <a:lstStyle/>
          <a:p>
            <a:pPr marL="533400" indent="-457200" algn="l" rtl="0">
              <a:buFont typeface="+mj-lt"/>
              <a:buAutoNum type="arabicParenR"/>
            </a:pPr>
            <a:r>
              <a:rPr lang="uk" b="0" i="0" u="none" baseline="0" dirty="0"/>
              <a:t>Початковий період. Часто на початку кризи більшість людей здатна увібрати велику кількість нової інформації та правил. </a:t>
            </a:r>
          </a:p>
          <a:p>
            <a:pPr lvl="1" algn="l" rtl="0"/>
            <a:r>
              <a:rPr lang="uk" sz="2400" b="0" i="0" u="none" baseline="0" dirty="0"/>
              <a:t>Надсилайте чіткі повідомлення, переконайтеся, що ви охопили всю аудиторію, організуйте ресурси та ролі</a:t>
            </a:r>
          </a:p>
          <a:p>
            <a:pPr marL="533400" indent="-457200" algn="l" rtl="0">
              <a:buFont typeface="+mj-lt"/>
              <a:buAutoNum type="arabicParenR"/>
            </a:pPr>
            <a:r>
              <a:rPr lang="uk" b="0" i="0" u="none" baseline="0" dirty="0"/>
              <a:t>Втома від пандемії. Люди вчаться жити в умовах тривалішої кризи.</a:t>
            </a:r>
          </a:p>
          <a:p>
            <a:pPr lvl="1" algn="l" rtl="0"/>
            <a:r>
              <a:rPr lang="uk" sz="2400" b="0" i="0" u="none" baseline="0" dirty="0"/>
              <a:t>Підвищуйте поінформованість, керуйте очікуваннями та мотивуйте аудиторію, отримуйте відгуки</a:t>
            </a:r>
          </a:p>
          <a:p>
            <a:pPr marL="533400" indent="-457200" algn="l" rtl="0">
              <a:buFont typeface="+mj-lt"/>
              <a:buAutoNum type="arabicParenR"/>
            </a:pPr>
            <a:r>
              <a:rPr lang="uk" b="0" i="0" u="none" baseline="0" dirty="0"/>
              <a:t>Розгортання вакцинації. Очікуване зростання втоми від пандемії вимагає активного управління очікуваннями та широкої освітньої і заохочувальної комунікації.</a:t>
            </a:r>
          </a:p>
          <a:p>
            <a:pPr lvl="1" algn="l" rtl="0"/>
            <a:r>
              <a:rPr lang="uk" sz="2000" b="0" i="0" u="none" baseline="0" dirty="0"/>
              <a:t>Використовуйте передовий досвід попередніх кампаній вакцинації, підкреслюйте безпеку, строки та цілі вакцинації</a:t>
            </a:r>
            <a:endParaRPr lang="uk" sz="2000" dirty="0"/>
          </a:p>
          <a:p>
            <a:endParaRPr lang="ru-RU" dirty="0"/>
          </a:p>
        </p:txBody>
      </p:sp>
    </p:spTree>
    <p:extLst>
      <p:ext uri="{BB962C8B-B14F-4D97-AF65-F5344CB8AC3E}">
        <p14:creationId xmlns:p14="http://schemas.microsoft.com/office/powerpoint/2010/main" val="3187098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AD5221-1473-4660-8FC5-30987C887D83}"/>
              </a:ext>
            </a:extLst>
          </p:cNvPr>
          <p:cNvSpPr>
            <a:spLocks noGrp="1"/>
          </p:cNvSpPr>
          <p:nvPr>
            <p:ph type="title"/>
          </p:nvPr>
        </p:nvSpPr>
        <p:spPr/>
        <p:txBody>
          <a:bodyPr/>
          <a:lstStyle/>
          <a:p>
            <a:r>
              <a:rPr lang="uk" b="1" i="0" u="none" baseline="0" dirty="0"/>
              <a:t>Основні цільові аудиторії</a:t>
            </a:r>
            <a:endParaRPr lang="ru-RU" dirty="0"/>
          </a:p>
        </p:txBody>
      </p:sp>
      <p:sp>
        <p:nvSpPr>
          <p:cNvPr id="3" name="Місце для тексту 2">
            <a:extLst>
              <a:ext uri="{FF2B5EF4-FFF2-40B4-BE49-F238E27FC236}">
                <a16:creationId xmlns:a16="http://schemas.microsoft.com/office/drawing/2014/main" id="{7844509C-7271-4BD2-8B53-083C359F40A9}"/>
              </a:ext>
            </a:extLst>
          </p:cNvPr>
          <p:cNvSpPr>
            <a:spLocks noGrp="1"/>
          </p:cNvSpPr>
          <p:nvPr>
            <p:ph type="body" idx="1"/>
          </p:nvPr>
        </p:nvSpPr>
        <p:spPr>
          <a:xfrm>
            <a:off x="533399" y="1160373"/>
            <a:ext cx="11343000" cy="4740000"/>
          </a:xfrm>
        </p:spPr>
        <p:txBody>
          <a:bodyPr/>
          <a:lstStyle/>
          <a:p>
            <a:pPr algn="l" rtl="0"/>
            <a:r>
              <a:rPr lang="uk" b="1" dirty="0"/>
              <a:t>Особи, що приймають рішення</a:t>
            </a:r>
          </a:p>
          <a:p>
            <a:pPr lvl="1" algn="l" rtl="0"/>
            <a:r>
              <a:rPr lang="uk" b="0" i="0" u="none" baseline="0" dirty="0"/>
              <a:t>Обов’язкова тісна співпраця. Встановіть ролі, спільні цілі та формулювання.</a:t>
            </a:r>
          </a:p>
          <a:p>
            <a:pPr algn="l" rtl="0"/>
            <a:r>
              <a:rPr lang="uk" b="1" i="0" u="none" baseline="0" dirty="0"/>
              <a:t>Фахівці з охорони здоров’я</a:t>
            </a:r>
            <a:endParaRPr lang="uk" b="1" dirty="0"/>
          </a:p>
          <a:p>
            <a:pPr lvl="1" algn="l" rtl="0"/>
            <a:r>
              <a:rPr lang="uk" b="0" i="0" u="none" baseline="0" dirty="0"/>
              <a:t>Велика відповідальність і вплив на широку громадськість. Забезпечте простий доступ до надійної та актуальної інформації.</a:t>
            </a:r>
          </a:p>
          <a:p>
            <a:pPr algn="l" rtl="0"/>
            <a:r>
              <a:rPr lang="uk" b="1" dirty="0"/>
              <a:t>Широка г</a:t>
            </a:r>
            <a:r>
              <a:rPr lang="uk" b="1" i="0" u="none" baseline="0" dirty="0"/>
              <a:t>ромадськість</a:t>
            </a:r>
            <a:endParaRPr lang="uk" b="1" dirty="0"/>
          </a:p>
          <a:p>
            <a:pPr lvl="1" algn="l" rtl="0"/>
            <a:r>
              <a:rPr lang="uk" b="0" i="0" u="none" baseline="0" dirty="0"/>
              <a:t>Застосовуйте усі належні принципи, наведені раніше, і враховуйте такі підгрупи, як мовні меншини та люди з обмеженими можливостями.</a:t>
            </a:r>
          </a:p>
          <a:p>
            <a:pPr algn="l" rtl="0"/>
            <a:r>
              <a:rPr lang="uk" b="1" i="1" u="none" baseline="0" dirty="0"/>
              <a:t>Медіа</a:t>
            </a:r>
          </a:p>
          <a:p>
            <a:pPr lvl="1" algn="l" rtl="0"/>
            <a:r>
              <a:rPr lang="uk" b="0" i="0" u="none" baseline="0" dirty="0"/>
              <a:t>Відкритість перед засобами масової інформації підвищує довіру та збільшує переваги усіх цільових груп. Часто співпрацюйте та сприяйте проведенню інтерв’ю та пошуку інформації.</a:t>
            </a:r>
          </a:p>
          <a:p>
            <a:endParaRPr lang="ru-RU" dirty="0"/>
          </a:p>
        </p:txBody>
      </p:sp>
    </p:spTree>
    <p:extLst>
      <p:ext uri="{BB962C8B-B14F-4D97-AF65-F5344CB8AC3E}">
        <p14:creationId xmlns:p14="http://schemas.microsoft.com/office/powerpoint/2010/main" val="353902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3937825" y="1709750"/>
            <a:ext cx="7555800" cy="14907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lt1"/>
              </a:buClr>
              <a:buSzPts val="3400"/>
              <a:buFont typeface="Raleway"/>
              <a:buNone/>
            </a:pPr>
            <a:r>
              <a:rPr lang="uk-UA" dirty="0"/>
              <a:t>Європейські приклади</a:t>
            </a:r>
            <a:endParaRPr dirty="0"/>
          </a:p>
        </p:txBody>
      </p:sp>
      <p:sp>
        <p:nvSpPr>
          <p:cNvPr id="138" name="Google Shape;138;p18"/>
          <p:cNvSpPr txBox="1">
            <a:spLocks noGrp="1"/>
          </p:cNvSpPr>
          <p:nvPr>
            <p:ph type="body" idx="1"/>
          </p:nvPr>
        </p:nvSpPr>
        <p:spPr>
          <a:xfrm>
            <a:off x="533400" y="3594550"/>
            <a:ext cx="10960200" cy="1828800"/>
          </a:xfrm>
          <a:prstGeom prst="rect">
            <a:avLst/>
          </a:prstGeom>
          <a:noFill/>
          <a:ln>
            <a:noFill/>
          </a:ln>
        </p:spPr>
        <p:txBody>
          <a:bodyPr spcFirstLastPara="1" wrap="square" lIns="91425" tIns="45700" rIns="91425" bIns="45700" anchor="t" anchorCtr="0">
            <a:noAutofit/>
          </a:bodyPr>
          <a:lstStyle/>
          <a:p>
            <a:pPr marL="0" indent="0">
              <a:spcBef>
                <a:spcPts val="0"/>
              </a:spcBef>
            </a:pPr>
            <a:r>
              <a:rPr lang="uk" b="0" i="0" u="none" baseline="0" dirty="0"/>
              <a:t>Як втілити хороші принципи на практиці?</a:t>
            </a:r>
            <a:endParaRPr lang="uk" dirty="0"/>
          </a:p>
          <a:p>
            <a:pPr marL="0" lvl="0" indent="0" algn="r" rtl="0">
              <a:lnSpc>
                <a:spcPct val="100000"/>
              </a:lnSpc>
              <a:spcBef>
                <a:spcPts val="0"/>
              </a:spcBef>
              <a:spcAft>
                <a:spcPts val="0"/>
              </a:spcAft>
              <a:buSzPts val="24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7A9E07-02DB-4977-AF67-746B3C18BADD}"/>
              </a:ext>
            </a:extLst>
          </p:cNvPr>
          <p:cNvSpPr>
            <a:spLocks noGrp="1"/>
          </p:cNvSpPr>
          <p:nvPr>
            <p:ph type="title"/>
          </p:nvPr>
        </p:nvSpPr>
        <p:spPr/>
        <p:txBody>
          <a:bodyPr/>
          <a:lstStyle/>
          <a:p>
            <a:r>
              <a:rPr lang="uk" b="1" i="0" u="none" baseline="0" dirty="0"/>
              <a:t>Норвегія: Багатоканальна структура на основі цільової аудиторії</a:t>
            </a:r>
            <a:endParaRPr lang="ru-RU" dirty="0"/>
          </a:p>
        </p:txBody>
      </p:sp>
      <p:sp>
        <p:nvSpPr>
          <p:cNvPr id="3" name="Місце для тексту 2">
            <a:extLst>
              <a:ext uri="{FF2B5EF4-FFF2-40B4-BE49-F238E27FC236}">
                <a16:creationId xmlns:a16="http://schemas.microsoft.com/office/drawing/2014/main" id="{240E6296-958A-4E75-A13C-D61D47C8D4C5}"/>
              </a:ext>
            </a:extLst>
          </p:cNvPr>
          <p:cNvSpPr>
            <a:spLocks noGrp="1"/>
          </p:cNvSpPr>
          <p:nvPr>
            <p:ph type="body" idx="1"/>
          </p:nvPr>
        </p:nvSpPr>
        <p:spPr>
          <a:xfrm>
            <a:off x="533399" y="1236804"/>
            <a:ext cx="11343000" cy="4740000"/>
          </a:xfrm>
        </p:spPr>
        <p:txBody>
          <a:bodyPr/>
          <a:lstStyle/>
          <a:p>
            <a:pPr marL="76200" indent="0" algn="l" rtl="0">
              <a:buNone/>
            </a:pPr>
            <a:r>
              <a:rPr lang="uk" sz="1900" b="0" i="0" u="none" baseline="0" dirty="0"/>
              <a:t>Для поширення інформації про COVID-19 Норвегія користується трьома вебсайтами та п’ятьма каналами у соціальних мережах.</a:t>
            </a:r>
          </a:p>
          <a:p>
            <a:pPr marL="76200" indent="0" algn="l" rtl="0">
              <a:buNone/>
            </a:pPr>
            <a:endParaRPr lang="uk" sz="1900" dirty="0"/>
          </a:p>
          <a:p>
            <a:pPr marL="76200" indent="0" algn="l" rtl="0">
              <a:buNone/>
            </a:pPr>
            <a:r>
              <a:rPr lang="uk" sz="1900" b="0" i="0" u="none" baseline="0" dirty="0"/>
              <a:t>Усі канали мають визначену цільову аудиторію: </a:t>
            </a:r>
          </a:p>
          <a:p>
            <a:pPr marL="76200" indent="0" algn="l" rtl="0">
              <a:buNone/>
            </a:pPr>
            <a:endParaRPr lang="uk" sz="1900" dirty="0"/>
          </a:p>
          <a:p>
            <a:pPr marL="342900" lvl="0" indent="-342900" algn="just" rtl="0">
              <a:lnSpc>
                <a:spcPct val="120000"/>
              </a:lnSpc>
              <a:buClr>
                <a:srgbClr val="003999"/>
              </a:buClr>
              <a:buFont typeface="Arial" panose="020B0604020202020204" pitchFamily="34" charset="0"/>
              <a:buChar char="●"/>
            </a:pPr>
            <a:r>
              <a:rPr lang="uk" sz="1900" b="0" i="0" u="none" strike="noStrike" baseline="0" dirty="0">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Вебсторінка Норвезького інституту громадського здоров’я (Norwegian Institute of Public Health, NIPH). Ця вебсторінка містить інформацію для медичних працівників, настановчі документи для кількох секторів та детальну інформацію для громадськості та засобів масової інформації. </a:t>
            </a:r>
            <a:endParaRPr lang="uk" sz="1900" u="none" strike="noStrike" dirty="0">
              <a:effectLst/>
              <a:latin typeface="Tahoma" panose="020B0604030504040204" pitchFamily="34" charset="0"/>
              <a:ea typeface="Tahoma" panose="020B0604030504040204" pitchFamily="34" charset="0"/>
            </a:endParaRPr>
          </a:p>
          <a:p>
            <a:pPr marL="342900" lvl="0" indent="-342900" algn="just" rtl="0">
              <a:lnSpc>
                <a:spcPct val="120000"/>
              </a:lnSpc>
              <a:buClr>
                <a:srgbClr val="003999"/>
              </a:buClr>
              <a:buFont typeface="Arial" panose="020B0604020202020204" pitchFamily="34" charset="0"/>
              <a:buChar char="●"/>
            </a:pPr>
            <a:r>
              <a:rPr lang="uk" sz="1900" b="0" i="0" u="none" strike="noStrike" baseline="0" dirty="0">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Проста для розуміння веб-сторінка спеціально для громадськості, що розроблена з урахуванням потреб громадськості та містить чат-бот і список запитань і відповідей. Ця вебсторінка посилається на докладну інформацію на вебсторінці NIPH. </a:t>
            </a:r>
            <a:endParaRPr lang="uk" sz="1900" u="none" strike="noStrike" dirty="0">
              <a:effectLst/>
              <a:latin typeface="Tahoma" panose="020B0604030504040204" pitchFamily="34" charset="0"/>
              <a:ea typeface="Tahoma" panose="020B0604030504040204" pitchFamily="34" charset="0"/>
            </a:endParaRPr>
          </a:p>
          <a:p>
            <a:pPr marL="342900" lvl="0" indent="-342900" algn="just" rtl="0">
              <a:lnSpc>
                <a:spcPct val="120000"/>
              </a:lnSpc>
              <a:buClr>
                <a:srgbClr val="003999"/>
              </a:buClr>
              <a:buFont typeface="Arial" panose="020B0604020202020204" pitchFamily="34" charset="0"/>
              <a:buChar char="●"/>
            </a:pPr>
            <a:r>
              <a:rPr lang="uk" sz="1900" b="0" i="0" u="none" strike="noStrike" baseline="0" dirty="0">
                <a:effectLst/>
                <a:latin typeface="Tahoma" panose="020B0604030504040204" pitchFamily="34" charset="0"/>
                <a:ea typeface="Tahoma" panose="020B0604030504040204" pitchFamily="34" charset="0"/>
                <a:cs typeface="Tahoma" panose="020B0604030504040204" pitchFamily="34" charset="0"/>
                <a:sym typeface="Tahoma" panose="020B0604030504040204" pitchFamily="34" charset="0"/>
              </a:rPr>
              <a:t>Окрема вебсторінка для програми вакцинації</a:t>
            </a:r>
            <a:endParaRPr lang="uk" sz="1900" dirty="0"/>
          </a:p>
          <a:p>
            <a:endParaRPr lang="ru-RU" dirty="0"/>
          </a:p>
        </p:txBody>
      </p:sp>
    </p:spTree>
    <p:extLst>
      <p:ext uri="{BB962C8B-B14F-4D97-AF65-F5344CB8AC3E}">
        <p14:creationId xmlns:p14="http://schemas.microsoft.com/office/powerpoint/2010/main" val="216403918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ctivity xmlns="76d9b217-8c95-4193-82fa-a62edfe26299">186</Activity>
    <Project_x0020_Period xmlns="76d9b217-8c95-4193-82fa-a62edfe26299">10</Project_x0020_Period>
    <TM_x0020_Category xmlns="ee8c664b-8e66-44f6-a78e-45c345936622" xsi:nil="true"/>
    <Document_x0020_State xmlns="76d9b217-8c95-4193-82fa-a62edfe26299">4</Document_x0020_State>
    <Comments xmlns="b2d7b946-c419-410e-8337-7512f91f23ca" xsi:nil="true"/>
    <Document_x0020_Type xmlns="76d9b217-8c95-4193-82fa-a62edfe26299">14</Document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312D56931F274C85A0260A1CDADE72" ma:contentTypeVersion="12" ma:contentTypeDescription="Create a new document." ma:contentTypeScope="" ma:versionID="3513891c5fdc45dba41ebc6beaf65af9">
  <xsd:schema xmlns:xsd="http://www.w3.org/2001/XMLSchema" xmlns:xs="http://www.w3.org/2001/XMLSchema" xmlns:p="http://schemas.microsoft.com/office/2006/metadata/properties" xmlns:ns2="76d9b217-8c95-4193-82fa-a62edfe26299" xmlns:ns3="ee8c664b-8e66-44f6-a78e-45c345936622" xmlns:ns4="b2d7b946-c419-410e-8337-7512f91f23ca" xmlns:ns5="76d9b217-8c95-4193-82fa-a62edfe26299" targetNamespace="http://schemas.microsoft.com/office/2006/metadata/properties" ma:root="true" ma:fieldsID="7ad945e6f2083c0021da67e2f4223b8d" ns5:_="" ns3:_="" ns4:_="">
    <xsd:import namespace="76d9b217-8c95-4193-82fa-a62edfe26299"/>
    <xsd:import namespace="ee8c664b-8e66-44f6-a78e-45c345936622"/>
    <xsd:import namespace="b2d7b946-c419-410e-8337-7512f91f23ca"/>
    <xsd:import namespace="76d9b217-8c95-4193-82fa-a62edfe26299"/>
    <xsd:element name="properties">
      <xsd:complexType>
        <xsd:sequence>
          <xsd:element name="documentManagement">
            <xsd:complexType>
              <xsd:all>
                <xsd:element ref="ns2:Activity" minOccurs="0"/>
                <xsd:element ref="ns3:TM_x0020_Category" minOccurs="0"/>
                <xsd:element ref="ns2:Document_x0020_Type" minOccurs="0"/>
                <xsd:element ref="ns2:Document_x0020_State" minOccurs="0"/>
                <xsd:element ref="ns2:Project_x0020_Period" minOccurs="0"/>
                <xsd:element ref="ns4:Comments" minOccurs="0"/>
                <xsd:element ref="ns2:Activity_x003a_CalculatedProcess"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9b217-8c95-4193-82fa-a62edfe26299" elementFormDefault="qualified">
    <xsd:import namespace="http://schemas.microsoft.com/office/2006/documentManagement/types"/>
    <xsd:import namespace="http://schemas.microsoft.com/office/infopath/2007/PartnerControls"/>
    <xsd:element name="Activity" ma:index="2" nillable="true" ma:displayName="Activity" ma:list="1d034caf-a429-45d5-adb2-c8fcdf2ffa95" ma:internalName="Activity" ma:showField="Title">
      <xsd:simpleType>
        <xsd:restriction base="dms:Lookup"/>
      </xsd:simpleType>
    </xsd:element>
    <xsd:element name="Document_x0020_Type" ma:index="4" nillable="true" ma:displayName="Document Type" ma:list="ad82e623-3a91-425e-baf1-f35f759abeb5" ma:internalName="Document_x0020_Type" ma:showField="Title">
      <xsd:simpleType>
        <xsd:restriction base="dms:Lookup"/>
      </xsd:simpleType>
    </xsd:element>
    <xsd:element name="Document_x0020_State" ma:index="5" nillable="true" ma:displayName="Document State" ma:list="bf2e0ac9-2c7e-47cd-a135-1a7b6dfeed48" ma:internalName="Document_x0020_State" ma:showField="Title">
      <xsd:simpleType>
        <xsd:restriction base="dms:Lookup"/>
      </xsd:simpleType>
    </xsd:element>
    <xsd:element name="Project_x0020_Period" ma:index="6" nillable="true" ma:displayName="Project Period" ma:list="773a57c0-261f-45ad-a2f6-94194ed75dc2" ma:internalName="Project_x0020_Period" ma:showField="Title">
      <xsd:simpleType>
        <xsd:restriction base="dms:Lookup"/>
      </xsd:simpleType>
    </xsd:element>
    <xsd:element name="Activity_x003a_CalculatedProcess" ma:index="8" nillable="true" ma:displayName="Process" ma:list="1d034caf-a429-45d5-adb2-c8fcdf2ffa95" ma:internalName="Activity_x003a_CalculatedProcess" ma:readOnly="true" ma:showField="CalculatedProcess" ma:web="76d9b217-8c95-4193-82fa-a62edfe26299">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ee8c664b-8e66-44f6-a78e-45c345936622" elementFormDefault="qualified">
    <xsd:import namespace="http://schemas.microsoft.com/office/2006/documentManagement/types"/>
    <xsd:import namespace="http://schemas.microsoft.com/office/infopath/2007/PartnerControls"/>
    <xsd:element name="TM_x0020_Category" ma:index="3" nillable="true" ma:displayName="TM Category" ma:description="Technical management category" ma:list="{3fea58fc-2748-4b37-a753-22f42e3fae1d}" ma:internalName="TM_x0020_Category"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b2d7b946-c419-410e-8337-7512f91f23ca" elementFormDefault="qualified">
    <xsd:import namespace="http://schemas.microsoft.com/office/2006/documentManagement/types"/>
    <xsd:import namespace="http://schemas.microsoft.com/office/infopath/2007/PartnerControls"/>
    <xsd:element name="Comments" ma:index="7"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d9b217-8c95-4193-82fa-a62edfe2629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E3B664-6427-43A4-AF21-0D0FB971C204}">
  <ds:schemaRefs>
    <ds:schemaRef ds:uri="http://schemas.microsoft.com/office/2006/metadata/properties"/>
    <ds:schemaRef ds:uri="http://schemas.microsoft.com/office/infopath/2007/PartnerControls"/>
    <ds:schemaRef ds:uri="76d9b217-8c95-4193-82fa-a62edfe26299"/>
    <ds:schemaRef ds:uri="ee8c664b-8e66-44f6-a78e-45c345936622"/>
    <ds:schemaRef ds:uri="b2d7b946-c419-410e-8337-7512f91f23ca"/>
  </ds:schemaRefs>
</ds:datastoreItem>
</file>

<file path=customXml/itemProps2.xml><?xml version="1.0" encoding="utf-8"?>
<ds:datastoreItem xmlns:ds="http://schemas.openxmlformats.org/officeDocument/2006/customXml" ds:itemID="{40F05910-5E62-4F0F-8553-AD6DEDF14792}">
  <ds:schemaRefs>
    <ds:schemaRef ds:uri="http://schemas.microsoft.com/sharepoint/v3/contenttype/forms"/>
  </ds:schemaRefs>
</ds:datastoreItem>
</file>

<file path=customXml/itemProps3.xml><?xml version="1.0" encoding="utf-8"?>
<ds:datastoreItem xmlns:ds="http://schemas.openxmlformats.org/officeDocument/2006/customXml" ds:itemID="{5ADA2088-9461-4225-ABA2-E18BA8643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9b217-8c95-4193-82fa-a62edfe26299"/>
    <ds:schemaRef ds:uri="ee8c664b-8e66-44f6-a78e-45c345936622"/>
    <ds:schemaRef ds:uri="b2d7b946-c419-410e-8337-7512f91f2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316</TotalTime>
  <Words>1371</Words>
  <Application>Microsoft Office PowerPoint</Application>
  <PresentationFormat>Широкий екран</PresentationFormat>
  <Paragraphs>117</Paragraphs>
  <Slides>21</Slides>
  <Notes>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21</vt:i4>
      </vt:variant>
    </vt:vector>
  </HeadingPairs>
  <TitlesOfParts>
    <vt:vector size="26" baseType="lpstr">
      <vt:lpstr>Calibri</vt:lpstr>
      <vt:lpstr>Tahoma</vt:lpstr>
      <vt:lpstr>Raleway</vt:lpstr>
      <vt:lpstr>Arial</vt:lpstr>
      <vt:lpstr>Office Theme</vt:lpstr>
      <vt:lpstr>Комунікація з питань COVID-19 у Європі </vt:lpstr>
      <vt:lpstr>Презентація PowerPoint</vt:lpstr>
      <vt:lpstr>Завоювання та підтримка довіри</vt:lpstr>
      <vt:lpstr>Співпраця між організаціями</vt:lpstr>
      <vt:lpstr>Проактивність і своєчасність</vt:lpstr>
      <vt:lpstr>3 етапи пандемії</vt:lpstr>
      <vt:lpstr>Основні цільові аудиторії</vt:lpstr>
      <vt:lpstr>Європейські приклади</vt:lpstr>
      <vt:lpstr>Норвегія: Багатоканальна структура на основі цільової аудиторії</vt:lpstr>
      <vt:lpstr>Презентація PowerPoint</vt:lpstr>
      <vt:lpstr>Фінляндія: Повідомлення, спрямовані на зміну поведінки</vt:lpstr>
      <vt:lpstr>Зразок Контрольного списку для комунікації з питань коронавірусу, що сприяє зміні поведінки</vt:lpstr>
      <vt:lpstr>Люксембург: Розробка кампаній з використанням аналізу громадської думки</vt:lpstr>
      <vt:lpstr>1-а кампанія</vt:lpstr>
      <vt:lpstr>2-а кампанія</vt:lpstr>
      <vt:lpstr>3-я кампанія</vt:lpstr>
      <vt:lpstr>Бельгія: Додаткові методи вимірювання комунікацій</vt:lpstr>
      <vt:lpstr>ЄЦПКХ: Співпраця на багатьох рівнях</vt:lpstr>
      <vt:lpstr>Співпраця на багатьох рівнях: Приклад ЄЦПКХ</vt:lpstr>
      <vt:lpstr>Детальніше — у звіті</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Home</dc:creator>
  <cp:lastModifiedBy>Коник  Дмитро Леонідович</cp:lastModifiedBy>
  <cp:revision>25</cp:revision>
  <dcterms:modified xsi:type="dcterms:W3CDTF">2021-12-16T09:00:30Z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0x0101005F312D56931F274C85A0260A1CDADE72</vt:lpwstr>
  </property>
</Properties>
</file>