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21"/>
  </p:notesMasterIdLst>
  <p:sldIdLst>
    <p:sldId id="256" r:id="rId5"/>
    <p:sldId id="258" r:id="rId6"/>
    <p:sldId id="296" r:id="rId7"/>
    <p:sldId id="317" r:id="rId8"/>
    <p:sldId id="320" r:id="rId9"/>
    <p:sldId id="322" r:id="rId10"/>
    <p:sldId id="316" r:id="rId11"/>
    <p:sldId id="297" r:id="rId12"/>
    <p:sldId id="310" r:id="rId13"/>
    <p:sldId id="298" r:id="rId14"/>
    <p:sldId id="311" r:id="rId15"/>
    <p:sldId id="312" r:id="rId16"/>
    <p:sldId id="313" r:id="rId17"/>
    <p:sldId id="314" r:id="rId18"/>
    <p:sldId id="315" r:id="rId19"/>
    <p:sldId id="323" r:id="rId20"/>
  </p:sldIdLst>
  <p:sldSz cx="9144000" cy="5715000" type="screen16x10"/>
  <p:notesSz cx="6858000" cy="9144000"/>
  <p:defaultTextStyle>
    <a:defPPr>
      <a:defRPr lang="ru-RU"/>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97" userDrawn="1">
          <p15:clr>
            <a:srgbClr val="A4A3A4"/>
          </p15:clr>
        </p15:guide>
        <p15:guide id="2" pos="181" userDrawn="1">
          <p15:clr>
            <a:srgbClr val="A4A3A4"/>
          </p15:clr>
        </p15:guide>
        <p15:guide id="3" orient="horz" pos="1188" userDrawn="1">
          <p15:clr>
            <a:srgbClr val="A4A3A4"/>
          </p15:clr>
        </p15:guide>
        <p15:guide id="4" pos="4037" userDrawn="1">
          <p15:clr>
            <a:srgbClr val="A4A3A4"/>
          </p15:clr>
        </p15:guide>
        <p15:guide id="5" orient="horz" pos="575" userDrawn="1">
          <p15:clr>
            <a:srgbClr val="A4A3A4"/>
          </p15:clr>
        </p15:guide>
        <p15:guide id="6" orient="horz" pos="1800" userDrawn="1">
          <p15:clr>
            <a:srgbClr val="A4A3A4"/>
          </p15:clr>
        </p15:guide>
        <p15:guide id="7" pos="725" userDrawn="1">
          <p15:clr>
            <a:srgbClr val="A4A3A4"/>
          </p15:clr>
        </p15:guide>
        <p15:guide id="8" pos="172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302"/>
    <a:srgbClr val="FF5050"/>
    <a:srgbClr val="FFCCCC"/>
    <a:srgbClr val="EBFAFF"/>
    <a:srgbClr val="ECFAFA"/>
    <a:srgbClr val="D9EBFF"/>
    <a:srgbClr val="D9D9D9"/>
    <a:srgbClr val="3C5E9E"/>
    <a:srgbClr val="CED1E8"/>
    <a:srgbClr val="27B6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89" d="100"/>
          <a:sy n="89" d="100"/>
        </p:scale>
        <p:origin x="536" y="52"/>
      </p:cViewPr>
      <p:guideLst>
        <p:guide orient="horz" pos="1097"/>
        <p:guide pos="181"/>
        <p:guide orient="horz" pos="1188"/>
        <p:guide pos="4037"/>
        <p:guide orient="horz" pos="575"/>
        <p:guide orient="horz" pos="1800"/>
        <p:guide pos="725"/>
        <p:guide pos="1723"/>
      </p:guideLst>
    </p:cSldViewPr>
  </p:slideViewPr>
  <p:notesTextViewPr>
    <p:cViewPr>
      <p:scale>
        <a:sx n="1" d="1"/>
        <a:sy n="1" d="1"/>
      </p:scale>
      <p:origin x="0" y="0"/>
    </p:cViewPr>
  </p:notesTextViewPr>
  <p:notesViewPr>
    <p:cSldViewPr snapToGrid="0" showGuides="1">
      <p:cViewPr varScale="1">
        <p:scale>
          <a:sx n="85" d="100"/>
          <a:sy n="85" d="100"/>
        </p:scale>
        <p:origin x="287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Марія Мошура" userId="508857ab-dc98-488c-832d-c2eef890f23a" providerId="ADAL" clId="{1610B1DB-E3FE-40EC-A355-587BDBBC0FA6}"/>
    <pc:docChg chg="modSld">
      <pc:chgData name="Марія Мошура" userId="508857ab-dc98-488c-832d-c2eef890f23a" providerId="ADAL" clId="{1610B1DB-E3FE-40EC-A355-587BDBBC0FA6}" dt="2024-11-13T08:01:11.966" v="63" actId="1038"/>
      <pc:docMkLst>
        <pc:docMk/>
      </pc:docMkLst>
      <pc:sldChg chg="modSp">
        <pc:chgData name="Марія Мошура" userId="508857ab-dc98-488c-832d-c2eef890f23a" providerId="ADAL" clId="{1610B1DB-E3FE-40EC-A355-587BDBBC0FA6}" dt="2024-11-13T07:58:53.441" v="28" actId="20577"/>
        <pc:sldMkLst>
          <pc:docMk/>
          <pc:sldMk cId="1352552260" sldId="258"/>
        </pc:sldMkLst>
        <pc:spChg chg="mod">
          <ac:chgData name="Марія Мошура" userId="508857ab-dc98-488c-832d-c2eef890f23a" providerId="ADAL" clId="{1610B1DB-E3FE-40EC-A355-587BDBBC0FA6}" dt="2024-11-13T07:58:53.441" v="28" actId="20577"/>
          <ac:spMkLst>
            <pc:docMk/>
            <pc:sldMk cId="1352552260" sldId="258"/>
            <ac:spMk id="4" creationId="{7DBFFCE3-A9DE-4095-AB16-00ADD8EB7FBB}"/>
          </ac:spMkLst>
        </pc:spChg>
      </pc:sldChg>
      <pc:sldChg chg="delSp modSp">
        <pc:chgData name="Марія Мошура" userId="508857ab-dc98-488c-832d-c2eef890f23a" providerId="ADAL" clId="{1610B1DB-E3FE-40EC-A355-587BDBBC0FA6}" dt="2024-11-13T07:59:25.224" v="33" actId="1076"/>
        <pc:sldMkLst>
          <pc:docMk/>
          <pc:sldMk cId="3989286113" sldId="296"/>
        </pc:sldMkLst>
        <pc:graphicFrameChg chg="del">
          <ac:chgData name="Марія Мошура" userId="508857ab-dc98-488c-832d-c2eef890f23a" providerId="ADAL" clId="{1610B1DB-E3FE-40EC-A355-587BDBBC0FA6}" dt="2024-11-13T07:59:09.348" v="29" actId="478"/>
          <ac:graphicFrameMkLst>
            <pc:docMk/>
            <pc:sldMk cId="3989286113" sldId="296"/>
            <ac:graphicFrameMk id="8" creationId="{2486CCA2-B9AC-489D-9074-3E3756CFBFCA}"/>
          </ac:graphicFrameMkLst>
        </pc:graphicFrameChg>
        <pc:graphicFrameChg chg="mod modGraphic">
          <ac:chgData name="Марія Мошура" userId="508857ab-dc98-488c-832d-c2eef890f23a" providerId="ADAL" clId="{1610B1DB-E3FE-40EC-A355-587BDBBC0FA6}" dt="2024-11-13T07:59:25.224" v="33" actId="1076"/>
          <ac:graphicFrameMkLst>
            <pc:docMk/>
            <pc:sldMk cId="3989286113" sldId="296"/>
            <ac:graphicFrameMk id="21" creationId="{00000000-0000-0000-0000-000000000000}"/>
          </ac:graphicFrameMkLst>
        </pc:graphicFrameChg>
      </pc:sldChg>
      <pc:sldChg chg="modSp">
        <pc:chgData name="Марія Мошура" userId="508857ab-dc98-488c-832d-c2eef890f23a" providerId="ADAL" clId="{1610B1DB-E3FE-40EC-A355-587BDBBC0FA6}" dt="2024-11-13T08:00:13.682" v="36"/>
        <pc:sldMkLst>
          <pc:docMk/>
          <pc:sldMk cId="1918710229" sldId="298"/>
        </pc:sldMkLst>
        <pc:graphicFrameChg chg="mod">
          <ac:chgData name="Марія Мошура" userId="508857ab-dc98-488c-832d-c2eef890f23a" providerId="ADAL" clId="{1610B1DB-E3FE-40EC-A355-587BDBBC0FA6}" dt="2024-11-13T08:00:13.682" v="36"/>
          <ac:graphicFrameMkLst>
            <pc:docMk/>
            <pc:sldMk cId="1918710229" sldId="298"/>
            <ac:graphicFrameMk id="27" creationId="{73082A1F-D8B8-4D45-A728-04F44D8A11CB}"/>
          </ac:graphicFrameMkLst>
        </pc:graphicFrameChg>
      </pc:sldChg>
      <pc:sldChg chg="modSp">
        <pc:chgData name="Марія Мошура" userId="508857ab-dc98-488c-832d-c2eef890f23a" providerId="ADAL" clId="{1610B1DB-E3FE-40EC-A355-587BDBBC0FA6}" dt="2024-11-13T07:59:54.425" v="34" actId="108"/>
        <pc:sldMkLst>
          <pc:docMk/>
          <pc:sldMk cId="904586105" sldId="310"/>
        </pc:sldMkLst>
        <pc:spChg chg="mod">
          <ac:chgData name="Марія Мошура" userId="508857ab-dc98-488c-832d-c2eef890f23a" providerId="ADAL" clId="{1610B1DB-E3FE-40EC-A355-587BDBBC0FA6}" dt="2024-11-13T07:59:54.425" v="34" actId="108"/>
          <ac:spMkLst>
            <pc:docMk/>
            <pc:sldMk cId="904586105" sldId="310"/>
            <ac:spMk id="11" creationId="{4BDA6743-141B-4770-9F1D-FE9BD8946322}"/>
          </ac:spMkLst>
        </pc:spChg>
      </pc:sldChg>
      <pc:sldChg chg="delSp modSp">
        <pc:chgData name="Марія Мошура" userId="508857ab-dc98-488c-832d-c2eef890f23a" providerId="ADAL" clId="{1610B1DB-E3FE-40EC-A355-587BDBBC0FA6}" dt="2024-11-13T08:00:33.702" v="40" actId="1076"/>
        <pc:sldMkLst>
          <pc:docMk/>
          <pc:sldMk cId="1673049446" sldId="311"/>
        </pc:sldMkLst>
        <pc:graphicFrameChg chg="del">
          <ac:chgData name="Марія Мошура" userId="508857ab-dc98-488c-832d-c2eef890f23a" providerId="ADAL" clId="{1610B1DB-E3FE-40EC-A355-587BDBBC0FA6}" dt="2024-11-13T08:00:25.725" v="37" actId="478"/>
          <ac:graphicFrameMkLst>
            <pc:docMk/>
            <pc:sldMk cId="1673049446" sldId="311"/>
            <ac:graphicFrameMk id="4" creationId="{34333749-7EAD-402F-A31C-17E1BABEE0DB}"/>
          </ac:graphicFrameMkLst>
        </pc:graphicFrameChg>
        <pc:graphicFrameChg chg="mod modGraphic">
          <ac:chgData name="Марія Мошура" userId="508857ab-dc98-488c-832d-c2eef890f23a" providerId="ADAL" clId="{1610B1DB-E3FE-40EC-A355-587BDBBC0FA6}" dt="2024-11-13T08:00:33.702" v="40" actId="1076"/>
          <ac:graphicFrameMkLst>
            <pc:docMk/>
            <pc:sldMk cId="1673049446" sldId="311"/>
            <ac:graphicFrameMk id="18" creationId="{00000000-0000-0000-0000-000000000000}"/>
          </ac:graphicFrameMkLst>
        </pc:graphicFrameChg>
        <pc:graphicFrameChg chg="mod modGraphic">
          <ac:chgData name="Марія Мошура" userId="508857ab-dc98-488c-832d-c2eef890f23a" providerId="ADAL" clId="{1610B1DB-E3FE-40EC-A355-587BDBBC0FA6}" dt="2024-11-13T08:00:27.991" v="38" actId="14100"/>
          <ac:graphicFrameMkLst>
            <pc:docMk/>
            <pc:sldMk cId="1673049446" sldId="311"/>
            <ac:graphicFrameMk id="21" creationId="{00000000-0000-0000-0000-000000000000}"/>
          </ac:graphicFrameMkLst>
        </pc:graphicFrameChg>
      </pc:sldChg>
      <pc:sldChg chg="delSp modSp">
        <pc:chgData name="Марія Мошура" userId="508857ab-dc98-488c-832d-c2eef890f23a" providerId="ADAL" clId="{1610B1DB-E3FE-40EC-A355-587BDBBC0FA6}" dt="2024-11-13T08:00:41.544" v="42" actId="14100"/>
        <pc:sldMkLst>
          <pc:docMk/>
          <pc:sldMk cId="3944817711" sldId="313"/>
        </pc:sldMkLst>
        <pc:graphicFrameChg chg="del">
          <ac:chgData name="Марія Мошура" userId="508857ab-dc98-488c-832d-c2eef890f23a" providerId="ADAL" clId="{1610B1DB-E3FE-40EC-A355-587BDBBC0FA6}" dt="2024-11-13T08:00:39.689" v="41" actId="478"/>
          <ac:graphicFrameMkLst>
            <pc:docMk/>
            <pc:sldMk cId="3944817711" sldId="313"/>
            <ac:graphicFrameMk id="4" creationId="{577C99BB-2C70-4D37-8100-36BEA1734BFB}"/>
          </ac:graphicFrameMkLst>
        </pc:graphicFrameChg>
        <pc:graphicFrameChg chg="modGraphic">
          <ac:chgData name="Марія Мошура" userId="508857ab-dc98-488c-832d-c2eef890f23a" providerId="ADAL" clId="{1610B1DB-E3FE-40EC-A355-587BDBBC0FA6}" dt="2024-11-13T08:00:41.544" v="42" actId="14100"/>
          <ac:graphicFrameMkLst>
            <pc:docMk/>
            <pc:sldMk cId="3944817711" sldId="313"/>
            <ac:graphicFrameMk id="21" creationId="{00000000-0000-0000-0000-000000000000}"/>
          </ac:graphicFrameMkLst>
        </pc:graphicFrameChg>
      </pc:sldChg>
      <pc:sldChg chg="modSp">
        <pc:chgData name="Марія Мошура" userId="508857ab-dc98-488c-832d-c2eef890f23a" providerId="ADAL" clId="{1610B1DB-E3FE-40EC-A355-587BDBBC0FA6}" dt="2024-11-13T08:01:00.885" v="57" actId="1038"/>
        <pc:sldMkLst>
          <pc:docMk/>
          <pc:sldMk cId="1357727923" sldId="314"/>
        </pc:sldMkLst>
        <pc:spChg chg="mod">
          <ac:chgData name="Марія Мошура" userId="508857ab-dc98-488c-832d-c2eef890f23a" providerId="ADAL" clId="{1610B1DB-E3FE-40EC-A355-587BDBBC0FA6}" dt="2024-11-13T08:01:00.885" v="57" actId="1038"/>
          <ac:spMkLst>
            <pc:docMk/>
            <pc:sldMk cId="1357727923" sldId="314"/>
            <ac:spMk id="11" creationId="{4BDA6743-141B-4770-9F1D-FE9BD8946322}"/>
          </ac:spMkLst>
        </pc:spChg>
      </pc:sldChg>
      <pc:sldChg chg="modSp">
        <pc:chgData name="Марія Мошура" userId="508857ab-dc98-488c-832d-c2eef890f23a" providerId="ADAL" clId="{1610B1DB-E3FE-40EC-A355-587BDBBC0FA6}" dt="2024-11-13T08:01:11.966" v="63" actId="1038"/>
        <pc:sldMkLst>
          <pc:docMk/>
          <pc:sldMk cId="1924457948" sldId="315"/>
        </pc:sldMkLst>
        <pc:spChg chg="mod">
          <ac:chgData name="Марія Мошура" userId="508857ab-dc98-488c-832d-c2eef890f23a" providerId="ADAL" clId="{1610B1DB-E3FE-40EC-A355-587BDBBC0FA6}" dt="2024-11-13T08:01:11.966" v="63" actId="1038"/>
          <ac:spMkLst>
            <pc:docMk/>
            <pc:sldMk cId="1924457948" sldId="315"/>
            <ac:spMk id="11" creationId="{4BDA6743-141B-4770-9F1D-FE9BD8946322}"/>
          </ac:spMkLst>
        </pc:spChg>
      </pc:sldChg>
    </pc:docChg>
  </pc:docChgLst>
  <pc:docChgLst>
    <pc:chgData name="Марія Мошура" userId="508857ab-dc98-488c-832d-c2eef890f23a" providerId="ADAL" clId="{7708D8AB-7AFB-42CF-B92D-5A0C55FD61D6}"/>
    <pc:docChg chg="undo custSel addSld delSld modSld sldOrd">
      <pc:chgData name="Марія Мошура" userId="508857ab-dc98-488c-832d-c2eef890f23a" providerId="ADAL" clId="{7708D8AB-7AFB-42CF-B92D-5A0C55FD61D6}" dt="2024-11-29T13:01:45.075" v="8376" actId="20577"/>
      <pc:docMkLst>
        <pc:docMk/>
      </pc:docMkLst>
      <pc:sldChg chg="modSp add ord">
        <pc:chgData name="Марія Мошура" userId="508857ab-dc98-488c-832d-c2eef890f23a" providerId="ADAL" clId="{7708D8AB-7AFB-42CF-B92D-5A0C55FD61D6}" dt="2024-11-25T14:30:28.073" v="1509" actId="20577"/>
        <pc:sldMkLst>
          <pc:docMk/>
          <pc:sldMk cId="1567143101" sldId="256"/>
        </pc:sldMkLst>
        <pc:spChg chg="mod">
          <ac:chgData name="Марія Мошура" userId="508857ab-dc98-488c-832d-c2eef890f23a" providerId="ADAL" clId="{7708D8AB-7AFB-42CF-B92D-5A0C55FD61D6}" dt="2024-11-25T14:30:28.073" v="1509" actId="20577"/>
          <ac:spMkLst>
            <pc:docMk/>
            <pc:sldMk cId="1567143101" sldId="256"/>
            <ac:spMk id="4" creationId="{EC2D9178-B5A8-46C0-98D0-C37CFA96D48A}"/>
          </ac:spMkLst>
        </pc:spChg>
        <pc:spChg chg="mod">
          <ac:chgData name="Марія Мошура" userId="508857ab-dc98-488c-832d-c2eef890f23a" providerId="ADAL" clId="{7708D8AB-7AFB-42CF-B92D-5A0C55FD61D6}" dt="2024-11-25T13:24:11.800" v="242" actId="1076"/>
          <ac:spMkLst>
            <pc:docMk/>
            <pc:sldMk cId="1567143101" sldId="256"/>
            <ac:spMk id="5" creationId="{00000000-0000-0000-0000-000000000000}"/>
          </ac:spMkLst>
        </pc:spChg>
        <pc:spChg chg="mod">
          <ac:chgData name="Марія Мошура" userId="508857ab-dc98-488c-832d-c2eef890f23a" providerId="ADAL" clId="{7708D8AB-7AFB-42CF-B92D-5A0C55FD61D6}" dt="2024-11-25T13:24:46.037" v="262" actId="20577"/>
          <ac:spMkLst>
            <pc:docMk/>
            <pc:sldMk cId="1567143101" sldId="256"/>
            <ac:spMk id="8" creationId="{00000000-0000-0000-0000-000000000000}"/>
          </ac:spMkLst>
        </pc:spChg>
      </pc:sldChg>
      <pc:sldChg chg="addSp delSp modSp">
        <pc:chgData name="Марія Мошура" userId="508857ab-dc98-488c-832d-c2eef890f23a" providerId="ADAL" clId="{7708D8AB-7AFB-42CF-B92D-5A0C55FD61D6}" dt="2024-11-25T14:36:47.547" v="1567" actId="20577"/>
        <pc:sldMkLst>
          <pc:docMk/>
          <pc:sldMk cId="1352552260" sldId="258"/>
        </pc:sldMkLst>
        <pc:spChg chg="del">
          <ac:chgData name="Марія Мошура" userId="508857ab-dc98-488c-832d-c2eef890f23a" providerId="ADAL" clId="{7708D8AB-7AFB-42CF-B92D-5A0C55FD61D6}" dt="2024-11-25T13:20:11.140" v="20" actId="478"/>
          <ac:spMkLst>
            <pc:docMk/>
            <pc:sldMk cId="1352552260" sldId="258"/>
            <ac:spMk id="4" creationId="{7DBFFCE3-A9DE-4095-AB16-00ADD8EB7FBB}"/>
          </ac:spMkLst>
        </pc:spChg>
        <pc:spChg chg="add mod">
          <ac:chgData name="Марія Мошура" userId="508857ab-dc98-488c-832d-c2eef890f23a" providerId="ADAL" clId="{7708D8AB-7AFB-42CF-B92D-5A0C55FD61D6}" dt="2024-11-25T13:51:46.646" v="926" actId="113"/>
          <ac:spMkLst>
            <pc:docMk/>
            <pc:sldMk cId="1352552260" sldId="258"/>
            <ac:spMk id="5" creationId="{CA47181B-932B-4581-8024-07EED1CA63E4}"/>
          </ac:spMkLst>
        </pc:spChg>
        <pc:spChg chg="mod">
          <ac:chgData name="Марія Мошура" userId="508857ab-dc98-488c-832d-c2eef890f23a" providerId="ADAL" clId="{7708D8AB-7AFB-42CF-B92D-5A0C55FD61D6}" dt="2024-11-25T14:28:57.551" v="1501" actId="1076"/>
          <ac:spMkLst>
            <pc:docMk/>
            <pc:sldMk cId="1352552260" sldId="258"/>
            <ac:spMk id="73" creationId="{DB061259-F8E7-4A9E-AEC5-425278B84420}"/>
          </ac:spMkLst>
        </pc:spChg>
        <pc:spChg chg="mod">
          <ac:chgData name="Марія Мошура" userId="508857ab-dc98-488c-832d-c2eef890f23a" providerId="ADAL" clId="{7708D8AB-7AFB-42CF-B92D-5A0C55FD61D6}" dt="2024-11-25T14:28:43.153" v="1497" actId="404"/>
          <ac:spMkLst>
            <pc:docMk/>
            <pc:sldMk cId="1352552260" sldId="258"/>
            <ac:spMk id="74" creationId="{BE9B53AC-02AB-4EA5-98F6-575755A541AF}"/>
          </ac:spMkLst>
        </pc:spChg>
        <pc:spChg chg="mod">
          <ac:chgData name="Марія Мошура" userId="508857ab-dc98-488c-832d-c2eef890f23a" providerId="ADAL" clId="{7708D8AB-7AFB-42CF-B92D-5A0C55FD61D6}" dt="2024-11-25T14:11:20.903" v="1470" actId="1076"/>
          <ac:spMkLst>
            <pc:docMk/>
            <pc:sldMk cId="1352552260" sldId="258"/>
            <ac:spMk id="75" creationId="{8F0D1DAC-93C2-427B-8A0B-D1031D0C3EDD}"/>
          </ac:spMkLst>
        </pc:spChg>
        <pc:spChg chg="mod">
          <ac:chgData name="Марія Мошура" userId="508857ab-dc98-488c-832d-c2eef890f23a" providerId="ADAL" clId="{7708D8AB-7AFB-42CF-B92D-5A0C55FD61D6}" dt="2024-11-25T14:28:03.286" v="1483" actId="1076"/>
          <ac:spMkLst>
            <pc:docMk/>
            <pc:sldMk cId="1352552260" sldId="258"/>
            <ac:spMk id="76" creationId="{17845870-02A7-4BDA-B888-E975368D89DC}"/>
          </ac:spMkLst>
        </pc:spChg>
        <pc:spChg chg="mod">
          <ac:chgData name="Марія Мошура" userId="508857ab-dc98-488c-832d-c2eef890f23a" providerId="ADAL" clId="{7708D8AB-7AFB-42CF-B92D-5A0C55FD61D6}" dt="2024-11-25T14:28:13.355" v="1489" actId="404"/>
          <ac:spMkLst>
            <pc:docMk/>
            <pc:sldMk cId="1352552260" sldId="258"/>
            <ac:spMk id="77" creationId="{D8E3AD47-E565-4505-BDE0-71D69EE8DE1B}"/>
          </ac:spMkLst>
        </pc:spChg>
        <pc:spChg chg="mod">
          <ac:chgData name="Марія Мошура" userId="508857ab-dc98-488c-832d-c2eef890f23a" providerId="ADAL" clId="{7708D8AB-7AFB-42CF-B92D-5A0C55FD61D6}" dt="2024-11-25T14:28:38.442" v="1496" actId="404"/>
          <ac:spMkLst>
            <pc:docMk/>
            <pc:sldMk cId="1352552260" sldId="258"/>
            <ac:spMk id="78" creationId="{17845870-02A7-4BDA-B888-E975368D89DC}"/>
          </ac:spMkLst>
        </pc:spChg>
        <pc:spChg chg="mod">
          <ac:chgData name="Марія Мошура" userId="508857ab-dc98-488c-832d-c2eef890f23a" providerId="ADAL" clId="{7708D8AB-7AFB-42CF-B92D-5A0C55FD61D6}" dt="2024-11-25T14:26:53.944" v="1475" actId="1076"/>
          <ac:spMkLst>
            <pc:docMk/>
            <pc:sldMk cId="1352552260" sldId="258"/>
            <ac:spMk id="79" creationId="{62D892D2-FFB3-4239-A514-877FDCD7C8FD}"/>
          </ac:spMkLst>
        </pc:spChg>
        <pc:spChg chg="mod">
          <ac:chgData name="Марія Мошура" userId="508857ab-dc98-488c-832d-c2eef890f23a" providerId="ADAL" clId="{7708D8AB-7AFB-42CF-B92D-5A0C55FD61D6}" dt="2024-11-25T14:27:43.813" v="1478" actId="1076"/>
          <ac:spMkLst>
            <pc:docMk/>
            <pc:sldMk cId="1352552260" sldId="258"/>
            <ac:spMk id="80" creationId="{0DD972A4-C973-4E3B-A42F-3C89D8BDACA1}"/>
          </ac:spMkLst>
        </pc:spChg>
        <pc:spChg chg="mod">
          <ac:chgData name="Марія Мошура" userId="508857ab-dc98-488c-832d-c2eef890f23a" providerId="ADAL" clId="{7708D8AB-7AFB-42CF-B92D-5A0C55FD61D6}" dt="2024-11-25T14:36:47.547" v="1567" actId="20577"/>
          <ac:spMkLst>
            <pc:docMk/>
            <pc:sldMk cId="1352552260" sldId="258"/>
            <ac:spMk id="82" creationId="{F9E757D2-D4D5-4B7B-A609-20F1DC768A11}"/>
          </ac:spMkLst>
        </pc:spChg>
        <pc:spChg chg="mod">
          <ac:chgData name="Марія Мошура" userId="508857ab-dc98-488c-832d-c2eef890f23a" providerId="ADAL" clId="{7708D8AB-7AFB-42CF-B92D-5A0C55FD61D6}" dt="2024-11-25T14:27:37.583" v="1476" actId="1076"/>
          <ac:spMkLst>
            <pc:docMk/>
            <pc:sldMk cId="1352552260" sldId="258"/>
            <ac:spMk id="109" creationId="{66300513-B482-4BA3-808D-4AFBDE81B005}"/>
          </ac:spMkLst>
        </pc:spChg>
        <pc:spChg chg="mod">
          <ac:chgData name="Марія Мошура" userId="508857ab-dc98-488c-832d-c2eef890f23a" providerId="ADAL" clId="{7708D8AB-7AFB-42CF-B92D-5A0C55FD61D6}" dt="2024-11-25T14:11:26.264" v="1472" actId="1076"/>
          <ac:spMkLst>
            <pc:docMk/>
            <pc:sldMk cId="1352552260" sldId="258"/>
            <ac:spMk id="111" creationId="{53534A5F-F1B6-436B-8839-3F42E7E2055A}"/>
          </ac:spMkLst>
        </pc:spChg>
        <pc:spChg chg="mod">
          <ac:chgData name="Марія Мошура" userId="508857ab-dc98-488c-832d-c2eef890f23a" providerId="ADAL" clId="{7708D8AB-7AFB-42CF-B92D-5A0C55FD61D6}" dt="2024-11-25T14:27:41.606" v="1477" actId="1076"/>
          <ac:spMkLst>
            <pc:docMk/>
            <pc:sldMk cId="1352552260" sldId="258"/>
            <ac:spMk id="112" creationId="{59A4622F-C7F0-466A-AC2B-862BF400F715}"/>
          </ac:spMkLst>
        </pc:spChg>
        <pc:spChg chg="mod">
          <ac:chgData name="Марія Мошура" userId="508857ab-dc98-488c-832d-c2eef890f23a" providerId="ADAL" clId="{7708D8AB-7AFB-42CF-B92D-5A0C55FD61D6}" dt="2024-11-25T14:11:23.628" v="1471" actId="1076"/>
          <ac:spMkLst>
            <pc:docMk/>
            <pc:sldMk cId="1352552260" sldId="258"/>
            <ac:spMk id="113" creationId="{A89DF9E5-749C-4E77-BA85-4FF71B544DAA}"/>
          </ac:spMkLst>
        </pc:spChg>
        <pc:spChg chg="mod">
          <ac:chgData name="Марія Мошура" userId="508857ab-dc98-488c-832d-c2eef890f23a" providerId="ADAL" clId="{7708D8AB-7AFB-42CF-B92D-5A0C55FD61D6}" dt="2024-11-25T14:28:51.001" v="1500" actId="1076"/>
          <ac:spMkLst>
            <pc:docMk/>
            <pc:sldMk cId="1352552260" sldId="258"/>
            <ac:spMk id="114" creationId="{CE89AF20-B1C8-4DAD-9336-D5AE255BE152}"/>
          </ac:spMkLst>
        </pc:spChg>
        <pc:spChg chg="mod">
          <ac:chgData name="Марія Мошура" userId="508857ab-dc98-488c-832d-c2eef890f23a" providerId="ADAL" clId="{7708D8AB-7AFB-42CF-B92D-5A0C55FD61D6}" dt="2024-11-25T14:27:46.099" v="1479" actId="1076"/>
          <ac:spMkLst>
            <pc:docMk/>
            <pc:sldMk cId="1352552260" sldId="258"/>
            <ac:spMk id="115" creationId="{D9C5F8AA-3DB3-4B69-9819-1579F25EAA2E}"/>
          </ac:spMkLst>
        </pc:spChg>
        <pc:spChg chg="mod">
          <ac:chgData name="Марія Мошура" userId="508857ab-dc98-488c-832d-c2eef890f23a" providerId="ADAL" clId="{7708D8AB-7AFB-42CF-B92D-5A0C55FD61D6}" dt="2024-11-25T14:28:27.800" v="1490" actId="1076"/>
          <ac:spMkLst>
            <pc:docMk/>
            <pc:sldMk cId="1352552260" sldId="258"/>
            <ac:spMk id="116" creationId="{B28B1B2F-D9F0-4A01-B9F7-5D0D31126A88}"/>
          </ac:spMkLst>
        </pc:spChg>
        <pc:spChg chg="mod">
          <ac:chgData name="Марія Мошура" userId="508857ab-dc98-488c-832d-c2eef890f23a" providerId="ADAL" clId="{7708D8AB-7AFB-42CF-B92D-5A0C55FD61D6}" dt="2024-11-25T14:27:48.010" v="1480" actId="1076"/>
          <ac:spMkLst>
            <pc:docMk/>
            <pc:sldMk cId="1352552260" sldId="258"/>
            <ac:spMk id="117" creationId="{C4D57E91-E9EF-453A-9564-18E071373C2B}"/>
          </ac:spMkLst>
        </pc:spChg>
        <pc:spChg chg="mod">
          <ac:chgData name="Марія Мошура" userId="508857ab-dc98-488c-832d-c2eef890f23a" providerId="ADAL" clId="{7708D8AB-7AFB-42CF-B92D-5A0C55FD61D6}" dt="2024-11-25T14:27:50.773" v="1481" actId="1076"/>
          <ac:spMkLst>
            <pc:docMk/>
            <pc:sldMk cId="1352552260" sldId="258"/>
            <ac:spMk id="118" creationId="{9B7F9D05-7995-47C7-B7E4-38ACCDAC1F9F}"/>
          </ac:spMkLst>
        </pc:spChg>
        <pc:spChg chg="mod">
          <ac:chgData name="Марія Мошура" userId="508857ab-dc98-488c-832d-c2eef890f23a" providerId="ADAL" clId="{7708D8AB-7AFB-42CF-B92D-5A0C55FD61D6}" dt="2024-11-25T14:28:29.834" v="1491" actId="1076"/>
          <ac:spMkLst>
            <pc:docMk/>
            <pc:sldMk cId="1352552260" sldId="258"/>
            <ac:spMk id="119" creationId="{16B27F9B-4653-4384-8132-E16DEF75EB9E}"/>
          </ac:spMkLst>
        </pc:spChg>
        <pc:spChg chg="mod">
          <ac:chgData name="Марія Мошура" userId="508857ab-dc98-488c-832d-c2eef890f23a" providerId="ADAL" clId="{7708D8AB-7AFB-42CF-B92D-5A0C55FD61D6}" dt="2024-11-25T14:28:31.581" v="1492" actId="1076"/>
          <ac:spMkLst>
            <pc:docMk/>
            <pc:sldMk cId="1352552260" sldId="258"/>
            <ac:spMk id="120" creationId="{3A46BA6B-9B83-4303-8EEC-610EB5315847}"/>
          </ac:spMkLst>
        </pc:spChg>
        <pc:spChg chg="mod">
          <ac:chgData name="Марія Мошура" userId="508857ab-dc98-488c-832d-c2eef890f23a" providerId="ADAL" clId="{7708D8AB-7AFB-42CF-B92D-5A0C55FD61D6}" dt="2024-11-25T14:27:52.912" v="1482" actId="1076"/>
          <ac:spMkLst>
            <pc:docMk/>
            <pc:sldMk cId="1352552260" sldId="258"/>
            <ac:spMk id="121" creationId="{1FDD6C17-24D9-4E72-9E40-FBF79C7B9667}"/>
          </ac:spMkLst>
        </pc:spChg>
        <pc:spChg chg="mod">
          <ac:chgData name="Марія Мошура" userId="508857ab-dc98-488c-832d-c2eef890f23a" providerId="ADAL" clId="{7708D8AB-7AFB-42CF-B92D-5A0C55FD61D6}" dt="2024-11-25T14:28:09.303" v="1486" actId="1076"/>
          <ac:spMkLst>
            <pc:docMk/>
            <pc:sldMk cId="1352552260" sldId="258"/>
            <ac:spMk id="122" creationId="{4737905A-E399-4EEC-9DE9-25BACBD4A606}"/>
          </ac:spMkLst>
        </pc:spChg>
        <pc:spChg chg="mod">
          <ac:chgData name="Марія Мошура" userId="508857ab-dc98-488c-832d-c2eef890f23a" providerId="ADAL" clId="{7708D8AB-7AFB-42CF-B92D-5A0C55FD61D6}" dt="2024-11-25T14:28:34.833" v="1493" actId="1076"/>
          <ac:spMkLst>
            <pc:docMk/>
            <pc:sldMk cId="1352552260" sldId="258"/>
            <ac:spMk id="123" creationId="{CC959FB9-97A3-486B-99F0-C50E95F7A21D}"/>
          </ac:spMkLst>
        </pc:spChg>
        <pc:spChg chg="mod">
          <ac:chgData name="Марія Мошура" userId="508857ab-dc98-488c-832d-c2eef890f23a" providerId="ADAL" clId="{7708D8AB-7AFB-42CF-B92D-5A0C55FD61D6}" dt="2024-11-25T14:29:03.416" v="1502" actId="1076"/>
          <ac:spMkLst>
            <pc:docMk/>
            <pc:sldMk cId="1352552260" sldId="258"/>
            <ac:spMk id="124" creationId="{68349BD9-D555-4838-8003-6F68C212CA21}"/>
          </ac:spMkLst>
        </pc:spChg>
        <pc:spChg chg="mod">
          <ac:chgData name="Марія Мошура" userId="508857ab-dc98-488c-832d-c2eef890f23a" providerId="ADAL" clId="{7708D8AB-7AFB-42CF-B92D-5A0C55FD61D6}" dt="2024-11-25T14:28:06.658" v="1485" actId="1076"/>
          <ac:spMkLst>
            <pc:docMk/>
            <pc:sldMk cId="1352552260" sldId="258"/>
            <ac:spMk id="125" creationId="{1235138C-AB09-40A3-84D8-F972DDC5ED7F}"/>
          </ac:spMkLst>
        </pc:spChg>
        <pc:spChg chg="mod">
          <ac:chgData name="Марія Мошура" userId="508857ab-dc98-488c-832d-c2eef890f23a" providerId="ADAL" clId="{7708D8AB-7AFB-42CF-B92D-5A0C55FD61D6}" dt="2024-11-25T14:28:05.056" v="1484" actId="1076"/>
          <ac:spMkLst>
            <pc:docMk/>
            <pc:sldMk cId="1352552260" sldId="258"/>
            <ac:spMk id="126" creationId="{1399020A-51BE-4D85-AC6A-1AEEEEED6AF0}"/>
          </ac:spMkLst>
        </pc:spChg>
        <pc:spChg chg="mod">
          <ac:chgData name="Марія Мошура" userId="508857ab-dc98-488c-832d-c2eef890f23a" providerId="ADAL" clId="{7708D8AB-7AFB-42CF-B92D-5A0C55FD61D6}" dt="2024-11-25T14:29:05.585" v="1503" actId="1076"/>
          <ac:spMkLst>
            <pc:docMk/>
            <pc:sldMk cId="1352552260" sldId="258"/>
            <ac:spMk id="127" creationId="{E4CA796B-50CF-46CF-9A9E-9B3F2B180545}"/>
          </ac:spMkLst>
        </pc:spChg>
        <pc:grpChg chg="mod">
          <ac:chgData name="Марія Мошура" userId="508857ab-dc98-488c-832d-c2eef890f23a" providerId="ADAL" clId="{7708D8AB-7AFB-42CF-B92D-5A0C55FD61D6}" dt="2024-11-25T14:28:47.756" v="1499" actId="1076"/>
          <ac:grpSpMkLst>
            <pc:docMk/>
            <pc:sldMk cId="1352552260" sldId="258"/>
            <ac:grpSpMk id="44" creationId="{ACD52752-3448-9AFE-27D7-AFF5BD60F347}"/>
          </ac:grpSpMkLst>
        </pc:grpChg>
        <pc:graphicFrameChg chg="del">
          <ac:chgData name="Марія Мошура" userId="508857ab-dc98-488c-832d-c2eef890f23a" providerId="ADAL" clId="{7708D8AB-7AFB-42CF-B92D-5A0C55FD61D6}" dt="2024-11-25T13:42:41.483" v="846" actId="478"/>
          <ac:graphicFrameMkLst>
            <pc:docMk/>
            <pc:sldMk cId="1352552260" sldId="258"/>
            <ac:graphicFrameMk id="12" creationId="{B9A1DE05-F104-4E6D-A4D1-31C7CABF9A3D}"/>
          </ac:graphicFrameMkLst>
        </pc:graphicFrameChg>
        <pc:graphicFrameChg chg="del">
          <ac:chgData name="Марія Мошура" userId="508857ab-dc98-488c-832d-c2eef890f23a" providerId="ADAL" clId="{7708D8AB-7AFB-42CF-B92D-5A0C55FD61D6}" dt="2024-11-25T13:34:49.689" v="365" actId="478"/>
          <ac:graphicFrameMkLst>
            <pc:docMk/>
            <pc:sldMk cId="1352552260" sldId="258"/>
            <ac:graphicFrameMk id="81" creationId="{F03C355F-D1F8-4F18-A5CB-70FC858DEA70}"/>
          </ac:graphicFrameMkLst>
        </pc:graphicFrameChg>
        <pc:graphicFrameChg chg="add mod modGraphic">
          <ac:chgData name="Марія Мошура" userId="508857ab-dc98-488c-832d-c2eef890f23a" providerId="ADAL" clId="{7708D8AB-7AFB-42CF-B92D-5A0C55FD61D6}" dt="2024-11-25T14:26:51.389" v="1474" actId="1076"/>
          <ac:graphicFrameMkLst>
            <pc:docMk/>
            <pc:sldMk cId="1352552260" sldId="258"/>
            <ac:graphicFrameMk id="83" creationId="{1F8EDF39-E96D-4F0C-B9B0-B1D32FB4847E}"/>
          </ac:graphicFrameMkLst>
        </pc:graphicFrameChg>
      </pc:sldChg>
      <pc:sldChg chg="delSp modSp">
        <pc:chgData name="Марія Мошура" userId="508857ab-dc98-488c-832d-c2eef890f23a" providerId="ADAL" clId="{7708D8AB-7AFB-42CF-B92D-5A0C55FD61D6}" dt="2024-11-29T11:23:26.911" v="7111"/>
        <pc:sldMkLst>
          <pc:docMk/>
          <pc:sldMk cId="3989286113" sldId="296"/>
        </pc:sldMkLst>
        <pc:spChg chg="mod">
          <ac:chgData name="Марія Мошура" userId="508857ab-dc98-488c-832d-c2eef890f23a" providerId="ADAL" clId="{7708D8AB-7AFB-42CF-B92D-5A0C55FD61D6}" dt="2024-11-25T14:38:16.132" v="1648" actId="20577"/>
          <ac:spMkLst>
            <pc:docMk/>
            <pc:sldMk cId="3989286113" sldId="296"/>
            <ac:spMk id="5" creationId="{00000000-0000-0000-0000-000000000000}"/>
          </ac:spMkLst>
        </pc:spChg>
        <pc:spChg chg="mod">
          <ac:chgData name="Марія Мошура" userId="508857ab-dc98-488c-832d-c2eef890f23a" providerId="ADAL" clId="{7708D8AB-7AFB-42CF-B92D-5A0C55FD61D6}" dt="2024-11-25T14:37:21.742" v="1628" actId="1076"/>
          <ac:spMkLst>
            <pc:docMk/>
            <pc:sldMk cId="3989286113" sldId="296"/>
            <ac:spMk id="6" creationId="{00000000-0000-0000-0000-000000000000}"/>
          </ac:spMkLst>
        </pc:spChg>
        <pc:graphicFrameChg chg="mod modGraphic">
          <ac:chgData name="Марія Мошура" userId="508857ab-dc98-488c-832d-c2eef890f23a" providerId="ADAL" clId="{7708D8AB-7AFB-42CF-B92D-5A0C55FD61D6}" dt="2024-11-29T11:23:26.911" v="7111"/>
          <ac:graphicFrameMkLst>
            <pc:docMk/>
            <pc:sldMk cId="3989286113" sldId="296"/>
            <ac:graphicFrameMk id="18" creationId="{00000000-0000-0000-0000-000000000000}"/>
          </ac:graphicFrameMkLst>
        </pc:graphicFrameChg>
        <pc:graphicFrameChg chg="del">
          <ac:chgData name="Марія Мошура" userId="508857ab-dc98-488c-832d-c2eef890f23a" providerId="ADAL" clId="{7708D8AB-7AFB-42CF-B92D-5A0C55FD61D6}" dt="2024-11-25T14:37:55.975" v="1641" actId="478"/>
          <ac:graphicFrameMkLst>
            <pc:docMk/>
            <pc:sldMk cId="3989286113" sldId="296"/>
            <ac:graphicFrameMk id="21" creationId="{00000000-0000-0000-0000-000000000000}"/>
          </ac:graphicFrameMkLst>
        </pc:graphicFrameChg>
      </pc:sldChg>
      <pc:sldChg chg="modSp add">
        <pc:chgData name="Марія Мошура" userId="508857ab-dc98-488c-832d-c2eef890f23a" providerId="ADAL" clId="{7708D8AB-7AFB-42CF-B92D-5A0C55FD61D6}" dt="2024-11-25T14:49:19.158" v="1976" actId="207"/>
        <pc:sldMkLst>
          <pc:docMk/>
          <pc:sldMk cId="304413961" sldId="316"/>
        </pc:sldMkLst>
        <pc:spChg chg="mod">
          <ac:chgData name="Марія Мошура" userId="508857ab-dc98-488c-832d-c2eef890f23a" providerId="ADAL" clId="{7708D8AB-7AFB-42CF-B92D-5A0C55FD61D6}" dt="2024-11-25T14:49:19.158" v="1976" actId="207"/>
          <ac:spMkLst>
            <pc:docMk/>
            <pc:sldMk cId="304413961" sldId="316"/>
            <ac:spMk id="5" creationId="{00000000-0000-0000-0000-000000000000}"/>
          </ac:spMkLst>
        </pc:spChg>
      </pc:sldChg>
      <pc:sldChg chg="addSp delSp modSp add">
        <pc:chgData name="Марія Мошура" userId="508857ab-dc98-488c-832d-c2eef890f23a" providerId="ADAL" clId="{7708D8AB-7AFB-42CF-B92D-5A0C55FD61D6}" dt="2024-11-29T13:01:02.055" v="8365"/>
        <pc:sldMkLst>
          <pc:docMk/>
          <pc:sldMk cId="300715211" sldId="317"/>
        </pc:sldMkLst>
        <pc:spChg chg="mod">
          <ac:chgData name="Марія Мошура" userId="508857ab-dc98-488c-832d-c2eef890f23a" providerId="ADAL" clId="{7708D8AB-7AFB-42CF-B92D-5A0C55FD61D6}" dt="2024-11-29T11:29:09.011" v="7210" actId="1036"/>
          <ac:spMkLst>
            <pc:docMk/>
            <pc:sldMk cId="300715211" sldId="317"/>
            <ac:spMk id="5" creationId="{00000000-0000-0000-0000-000000000000}"/>
          </ac:spMkLst>
        </pc:spChg>
        <pc:spChg chg="mod">
          <ac:chgData name="Марія Мошура" userId="508857ab-dc98-488c-832d-c2eef890f23a" providerId="ADAL" clId="{7708D8AB-7AFB-42CF-B92D-5A0C55FD61D6}" dt="2024-11-29T11:28:53.155" v="7191" actId="1076"/>
          <ac:spMkLst>
            <pc:docMk/>
            <pc:sldMk cId="300715211" sldId="317"/>
            <ac:spMk id="6" creationId="{00000000-0000-0000-0000-000000000000}"/>
          </ac:spMkLst>
        </pc:spChg>
        <pc:spChg chg="add mod">
          <ac:chgData name="Марія Мошура" userId="508857ab-dc98-488c-832d-c2eef890f23a" providerId="ADAL" clId="{7708D8AB-7AFB-42CF-B92D-5A0C55FD61D6}" dt="2024-11-29T12:58:05.710" v="8269" actId="1076"/>
          <ac:spMkLst>
            <pc:docMk/>
            <pc:sldMk cId="300715211" sldId="317"/>
            <ac:spMk id="7" creationId="{9C1E9254-1C99-4778-B9A7-CD07F17B7693}"/>
          </ac:spMkLst>
        </pc:spChg>
        <pc:spChg chg="add mod">
          <ac:chgData name="Марія Мошура" userId="508857ab-dc98-488c-832d-c2eef890f23a" providerId="ADAL" clId="{7708D8AB-7AFB-42CF-B92D-5A0C55FD61D6}" dt="2024-11-29T12:59:56.512" v="8339" actId="20577"/>
          <ac:spMkLst>
            <pc:docMk/>
            <pc:sldMk cId="300715211" sldId="317"/>
            <ac:spMk id="8" creationId="{C5C6A7B5-EBB3-4F9C-BE7C-E218B9E0B409}"/>
          </ac:spMkLst>
        </pc:spChg>
        <pc:spChg chg="add del mod">
          <ac:chgData name="Марія Мошура" userId="508857ab-dc98-488c-832d-c2eef890f23a" providerId="ADAL" clId="{7708D8AB-7AFB-42CF-B92D-5A0C55FD61D6}" dt="2024-11-29T11:28:33.387" v="7187"/>
          <ac:spMkLst>
            <pc:docMk/>
            <pc:sldMk cId="300715211" sldId="317"/>
            <ac:spMk id="9" creationId="{E6083104-3D56-4623-8086-72335D488903}"/>
          </ac:spMkLst>
        </pc:spChg>
        <pc:spChg chg="add mod">
          <ac:chgData name="Марія Мошура" userId="508857ab-dc98-488c-832d-c2eef890f23a" providerId="ADAL" clId="{7708D8AB-7AFB-42CF-B92D-5A0C55FD61D6}" dt="2024-11-29T13:00:48.533" v="8357"/>
          <ac:spMkLst>
            <pc:docMk/>
            <pc:sldMk cId="300715211" sldId="317"/>
            <ac:spMk id="10" creationId="{511DD243-089C-4E19-A0C2-77E21187A2DC}"/>
          </ac:spMkLst>
        </pc:spChg>
        <pc:spChg chg="add del mod">
          <ac:chgData name="Марія Мошура" userId="508857ab-dc98-488c-832d-c2eef890f23a" providerId="ADAL" clId="{7708D8AB-7AFB-42CF-B92D-5A0C55FD61D6}" dt="2024-11-29T12:34:11.892" v="8095"/>
          <ac:spMkLst>
            <pc:docMk/>
            <pc:sldMk cId="300715211" sldId="317"/>
            <ac:spMk id="11" creationId="{AF6DE7F9-3565-4D14-824A-C68738F29770}"/>
          </ac:spMkLst>
        </pc:spChg>
        <pc:spChg chg="add mod">
          <ac:chgData name="Марія Мошура" userId="508857ab-dc98-488c-832d-c2eef890f23a" providerId="ADAL" clId="{7708D8AB-7AFB-42CF-B92D-5A0C55FD61D6}" dt="2024-11-29T13:00:56.349" v="8361" actId="113"/>
          <ac:spMkLst>
            <pc:docMk/>
            <pc:sldMk cId="300715211" sldId="317"/>
            <ac:spMk id="12" creationId="{61471E64-4E01-42CD-AFD7-E9F47DDA8EBB}"/>
          </ac:spMkLst>
        </pc:spChg>
        <pc:spChg chg="add mod">
          <ac:chgData name="Марія Мошура" userId="508857ab-dc98-488c-832d-c2eef890f23a" providerId="ADAL" clId="{7708D8AB-7AFB-42CF-B92D-5A0C55FD61D6}" dt="2024-11-29T13:01:02.055" v="8365"/>
          <ac:spMkLst>
            <pc:docMk/>
            <pc:sldMk cId="300715211" sldId="317"/>
            <ac:spMk id="13" creationId="{13DFB16B-C48D-466C-83E7-3107D3EA8B40}"/>
          </ac:spMkLst>
        </pc:spChg>
        <pc:spChg chg="add del mod">
          <ac:chgData name="Марія Мошура" userId="508857ab-dc98-488c-832d-c2eef890f23a" providerId="ADAL" clId="{7708D8AB-7AFB-42CF-B92D-5A0C55FD61D6}" dt="2024-11-29T12:34:10.066" v="8094" actId="478"/>
          <ac:spMkLst>
            <pc:docMk/>
            <pc:sldMk cId="300715211" sldId="317"/>
            <ac:spMk id="14" creationId="{B5EFD581-557F-49F4-9DBF-7BAB7F638616}"/>
          </ac:spMkLst>
        </pc:spChg>
        <pc:spChg chg="add mod">
          <ac:chgData name="Марія Мошура" userId="508857ab-dc98-488c-832d-c2eef890f23a" providerId="ADAL" clId="{7708D8AB-7AFB-42CF-B92D-5A0C55FD61D6}" dt="2024-11-29T13:00:52.273" v="8359"/>
          <ac:spMkLst>
            <pc:docMk/>
            <pc:sldMk cId="300715211" sldId="317"/>
            <ac:spMk id="15" creationId="{28CC1E47-6A4E-441C-84AF-8B186EB5FCCD}"/>
          </ac:spMkLst>
        </pc:spChg>
        <pc:spChg chg="add del mod">
          <ac:chgData name="Марія Мошура" userId="508857ab-dc98-488c-832d-c2eef890f23a" providerId="ADAL" clId="{7708D8AB-7AFB-42CF-B92D-5A0C55FD61D6}" dt="2024-11-29T11:44:29.171" v="7468" actId="11529"/>
          <ac:spMkLst>
            <pc:docMk/>
            <pc:sldMk cId="300715211" sldId="317"/>
            <ac:spMk id="21" creationId="{09D8F169-F3E5-4D07-9412-16285C228993}"/>
          </ac:spMkLst>
        </pc:spChg>
        <pc:spChg chg="add del mod">
          <ac:chgData name="Марія Мошура" userId="508857ab-dc98-488c-832d-c2eef890f23a" providerId="ADAL" clId="{7708D8AB-7AFB-42CF-B92D-5A0C55FD61D6}" dt="2024-11-29T11:44:40.546" v="7470" actId="478"/>
          <ac:spMkLst>
            <pc:docMk/>
            <pc:sldMk cId="300715211" sldId="317"/>
            <ac:spMk id="22" creationId="{A1242D30-1574-425C-BBB9-5D77A8A257A0}"/>
          </ac:spMkLst>
        </pc:spChg>
        <pc:spChg chg="add mod">
          <ac:chgData name="Марія Мошура" userId="508857ab-dc98-488c-832d-c2eef890f23a" providerId="ADAL" clId="{7708D8AB-7AFB-42CF-B92D-5A0C55FD61D6}" dt="2024-11-29T11:51:26.911" v="7585" actId="1076"/>
          <ac:spMkLst>
            <pc:docMk/>
            <pc:sldMk cId="300715211" sldId="317"/>
            <ac:spMk id="33" creationId="{5432B731-165A-48D0-B6C8-C5BF0BA31539}"/>
          </ac:spMkLst>
        </pc:spChg>
        <pc:spChg chg="add mod">
          <ac:chgData name="Марія Мошура" userId="508857ab-dc98-488c-832d-c2eef890f23a" providerId="ADAL" clId="{7708D8AB-7AFB-42CF-B92D-5A0C55FD61D6}" dt="2024-11-29T13:00:59.167" v="8363"/>
          <ac:spMkLst>
            <pc:docMk/>
            <pc:sldMk cId="300715211" sldId="317"/>
            <ac:spMk id="36" creationId="{6A6F7B77-CE32-4422-9B85-46431306696F}"/>
          </ac:spMkLst>
        </pc:spChg>
        <pc:spChg chg="add mod">
          <ac:chgData name="Марія Мошура" userId="508857ab-dc98-488c-832d-c2eef890f23a" providerId="ADAL" clId="{7708D8AB-7AFB-42CF-B92D-5A0C55FD61D6}" dt="2024-11-29T12:53:36.330" v="8191" actId="1076"/>
          <ac:spMkLst>
            <pc:docMk/>
            <pc:sldMk cId="300715211" sldId="317"/>
            <ac:spMk id="37" creationId="{371539C3-5848-4647-9841-506C82489118}"/>
          </ac:spMkLst>
        </pc:spChg>
        <pc:graphicFrameChg chg="del modGraphic">
          <ac:chgData name="Марія Мошура" userId="508857ab-dc98-488c-832d-c2eef890f23a" providerId="ADAL" clId="{7708D8AB-7AFB-42CF-B92D-5A0C55FD61D6}" dt="2024-11-29T11:23:43.676" v="7114" actId="478"/>
          <ac:graphicFrameMkLst>
            <pc:docMk/>
            <pc:sldMk cId="300715211" sldId="317"/>
            <ac:graphicFrameMk id="18" creationId="{00000000-0000-0000-0000-000000000000}"/>
          </ac:graphicFrameMkLst>
        </pc:graphicFrameChg>
        <pc:cxnChg chg="add del mod">
          <ac:chgData name="Марія Мошура" userId="508857ab-dc98-488c-832d-c2eef890f23a" providerId="ADAL" clId="{7708D8AB-7AFB-42CF-B92D-5A0C55FD61D6}" dt="2024-11-29T11:44:20.721" v="7466" actId="478"/>
          <ac:cxnSpMkLst>
            <pc:docMk/>
            <pc:sldMk cId="300715211" sldId="317"/>
            <ac:cxnSpMk id="3" creationId="{C19BC1B7-CCC5-4E6A-8ED5-C93BFC554C8F}"/>
          </ac:cxnSpMkLst>
        </pc:cxnChg>
        <pc:cxnChg chg="add mod">
          <ac:chgData name="Марія Мошура" userId="508857ab-dc98-488c-832d-c2eef890f23a" providerId="ADAL" clId="{7708D8AB-7AFB-42CF-B92D-5A0C55FD61D6}" dt="2024-11-29T11:50:04.731" v="7554" actId="208"/>
          <ac:cxnSpMkLst>
            <pc:docMk/>
            <pc:sldMk cId="300715211" sldId="317"/>
            <ac:cxnSpMk id="24" creationId="{0A1E618A-241D-4E9E-AECA-68543C1E43AC}"/>
          </ac:cxnSpMkLst>
        </pc:cxnChg>
        <pc:cxnChg chg="add del">
          <ac:chgData name="Марія Мошура" userId="508857ab-dc98-488c-832d-c2eef890f23a" providerId="ADAL" clId="{7708D8AB-7AFB-42CF-B92D-5A0C55FD61D6}" dt="2024-11-29T11:47:59.086" v="7532" actId="478"/>
          <ac:cxnSpMkLst>
            <pc:docMk/>
            <pc:sldMk cId="300715211" sldId="317"/>
            <ac:cxnSpMk id="28" creationId="{0BA53021-CB85-4BAB-B5D5-D86DC1C347B9}"/>
          </ac:cxnSpMkLst>
        </pc:cxnChg>
        <pc:cxnChg chg="add del mod">
          <ac:chgData name="Марія Мошура" userId="508857ab-dc98-488c-832d-c2eef890f23a" providerId="ADAL" clId="{7708D8AB-7AFB-42CF-B92D-5A0C55FD61D6}" dt="2024-11-29T11:48:19.960" v="7536" actId="478"/>
          <ac:cxnSpMkLst>
            <pc:docMk/>
            <pc:sldMk cId="300715211" sldId="317"/>
            <ac:cxnSpMk id="30" creationId="{70BAB9A7-F6E9-4AB3-8870-5EAE862D6F7E}"/>
          </ac:cxnSpMkLst>
        </pc:cxnChg>
        <pc:cxnChg chg="add mod">
          <ac:chgData name="Марія Мошура" userId="508857ab-dc98-488c-832d-c2eef890f23a" providerId="ADAL" clId="{7708D8AB-7AFB-42CF-B92D-5A0C55FD61D6}" dt="2024-11-29T11:50:09.288" v="7555" actId="208"/>
          <ac:cxnSpMkLst>
            <pc:docMk/>
            <pc:sldMk cId="300715211" sldId="317"/>
            <ac:cxnSpMk id="32" creationId="{1A82F42D-DA52-4136-9EF9-C4540F9F9077}"/>
          </ac:cxnSpMkLst>
        </pc:cxnChg>
        <pc:cxnChg chg="add mod">
          <ac:chgData name="Марія Мошура" userId="508857ab-dc98-488c-832d-c2eef890f23a" providerId="ADAL" clId="{7708D8AB-7AFB-42CF-B92D-5A0C55FD61D6}" dt="2024-11-29T12:53:49.235" v="8193" actId="1076"/>
          <ac:cxnSpMkLst>
            <pc:docMk/>
            <pc:sldMk cId="300715211" sldId="317"/>
            <ac:cxnSpMk id="35" creationId="{72CEABD0-88DA-4DC1-ACE5-1E0B43D7C525}"/>
          </ac:cxnSpMkLst>
        </pc:cxnChg>
      </pc:sldChg>
      <pc:sldChg chg="addSp delSp modSp add">
        <pc:chgData name="Марія Мошура" userId="508857ab-dc98-488c-832d-c2eef890f23a" providerId="ADAL" clId="{7708D8AB-7AFB-42CF-B92D-5A0C55FD61D6}" dt="2024-11-29T13:00:42.381" v="8355"/>
        <pc:sldMkLst>
          <pc:docMk/>
          <pc:sldMk cId="3989793273" sldId="320"/>
        </pc:sldMkLst>
        <pc:spChg chg="mod">
          <ac:chgData name="Марія Мошура" userId="508857ab-dc98-488c-832d-c2eef890f23a" providerId="ADAL" clId="{7708D8AB-7AFB-42CF-B92D-5A0C55FD61D6}" dt="2024-11-29T12:59:47.030" v="8335" actId="1076"/>
          <ac:spMkLst>
            <pc:docMk/>
            <pc:sldMk cId="3989793273" sldId="320"/>
            <ac:spMk id="7" creationId="{9C1E9254-1C99-4778-B9A7-CD07F17B7693}"/>
          </ac:spMkLst>
        </pc:spChg>
        <pc:spChg chg="mod">
          <ac:chgData name="Марія Мошура" userId="508857ab-dc98-488c-832d-c2eef890f23a" providerId="ADAL" clId="{7708D8AB-7AFB-42CF-B92D-5A0C55FD61D6}" dt="2024-11-29T13:00:01.768" v="8343" actId="20577"/>
          <ac:spMkLst>
            <pc:docMk/>
            <pc:sldMk cId="3989793273" sldId="320"/>
            <ac:spMk id="8" creationId="{C5C6A7B5-EBB3-4F9C-BE7C-E218B9E0B409}"/>
          </ac:spMkLst>
        </pc:spChg>
        <pc:spChg chg="del">
          <ac:chgData name="Марія Мошура" userId="508857ab-dc98-488c-832d-c2eef890f23a" providerId="ADAL" clId="{7708D8AB-7AFB-42CF-B92D-5A0C55FD61D6}" dt="2024-11-29T11:37:27.719" v="7374" actId="478"/>
          <ac:spMkLst>
            <pc:docMk/>
            <pc:sldMk cId="3989793273" sldId="320"/>
            <ac:spMk id="10" creationId="{511DD243-089C-4E19-A0C2-77E21187A2DC}"/>
          </ac:spMkLst>
        </pc:spChg>
        <pc:spChg chg="del">
          <ac:chgData name="Марія Мошура" userId="508857ab-dc98-488c-832d-c2eef890f23a" providerId="ADAL" clId="{7708D8AB-7AFB-42CF-B92D-5A0C55FD61D6}" dt="2024-11-29T11:37:29.391" v="7375" actId="478"/>
          <ac:spMkLst>
            <pc:docMk/>
            <pc:sldMk cId="3989793273" sldId="320"/>
            <ac:spMk id="11" creationId="{AF6DE7F9-3565-4D14-824A-C68738F29770}"/>
          </ac:spMkLst>
        </pc:spChg>
        <pc:spChg chg="del">
          <ac:chgData name="Марія Мошура" userId="508857ab-dc98-488c-832d-c2eef890f23a" providerId="ADAL" clId="{7708D8AB-7AFB-42CF-B92D-5A0C55FD61D6}" dt="2024-11-29T11:37:30.591" v="7376" actId="478"/>
          <ac:spMkLst>
            <pc:docMk/>
            <pc:sldMk cId="3989793273" sldId="320"/>
            <ac:spMk id="12" creationId="{61471E64-4E01-42CD-AFD7-E9F47DDA8EBB}"/>
          </ac:spMkLst>
        </pc:spChg>
        <pc:spChg chg="del">
          <ac:chgData name="Марія Мошура" userId="508857ab-dc98-488c-832d-c2eef890f23a" providerId="ADAL" clId="{7708D8AB-7AFB-42CF-B92D-5A0C55FD61D6}" dt="2024-11-29T11:37:31.583" v="7377" actId="478"/>
          <ac:spMkLst>
            <pc:docMk/>
            <pc:sldMk cId="3989793273" sldId="320"/>
            <ac:spMk id="13" creationId="{13DFB16B-C48D-466C-83E7-3107D3EA8B40}"/>
          </ac:spMkLst>
        </pc:spChg>
        <pc:spChg chg="del">
          <ac:chgData name="Марія Мошура" userId="508857ab-dc98-488c-832d-c2eef890f23a" providerId="ADAL" clId="{7708D8AB-7AFB-42CF-B92D-5A0C55FD61D6}" dt="2024-11-29T11:37:32.847" v="7378" actId="478"/>
          <ac:spMkLst>
            <pc:docMk/>
            <pc:sldMk cId="3989793273" sldId="320"/>
            <ac:spMk id="14" creationId="{B5EFD581-557F-49F4-9DBF-7BAB7F638616}"/>
          </ac:spMkLst>
        </pc:spChg>
        <pc:spChg chg="del">
          <ac:chgData name="Марія Мошура" userId="508857ab-dc98-488c-832d-c2eef890f23a" providerId="ADAL" clId="{7708D8AB-7AFB-42CF-B92D-5A0C55FD61D6}" dt="2024-11-29T11:37:34.127" v="7379" actId="478"/>
          <ac:spMkLst>
            <pc:docMk/>
            <pc:sldMk cId="3989793273" sldId="320"/>
            <ac:spMk id="15" creationId="{28CC1E47-6A4E-441C-84AF-8B186EB5FCCD}"/>
          </ac:spMkLst>
        </pc:spChg>
        <pc:spChg chg="add mod">
          <ac:chgData name="Марія Мошура" userId="508857ab-dc98-488c-832d-c2eef890f23a" providerId="ADAL" clId="{7708D8AB-7AFB-42CF-B92D-5A0C55FD61D6}" dt="2024-11-29T13:00:28.358" v="8347" actId="113"/>
          <ac:spMkLst>
            <pc:docMk/>
            <pc:sldMk cId="3989793273" sldId="320"/>
            <ac:spMk id="16" creationId="{A1C5FBE0-B1B5-4520-94B9-7A0D4A89D537}"/>
          </ac:spMkLst>
        </pc:spChg>
        <pc:spChg chg="add mod">
          <ac:chgData name="Марія Мошура" userId="508857ab-dc98-488c-832d-c2eef890f23a" providerId="ADAL" clId="{7708D8AB-7AFB-42CF-B92D-5A0C55FD61D6}" dt="2024-11-29T13:00:31.600" v="8349"/>
          <ac:spMkLst>
            <pc:docMk/>
            <pc:sldMk cId="3989793273" sldId="320"/>
            <ac:spMk id="17" creationId="{599496AE-8F9B-4768-B99E-50D32340F1CB}"/>
          </ac:spMkLst>
        </pc:spChg>
        <pc:spChg chg="add del mod">
          <ac:chgData name="Марія Мошура" userId="508857ab-dc98-488c-832d-c2eef890f23a" providerId="ADAL" clId="{7708D8AB-7AFB-42CF-B92D-5A0C55FD61D6}" dt="2024-11-29T12:54:00.856" v="8197" actId="478"/>
          <ac:spMkLst>
            <pc:docMk/>
            <pc:sldMk cId="3989793273" sldId="320"/>
            <ac:spMk id="18" creationId="{374B0C95-CE06-49A8-94B6-40EAE1806E6F}"/>
          </ac:spMkLst>
        </pc:spChg>
        <pc:spChg chg="add mod">
          <ac:chgData name="Марія Мошура" userId="508857ab-dc98-488c-832d-c2eef890f23a" providerId="ADAL" clId="{7708D8AB-7AFB-42CF-B92D-5A0C55FD61D6}" dt="2024-11-29T13:00:35.944" v="8351"/>
          <ac:spMkLst>
            <pc:docMk/>
            <pc:sldMk cId="3989793273" sldId="320"/>
            <ac:spMk id="19" creationId="{BD37D341-10FB-475C-9D95-1BC06BFA8B2B}"/>
          </ac:spMkLst>
        </pc:spChg>
        <pc:spChg chg="add mod">
          <ac:chgData name="Марія Мошура" userId="508857ab-dc98-488c-832d-c2eef890f23a" providerId="ADAL" clId="{7708D8AB-7AFB-42CF-B92D-5A0C55FD61D6}" dt="2024-11-29T13:00:39.306" v="8353"/>
          <ac:spMkLst>
            <pc:docMk/>
            <pc:sldMk cId="3989793273" sldId="320"/>
            <ac:spMk id="20" creationId="{73BB5E8A-6CBA-45B0-B095-14F545D91F6C}"/>
          </ac:spMkLst>
        </pc:spChg>
        <pc:spChg chg="add mod">
          <ac:chgData name="Марія Мошура" userId="508857ab-dc98-488c-832d-c2eef890f23a" providerId="ADAL" clId="{7708D8AB-7AFB-42CF-B92D-5A0C55FD61D6}" dt="2024-11-29T13:00:42.381" v="8355"/>
          <ac:spMkLst>
            <pc:docMk/>
            <pc:sldMk cId="3989793273" sldId="320"/>
            <ac:spMk id="21" creationId="{F6C042C7-F6C2-402A-BEF5-D32864ADE793}"/>
          </ac:spMkLst>
        </pc:spChg>
        <pc:cxnChg chg="add mod">
          <ac:chgData name="Марія Мошура" userId="508857ab-dc98-488c-832d-c2eef890f23a" providerId="ADAL" clId="{7708D8AB-7AFB-42CF-B92D-5A0C55FD61D6}" dt="2024-11-29T13:00:16.799" v="8344" actId="208"/>
          <ac:cxnSpMkLst>
            <pc:docMk/>
            <pc:sldMk cId="3989793273" sldId="320"/>
            <ac:cxnSpMk id="3" creationId="{537C93D9-D7FD-4B34-B61F-87F60A710B8F}"/>
          </ac:cxnSpMkLst>
        </pc:cxnChg>
        <pc:cxnChg chg="add mod">
          <ac:chgData name="Марія Мошура" userId="508857ab-dc98-488c-832d-c2eef890f23a" providerId="ADAL" clId="{7708D8AB-7AFB-42CF-B92D-5A0C55FD61D6}" dt="2024-11-29T13:00:19.237" v="8345" actId="208"/>
          <ac:cxnSpMkLst>
            <pc:docMk/>
            <pc:sldMk cId="3989793273" sldId="320"/>
            <ac:cxnSpMk id="9" creationId="{1B12C7E9-0EC9-4C96-BFEE-DBDFAF7930FE}"/>
          </ac:cxnSpMkLst>
        </pc:cxnChg>
        <pc:cxnChg chg="add mod">
          <ac:chgData name="Марія Мошура" userId="508857ab-dc98-488c-832d-c2eef890f23a" providerId="ADAL" clId="{7708D8AB-7AFB-42CF-B92D-5A0C55FD61D6}" dt="2024-11-29T12:51:06.707" v="8148" actId="1076"/>
          <ac:cxnSpMkLst>
            <pc:docMk/>
            <pc:sldMk cId="3989793273" sldId="320"/>
            <ac:cxnSpMk id="22" creationId="{E1C96DA8-1452-4E41-AD1C-6380845D12F1}"/>
          </ac:cxnSpMkLst>
        </pc:cxnChg>
        <pc:cxnChg chg="add mod">
          <ac:chgData name="Марія Мошура" userId="508857ab-dc98-488c-832d-c2eef890f23a" providerId="ADAL" clId="{7708D8AB-7AFB-42CF-B92D-5A0C55FD61D6}" dt="2024-11-29T12:51:14.610" v="8150" actId="1076"/>
          <ac:cxnSpMkLst>
            <pc:docMk/>
            <pc:sldMk cId="3989793273" sldId="320"/>
            <ac:cxnSpMk id="23" creationId="{51F206B7-FB31-4EF3-91E4-3937D18D970A}"/>
          </ac:cxnSpMkLst>
        </pc:cxnChg>
        <pc:cxnChg chg="add del">
          <ac:chgData name="Марія Мошура" userId="508857ab-dc98-488c-832d-c2eef890f23a" providerId="ADAL" clId="{7708D8AB-7AFB-42CF-B92D-5A0C55FD61D6}" dt="2024-11-29T12:54:28.799" v="8206" actId="478"/>
          <ac:cxnSpMkLst>
            <pc:docMk/>
            <pc:sldMk cId="3989793273" sldId="320"/>
            <ac:cxnSpMk id="24" creationId="{82670B26-7512-4671-9878-3B5F4F236C49}"/>
          </ac:cxnSpMkLst>
        </pc:cxnChg>
      </pc:sldChg>
      <pc:sldMasterChg chg="delSldLayout">
        <pc:chgData name="Марія Мошура" userId="508857ab-dc98-488c-832d-c2eef890f23a" providerId="ADAL" clId="{7708D8AB-7AFB-42CF-B92D-5A0C55FD61D6}" dt="2024-11-25T13:26:19.847" v="268" actId="2696"/>
        <pc:sldMasterMkLst>
          <pc:docMk/>
          <pc:sldMasterMk cId="309325234" sldId="2147483661"/>
        </pc:sldMasterMkLst>
      </pc:sldMasterChg>
    </pc:docChg>
  </pc:docChgLst>
  <pc:docChgLst>
    <pc:chgData name="Марія Мошура" userId="508857ab-dc98-488c-832d-c2eef890f23a" providerId="ADAL" clId="{B03176AB-C9D8-41F9-84FA-B76DF6FD8F1E}"/>
    <pc:docChg chg="modSld">
      <pc:chgData name="Марія Мошура" userId="508857ab-dc98-488c-832d-c2eef890f23a" providerId="ADAL" clId="{B03176AB-C9D8-41F9-84FA-B76DF6FD8F1E}" dt="2024-12-15T20:31:09.575" v="5" actId="14100"/>
      <pc:docMkLst>
        <pc:docMk/>
      </pc:docMkLst>
      <pc:sldChg chg="addSp modSp">
        <pc:chgData name="Марія Мошура" userId="508857ab-dc98-488c-832d-c2eef890f23a" providerId="ADAL" clId="{B03176AB-C9D8-41F9-84FA-B76DF6FD8F1E}" dt="2024-12-15T20:31:09.575" v="5" actId="14100"/>
        <pc:sldMkLst>
          <pc:docMk/>
          <pc:sldMk cId="3989286113" sldId="296"/>
        </pc:sldMkLst>
        <pc:spChg chg="add">
          <ac:chgData name="Марія Мошура" userId="508857ab-dc98-488c-832d-c2eef890f23a" providerId="ADAL" clId="{B03176AB-C9D8-41F9-84FA-B76DF6FD8F1E}" dt="2024-12-15T20:31:01.407" v="4"/>
          <ac:spMkLst>
            <pc:docMk/>
            <pc:sldMk cId="3989286113" sldId="296"/>
            <ac:spMk id="31" creationId="{0F7615E9-7D2A-4F09-975B-F925EB48ED12}"/>
          </ac:spMkLst>
        </pc:spChg>
        <pc:spChg chg="mod">
          <ac:chgData name="Марія Мошура" userId="508857ab-dc98-488c-832d-c2eef890f23a" providerId="ADAL" clId="{B03176AB-C9D8-41F9-84FA-B76DF6FD8F1E}" dt="2024-12-15T20:30:45.176" v="2" actId="14100"/>
          <ac:spMkLst>
            <pc:docMk/>
            <pc:sldMk cId="3989286113" sldId="296"/>
            <ac:spMk id="43" creationId="{369D4D34-605A-498A-BB59-0D394823C64A}"/>
          </ac:spMkLst>
        </pc:spChg>
        <pc:spChg chg="mod">
          <ac:chgData name="Марія Мошура" userId="508857ab-dc98-488c-832d-c2eef890f23a" providerId="ADAL" clId="{B03176AB-C9D8-41F9-84FA-B76DF6FD8F1E}" dt="2024-12-15T20:31:09.575" v="5" actId="14100"/>
          <ac:spMkLst>
            <pc:docMk/>
            <pc:sldMk cId="3989286113" sldId="296"/>
            <ac:spMk id="48" creationId="{5FAC92C0-25BF-4BEB-A65E-144725771429}"/>
          </ac:spMkLst>
        </pc:spChg>
        <pc:graphicFrameChg chg="mod">
          <ac:chgData name="Марія Мошура" userId="508857ab-dc98-488c-832d-c2eef890f23a" providerId="ADAL" clId="{B03176AB-C9D8-41F9-84FA-B76DF6FD8F1E}" dt="2024-12-15T20:07:49.133" v="0" actId="14100"/>
          <ac:graphicFrameMkLst>
            <pc:docMk/>
            <pc:sldMk cId="3989286113" sldId="296"/>
            <ac:graphicFrameMk id="42" creationId="{975D60BE-CDD0-40E0-92BB-F8510D2FE7A2}"/>
          </ac:graphicFrameMkLst>
        </pc:graphicFrameChg>
        <pc:graphicFrameChg chg="mod">
          <ac:chgData name="Марія Мошура" userId="508857ab-dc98-488c-832d-c2eef890f23a" providerId="ADAL" clId="{B03176AB-C9D8-41F9-84FA-B76DF6FD8F1E}" dt="2024-12-15T20:07:59.281" v="1" actId="14100"/>
          <ac:graphicFrameMkLst>
            <pc:docMk/>
            <pc:sldMk cId="3989286113" sldId="296"/>
            <ac:graphicFrameMk id="47" creationId="{2DBD8E84-176B-4514-B54F-41008A9667B2}"/>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2035062497504"/>
          <c:y val="5.8372051737401606E-2"/>
          <c:w val="0.71159347450668708"/>
          <c:h val="0.83947685772214564"/>
        </c:manualLayout>
      </c:layout>
      <c:doughnutChart>
        <c:varyColors val="1"/>
        <c:ser>
          <c:idx val="0"/>
          <c:order val="0"/>
          <c:tx>
            <c:strRef>
              <c:f>Аркуш1!$B$1</c:f>
              <c:strCache>
                <c:ptCount val="1"/>
                <c:pt idx="0">
                  <c:v>Продаж</c:v>
                </c:pt>
              </c:strCache>
            </c:strRef>
          </c:tx>
          <c:dPt>
            <c:idx val="0"/>
            <c:bubble3D val="0"/>
            <c:spPr>
              <a:solidFill>
                <a:srgbClr val="00B050"/>
              </a:solidFill>
              <a:ln w="19050">
                <a:solidFill>
                  <a:schemeClr val="lt1"/>
                </a:solidFill>
              </a:ln>
              <a:effectLst/>
            </c:spPr>
            <c:extLst>
              <c:ext xmlns:c16="http://schemas.microsoft.com/office/drawing/2014/chart" uri="{C3380CC4-5D6E-409C-BE32-E72D297353CC}">
                <c16:uniqueId val="{00000002-C804-48CC-8E1C-7EB1EA672B46}"/>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1-C804-48CC-8E1C-7EB1EA672B46}"/>
              </c:ext>
            </c:extLst>
          </c:dPt>
          <c:cat>
            <c:strRef>
              <c:f>Аркуш1!$A$2:$A$3</c:f>
              <c:strCache>
                <c:ptCount val="2"/>
                <c:pt idx="0">
                  <c:v>Кв. 1</c:v>
                </c:pt>
                <c:pt idx="1">
                  <c:v>Кв. 2</c:v>
                </c:pt>
              </c:strCache>
            </c:strRef>
          </c:cat>
          <c:val>
            <c:numRef>
              <c:f>Аркуш1!$B$2:$B$3</c:f>
              <c:numCache>
                <c:formatCode>General</c:formatCode>
                <c:ptCount val="2"/>
                <c:pt idx="0">
                  <c:v>2</c:v>
                </c:pt>
                <c:pt idx="1">
                  <c:v>4</c:v>
                </c:pt>
              </c:numCache>
            </c:numRef>
          </c:val>
          <c:extLst>
            <c:ext xmlns:c16="http://schemas.microsoft.com/office/drawing/2014/chart" uri="{C3380CC4-5D6E-409C-BE32-E72D297353CC}">
              <c16:uniqueId val="{00000000-C804-48CC-8E1C-7EB1EA672B46}"/>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uk-UA"/>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Аркуш1!$B$1</c:f>
              <c:strCache>
                <c:ptCount val="1"/>
                <c:pt idx="0">
                  <c:v>Продаж</c:v>
                </c:pt>
              </c:strCache>
            </c:strRef>
          </c:tx>
          <c:dPt>
            <c:idx val="0"/>
            <c:bubble3D val="0"/>
            <c:spPr>
              <a:solidFill>
                <a:srgbClr val="00B050"/>
              </a:solidFill>
              <a:ln w="19050">
                <a:solidFill>
                  <a:schemeClr val="lt1"/>
                </a:solidFill>
              </a:ln>
              <a:effectLst/>
            </c:spPr>
            <c:extLst>
              <c:ext xmlns:c16="http://schemas.microsoft.com/office/drawing/2014/chart" uri="{C3380CC4-5D6E-409C-BE32-E72D297353CC}">
                <c16:uniqueId val="{00000002-7B10-4A91-BA51-54B292A55F05}"/>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1-7B10-4A91-BA51-54B292A55F05}"/>
              </c:ext>
            </c:extLst>
          </c:dPt>
          <c:cat>
            <c:strRef>
              <c:f>Аркуш1!$A$2:$A$3</c:f>
              <c:strCache>
                <c:ptCount val="2"/>
                <c:pt idx="0">
                  <c:v>Кв. 1</c:v>
                </c:pt>
                <c:pt idx="1">
                  <c:v>Кв. 2</c:v>
                </c:pt>
              </c:strCache>
            </c:strRef>
          </c:cat>
          <c:val>
            <c:numRef>
              <c:f>Аркуш1!$B$2:$B$3</c:f>
              <c:numCache>
                <c:formatCode>General</c:formatCode>
                <c:ptCount val="2"/>
                <c:pt idx="0">
                  <c:v>5</c:v>
                </c:pt>
                <c:pt idx="1">
                  <c:v>1</c:v>
                </c:pt>
              </c:numCache>
            </c:numRef>
          </c:val>
          <c:extLst>
            <c:ext xmlns:c16="http://schemas.microsoft.com/office/drawing/2014/chart" uri="{C3380CC4-5D6E-409C-BE32-E72D297353CC}">
              <c16:uniqueId val="{00000000-7B10-4A91-BA51-54B292A55F05}"/>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uk-UA"/>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043963254593176E-2"/>
          <c:y val="0.14461773950173082"/>
          <c:w val="0.48420570866141732"/>
          <c:h val="0.85538226049826915"/>
        </c:manualLayout>
      </c:layout>
      <c:pieChart>
        <c:varyColors val="1"/>
        <c:ser>
          <c:idx val="0"/>
          <c:order val="0"/>
          <c:tx>
            <c:strRef>
              <c:f>Аркуш1!$B$1</c:f>
              <c:strCache>
                <c:ptCount val="1"/>
                <c:pt idx="0">
                  <c:v>Стовпець1</c:v>
                </c:pt>
              </c:strCache>
            </c:strRef>
          </c:tx>
          <c:dPt>
            <c:idx val="0"/>
            <c:bubble3D val="0"/>
            <c:spPr>
              <a:solidFill>
                <a:srgbClr val="0070C0"/>
              </a:solidFill>
              <a:ln>
                <a:noFill/>
              </a:ln>
              <a:effectLst/>
            </c:spPr>
            <c:extLst>
              <c:ext xmlns:c16="http://schemas.microsoft.com/office/drawing/2014/chart" uri="{C3380CC4-5D6E-409C-BE32-E72D297353CC}">
                <c16:uniqueId val="{00000002-71C0-46AF-A004-6862E0534069}"/>
              </c:ext>
            </c:extLst>
          </c:dPt>
          <c:dPt>
            <c:idx val="1"/>
            <c:bubble3D val="0"/>
            <c:spPr>
              <a:solidFill>
                <a:srgbClr val="FF9302"/>
              </a:solidFill>
              <a:ln>
                <a:noFill/>
              </a:ln>
              <a:effectLst/>
            </c:spPr>
            <c:extLst>
              <c:ext xmlns:c16="http://schemas.microsoft.com/office/drawing/2014/chart" uri="{C3380CC4-5D6E-409C-BE32-E72D297353CC}">
                <c16:uniqueId val="{00000001-71C0-46AF-A004-6862E0534069}"/>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4-71C0-46AF-A004-6862E0534069}"/>
              </c:ext>
            </c:extLst>
          </c:dPt>
          <c:dPt>
            <c:idx val="3"/>
            <c:bubble3D val="0"/>
            <c:spPr>
              <a:solidFill>
                <a:srgbClr val="FFFF00"/>
              </a:solidFill>
              <a:ln>
                <a:noFill/>
              </a:ln>
              <a:effectLst/>
            </c:spPr>
            <c:extLst>
              <c:ext xmlns:c16="http://schemas.microsoft.com/office/drawing/2014/chart" uri="{C3380CC4-5D6E-409C-BE32-E72D297353CC}">
                <c16:uniqueId val="{00000003-71C0-46AF-A004-6862E0534069}"/>
              </c:ext>
            </c:extLst>
          </c:dPt>
          <c:dLbls>
            <c:dLbl>
              <c:idx val="0"/>
              <c:layout>
                <c:manualLayout>
                  <c:x val="8.4022309711286091E-4"/>
                  <c:y val="-4.219646145770449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71C0-46AF-A004-6862E0534069}"/>
                </c:ext>
              </c:extLst>
            </c:dLbl>
            <c:dLbl>
              <c:idx val="1"/>
              <c:layout>
                <c:manualLayout>
                  <c:x val="0"/>
                  <c:y val="-5.6749482843633681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1C0-46AF-A004-6862E0534069}"/>
                </c:ext>
              </c:extLst>
            </c:dLbl>
            <c:dLbl>
              <c:idx val="2"/>
              <c:layout>
                <c:manualLayout>
                  <c:x val="-9.2800196850393694E-3"/>
                  <c:y val="1.7515190667343049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4-71C0-46AF-A004-6862E053406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uk-UA"/>
              </a:p>
            </c:txP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Аркуш1!$A$2:$A$5</c:f>
              <c:strCache>
                <c:ptCount val="4"/>
                <c:pt idx="0">
                  <c:v>Не ускладнило взагалі</c:v>
                </c:pt>
                <c:pt idx="1">
                  <c:v>Дещо ускладнило</c:v>
                </c:pt>
                <c:pt idx="2">
                  <c:v>Дуже ускладнило</c:v>
                </c:pt>
                <c:pt idx="3">
                  <c:v>Надзвичайно ускладнило</c:v>
                </c:pt>
              </c:strCache>
            </c:strRef>
          </c:cat>
          <c:val>
            <c:numRef>
              <c:f>Аркуш1!$B$2:$B$5</c:f>
              <c:numCache>
                <c:formatCode>General</c:formatCode>
                <c:ptCount val="4"/>
                <c:pt idx="0">
                  <c:v>34.1</c:v>
                </c:pt>
                <c:pt idx="1">
                  <c:v>58.9</c:v>
                </c:pt>
                <c:pt idx="2">
                  <c:v>5.4</c:v>
                </c:pt>
                <c:pt idx="3">
                  <c:v>1.6</c:v>
                </c:pt>
              </c:numCache>
            </c:numRef>
          </c:val>
          <c:extLst>
            <c:ext xmlns:c16="http://schemas.microsoft.com/office/drawing/2014/chart" uri="{C3380CC4-5D6E-409C-BE32-E72D297353CC}">
              <c16:uniqueId val="{00000000-71C0-46AF-A004-6862E0534069}"/>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6618800098753306"/>
          <c:y val="8.7830411241492892E-2"/>
          <c:w val="0.31064389097732931"/>
          <c:h val="0.8111136161166384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uk-U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uk-UA"/>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144166666666667"/>
          <c:y val="0.11648123860816866"/>
          <c:w val="0.60546944444444439"/>
          <c:h val="0.62949585877937686"/>
        </c:manualLayout>
      </c:layout>
      <c:pieChart>
        <c:varyColors val="1"/>
        <c:ser>
          <c:idx val="0"/>
          <c:order val="0"/>
          <c:tx>
            <c:strRef>
              <c:f>Аркуш1!$B$1</c:f>
              <c:strCache>
                <c:ptCount val="1"/>
                <c:pt idx="0">
                  <c:v>Продаж</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D44A-4862-8E88-28CD6467D1A9}"/>
              </c:ext>
            </c:extLst>
          </c:dPt>
          <c:dPt>
            <c:idx val="1"/>
            <c:bubble3D val="0"/>
            <c:explosion val="1"/>
            <c:spPr>
              <a:solidFill>
                <a:schemeClr val="accent3">
                  <a:lumMod val="60000"/>
                  <a:lumOff val="40000"/>
                </a:schemeClr>
              </a:solidFill>
              <a:ln>
                <a:noFill/>
              </a:ln>
              <a:effectLst/>
            </c:spPr>
            <c:extLst>
              <c:ext xmlns:c16="http://schemas.microsoft.com/office/drawing/2014/chart" uri="{C3380CC4-5D6E-409C-BE32-E72D297353CC}">
                <c16:uniqueId val="{00000001-C1A6-42B3-B7CD-189236F7BD8B}"/>
              </c:ext>
            </c:extLst>
          </c:dPt>
          <c:dPt>
            <c:idx val="2"/>
            <c:bubble3D val="0"/>
            <c:spPr>
              <a:solidFill>
                <a:srgbClr val="FF9302"/>
              </a:solidFill>
              <a:ln>
                <a:noFill/>
              </a:ln>
              <a:effectLst/>
            </c:spPr>
            <c:extLst>
              <c:ext xmlns:c16="http://schemas.microsoft.com/office/drawing/2014/chart" uri="{C3380CC4-5D6E-409C-BE32-E72D297353CC}">
                <c16:uniqueId val="{00000002-C1A6-42B3-B7CD-189236F7BD8B}"/>
              </c:ext>
            </c:extLst>
          </c:dPt>
          <c:dLbls>
            <c:dLbl>
              <c:idx val="0"/>
              <c:layout>
                <c:manualLayout>
                  <c:x val="-0.11465277777777778"/>
                  <c:y val="5.9601231301512597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44A-4862-8E88-28CD6467D1A9}"/>
                </c:ext>
              </c:extLst>
            </c:dLbl>
            <c:dLbl>
              <c:idx val="1"/>
              <c:layout>
                <c:manualLayout>
                  <c:x val="0.19402777777777777"/>
                  <c:y val="-9.6278912102443451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1A6-42B3-B7CD-189236F7BD8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uk-UA"/>
              </a:p>
            </c:txPr>
            <c:dLblPos val="outEnd"/>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Аркуш1!$A$2:$A$4</c:f>
              <c:strCache>
                <c:ptCount val="3"/>
                <c:pt idx="0">
                  <c:v>Не ускладнило взагалі</c:v>
                </c:pt>
                <c:pt idx="1">
                  <c:v>Дещо ускладнило</c:v>
                </c:pt>
                <c:pt idx="2">
                  <c:v>Дуже ускладнило</c:v>
                </c:pt>
              </c:strCache>
            </c:strRef>
          </c:cat>
          <c:val>
            <c:numRef>
              <c:f>Аркуш1!$B$2:$B$4</c:f>
              <c:numCache>
                <c:formatCode>General</c:formatCode>
                <c:ptCount val="3"/>
                <c:pt idx="0">
                  <c:v>37.4</c:v>
                </c:pt>
                <c:pt idx="1">
                  <c:v>56.9</c:v>
                </c:pt>
                <c:pt idx="2">
                  <c:v>5.7</c:v>
                </c:pt>
              </c:numCache>
            </c:numRef>
          </c:val>
          <c:extLst>
            <c:ext xmlns:c16="http://schemas.microsoft.com/office/drawing/2014/chart" uri="{C3380CC4-5D6E-409C-BE32-E72D297353CC}">
              <c16:uniqueId val="{00000000-C1A6-42B3-B7CD-189236F7BD8B}"/>
            </c:ext>
          </c:extLst>
        </c:ser>
        <c:dLbls>
          <c:dLblPos val="outEnd"/>
          <c:showLegendKey val="0"/>
          <c:showVal val="0"/>
          <c:showCatName val="0"/>
          <c:showSerName val="0"/>
          <c:showPercent val="1"/>
          <c:showBubbleSize val="0"/>
          <c:showLeaderLines val="1"/>
        </c:dLbls>
        <c:firstSliceAng val="0"/>
      </c:pieChart>
      <c:spPr>
        <a:noFill/>
        <a:ln>
          <a:noFill/>
        </a:ln>
        <a:effectLst/>
      </c:spPr>
    </c:plotArea>
    <c:legend>
      <c:legendPos val="l"/>
      <c:layout>
        <c:manualLayout>
          <c:xMode val="edge"/>
          <c:yMode val="edge"/>
          <c:x val="0"/>
          <c:y val="0.27706666637786603"/>
          <c:w val="0.32189444444444443"/>
          <c:h val="0.560484058746381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uk-U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uk-UA"/>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4EA715-3B38-40E7-9D6F-19539765A536}" type="doc">
      <dgm:prSet loTypeId="urn:microsoft.com/office/officeart/2008/layout/AlternatingHexagons" loCatId="list" qsTypeId="urn:microsoft.com/office/officeart/2005/8/quickstyle/simple1" qsCatId="simple" csTypeId="urn:microsoft.com/office/officeart/2005/8/colors/colorful1" csCatId="colorful" phldr="1"/>
      <dgm:spPr/>
      <dgm:t>
        <a:bodyPr/>
        <a:lstStyle/>
        <a:p>
          <a:endParaRPr lang="uk-UA"/>
        </a:p>
      </dgm:t>
    </dgm:pt>
    <dgm:pt modelId="{5FB3F7A8-C1AE-4CC2-9EDA-3FDC48EC5DE9}">
      <dgm:prSet phldrT="[Текст]" custT="1"/>
      <dgm:spPr/>
      <dgm:t>
        <a:bodyPr/>
        <a:lstStyle/>
        <a:p>
          <a:r>
            <a:rPr lang="uk-UA" sz="500" dirty="0">
              <a:solidFill>
                <a:schemeClr val="tx1"/>
              </a:solidFill>
            </a:rPr>
            <a:t>ДЕПРЕСІЯ</a:t>
          </a:r>
        </a:p>
      </dgm:t>
    </dgm:pt>
    <dgm:pt modelId="{77CDA0A8-9358-47CD-95F0-E6E3327A997F}" type="parTrans" cxnId="{8FC3259D-A94F-4429-A5A9-9FD04691A7ED}">
      <dgm:prSet/>
      <dgm:spPr/>
      <dgm:t>
        <a:bodyPr/>
        <a:lstStyle/>
        <a:p>
          <a:endParaRPr lang="uk-UA"/>
        </a:p>
      </dgm:t>
    </dgm:pt>
    <dgm:pt modelId="{F919A042-DD47-4469-A590-263CE1E874D9}" type="sibTrans" cxnId="{8FC3259D-A94F-4429-A5A9-9FD04691A7ED}">
      <dgm:prSet custT="1"/>
      <dgm:spPr/>
      <dgm:t>
        <a:bodyPr/>
        <a:lstStyle/>
        <a:p>
          <a:r>
            <a:rPr lang="uk-UA" sz="800" dirty="0"/>
            <a:t>СТРЕС</a:t>
          </a:r>
        </a:p>
      </dgm:t>
    </dgm:pt>
    <dgm:pt modelId="{6FF5FA32-5AD0-4CF3-95A9-1646A5174667}">
      <dgm:prSet phldrT="[Текст]" custT="1"/>
      <dgm:spPr/>
      <dgm:t>
        <a:bodyPr/>
        <a:lstStyle/>
        <a:p>
          <a:pPr marL="0" indent="0"/>
          <a:r>
            <a:rPr lang="uk-UA" sz="420" dirty="0">
              <a:solidFill>
                <a:schemeClr val="tx1"/>
              </a:solidFill>
            </a:rPr>
            <a:t>ТРИВОЖНІСТЬ</a:t>
          </a:r>
        </a:p>
      </dgm:t>
    </dgm:pt>
    <dgm:pt modelId="{D0EE6088-078C-4119-8798-C5FECFD0853A}" type="parTrans" cxnId="{E1428975-26EA-4681-BF0E-BDF59B0A18AE}">
      <dgm:prSet/>
      <dgm:spPr/>
      <dgm:t>
        <a:bodyPr/>
        <a:lstStyle/>
        <a:p>
          <a:endParaRPr lang="uk-UA"/>
        </a:p>
      </dgm:t>
    </dgm:pt>
    <dgm:pt modelId="{80A1D68D-CE1A-4FDF-9A8B-8CD49AF0B800}" type="sibTrans" cxnId="{E1428975-26EA-4681-BF0E-BDF59B0A18AE}">
      <dgm:prSet custT="1"/>
      <dgm:spPr/>
      <dgm:t>
        <a:bodyPr/>
        <a:lstStyle/>
        <a:p>
          <a:endParaRPr lang="uk-UA" sz="1000" dirty="0">
            <a:solidFill>
              <a:schemeClr val="tx1"/>
            </a:solidFill>
          </a:endParaRPr>
        </a:p>
      </dgm:t>
    </dgm:pt>
    <dgm:pt modelId="{C7805B59-3CD5-48B1-B579-5D7B482F20A6}">
      <dgm:prSet phldrT="[Текст]" custT="1"/>
      <dgm:spPr/>
      <dgm:t>
        <a:bodyPr/>
        <a:lstStyle/>
        <a:p>
          <a:r>
            <a:rPr lang="uk-UA" sz="1000" dirty="0">
              <a:solidFill>
                <a:schemeClr val="tx1"/>
              </a:solidFill>
            </a:rPr>
            <a:t>ПТСР</a:t>
          </a:r>
        </a:p>
      </dgm:t>
    </dgm:pt>
    <dgm:pt modelId="{AB719C8C-1D3E-41C8-ADAC-D9EE4ED9BB1E}" type="parTrans" cxnId="{17369F8D-1568-4F1E-BFC4-7C0E5044610B}">
      <dgm:prSet/>
      <dgm:spPr/>
      <dgm:t>
        <a:bodyPr/>
        <a:lstStyle/>
        <a:p>
          <a:endParaRPr lang="uk-UA"/>
        </a:p>
      </dgm:t>
    </dgm:pt>
    <dgm:pt modelId="{7D89C295-1247-47DE-8B82-2ACCBA98103A}" type="sibTrans" cxnId="{17369F8D-1568-4F1E-BFC4-7C0E5044610B}">
      <dgm:prSet custT="1"/>
      <dgm:spPr/>
      <dgm:t>
        <a:bodyPr/>
        <a:lstStyle/>
        <a:p>
          <a:endParaRPr lang="uk-UA" sz="1000" dirty="0">
            <a:solidFill>
              <a:schemeClr val="tx1"/>
            </a:solidFill>
          </a:endParaRPr>
        </a:p>
      </dgm:t>
    </dgm:pt>
    <dgm:pt modelId="{5F2C5753-1E12-4E02-B4E6-A46010756604}">
      <dgm:prSet phldrT="[Текст]" custT="1"/>
      <dgm:spPr/>
      <dgm:t>
        <a:bodyPr/>
        <a:lstStyle/>
        <a:p>
          <a:pPr algn="ctr"/>
          <a:endParaRPr lang="uk-UA" sz="450" dirty="0"/>
        </a:p>
      </dgm:t>
    </dgm:pt>
    <dgm:pt modelId="{AB926547-A3D6-4B07-A603-38E3E39CD6DB}" type="sibTrans" cxnId="{426A67F7-10E6-4041-B97B-7681E196BD37}">
      <dgm:prSet/>
      <dgm:spPr/>
      <dgm:t>
        <a:bodyPr/>
        <a:lstStyle/>
        <a:p>
          <a:endParaRPr lang="uk-UA"/>
        </a:p>
      </dgm:t>
    </dgm:pt>
    <dgm:pt modelId="{7BD6137F-D9AD-48CD-8410-BB532F0EABD3}" type="parTrans" cxnId="{426A67F7-10E6-4041-B97B-7681E196BD37}">
      <dgm:prSet/>
      <dgm:spPr/>
      <dgm:t>
        <a:bodyPr/>
        <a:lstStyle/>
        <a:p>
          <a:endParaRPr lang="uk-UA"/>
        </a:p>
      </dgm:t>
    </dgm:pt>
    <dgm:pt modelId="{78B3CCB5-770A-491E-8CFA-2BA0B8F022AF}" type="pres">
      <dgm:prSet presAssocID="{584EA715-3B38-40E7-9D6F-19539765A536}" presName="Name0" presStyleCnt="0">
        <dgm:presLayoutVars>
          <dgm:chMax/>
          <dgm:chPref/>
          <dgm:dir/>
          <dgm:animLvl val="lvl"/>
        </dgm:presLayoutVars>
      </dgm:prSet>
      <dgm:spPr/>
    </dgm:pt>
    <dgm:pt modelId="{9B3899C7-C3B1-4297-BE74-71086FA07534}" type="pres">
      <dgm:prSet presAssocID="{5FB3F7A8-C1AE-4CC2-9EDA-3FDC48EC5DE9}" presName="composite" presStyleCnt="0"/>
      <dgm:spPr/>
    </dgm:pt>
    <dgm:pt modelId="{604C7CE7-BE68-48BA-BFD9-4E910D2D29A3}" type="pres">
      <dgm:prSet presAssocID="{5FB3F7A8-C1AE-4CC2-9EDA-3FDC48EC5DE9}" presName="Parent1" presStyleLbl="node1" presStyleIdx="0" presStyleCnt="6">
        <dgm:presLayoutVars>
          <dgm:chMax val="1"/>
          <dgm:chPref val="1"/>
          <dgm:bulletEnabled val="1"/>
        </dgm:presLayoutVars>
      </dgm:prSet>
      <dgm:spPr/>
    </dgm:pt>
    <dgm:pt modelId="{684A257E-156C-4904-BB15-7E61D43E587E}" type="pres">
      <dgm:prSet presAssocID="{5FB3F7A8-C1AE-4CC2-9EDA-3FDC48EC5DE9}" presName="Childtext1" presStyleLbl="revTx" presStyleIdx="0" presStyleCnt="3">
        <dgm:presLayoutVars>
          <dgm:chMax val="0"/>
          <dgm:chPref val="0"/>
          <dgm:bulletEnabled val="1"/>
        </dgm:presLayoutVars>
      </dgm:prSet>
      <dgm:spPr/>
    </dgm:pt>
    <dgm:pt modelId="{DB250705-05E5-4D70-A0F1-3B6F064A7D69}" type="pres">
      <dgm:prSet presAssocID="{5FB3F7A8-C1AE-4CC2-9EDA-3FDC48EC5DE9}" presName="BalanceSpacing" presStyleCnt="0"/>
      <dgm:spPr/>
    </dgm:pt>
    <dgm:pt modelId="{A33CD902-5EB8-416F-8403-76C0AFCEFF0F}" type="pres">
      <dgm:prSet presAssocID="{5FB3F7A8-C1AE-4CC2-9EDA-3FDC48EC5DE9}" presName="BalanceSpacing1" presStyleCnt="0"/>
      <dgm:spPr/>
    </dgm:pt>
    <dgm:pt modelId="{73563D24-8DDF-4E1D-969F-F0A9E9702F9C}" type="pres">
      <dgm:prSet presAssocID="{F919A042-DD47-4469-A590-263CE1E874D9}" presName="Accent1Text" presStyleLbl="node1" presStyleIdx="1" presStyleCnt="6"/>
      <dgm:spPr/>
    </dgm:pt>
    <dgm:pt modelId="{94BFB808-33FB-4906-93C2-A9318279FDD4}" type="pres">
      <dgm:prSet presAssocID="{F919A042-DD47-4469-A590-263CE1E874D9}" presName="spaceBetweenRectangles" presStyleCnt="0"/>
      <dgm:spPr/>
    </dgm:pt>
    <dgm:pt modelId="{EF3C1364-7020-4428-BE87-3D8A2A9ED981}" type="pres">
      <dgm:prSet presAssocID="{6FF5FA32-5AD0-4CF3-95A9-1646A5174667}" presName="composite" presStyleCnt="0"/>
      <dgm:spPr/>
    </dgm:pt>
    <dgm:pt modelId="{C134BD53-B45A-48DE-934A-FE5664BA5CE4}" type="pres">
      <dgm:prSet presAssocID="{6FF5FA32-5AD0-4CF3-95A9-1646A5174667}" presName="Parent1" presStyleLbl="node1" presStyleIdx="2" presStyleCnt="6">
        <dgm:presLayoutVars>
          <dgm:chMax val="1"/>
          <dgm:chPref val="1"/>
          <dgm:bulletEnabled val="1"/>
        </dgm:presLayoutVars>
      </dgm:prSet>
      <dgm:spPr/>
    </dgm:pt>
    <dgm:pt modelId="{0DED3EC6-4359-4158-B56B-1B5D38648359}" type="pres">
      <dgm:prSet presAssocID="{6FF5FA32-5AD0-4CF3-95A9-1646A5174667}" presName="Childtext1" presStyleLbl="revTx" presStyleIdx="1" presStyleCnt="3" custScaleX="56721" custLinFactX="69163" custLinFactNeighborX="100000" custLinFactNeighborY="2455">
        <dgm:presLayoutVars>
          <dgm:chMax val="0"/>
          <dgm:chPref val="0"/>
          <dgm:bulletEnabled val="1"/>
        </dgm:presLayoutVars>
      </dgm:prSet>
      <dgm:spPr/>
    </dgm:pt>
    <dgm:pt modelId="{637411C8-F010-4527-BF53-934B7194A363}" type="pres">
      <dgm:prSet presAssocID="{6FF5FA32-5AD0-4CF3-95A9-1646A5174667}" presName="BalanceSpacing" presStyleCnt="0"/>
      <dgm:spPr/>
    </dgm:pt>
    <dgm:pt modelId="{F2984ECD-84D4-4FCE-83F4-D7CE601539F9}" type="pres">
      <dgm:prSet presAssocID="{6FF5FA32-5AD0-4CF3-95A9-1646A5174667}" presName="BalanceSpacing1" presStyleCnt="0"/>
      <dgm:spPr/>
    </dgm:pt>
    <dgm:pt modelId="{269BCE68-11A7-4A72-9045-2FCEB2CC1C88}" type="pres">
      <dgm:prSet presAssocID="{80A1D68D-CE1A-4FDF-9A8B-8CD49AF0B800}" presName="Accent1Text" presStyleLbl="node1" presStyleIdx="3" presStyleCnt="6" custLinFactX="-100000" custLinFactNeighborX="-114260" custLinFactNeighborY="737"/>
      <dgm:spPr/>
    </dgm:pt>
    <dgm:pt modelId="{82A64D10-9C00-4921-92AB-3AB982A5CD30}" type="pres">
      <dgm:prSet presAssocID="{80A1D68D-CE1A-4FDF-9A8B-8CD49AF0B800}" presName="spaceBetweenRectangles" presStyleCnt="0"/>
      <dgm:spPr/>
    </dgm:pt>
    <dgm:pt modelId="{C1587BCB-90E0-4D0F-B5E0-D6377D03CF8D}" type="pres">
      <dgm:prSet presAssocID="{C7805B59-3CD5-48B1-B579-5D7B482F20A6}" presName="composite" presStyleCnt="0"/>
      <dgm:spPr/>
    </dgm:pt>
    <dgm:pt modelId="{9DBBD6E8-052D-4A58-BCA7-C91403DE78F6}" type="pres">
      <dgm:prSet presAssocID="{C7805B59-3CD5-48B1-B579-5D7B482F20A6}" presName="Parent1" presStyleLbl="node1" presStyleIdx="4" presStyleCnt="6">
        <dgm:presLayoutVars>
          <dgm:chMax val="1"/>
          <dgm:chPref val="1"/>
          <dgm:bulletEnabled val="1"/>
        </dgm:presLayoutVars>
      </dgm:prSet>
      <dgm:spPr/>
    </dgm:pt>
    <dgm:pt modelId="{A7ED4D34-CEAC-483A-B1B3-E7D0A352B747}" type="pres">
      <dgm:prSet presAssocID="{C7805B59-3CD5-48B1-B579-5D7B482F20A6}" presName="Childtext1" presStyleLbl="revTx" presStyleIdx="2" presStyleCnt="3">
        <dgm:presLayoutVars>
          <dgm:chMax val="0"/>
          <dgm:chPref val="0"/>
          <dgm:bulletEnabled val="1"/>
        </dgm:presLayoutVars>
      </dgm:prSet>
      <dgm:spPr/>
    </dgm:pt>
    <dgm:pt modelId="{CD2B7333-51CC-4A0B-8E88-C4236953F702}" type="pres">
      <dgm:prSet presAssocID="{C7805B59-3CD5-48B1-B579-5D7B482F20A6}" presName="BalanceSpacing" presStyleCnt="0"/>
      <dgm:spPr/>
    </dgm:pt>
    <dgm:pt modelId="{9E57A31C-C7E3-40F7-9A4E-2E1916C3AFB5}" type="pres">
      <dgm:prSet presAssocID="{C7805B59-3CD5-48B1-B579-5D7B482F20A6}" presName="BalanceSpacing1" presStyleCnt="0"/>
      <dgm:spPr/>
    </dgm:pt>
    <dgm:pt modelId="{53985B0D-0105-4348-8F65-9E25F9233454}" type="pres">
      <dgm:prSet presAssocID="{7D89C295-1247-47DE-8B82-2ACCBA98103A}" presName="Accent1Text" presStyleLbl="node1" presStyleIdx="5" presStyleCnt="6"/>
      <dgm:spPr/>
    </dgm:pt>
  </dgm:ptLst>
  <dgm:cxnLst>
    <dgm:cxn modelId="{10754301-1CB6-4BEC-938B-4DA668524F0C}" type="presOf" srcId="{5F2C5753-1E12-4E02-B4E6-A46010756604}" destId="{0DED3EC6-4359-4158-B56B-1B5D38648359}" srcOrd="0" destOrd="0" presId="urn:microsoft.com/office/officeart/2008/layout/AlternatingHexagons"/>
    <dgm:cxn modelId="{391A3813-D925-4B0B-817B-12C3C5E6E8B9}" type="presOf" srcId="{584EA715-3B38-40E7-9D6F-19539765A536}" destId="{78B3CCB5-770A-491E-8CFA-2BA0B8F022AF}" srcOrd="0" destOrd="0" presId="urn:microsoft.com/office/officeart/2008/layout/AlternatingHexagons"/>
    <dgm:cxn modelId="{0B90CD2C-EF4E-4F70-A5FA-1199F7FAF518}" type="presOf" srcId="{7D89C295-1247-47DE-8B82-2ACCBA98103A}" destId="{53985B0D-0105-4348-8F65-9E25F9233454}" srcOrd="0" destOrd="0" presId="urn:microsoft.com/office/officeart/2008/layout/AlternatingHexagons"/>
    <dgm:cxn modelId="{E1428975-26EA-4681-BF0E-BDF59B0A18AE}" srcId="{584EA715-3B38-40E7-9D6F-19539765A536}" destId="{6FF5FA32-5AD0-4CF3-95A9-1646A5174667}" srcOrd="1" destOrd="0" parTransId="{D0EE6088-078C-4119-8798-C5FECFD0853A}" sibTransId="{80A1D68D-CE1A-4FDF-9A8B-8CD49AF0B800}"/>
    <dgm:cxn modelId="{17369F8D-1568-4F1E-BFC4-7C0E5044610B}" srcId="{584EA715-3B38-40E7-9D6F-19539765A536}" destId="{C7805B59-3CD5-48B1-B579-5D7B482F20A6}" srcOrd="2" destOrd="0" parTransId="{AB719C8C-1D3E-41C8-ADAC-D9EE4ED9BB1E}" sibTransId="{7D89C295-1247-47DE-8B82-2ACCBA98103A}"/>
    <dgm:cxn modelId="{10A63791-A6CC-4F16-875F-53658B68B391}" type="presOf" srcId="{C7805B59-3CD5-48B1-B579-5D7B482F20A6}" destId="{9DBBD6E8-052D-4A58-BCA7-C91403DE78F6}" srcOrd="0" destOrd="0" presId="urn:microsoft.com/office/officeart/2008/layout/AlternatingHexagons"/>
    <dgm:cxn modelId="{9AF38C91-0B04-42BF-8225-8BBC2CAD971A}" type="presOf" srcId="{F919A042-DD47-4469-A590-263CE1E874D9}" destId="{73563D24-8DDF-4E1D-969F-F0A9E9702F9C}" srcOrd="0" destOrd="0" presId="urn:microsoft.com/office/officeart/2008/layout/AlternatingHexagons"/>
    <dgm:cxn modelId="{8FC3259D-A94F-4429-A5A9-9FD04691A7ED}" srcId="{584EA715-3B38-40E7-9D6F-19539765A536}" destId="{5FB3F7A8-C1AE-4CC2-9EDA-3FDC48EC5DE9}" srcOrd="0" destOrd="0" parTransId="{77CDA0A8-9358-47CD-95F0-E6E3327A997F}" sibTransId="{F919A042-DD47-4469-A590-263CE1E874D9}"/>
    <dgm:cxn modelId="{4DABADE2-7109-4D28-95B0-D858C95414D6}" type="presOf" srcId="{80A1D68D-CE1A-4FDF-9A8B-8CD49AF0B800}" destId="{269BCE68-11A7-4A72-9045-2FCEB2CC1C88}" srcOrd="0" destOrd="0" presId="urn:microsoft.com/office/officeart/2008/layout/AlternatingHexagons"/>
    <dgm:cxn modelId="{831DDAE8-CB13-458E-BC6A-17A13FCBD010}" type="presOf" srcId="{6FF5FA32-5AD0-4CF3-95A9-1646A5174667}" destId="{C134BD53-B45A-48DE-934A-FE5664BA5CE4}" srcOrd="0" destOrd="0" presId="urn:microsoft.com/office/officeart/2008/layout/AlternatingHexagons"/>
    <dgm:cxn modelId="{CF6A04ED-3A18-4BFB-AFB5-3EBA5F63C89E}" type="presOf" srcId="{5FB3F7A8-C1AE-4CC2-9EDA-3FDC48EC5DE9}" destId="{604C7CE7-BE68-48BA-BFD9-4E910D2D29A3}" srcOrd="0" destOrd="0" presId="urn:microsoft.com/office/officeart/2008/layout/AlternatingHexagons"/>
    <dgm:cxn modelId="{426A67F7-10E6-4041-B97B-7681E196BD37}" srcId="{6FF5FA32-5AD0-4CF3-95A9-1646A5174667}" destId="{5F2C5753-1E12-4E02-B4E6-A46010756604}" srcOrd="0" destOrd="0" parTransId="{7BD6137F-D9AD-48CD-8410-BB532F0EABD3}" sibTransId="{AB926547-A3D6-4B07-A603-38E3E39CD6DB}"/>
    <dgm:cxn modelId="{6CF519D4-339A-43D8-93A7-0D74D42D541B}" type="presParOf" srcId="{78B3CCB5-770A-491E-8CFA-2BA0B8F022AF}" destId="{9B3899C7-C3B1-4297-BE74-71086FA07534}" srcOrd="0" destOrd="0" presId="urn:microsoft.com/office/officeart/2008/layout/AlternatingHexagons"/>
    <dgm:cxn modelId="{B6D7942C-7C13-4077-977D-123B441CBAFE}" type="presParOf" srcId="{9B3899C7-C3B1-4297-BE74-71086FA07534}" destId="{604C7CE7-BE68-48BA-BFD9-4E910D2D29A3}" srcOrd="0" destOrd="0" presId="urn:microsoft.com/office/officeart/2008/layout/AlternatingHexagons"/>
    <dgm:cxn modelId="{1AA96A11-457D-4972-90A0-F059DD95651E}" type="presParOf" srcId="{9B3899C7-C3B1-4297-BE74-71086FA07534}" destId="{684A257E-156C-4904-BB15-7E61D43E587E}" srcOrd="1" destOrd="0" presId="urn:microsoft.com/office/officeart/2008/layout/AlternatingHexagons"/>
    <dgm:cxn modelId="{6880AECF-42B0-4BBE-AD10-0198296DDF40}" type="presParOf" srcId="{9B3899C7-C3B1-4297-BE74-71086FA07534}" destId="{DB250705-05E5-4D70-A0F1-3B6F064A7D69}" srcOrd="2" destOrd="0" presId="urn:microsoft.com/office/officeart/2008/layout/AlternatingHexagons"/>
    <dgm:cxn modelId="{2ACDDE97-73DA-46D5-837A-53F9348748EE}" type="presParOf" srcId="{9B3899C7-C3B1-4297-BE74-71086FA07534}" destId="{A33CD902-5EB8-416F-8403-76C0AFCEFF0F}" srcOrd="3" destOrd="0" presId="urn:microsoft.com/office/officeart/2008/layout/AlternatingHexagons"/>
    <dgm:cxn modelId="{7B2F1686-1205-4E6E-81C6-FAD7B4DAE4A9}" type="presParOf" srcId="{9B3899C7-C3B1-4297-BE74-71086FA07534}" destId="{73563D24-8DDF-4E1D-969F-F0A9E9702F9C}" srcOrd="4" destOrd="0" presId="urn:microsoft.com/office/officeart/2008/layout/AlternatingHexagons"/>
    <dgm:cxn modelId="{D1CEE31C-A18A-4146-9CD8-EB4A7321EA61}" type="presParOf" srcId="{78B3CCB5-770A-491E-8CFA-2BA0B8F022AF}" destId="{94BFB808-33FB-4906-93C2-A9318279FDD4}" srcOrd="1" destOrd="0" presId="urn:microsoft.com/office/officeart/2008/layout/AlternatingHexagons"/>
    <dgm:cxn modelId="{29F2AAD2-492C-495A-9F4E-776CFF88C87C}" type="presParOf" srcId="{78B3CCB5-770A-491E-8CFA-2BA0B8F022AF}" destId="{EF3C1364-7020-4428-BE87-3D8A2A9ED981}" srcOrd="2" destOrd="0" presId="urn:microsoft.com/office/officeart/2008/layout/AlternatingHexagons"/>
    <dgm:cxn modelId="{1FC03C10-E1C5-490A-A7FF-B95094053A9B}" type="presParOf" srcId="{EF3C1364-7020-4428-BE87-3D8A2A9ED981}" destId="{C134BD53-B45A-48DE-934A-FE5664BA5CE4}" srcOrd="0" destOrd="0" presId="urn:microsoft.com/office/officeart/2008/layout/AlternatingHexagons"/>
    <dgm:cxn modelId="{D0743476-3D83-4395-8A76-B6D3BFC77FC7}" type="presParOf" srcId="{EF3C1364-7020-4428-BE87-3D8A2A9ED981}" destId="{0DED3EC6-4359-4158-B56B-1B5D38648359}" srcOrd="1" destOrd="0" presId="urn:microsoft.com/office/officeart/2008/layout/AlternatingHexagons"/>
    <dgm:cxn modelId="{FDDF386E-9FCD-40E1-9822-82131471AC0B}" type="presParOf" srcId="{EF3C1364-7020-4428-BE87-3D8A2A9ED981}" destId="{637411C8-F010-4527-BF53-934B7194A363}" srcOrd="2" destOrd="0" presId="urn:microsoft.com/office/officeart/2008/layout/AlternatingHexagons"/>
    <dgm:cxn modelId="{C8E5E8F8-9555-4E08-9A84-F264A9A89E51}" type="presParOf" srcId="{EF3C1364-7020-4428-BE87-3D8A2A9ED981}" destId="{F2984ECD-84D4-4FCE-83F4-D7CE601539F9}" srcOrd="3" destOrd="0" presId="urn:microsoft.com/office/officeart/2008/layout/AlternatingHexagons"/>
    <dgm:cxn modelId="{86C3EB37-CF62-4BC4-BD51-52FE0F62306F}" type="presParOf" srcId="{EF3C1364-7020-4428-BE87-3D8A2A9ED981}" destId="{269BCE68-11A7-4A72-9045-2FCEB2CC1C88}" srcOrd="4" destOrd="0" presId="urn:microsoft.com/office/officeart/2008/layout/AlternatingHexagons"/>
    <dgm:cxn modelId="{7DCCE833-9230-4CEA-84EF-3EDB9940E9DC}" type="presParOf" srcId="{78B3CCB5-770A-491E-8CFA-2BA0B8F022AF}" destId="{82A64D10-9C00-4921-92AB-3AB982A5CD30}" srcOrd="3" destOrd="0" presId="urn:microsoft.com/office/officeart/2008/layout/AlternatingHexagons"/>
    <dgm:cxn modelId="{681EE304-7D6B-41F1-AE62-81EF85A1655B}" type="presParOf" srcId="{78B3CCB5-770A-491E-8CFA-2BA0B8F022AF}" destId="{C1587BCB-90E0-4D0F-B5E0-D6377D03CF8D}" srcOrd="4" destOrd="0" presId="urn:microsoft.com/office/officeart/2008/layout/AlternatingHexagons"/>
    <dgm:cxn modelId="{14B016CE-5C23-471A-932C-C01D3638B787}" type="presParOf" srcId="{C1587BCB-90E0-4D0F-B5E0-D6377D03CF8D}" destId="{9DBBD6E8-052D-4A58-BCA7-C91403DE78F6}" srcOrd="0" destOrd="0" presId="urn:microsoft.com/office/officeart/2008/layout/AlternatingHexagons"/>
    <dgm:cxn modelId="{96CFB1F2-EB47-4691-8C20-8E26BC5E967D}" type="presParOf" srcId="{C1587BCB-90E0-4D0F-B5E0-D6377D03CF8D}" destId="{A7ED4D34-CEAC-483A-B1B3-E7D0A352B747}" srcOrd="1" destOrd="0" presId="urn:microsoft.com/office/officeart/2008/layout/AlternatingHexagons"/>
    <dgm:cxn modelId="{4E4DD3C0-397D-4F0E-8348-9CF43F8FC127}" type="presParOf" srcId="{C1587BCB-90E0-4D0F-B5E0-D6377D03CF8D}" destId="{CD2B7333-51CC-4A0B-8E88-C4236953F702}" srcOrd="2" destOrd="0" presId="urn:microsoft.com/office/officeart/2008/layout/AlternatingHexagons"/>
    <dgm:cxn modelId="{54200A60-232C-403E-900C-6D7CD7287A56}" type="presParOf" srcId="{C1587BCB-90E0-4D0F-B5E0-D6377D03CF8D}" destId="{9E57A31C-C7E3-40F7-9A4E-2E1916C3AFB5}" srcOrd="3" destOrd="0" presId="urn:microsoft.com/office/officeart/2008/layout/AlternatingHexagons"/>
    <dgm:cxn modelId="{83E52503-9264-4D37-8D9E-9111528DEF90}" type="presParOf" srcId="{C1587BCB-90E0-4D0F-B5E0-D6377D03CF8D}" destId="{53985B0D-0105-4348-8F65-9E25F9233454}"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4C7CE7-BE68-48BA-BFD9-4E910D2D29A3}">
      <dsp:nvSpPr>
        <dsp:cNvPr id="0" name=""/>
        <dsp:cNvSpPr/>
      </dsp:nvSpPr>
      <dsp:spPr>
        <a:xfrm rot="5400000">
          <a:off x="908686" y="75831"/>
          <a:ext cx="596799" cy="519215"/>
        </a:xfrm>
        <a:prstGeom prst="hexagon">
          <a:avLst>
            <a:gd name="adj" fmla="val 25000"/>
            <a:gd name="vf" fmla="val 1154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uk-UA" sz="500" kern="1200" dirty="0">
              <a:solidFill>
                <a:schemeClr val="tx1"/>
              </a:solidFill>
            </a:rPr>
            <a:t>ДЕПРЕСІЯ</a:t>
          </a:r>
        </a:p>
      </dsp:txBody>
      <dsp:txXfrm rot="-5400000">
        <a:off x="1028389" y="130040"/>
        <a:ext cx="357393" cy="410797"/>
      </dsp:txXfrm>
    </dsp:sp>
    <dsp:sp modelId="{684A257E-156C-4904-BB15-7E61D43E587E}">
      <dsp:nvSpPr>
        <dsp:cNvPr id="0" name=""/>
        <dsp:cNvSpPr/>
      </dsp:nvSpPr>
      <dsp:spPr>
        <a:xfrm>
          <a:off x="1482449" y="156399"/>
          <a:ext cx="666028" cy="358079"/>
        </a:xfrm>
        <a:prstGeom prst="rect">
          <a:avLst/>
        </a:prstGeom>
        <a:noFill/>
        <a:ln>
          <a:noFill/>
        </a:ln>
        <a:effectLst/>
      </dsp:spPr>
      <dsp:style>
        <a:lnRef idx="0">
          <a:scrgbClr r="0" g="0" b="0"/>
        </a:lnRef>
        <a:fillRef idx="0">
          <a:scrgbClr r="0" g="0" b="0"/>
        </a:fillRef>
        <a:effectRef idx="0">
          <a:scrgbClr r="0" g="0" b="0"/>
        </a:effectRef>
        <a:fontRef idx="minor"/>
      </dsp:style>
    </dsp:sp>
    <dsp:sp modelId="{73563D24-8DDF-4E1D-969F-F0A9E9702F9C}">
      <dsp:nvSpPr>
        <dsp:cNvPr id="0" name=""/>
        <dsp:cNvSpPr/>
      </dsp:nvSpPr>
      <dsp:spPr>
        <a:xfrm rot="5400000">
          <a:off x="347934" y="75831"/>
          <a:ext cx="596799" cy="519215"/>
        </a:xfrm>
        <a:prstGeom prst="hexagon">
          <a:avLst>
            <a:gd name="adj" fmla="val 25000"/>
            <a:gd name="vf" fmla="val 1154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r>
            <a:rPr lang="uk-UA" sz="800" kern="1200" dirty="0"/>
            <a:t>СТРЕС</a:t>
          </a:r>
        </a:p>
      </dsp:txBody>
      <dsp:txXfrm rot="-5400000">
        <a:off x="467637" y="130040"/>
        <a:ext cx="357393" cy="410797"/>
      </dsp:txXfrm>
    </dsp:sp>
    <dsp:sp modelId="{C134BD53-B45A-48DE-934A-FE5664BA5CE4}">
      <dsp:nvSpPr>
        <dsp:cNvPr id="0" name=""/>
        <dsp:cNvSpPr/>
      </dsp:nvSpPr>
      <dsp:spPr>
        <a:xfrm rot="5400000">
          <a:off x="627236" y="582395"/>
          <a:ext cx="596799" cy="519215"/>
        </a:xfrm>
        <a:prstGeom prst="hexagon">
          <a:avLst>
            <a:gd name="adj" fmla="val 2500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86690">
            <a:lnSpc>
              <a:spcPct val="90000"/>
            </a:lnSpc>
            <a:spcBef>
              <a:spcPct val="0"/>
            </a:spcBef>
            <a:spcAft>
              <a:spcPct val="35000"/>
            </a:spcAft>
            <a:buNone/>
          </a:pPr>
          <a:r>
            <a:rPr lang="uk-UA" sz="420" kern="1200" dirty="0">
              <a:solidFill>
                <a:schemeClr val="tx1"/>
              </a:solidFill>
            </a:rPr>
            <a:t>ТРИВОЖНІСТЬ</a:t>
          </a:r>
        </a:p>
      </dsp:txBody>
      <dsp:txXfrm rot="-5400000">
        <a:off x="746939" y="636604"/>
        <a:ext cx="357393" cy="410797"/>
      </dsp:txXfrm>
    </dsp:sp>
    <dsp:sp modelId="{0DED3EC6-4359-4158-B56B-1B5D38648359}">
      <dsp:nvSpPr>
        <dsp:cNvPr id="0" name=""/>
        <dsp:cNvSpPr/>
      </dsp:nvSpPr>
      <dsp:spPr>
        <a:xfrm>
          <a:off x="1229804" y="671754"/>
          <a:ext cx="365591" cy="358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200025">
            <a:lnSpc>
              <a:spcPct val="90000"/>
            </a:lnSpc>
            <a:spcBef>
              <a:spcPct val="0"/>
            </a:spcBef>
            <a:spcAft>
              <a:spcPct val="35000"/>
            </a:spcAft>
            <a:buNone/>
          </a:pPr>
          <a:endParaRPr lang="uk-UA" sz="450" kern="1200" dirty="0"/>
        </a:p>
      </dsp:txBody>
      <dsp:txXfrm>
        <a:off x="1229804" y="671754"/>
        <a:ext cx="365591" cy="358079"/>
      </dsp:txXfrm>
    </dsp:sp>
    <dsp:sp modelId="{269BCE68-11A7-4A72-9045-2FCEB2CC1C88}">
      <dsp:nvSpPr>
        <dsp:cNvPr id="0" name=""/>
        <dsp:cNvSpPr/>
      </dsp:nvSpPr>
      <dsp:spPr>
        <a:xfrm rot="5400000">
          <a:off x="75517" y="586793"/>
          <a:ext cx="596799" cy="519215"/>
        </a:xfrm>
        <a:prstGeom prst="hexagon">
          <a:avLst>
            <a:gd name="adj" fmla="val 2500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uk-UA" sz="1000" kern="1200" dirty="0">
            <a:solidFill>
              <a:schemeClr val="tx1"/>
            </a:solidFill>
          </a:endParaRPr>
        </a:p>
      </dsp:txBody>
      <dsp:txXfrm rot="-5400000">
        <a:off x="195220" y="641002"/>
        <a:ext cx="357393" cy="410797"/>
      </dsp:txXfrm>
    </dsp:sp>
    <dsp:sp modelId="{9DBBD6E8-052D-4A58-BCA7-C91403DE78F6}">
      <dsp:nvSpPr>
        <dsp:cNvPr id="0" name=""/>
        <dsp:cNvSpPr/>
      </dsp:nvSpPr>
      <dsp:spPr>
        <a:xfrm rot="5400000">
          <a:off x="908686" y="1088958"/>
          <a:ext cx="596799" cy="519215"/>
        </a:xfrm>
        <a:prstGeom prst="hexagon">
          <a:avLst>
            <a:gd name="adj" fmla="val 25000"/>
            <a:gd name="vf" fmla="val 11547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uk-UA" sz="1000" kern="1200" dirty="0">
              <a:solidFill>
                <a:schemeClr val="tx1"/>
              </a:solidFill>
            </a:rPr>
            <a:t>ПТСР</a:t>
          </a:r>
        </a:p>
      </dsp:txBody>
      <dsp:txXfrm rot="-5400000">
        <a:off x="1028389" y="1143167"/>
        <a:ext cx="357393" cy="410797"/>
      </dsp:txXfrm>
    </dsp:sp>
    <dsp:sp modelId="{A7ED4D34-CEAC-483A-B1B3-E7D0A352B747}">
      <dsp:nvSpPr>
        <dsp:cNvPr id="0" name=""/>
        <dsp:cNvSpPr/>
      </dsp:nvSpPr>
      <dsp:spPr>
        <a:xfrm>
          <a:off x="1482449" y="1169526"/>
          <a:ext cx="666028" cy="358079"/>
        </a:xfrm>
        <a:prstGeom prst="rect">
          <a:avLst/>
        </a:prstGeom>
        <a:noFill/>
        <a:ln>
          <a:noFill/>
        </a:ln>
        <a:effectLst/>
      </dsp:spPr>
      <dsp:style>
        <a:lnRef idx="0">
          <a:scrgbClr r="0" g="0" b="0"/>
        </a:lnRef>
        <a:fillRef idx="0">
          <a:scrgbClr r="0" g="0" b="0"/>
        </a:fillRef>
        <a:effectRef idx="0">
          <a:scrgbClr r="0" g="0" b="0"/>
        </a:effectRef>
        <a:fontRef idx="minor"/>
      </dsp:style>
    </dsp:sp>
    <dsp:sp modelId="{53985B0D-0105-4348-8F65-9E25F9233454}">
      <dsp:nvSpPr>
        <dsp:cNvPr id="0" name=""/>
        <dsp:cNvSpPr/>
      </dsp:nvSpPr>
      <dsp:spPr>
        <a:xfrm rot="5400000">
          <a:off x="347934" y="1088958"/>
          <a:ext cx="596799" cy="519215"/>
        </a:xfrm>
        <a:prstGeom prst="hexagon">
          <a:avLst>
            <a:gd name="adj" fmla="val 25000"/>
            <a:gd name="vf" fmla="val 1154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uk-UA" sz="1000" kern="1200" dirty="0">
            <a:solidFill>
              <a:schemeClr val="tx1"/>
            </a:solidFill>
          </a:endParaRPr>
        </a:p>
      </dsp:txBody>
      <dsp:txXfrm rot="-5400000">
        <a:off x="467637" y="1143167"/>
        <a:ext cx="357393" cy="410797"/>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0.07408</cdr:x>
      <cdr:y>0.55925</cdr:y>
    </cdr:from>
    <cdr:to>
      <cdr:x>0.21101</cdr:x>
      <cdr:y>0.7606</cdr:y>
    </cdr:to>
    <cdr:sp macro="" textlink="">
      <cdr:nvSpPr>
        <cdr:cNvPr id="2" name="TextBox 1">
          <a:extLst xmlns:a="http://schemas.openxmlformats.org/drawingml/2006/main">
            <a:ext uri="{FF2B5EF4-FFF2-40B4-BE49-F238E27FC236}">
              <a16:creationId xmlns:a16="http://schemas.microsoft.com/office/drawing/2014/main" id="{6CD2932C-6559-4030-BB2A-6FB9AE249FE2}"/>
            </a:ext>
          </a:extLst>
        </cdr:cNvPr>
        <cdr:cNvSpPr txBox="1"/>
      </cdr:nvSpPr>
      <cdr:spPr>
        <a:xfrm xmlns:a="http://schemas.openxmlformats.org/drawingml/2006/main">
          <a:off x="152122" y="973402"/>
          <a:ext cx="281167" cy="35045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t>4</a:t>
          </a:r>
          <a:endParaRPr lang="uk-UA" sz="1400" dirty="0"/>
        </a:p>
      </cdr:txBody>
    </cdr:sp>
  </cdr:relSizeAnchor>
  <cdr:relSizeAnchor xmlns:cdr="http://schemas.openxmlformats.org/drawingml/2006/chartDrawing">
    <cdr:from>
      <cdr:x>0.69328</cdr:x>
      <cdr:y>0.04839</cdr:y>
    </cdr:from>
    <cdr:to>
      <cdr:x>0.83021</cdr:x>
      <cdr:y>0.24974</cdr:y>
    </cdr:to>
    <cdr:sp macro="" textlink="">
      <cdr:nvSpPr>
        <cdr:cNvPr id="3" name="TextBox 1">
          <a:extLst xmlns:a="http://schemas.openxmlformats.org/drawingml/2006/main">
            <a:ext uri="{FF2B5EF4-FFF2-40B4-BE49-F238E27FC236}">
              <a16:creationId xmlns:a16="http://schemas.microsoft.com/office/drawing/2014/main" id="{9194B074-5974-4DA0-86A7-143F9B9487DE}"/>
            </a:ext>
          </a:extLst>
        </cdr:cNvPr>
        <cdr:cNvSpPr txBox="1"/>
      </cdr:nvSpPr>
      <cdr:spPr>
        <a:xfrm xmlns:a="http://schemas.openxmlformats.org/drawingml/2006/main">
          <a:off x="1423555" y="84230"/>
          <a:ext cx="281167" cy="35046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t>2</a:t>
          </a:r>
          <a:endParaRPr lang="uk-UA" sz="14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413751-0762-47AC-AC42-0A675E3A61F8}" type="datetimeFigureOut">
              <a:rPr lang="ru-RU" smtClean="0"/>
              <a:t>15.12.2024</a:t>
            </a:fld>
            <a:endParaRPr lang="ru-RU"/>
          </a:p>
        </p:txBody>
      </p:sp>
      <p:sp>
        <p:nvSpPr>
          <p:cNvPr id="4" name="Образ слайда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1C51AD-0AD8-46B9-BED3-83CC7585A86F}" type="slidenum">
              <a:rPr lang="ru-RU" smtClean="0"/>
              <a:t>‹№›</a:t>
            </a:fld>
            <a:endParaRPr lang="ru-RU"/>
          </a:p>
        </p:txBody>
      </p:sp>
    </p:spTree>
    <p:extLst>
      <p:ext uri="{BB962C8B-B14F-4D97-AF65-F5344CB8AC3E}">
        <p14:creationId xmlns:p14="http://schemas.microsoft.com/office/powerpoint/2010/main" val="2650232533"/>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81C51AD-0AD8-46B9-BED3-83CC7585A86F}" type="slidenum">
              <a:rPr lang="ru-RU" smtClean="0"/>
              <a:t>1</a:t>
            </a:fld>
            <a:endParaRPr lang="ru-RU"/>
          </a:p>
        </p:txBody>
      </p:sp>
    </p:spTree>
    <p:extLst>
      <p:ext uri="{BB962C8B-B14F-4D97-AF65-F5344CB8AC3E}">
        <p14:creationId xmlns:p14="http://schemas.microsoft.com/office/powerpoint/2010/main" val="41290534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81C51AD-0AD8-46B9-BED3-83CC7585A86F}" type="slidenum">
              <a:rPr lang="ru-RU" smtClean="0"/>
              <a:t>10</a:t>
            </a:fld>
            <a:endParaRPr lang="ru-RU"/>
          </a:p>
        </p:txBody>
      </p:sp>
    </p:spTree>
    <p:extLst>
      <p:ext uri="{BB962C8B-B14F-4D97-AF65-F5344CB8AC3E}">
        <p14:creationId xmlns:p14="http://schemas.microsoft.com/office/powerpoint/2010/main" val="2841810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81C51AD-0AD8-46B9-BED3-83CC7585A86F}" type="slidenum">
              <a:rPr lang="ru-RU" smtClean="0"/>
              <a:t>11</a:t>
            </a:fld>
            <a:endParaRPr lang="ru-RU"/>
          </a:p>
        </p:txBody>
      </p:sp>
    </p:spTree>
    <p:extLst>
      <p:ext uri="{BB962C8B-B14F-4D97-AF65-F5344CB8AC3E}">
        <p14:creationId xmlns:p14="http://schemas.microsoft.com/office/powerpoint/2010/main" val="27791954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81C51AD-0AD8-46B9-BED3-83CC7585A86F}" type="slidenum">
              <a:rPr lang="ru-RU" smtClean="0"/>
              <a:t>12</a:t>
            </a:fld>
            <a:endParaRPr lang="ru-RU"/>
          </a:p>
        </p:txBody>
      </p:sp>
    </p:spTree>
    <p:extLst>
      <p:ext uri="{BB962C8B-B14F-4D97-AF65-F5344CB8AC3E}">
        <p14:creationId xmlns:p14="http://schemas.microsoft.com/office/powerpoint/2010/main" val="4005033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81C51AD-0AD8-46B9-BED3-83CC7585A86F}" type="slidenum">
              <a:rPr lang="ru-RU" smtClean="0"/>
              <a:t>13</a:t>
            </a:fld>
            <a:endParaRPr lang="ru-RU"/>
          </a:p>
        </p:txBody>
      </p:sp>
    </p:spTree>
    <p:extLst>
      <p:ext uri="{BB962C8B-B14F-4D97-AF65-F5344CB8AC3E}">
        <p14:creationId xmlns:p14="http://schemas.microsoft.com/office/powerpoint/2010/main" val="10996350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81C51AD-0AD8-46B9-BED3-83CC7585A86F}" type="slidenum">
              <a:rPr lang="ru-RU" smtClean="0"/>
              <a:t>14</a:t>
            </a:fld>
            <a:endParaRPr lang="ru-RU"/>
          </a:p>
        </p:txBody>
      </p:sp>
    </p:spTree>
    <p:extLst>
      <p:ext uri="{BB962C8B-B14F-4D97-AF65-F5344CB8AC3E}">
        <p14:creationId xmlns:p14="http://schemas.microsoft.com/office/powerpoint/2010/main" val="4925330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81C51AD-0AD8-46B9-BED3-83CC7585A86F}" type="slidenum">
              <a:rPr lang="ru-RU" smtClean="0"/>
              <a:t>15</a:t>
            </a:fld>
            <a:endParaRPr lang="ru-RU"/>
          </a:p>
        </p:txBody>
      </p:sp>
    </p:spTree>
    <p:extLst>
      <p:ext uri="{BB962C8B-B14F-4D97-AF65-F5344CB8AC3E}">
        <p14:creationId xmlns:p14="http://schemas.microsoft.com/office/powerpoint/2010/main" val="8580271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81C51AD-0AD8-46B9-BED3-83CC7585A86F}" type="slidenum">
              <a:rPr lang="ru-RU" smtClean="0"/>
              <a:t>16</a:t>
            </a:fld>
            <a:endParaRPr lang="ru-RU"/>
          </a:p>
        </p:txBody>
      </p:sp>
    </p:spTree>
    <p:extLst>
      <p:ext uri="{BB962C8B-B14F-4D97-AF65-F5344CB8AC3E}">
        <p14:creationId xmlns:p14="http://schemas.microsoft.com/office/powerpoint/2010/main" val="1321992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81C51AD-0AD8-46B9-BED3-83CC7585A86F}" type="slidenum">
              <a:rPr lang="ru-RU" smtClean="0"/>
              <a:t>2</a:t>
            </a:fld>
            <a:endParaRPr lang="ru-RU"/>
          </a:p>
        </p:txBody>
      </p:sp>
    </p:spTree>
    <p:extLst>
      <p:ext uri="{BB962C8B-B14F-4D97-AF65-F5344CB8AC3E}">
        <p14:creationId xmlns:p14="http://schemas.microsoft.com/office/powerpoint/2010/main" val="1215759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81C51AD-0AD8-46B9-BED3-83CC7585A86F}" type="slidenum">
              <a:rPr lang="ru-RU" smtClean="0"/>
              <a:t>3</a:t>
            </a:fld>
            <a:endParaRPr lang="ru-RU"/>
          </a:p>
        </p:txBody>
      </p:sp>
    </p:spTree>
    <p:extLst>
      <p:ext uri="{BB962C8B-B14F-4D97-AF65-F5344CB8AC3E}">
        <p14:creationId xmlns:p14="http://schemas.microsoft.com/office/powerpoint/2010/main" val="4169833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81C51AD-0AD8-46B9-BED3-83CC7585A86F}" type="slidenum">
              <a:rPr lang="ru-RU" smtClean="0"/>
              <a:t>4</a:t>
            </a:fld>
            <a:endParaRPr lang="ru-RU"/>
          </a:p>
        </p:txBody>
      </p:sp>
    </p:spTree>
    <p:extLst>
      <p:ext uri="{BB962C8B-B14F-4D97-AF65-F5344CB8AC3E}">
        <p14:creationId xmlns:p14="http://schemas.microsoft.com/office/powerpoint/2010/main" val="355476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81C51AD-0AD8-46B9-BED3-83CC7585A86F}" type="slidenum">
              <a:rPr lang="ru-RU" smtClean="0"/>
              <a:t>5</a:t>
            </a:fld>
            <a:endParaRPr lang="ru-RU"/>
          </a:p>
        </p:txBody>
      </p:sp>
    </p:spTree>
    <p:extLst>
      <p:ext uri="{BB962C8B-B14F-4D97-AF65-F5344CB8AC3E}">
        <p14:creationId xmlns:p14="http://schemas.microsoft.com/office/powerpoint/2010/main" val="689390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81C51AD-0AD8-46B9-BED3-83CC7585A86F}" type="slidenum">
              <a:rPr lang="ru-RU" smtClean="0"/>
              <a:t>6</a:t>
            </a:fld>
            <a:endParaRPr lang="ru-RU"/>
          </a:p>
        </p:txBody>
      </p:sp>
    </p:spTree>
    <p:extLst>
      <p:ext uri="{BB962C8B-B14F-4D97-AF65-F5344CB8AC3E}">
        <p14:creationId xmlns:p14="http://schemas.microsoft.com/office/powerpoint/2010/main" val="2204742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81C51AD-0AD8-46B9-BED3-83CC7585A86F}" type="slidenum">
              <a:rPr lang="ru-RU" smtClean="0"/>
              <a:t>7</a:t>
            </a:fld>
            <a:endParaRPr lang="ru-RU"/>
          </a:p>
        </p:txBody>
      </p:sp>
    </p:spTree>
    <p:extLst>
      <p:ext uri="{BB962C8B-B14F-4D97-AF65-F5344CB8AC3E}">
        <p14:creationId xmlns:p14="http://schemas.microsoft.com/office/powerpoint/2010/main" val="3207633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81C51AD-0AD8-46B9-BED3-83CC7585A86F}" type="slidenum">
              <a:rPr lang="ru-RU" smtClean="0"/>
              <a:t>8</a:t>
            </a:fld>
            <a:endParaRPr lang="ru-RU"/>
          </a:p>
        </p:txBody>
      </p:sp>
    </p:spTree>
    <p:extLst>
      <p:ext uri="{BB962C8B-B14F-4D97-AF65-F5344CB8AC3E}">
        <p14:creationId xmlns:p14="http://schemas.microsoft.com/office/powerpoint/2010/main" val="3559162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81C51AD-0AD8-46B9-BED3-83CC7585A86F}" type="slidenum">
              <a:rPr lang="ru-RU" smtClean="0"/>
              <a:t>9</a:t>
            </a:fld>
            <a:endParaRPr lang="ru-RU"/>
          </a:p>
        </p:txBody>
      </p:sp>
    </p:spTree>
    <p:extLst>
      <p:ext uri="{BB962C8B-B14F-4D97-AF65-F5344CB8AC3E}">
        <p14:creationId xmlns:p14="http://schemas.microsoft.com/office/powerpoint/2010/main" val="36630205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6" name="Прямоугольник 5"/>
          <p:cNvSpPr/>
          <p:nvPr userDrawn="1"/>
        </p:nvSpPr>
        <p:spPr>
          <a:xfrm>
            <a:off x="0" y="0"/>
            <a:ext cx="9144000" cy="5715000"/>
          </a:xfrm>
          <a:prstGeom prst="rect">
            <a:avLst/>
          </a:prstGeom>
          <a:gradFill>
            <a:gsLst>
              <a:gs pos="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Рисунок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223436" cy="5715000"/>
          </a:xfrm>
          <a:prstGeom prst="rect">
            <a:avLst/>
          </a:prstGeom>
        </p:spPr>
      </p:pic>
      <p:pic>
        <p:nvPicPr>
          <p:cNvPr id="8" name="Рисунок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892" y="1250384"/>
            <a:ext cx="1178609" cy="2039261"/>
          </a:xfrm>
          <a:prstGeom prst="rect">
            <a:avLst/>
          </a:prstGeom>
        </p:spPr>
      </p:pic>
    </p:spTree>
    <p:extLst>
      <p:ext uri="{BB962C8B-B14F-4D97-AF65-F5344CB8AC3E}">
        <p14:creationId xmlns:p14="http://schemas.microsoft.com/office/powerpoint/2010/main" val="1771953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Титульный слайд">
    <p:spTree>
      <p:nvGrpSpPr>
        <p:cNvPr id="1" name=""/>
        <p:cNvGrpSpPr/>
        <p:nvPr/>
      </p:nvGrpSpPr>
      <p:grpSpPr>
        <a:xfrm>
          <a:off x="0" y="0"/>
          <a:ext cx="0" cy="0"/>
          <a:chOff x="0" y="0"/>
          <a:chExt cx="0" cy="0"/>
        </a:xfrm>
      </p:grpSpPr>
      <p:sp>
        <p:nvSpPr>
          <p:cNvPr id="9" name="Title 1"/>
          <p:cNvSpPr>
            <a:spLocks noGrp="1"/>
          </p:cNvSpPr>
          <p:nvPr>
            <p:ph type="title"/>
          </p:nvPr>
        </p:nvSpPr>
        <p:spPr>
          <a:xfrm>
            <a:off x="201613" y="1733097"/>
            <a:ext cx="4370388" cy="542925"/>
          </a:xfrm>
        </p:spPr>
        <p:txBody>
          <a:bodyPr>
            <a:normAutofit/>
          </a:bodyPr>
          <a:lstStyle>
            <a:lvl1pPr>
              <a:defRPr sz="2400">
                <a:solidFill>
                  <a:schemeClr val="tx2"/>
                </a:solidFill>
                <a:latin typeface="Museo Sans Cyrl 900" panose="02000000000000000000" pitchFamily="50" charset="-52"/>
              </a:defRPr>
            </a:lvl1pPr>
          </a:lstStyle>
          <a:p>
            <a:r>
              <a:rPr lang="ru-RU" dirty="0"/>
              <a:t>Образец заголовка</a:t>
            </a:r>
            <a:endParaRPr lang="en-US" dirty="0"/>
          </a:p>
        </p:txBody>
      </p:sp>
      <p:sp>
        <p:nvSpPr>
          <p:cNvPr id="2" name="Прямоугольник 1"/>
          <p:cNvSpPr/>
          <p:nvPr userDrawn="1"/>
        </p:nvSpPr>
        <p:spPr>
          <a:xfrm>
            <a:off x="4572000" y="5126038"/>
            <a:ext cx="4572000" cy="588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Рисунок 9"/>
          <p:cNvPicPr>
            <a:picLocks noChangeAspect="1"/>
          </p:cNvPicPr>
          <p:nvPr userDrawn="1"/>
        </p:nvPicPr>
        <p:blipFill rotWithShape="1">
          <a:blip r:embed="rId2" cstate="print">
            <a:extLst>
              <a:ext uri="{28A0092B-C50C-407E-A947-70E740481C1C}">
                <a14:useLocalDpi xmlns:a14="http://schemas.microsoft.com/office/drawing/2010/main" val="0"/>
              </a:ext>
            </a:extLst>
          </a:blip>
          <a:srcRect l="42193" r="-1"/>
          <a:stretch/>
        </p:blipFill>
        <p:spPr>
          <a:xfrm flipV="1">
            <a:off x="3784210" y="929"/>
            <a:ext cx="5359792" cy="5714070"/>
          </a:xfrm>
          <a:prstGeom prst="rect">
            <a:avLst/>
          </a:prstGeom>
        </p:spPr>
      </p:pic>
      <p:pic>
        <p:nvPicPr>
          <p:cNvPr id="6" name="Рисунок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0977" y="302324"/>
            <a:ext cx="1470186" cy="503428"/>
          </a:xfrm>
          <a:prstGeom prst="rect">
            <a:avLst/>
          </a:prstGeom>
        </p:spPr>
      </p:pic>
    </p:spTree>
    <p:extLst>
      <p:ext uri="{BB962C8B-B14F-4D97-AF65-F5344CB8AC3E}">
        <p14:creationId xmlns:p14="http://schemas.microsoft.com/office/powerpoint/2010/main" val="4252247594"/>
      </p:ext>
    </p:extLst>
  </p:cSld>
  <p:clrMapOvr>
    <a:masterClrMapping/>
  </p:clrMapOvr>
  <p:extLst>
    <p:ext uri="{DCECCB84-F9BA-43D5-87BE-67443E8EF086}">
      <p15:sldGuideLst xmlns:p15="http://schemas.microsoft.com/office/powerpoint/2012/main">
        <p15:guide id="1" pos="2880">
          <p15:clr>
            <a:srgbClr val="FBAE40"/>
          </p15:clr>
        </p15:guide>
        <p15:guide id="2" pos="1910">
          <p15:clr>
            <a:srgbClr val="FBAE40"/>
          </p15:clr>
        </p15:guide>
        <p15:guide id="3" pos="958">
          <p15:clr>
            <a:srgbClr val="FBAE40"/>
          </p15:clr>
        </p15:guide>
        <p15:guide id="4" pos="3850">
          <p15:clr>
            <a:srgbClr val="FBAE40"/>
          </p15:clr>
        </p15:guide>
        <p15:guide id="5" pos="4802">
          <p15:clr>
            <a:srgbClr val="FBAE40"/>
          </p15:clr>
        </p15:guide>
        <p15:guide id="6" orient="horz" pos="1324">
          <p15:clr>
            <a:srgbClr val="FBAE40"/>
          </p15:clr>
        </p15:guide>
        <p15:guide id="7" orient="horz" pos="349">
          <p15:clr>
            <a:srgbClr val="FBAE40"/>
          </p15:clr>
        </p15:guide>
        <p15:guide id="8" orient="horz" pos="2276">
          <p15:clr>
            <a:srgbClr val="FBAE40"/>
          </p15:clr>
        </p15:guide>
        <p15:guide id="9" orient="horz" pos="3229">
          <p15:clr>
            <a:srgbClr val="FBAE40"/>
          </p15:clr>
        </p15:guide>
        <p15:guide id="10" pos="18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ru-RU"/>
              <a:t>Образец заголовка</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09FDC8B-06E6-4D96-B168-46B82FC688D0}" type="datetimeFigureOut">
              <a:rPr lang="ru-RU" smtClean="0"/>
              <a:t>15.12.2024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C751855-14F3-451D-A3C4-EA3433104EB4}" type="slidenum">
              <a:rPr lang="ru-RU" smtClean="0"/>
              <a:t>‹№›</a:t>
            </a:fld>
            <a:endParaRPr lang="ru-RU"/>
          </a:p>
        </p:txBody>
      </p:sp>
    </p:spTree>
    <p:extLst>
      <p:ext uri="{BB962C8B-B14F-4D97-AF65-F5344CB8AC3E}">
        <p14:creationId xmlns:p14="http://schemas.microsoft.com/office/powerpoint/2010/main" val="9123248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09FDC8B-06E6-4D96-B168-46B82FC688D0}" type="datetimeFigureOut">
              <a:rPr lang="ru-RU" smtClean="0"/>
              <a:t>15.12.2024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C751855-14F3-451D-A3C4-EA3433104EB4}" type="slidenum">
              <a:rPr lang="ru-RU" smtClean="0"/>
              <a:t>‹№›</a:t>
            </a:fld>
            <a:endParaRPr lang="ru-RU"/>
          </a:p>
        </p:txBody>
      </p:sp>
    </p:spTree>
    <p:extLst>
      <p:ext uri="{BB962C8B-B14F-4D97-AF65-F5344CB8AC3E}">
        <p14:creationId xmlns:p14="http://schemas.microsoft.com/office/powerpoint/2010/main" val="1215721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ru-RU"/>
              <a:t>Образец заголовка</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09FDC8B-06E6-4D96-B168-46B82FC688D0}" type="datetimeFigureOut">
              <a:rPr lang="ru-RU" smtClean="0"/>
              <a:t>15.12.2024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C751855-14F3-451D-A3C4-EA3433104EB4}" type="slidenum">
              <a:rPr lang="ru-RU" smtClean="0"/>
              <a:t>‹№›</a:t>
            </a:fld>
            <a:endParaRPr lang="ru-RU"/>
          </a:p>
        </p:txBody>
      </p:sp>
    </p:spTree>
    <p:extLst>
      <p:ext uri="{BB962C8B-B14F-4D97-AF65-F5344CB8AC3E}">
        <p14:creationId xmlns:p14="http://schemas.microsoft.com/office/powerpoint/2010/main" val="1015337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09FDC8B-06E6-4D96-B168-46B82FC688D0}" type="datetimeFigureOut">
              <a:rPr lang="ru-RU" smtClean="0"/>
              <a:t>15.12.2024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C751855-14F3-451D-A3C4-EA3433104EB4}" type="slidenum">
              <a:rPr lang="ru-RU" smtClean="0"/>
              <a:t>‹№›</a:t>
            </a:fld>
            <a:endParaRPr lang="ru-RU"/>
          </a:p>
        </p:txBody>
      </p:sp>
    </p:spTree>
    <p:extLst>
      <p:ext uri="{BB962C8B-B14F-4D97-AF65-F5344CB8AC3E}">
        <p14:creationId xmlns:p14="http://schemas.microsoft.com/office/powerpoint/2010/main" val="12352653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Content Placeholder 3"/>
          <p:cNvSpPr>
            <a:spLocks noGrp="1"/>
          </p:cNvSpPr>
          <p:nvPr>
            <p:ph sz="half" idx="2"/>
          </p:nvPr>
        </p:nvSpPr>
        <p:spPr>
          <a:xfrm>
            <a:off x="629842" y="2087563"/>
            <a:ext cx="3868340" cy="307049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Content Placeholder 5"/>
          <p:cNvSpPr>
            <a:spLocks noGrp="1"/>
          </p:cNvSpPr>
          <p:nvPr>
            <p:ph sz="quarter" idx="4"/>
          </p:nvPr>
        </p:nvSpPr>
        <p:spPr>
          <a:xfrm>
            <a:off x="4629150" y="2087563"/>
            <a:ext cx="3887391" cy="307049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09FDC8B-06E6-4D96-B168-46B82FC688D0}" type="datetimeFigureOut">
              <a:rPr lang="ru-RU" smtClean="0"/>
              <a:t>15.12.2024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C751855-14F3-451D-A3C4-EA3433104EB4}" type="slidenum">
              <a:rPr lang="ru-RU" smtClean="0"/>
              <a:t>‹№›</a:t>
            </a:fld>
            <a:endParaRPr lang="ru-RU"/>
          </a:p>
        </p:txBody>
      </p:sp>
    </p:spTree>
    <p:extLst>
      <p:ext uri="{BB962C8B-B14F-4D97-AF65-F5344CB8AC3E}">
        <p14:creationId xmlns:p14="http://schemas.microsoft.com/office/powerpoint/2010/main" val="6136672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09FDC8B-06E6-4D96-B168-46B82FC688D0}" type="datetimeFigureOut">
              <a:rPr lang="ru-RU" smtClean="0"/>
              <a:t>15.12.2024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C751855-14F3-451D-A3C4-EA3433104EB4}" type="slidenum">
              <a:rPr lang="ru-RU" smtClean="0"/>
              <a:t>‹№›</a:t>
            </a:fld>
            <a:endParaRPr lang="ru-RU"/>
          </a:p>
        </p:txBody>
      </p:sp>
    </p:spTree>
    <p:extLst>
      <p:ext uri="{BB962C8B-B14F-4D97-AF65-F5344CB8AC3E}">
        <p14:creationId xmlns:p14="http://schemas.microsoft.com/office/powerpoint/2010/main" val="14288953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9FDC8B-06E6-4D96-B168-46B82FC688D0}" type="datetimeFigureOut">
              <a:rPr lang="ru-RU" smtClean="0"/>
              <a:t>15.12.2024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C751855-14F3-451D-A3C4-EA3433104EB4}" type="slidenum">
              <a:rPr lang="ru-RU" smtClean="0"/>
              <a:t>‹№›</a:t>
            </a:fld>
            <a:endParaRPr lang="ru-RU"/>
          </a:p>
        </p:txBody>
      </p:sp>
    </p:spTree>
    <p:extLst>
      <p:ext uri="{BB962C8B-B14F-4D97-AF65-F5344CB8AC3E}">
        <p14:creationId xmlns:p14="http://schemas.microsoft.com/office/powerpoint/2010/main" val="38333259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ru-RU"/>
              <a:t>Образец заголовка</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Date Placeholder 4"/>
          <p:cNvSpPr>
            <a:spLocks noGrp="1"/>
          </p:cNvSpPr>
          <p:nvPr>
            <p:ph type="dt" sz="half" idx="10"/>
          </p:nvPr>
        </p:nvSpPr>
        <p:spPr/>
        <p:txBody>
          <a:bodyPr/>
          <a:lstStyle/>
          <a:p>
            <a:fld id="{B09FDC8B-06E6-4D96-B168-46B82FC688D0}" type="datetimeFigureOut">
              <a:rPr lang="ru-RU" smtClean="0"/>
              <a:t>15.12.2024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C751855-14F3-451D-A3C4-EA3433104EB4}" type="slidenum">
              <a:rPr lang="ru-RU" smtClean="0"/>
              <a:t>‹№›</a:t>
            </a:fld>
            <a:endParaRPr lang="ru-RU"/>
          </a:p>
        </p:txBody>
      </p:sp>
    </p:spTree>
    <p:extLst>
      <p:ext uri="{BB962C8B-B14F-4D97-AF65-F5344CB8AC3E}">
        <p14:creationId xmlns:p14="http://schemas.microsoft.com/office/powerpoint/2010/main" val="18231765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ru-RU"/>
              <a:t>Вставка рисунка</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Date Placeholder 4"/>
          <p:cNvSpPr>
            <a:spLocks noGrp="1"/>
          </p:cNvSpPr>
          <p:nvPr>
            <p:ph type="dt" sz="half" idx="10"/>
          </p:nvPr>
        </p:nvSpPr>
        <p:spPr/>
        <p:txBody>
          <a:bodyPr/>
          <a:lstStyle/>
          <a:p>
            <a:fld id="{B09FDC8B-06E6-4D96-B168-46B82FC688D0}" type="datetimeFigureOut">
              <a:rPr lang="ru-RU" smtClean="0"/>
              <a:t>15.12.2024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C751855-14F3-451D-A3C4-EA3433104EB4}" type="slidenum">
              <a:rPr lang="ru-RU" smtClean="0"/>
              <a:t>‹№›</a:t>
            </a:fld>
            <a:endParaRPr lang="ru-RU"/>
          </a:p>
        </p:txBody>
      </p:sp>
    </p:spTree>
    <p:extLst>
      <p:ext uri="{BB962C8B-B14F-4D97-AF65-F5344CB8AC3E}">
        <p14:creationId xmlns:p14="http://schemas.microsoft.com/office/powerpoint/2010/main" val="579306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Титульный слайд">
    <p:spTree>
      <p:nvGrpSpPr>
        <p:cNvPr id="1" name=""/>
        <p:cNvGrpSpPr/>
        <p:nvPr/>
      </p:nvGrpSpPr>
      <p:grpSpPr>
        <a:xfrm>
          <a:off x="0" y="0"/>
          <a:ext cx="0" cy="0"/>
          <a:chOff x="0" y="0"/>
          <a:chExt cx="0" cy="0"/>
        </a:xfrm>
      </p:grpSpPr>
      <p:pic>
        <p:nvPicPr>
          <p:cNvPr id="14" name="Рисунок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868" y="47617"/>
            <a:ext cx="612440" cy="1059660"/>
          </a:xfrm>
          <a:prstGeom prst="rect">
            <a:avLst/>
          </a:prstGeom>
        </p:spPr>
      </p:pic>
      <p:pic>
        <p:nvPicPr>
          <p:cNvPr id="30" name="Рисунок 2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73777" y="302324"/>
            <a:ext cx="1470186" cy="503428"/>
          </a:xfrm>
          <a:prstGeom prst="rect">
            <a:avLst/>
          </a:prstGeom>
        </p:spPr>
      </p:pic>
      <p:sp>
        <p:nvSpPr>
          <p:cNvPr id="33" name="Title 1"/>
          <p:cNvSpPr>
            <a:spLocks noGrp="1"/>
          </p:cNvSpPr>
          <p:nvPr>
            <p:ph type="title"/>
          </p:nvPr>
        </p:nvSpPr>
        <p:spPr>
          <a:xfrm>
            <a:off x="1014412" y="314325"/>
            <a:ext cx="7500937" cy="542925"/>
          </a:xfrm>
        </p:spPr>
        <p:txBody>
          <a:bodyPr>
            <a:normAutofit/>
          </a:bodyPr>
          <a:lstStyle>
            <a:lvl1pPr>
              <a:defRPr sz="2400">
                <a:solidFill>
                  <a:schemeClr val="tx2"/>
                </a:solidFill>
                <a:latin typeface="Museo Sans Cyrl 900" panose="02000000000000000000" pitchFamily="50" charset="-52"/>
              </a:defRPr>
            </a:lvl1pPr>
          </a:lstStyle>
          <a:p>
            <a:r>
              <a:rPr lang="ru-RU" dirty="0"/>
              <a:t>Образец заголовка</a:t>
            </a:r>
            <a:endParaRPr lang="en-US" dirty="0"/>
          </a:p>
        </p:txBody>
      </p:sp>
      <p:pic>
        <p:nvPicPr>
          <p:cNvPr id="34" name="Рисунок 33"/>
          <p:cNvPicPr>
            <a:picLocks noChangeAspect="1"/>
          </p:cNvPicPr>
          <p:nvPr userDrawn="1"/>
        </p:nvPicPr>
        <p:blipFill rotWithShape="1">
          <a:blip r:embed="rId4" cstate="print">
            <a:extLst>
              <a:ext uri="{28A0092B-C50C-407E-A947-70E740481C1C}">
                <a14:useLocalDpi xmlns:a14="http://schemas.microsoft.com/office/drawing/2010/main" val="0"/>
              </a:ext>
            </a:extLst>
          </a:blip>
          <a:srcRect b="-1060"/>
          <a:stretch/>
        </p:blipFill>
        <p:spPr>
          <a:xfrm>
            <a:off x="7538786" y="1487263"/>
            <a:ext cx="1539901" cy="2692852"/>
          </a:xfrm>
          <a:prstGeom prst="rect">
            <a:avLst/>
          </a:prstGeom>
        </p:spPr>
      </p:pic>
      <p:sp>
        <p:nvSpPr>
          <p:cNvPr id="10" name="Прямоугольник 9"/>
          <p:cNvSpPr/>
          <p:nvPr userDrawn="1"/>
        </p:nvSpPr>
        <p:spPr>
          <a:xfrm>
            <a:off x="0" y="5436394"/>
            <a:ext cx="9144000" cy="278606"/>
          </a:xfrm>
          <a:prstGeom prst="rect">
            <a:avLst/>
          </a:prstGeom>
          <a:gradFill>
            <a:gsLst>
              <a:gs pos="0">
                <a:schemeClr val="bg2"/>
              </a:gs>
              <a:gs pos="100000">
                <a:schemeClr val="tx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189852425"/>
      </p:ext>
    </p:extLst>
  </p:cSld>
  <p:clrMapOvr>
    <a:masterClrMapping/>
  </p:clrMapOvr>
  <p:extLst>
    <p:ext uri="{DCECCB84-F9BA-43D5-87BE-67443E8EF086}">
      <p15:sldGuideLst xmlns:p15="http://schemas.microsoft.com/office/powerpoint/2012/main">
        <p15:guide id="1" pos="2880" userDrawn="1">
          <p15:clr>
            <a:srgbClr val="FBAE40"/>
          </p15:clr>
        </p15:guide>
        <p15:guide id="2" pos="1910" userDrawn="1">
          <p15:clr>
            <a:srgbClr val="FBAE40"/>
          </p15:clr>
        </p15:guide>
        <p15:guide id="3" pos="958" userDrawn="1">
          <p15:clr>
            <a:srgbClr val="FBAE40"/>
          </p15:clr>
        </p15:guide>
        <p15:guide id="4" pos="3850" userDrawn="1">
          <p15:clr>
            <a:srgbClr val="FBAE40"/>
          </p15:clr>
        </p15:guide>
        <p15:guide id="5" pos="4802" userDrawn="1">
          <p15:clr>
            <a:srgbClr val="FBAE40"/>
          </p15:clr>
        </p15:guide>
        <p15:guide id="6" orient="horz" pos="1324" userDrawn="1">
          <p15:clr>
            <a:srgbClr val="FBAE40"/>
          </p15:clr>
        </p15:guide>
        <p15:guide id="7" orient="horz" pos="349" userDrawn="1">
          <p15:clr>
            <a:srgbClr val="FBAE40"/>
          </p15:clr>
        </p15:guide>
        <p15:guide id="8" orient="horz" pos="2276" userDrawn="1">
          <p15:clr>
            <a:srgbClr val="FBAE40"/>
          </p15:clr>
        </p15:guide>
        <p15:guide id="9" orient="horz" pos="3229"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09FDC8B-06E6-4D96-B168-46B82FC688D0}" type="datetimeFigureOut">
              <a:rPr lang="ru-RU" smtClean="0"/>
              <a:t>15.12.2024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C751855-14F3-451D-A3C4-EA3433104EB4}" type="slidenum">
              <a:rPr lang="ru-RU" smtClean="0"/>
              <a:t>‹№›</a:t>
            </a:fld>
            <a:endParaRPr lang="ru-RU"/>
          </a:p>
        </p:txBody>
      </p:sp>
    </p:spTree>
    <p:extLst>
      <p:ext uri="{BB962C8B-B14F-4D97-AF65-F5344CB8AC3E}">
        <p14:creationId xmlns:p14="http://schemas.microsoft.com/office/powerpoint/2010/main" val="28644914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09FDC8B-06E6-4D96-B168-46B82FC688D0}" type="datetimeFigureOut">
              <a:rPr lang="ru-RU" smtClean="0"/>
              <a:t>15.12.2024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C751855-14F3-451D-A3C4-EA3433104EB4}" type="slidenum">
              <a:rPr lang="ru-RU" smtClean="0"/>
              <a:t>‹№›</a:t>
            </a:fld>
            <a:endParaRPr lang="ru-RU"/>
          </a:p>
        </p:txBody>
      </p:sp>
    </p:spTree>
    <p:extLst>
      <p:ext uri="{BB962C8B-B14F-4D97-AF65-F5344CB8AC3E}">
        <p14:creationId xmlns:p14="http://schemas.microsoft.com/office/powerpoint/2010/main" val="35654872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60125"/>
      </p:ext>
    </p:extLst>
  </p:cSld>
  <p:clrMapOvr>
    <a:masterClrMapping/>
  </p:clrMapOvr>
  <p:extLst>
    <p:ext uri="{DCECCB84-F9BA-43D5-87BE-67443E8EF086}">
      <p15:sldGuideLst xmlns:p15="http://schemas.microsoft.com/office/powerpoint/2012/main">
        <p15:guide id="1" pos="2880">
          <p15:clr>
            <a:srgbClr val="FBAE40"/>
          </p15:clr>
        </p15:guide>
        <p15:guide id="2" pos="1910">
          <p15:clr>
            <a:srgbClr val="FBAE40"/>
          </p15:clr>
        </p15:guide>
        <p15:guide id="3" pos="958">
          <p15:clr>
            <a:srgbClr val="FBAE40"/>
          </p15:clr>
        </p15:guide>
        <p15:guide id="4" pos="3850">
          <p15:clr>
            <a:srgbClr val="FBAE40"/>
          </p15:clr>
        </p15:guide>
        <p15:guide id="5" pos="4802">
          <p15:clr>
            <a:srgbClr val="FBAE40"/>
          </p15:clr>
        </p15:guide>
        <p15:guide id="6" orient="horz" pos="1271">
          <p15:clr>
            <a:srgbClr val="FBAE40"/>
          </p15:clr>
        </p15:guide>
        <p15:guide id="7" orient="horz" pos="193">
          <p15:clr>
            <a:srgbClr val="FBAE40"/>
          </p15:clr>
        </p15:guide>
        <p15:guide id="8" orient="horz" pos="2329">
          <p15:clr>
            <a:srgbClr val="FBAE40"/>
          </p15:clr>
        </p15:guide>
        <p15:guide id="9" orient="horz" pos="338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Титульный слайд">
    <p:spTree>
      <p:nvGrpSpPr>
        <p:cNvPr id="1" name=""/>
        <p:cNvGrpSpPr/>
        <p:nvPr/>
      </p:nvGrpSpPr>
      <p:grpSpPr>
        <a:xfrm>
          <a:off x="0" y="0"/>
          <a:ext cx="0" cy="0"/>
          <a:chOff x="0" y="0"/>
          <a:chExt cx="0" cy="0"/>
        </a:xfrm>
      </p:grpSpPr>
      <p:pic>
        <p:nvPicPr>
          <p:cNvPr id="6" name="Рисунок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78552" y="302324"/>
            <a:ext cx="1470186" cy="503428"/>
          </a:xfrm>
          <a:prstGeom prst="rect">
            <a:avLst/>
          </a:prstGeom>
        </p:spPr>
      </p:pic>
      <p:pic>
        <p:nvPicPr>
          <p:cNvPr id="14" name="Рисунок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868" y="47617"/>
            <a:ext cx="612440" cy="1059660"/>
          </a:xfrm>
          <a:prstGeom prst="rect">
            <a:avLst/>
          </a:prstGeom>
        </p:spPr>
      </p:pic>
      <p:sp>
        <p:nvSpPr>
          <p:cNvPr id="33" name="Title 1"/>
          <p:cNvSpPr>
            <a:spLocks noGrp="1"/>
          </p:cNvSpPr>
          <p:nvPr>
            <p:ph type="title"/>
          </p:nvPr>
        </p:nvSpPr>
        <p:spPr>
          <a:xfrm>
            <a:off x="1014412" y="314325"/>
            <a:ext cx="7500937" cy="542925"/>
          </a:xfrm>
        </p:spPr>
        <p:txBody>
          <a:bodyPr>
            <a:normAutofit/>
          </a:bodyPr>
          <a:lstStyle>
            <a:lvl1pPr>
              <a:defRPr sz="2400">
                <a:solidFill>
                  <a:schemeClr val="tx2"/>
                </a:solidFill>
                <a:latin typeface="Museo Sans Cyrl 900" panose="02000000000000000000" pitchFamily="50" charset="-52"/>
              </a:defRPr>
            </a:lvl1pPr>
          </a:lstStyle>
          <a:p>
            <a:r>
              <a:rPr lang="ru-RU" dirty="0"/>
              <a:t>Образец заголовка</a:t>
            </a:r>
            <a:endParaRPr lang="en-US" dirty="0"/>
          </a:p>
        </p:txBody>
      </p:sp>
      <p:sp>
        <p:nvSpPr>
          <p:cNvPr id="35" name="Прямоугольник 34"/>
          <p:cNvSpPr/>
          <p:nvPr userDrawn="1"/>
        </p:nvSpPr>
        <p:spPr>
          <a:xfrm>
            <a:off x="0" y="5436394"/>
            <a:ext cx="9144000" cy="278606"/>
          </a:xfrm>
          <a:prstGeom prst="rect">
            <a:avLst/>
          </a:prstGeom>
          <a:gradFill>
            <a:gsLst>
              <a:gs pos="0">
                <a:schemeClr val="bg2"/>
              </a:gs>
              <a:gs pos="100000">
                <a:schemeClr val="tx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239943172"/>
      </p:ext>
    </p:extLst>
  </p:cSld>
  <p:clrMapOvr>
    <a:masterClrMapping/>
  </p:clrMapOvr>
  <p:extLst>
    <p:ext uri="{DCECCB84-F9BA-43D5-87BE-67443E8EF086}">
      <p15:sldGuideLst xmlns:p15="http://schemas.microsoft.com/office/powerpoint/2012/main">
        <p15:guide id="1" pos="2880">
          <p15:clr>
            <a:srgbClr val="FBAE40"/>
          </p15:clr>
        </p15:guide>
        <p15:guide id="2" pos="1910">
          <p15:clr>
            <a:srgbClr val="FBAE40"/>
          </p15:clr>
        </p15:guide>
        <p15:guide id="3" pos="958">
          <p15:clr>
            <a:srgbClr val="FBAE40"/>
          </p15:clr>
        </p15:guide>
        <p15:guide id="4" pos="3850">
          <p15:clr>
            <a:srgbClr val="FBAE40"/>
          </p15:clr>
        </p15:guide>
        <p15:guide id="5" pos="4802">
          <p15:clr>
            <a:srgbClr val="FBAE40"/>
          </p15:clr>
        </p15:guide>
        <p15:guide id="6" orient="horz" pos="1324">
          <p15:clr>
            <a:srgbClr val="FBAE40"/>
          </p15:clr>
        </p15:guide>
        <p15:guide id="7" orient="horz" pos="349">
          <p15:clr>
            <a:srgbClr val="FBAE40"/>
          </p15:clr>
        </p15:guide>
        <p15:guide id="8" orient="horz" pos="2276">
          <p15:clr>
            <a:srgbClr val="FBAE40"/>
          </p15:clr>
        </p15:guide>
        <p15:guide id="9" orient="horz" pos="322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Титульный слайд">
    <p:spTree>
      <p:nvGrpSpPr>
        <p:cNvPr id="1" name=""/>
        <p:cNvGrpSpPr/>
        <p:nvPr/>
      </p:nvGrpSpPr>
      <p:grpSpPr>
        <a:xfrm>
          <a:off x="0" y="0"/>
          <a:ext cx="0" cy="0"/>
          <a:chOff x="0" y="0"/>
          <a:chExt cx="0" cy="0"/>
        </a:xfrm>
      </p:grpSpPr>
      <p:pic>
        <p:nvPicPr>
          <p:cNvPr id="6" name="Рисунок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78552" y="302324"/>
            <a:ext cx="1470186" cy="503428"/>
          </a:xfrm>
          <a:prstGeom prst="rect">
            <a:avLst/>
          </a:prstGeom>
        </p:spPr>
      </p:pic>
      <p:pic>
        <p:nvPicPr>
          <p:cNvPr id="14" name="Рисунок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868" y="158230"/>
            <a:ext cx="612440" cy="1059660"/>
          </a:xfrm>
          <a:prstGeom prst="rect">
            <a:avLst/>
          </a:prstGeom>
        </p:spPr>
      </p:pic>
      <p:sp>
        <p:nvSpPr>
          <p:cNvPr id="33" name="Title 1"/>
          <p:cNvSpPr>
            <a:spLocks noGrp="1"/>
          </p:cNvSpPr>
          <p:nvPr>
            <p:ph type="title"/>
          </p:nvPr>
        </p:nvSpPr>
        <p:spPr>
          <a:xfrm>
            <a:off x="1014412" y="203712"/>
            <a:ext cx="7500937" cy="542925"/>
          </a:xfrm>
        </p:spPr>
        <p:txBody>
          <a:bodyPr>
            <a:normAutofit/>
          </a:bodyPr>
          <a:lstStyle>
            <a:lvl1pPr>
              <a:defRPr sz="2400">
                <a:solidFill>
                  <a:schemeClr val="tx2"/>
                </a:solidFill>
                <a:latin typeface="Museo Sans Cyrl 900" panose="02000000000000000000" pitchFamily="50" charset="-52"/>
              </a:defRPr>
            </a:lvl1pPr>
          </a:lstStyle>
          <a:p>
            <a:r>
              <a:rPr lang="ru-RU" dirty="0"/>
              <a:t>Образец заголовка</a:t>
            </a:r>
            <a:endParaRPr lang="en-US" dirty="0"/>
          </a:p>
        </p:txBody>
      </p:sp>
      <p:sp>
        <p:nvSpPr>
          <p:cNvPr id="35" name="Прямоугольник 34"/>
          <p:cNvSpPr/>
          <p:nvPr userDrawn="1"/>
        </p:nvSpPr>
        <p:spPr>
          <a:xfrm>
            <a:off x="0" y="5436394"/>
            <a:ext cx="9144000" cy="278606"/>
          </a:xfrm>
          <a:prstGeom prst="rect">
            <a:avLst/>
          </a:prstGeom>
          <a:gradFill>
            <a:gsLst>
              <a:gs pos="0">
                <a:schemeClr val="bg2"/>
              </a:gs>
              <a:gs pos="100000">
                <a:schemeClr val="tx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191211340"/>
      </p:ext>
    </p:extLst>
  </p:cSld>
  <p:clrMapOvr>
    <a:masterClrMapping/>
  </p:clrMapOvr>
  <p:extLst>
    <p:ext uri="{DCECCB84-F9BA-43D5-87BE-67443E8EF086}">
      <p15:sldGuideLst xmlns:p15="http://schemas.microsoft.com/office/powerpoint/2012/main">
        <p15:guide id="1" pos="2880">
          <p15:clr>
            <a:srgbClr val="FBAE40"/>
          </p15:clr>
        </p15:guide>
        <p15:guide id="2" pos="1910">
          <p15:clr>
            <a:srgbClr val="FBAE40"/>
          </p15:clr>
        </p15:guide>
        <p15:guide id="3" pos="958">
          <p15:clr>
            <a:srgbClr val="FBAE40"/>
          </p15:clr>
        </p15:guide>
        <p15:guide id="4" pos="3850">
          <p15:clr>
            <a:srgbClr val="FBAE40"/>
          </p15:clr>
        </p15:guide>
        <p15:guide id="5" pos="4802">
          <p15:clr>
            <a:srgbClr val="FBAE40"/>
          </p15:clr>
        </p15:guide>
        <p15:guide id="6" orient="horz" pos="1324">
          <p15:clr>
            <a:srgbClr val="FBAE40"/>
          </p15:clr>
        </p15:guide>
        <p15:guide id="7" orient="horz" pos="349">
          <p15:clr>
            <a:srgbClr val="FBAE40"/>
          </p15:clr>
        </p15:guide>
        <p15:guide id="8" orient="horz" pos="2276">
          <p15:clr>
            <a:srgbClr val="FBAE40"/>
          </p15:clr>
        </p15:guide>
        <p15:guide id="9" orient="horz" pos="322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Титульный слайд">
    <p:spTree>
      <p:nvGrpSpPr>
        <p:cNvPr id="1" name=""/>
        <p:cNvGrpSpPr/>
        <p:nvPr/>
      </p:nvGrpSpPr>
      <p:grpSpPr>
        <a:xfrm>
          <a:off x="0" y="0"/>
          <a:ext cx="0" cy="0"/>
          <a:chOff x="0" y="0"/>
          <a:chExt cx="0" cy="0"/>
        </a:xfrm>
      </p:grpSpPr>
      <p:pic>
        <p:nvPicPr>
          <p:cNvPr id="6" name="Рисунок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78552" y="302324"/>
            <a:ext cx="1470186" cy="503428"/>
          </a:xfrm>
          <a:prstGeom prst="rect">
            <a:avLst/>
          </a:prstGeom>
        </p:spPr>
      </p:pic>
      <p:pic>
        <p:nvPicPr>
          <p:cNvPr id="14" name="Рисунок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868" y="158230"/>
            <a:ext cx="612440" cy="1059660"/>
          </a:xfrm>
          <a:prstGeom prst="rect">
            <a:avLst/>
          </a:prstGeom>
        </p:spPr>
      </p:pic>
      <p:sp>
        <p:nvSpPr>
          <p:cNvPr id="33" name="Title 1"/>
          <p:cNvSpPr>
            <a:spLocks noGrp="1"/>
          </p:cNvSpPr>
          <p:nvPr>
            <p:ph type="title"/>
          </p:nvPr>
        </p:nvSpPr>
        <p:spPr>
          <a:xfrm>
            <a:off x="1014412" y="203712"/>
            <a:ext cx="7500937" cy="542925"/>
          </a:xfrm>
        </p:spPr>
        <p:txBody>
          <a:bodyPr>
            <a:normAutofit/>
          </a:bodyPr>
          <a:lstStyle>
            <a:lvl1pPr>
              <a:defRPr sz="2400">
                <a:solidFill>
                  <a:schemeClr val="tx2"/>
                </a:solidFill>
                <a:latin typeface="Museo Sans Cyrl 900" panose="02000000000000000000" pitchFamily="50" charset="-52"/>
              </a:defRPr>
            </a:lvl1pPr>
          </a:lstStyle>
          <a:p>
            <a:r>
              <a:rPr lang="ru-RU" dirty="0"/>
              <a:t>Образец заголовка</a:t>
            </a:r>
            <a:endParaRPr lang="en-US" dirty="0"/>
          </a:p>
        </p:txBody>
      </p:sp>
    </p:spTree>
    <p:extLst>
      <p:ext uri="{BB962C8B-B14F-4D97-AF65-F5344CB8AC3E}">
        <p14:creationId xmlns:p14="http://schemas.microsoft.com/office/powerpoint/2010/main" val="4239351635"/>
      </p:ext>
    </p:extLst>
  </p:cSld>
  <p:clrMapOvr>
    <a:masterClrMapping/>
  </p:clrMapOvr>
  <p:extLst>
    <p:ext uri="{DCECCB84-F9BA-43D5-87BE-67443E8EF086}">
      <p15:sldGuideLst xmlns:p15="http://schemas.microsoft.com/office/powerpoint/2012/main">
        <p15:guide id="1" pos="2880">
          <p15:clr>
            <a:srgbClr val="FBAE40"/>
          </p15:clr>
        </p15:guide>
        <p15:guide id="2" pos="1910">
          <p15:clr>
            <a:srgbClr val="FBAE40"/>
          </p15:clr>
        </p15:guide>
        <p15:guide id="3" pos="958">
          <p15:clr>
            <a:srgbClr val="FBAE40"/>
          </p15:clr>
        </p15:guide>
        <p15:guide id="4" pos="3850">
          <p15:clr>
            <a:srgbClr val="FBAE40"/>
          </p15:clr>
        </p15:guide>
        <p15:guide id="5" pos="4802">
          <p15:clr>
            <a:srgbClr val="FBAE40"/>
          </p15:clr>
        </p15:guide>
        <p15:guide id="6" orient="horz" pos="1324">
          <p15:clr>
            <a:srgbClr val="FBAE40"/>
          </p15:clr>
        </p15:guide>
        <p15:guide id="7" orient="horz" pos="349">
          <p15:clr>
            <a:srgbClr val="FBAE40"/>
          </p15:clr>
        </p15:guide>
        <p15:guide id="8" orient="horz" pos="2276">
          <p15:clr>
            <a:srgbClr val="FBAE40"/>
          </p15:clr>
        </p15:guide>
        <p15:guide id="9" orient="horz" pos="322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Титульный слайд">
    <p:spTree>
      <p:nvGrpSpPr>
        <p:cNvPr id="1" name=""/>
        <p:cNvGrpSpPr/>
        <p:nvPr/>
      </p:nvGrpSpPr>
      <p:grpSpPr>
        <a:xfrm>
          <a:off x="0" y="0"/>
          <a:ext cx="0" cy="0"/>
          <a:chOff x="0" y="0"/>
          <a:chExt cx="0" cy="0"/>
        </a:xfrm>
      </p:grpSpPr>
      <p:sp>
        <p:nvSpPr>
          <p:cNvPr id="8" name="Прямоугольник 7"/>
          <p:cNvSpPr/>
          <p:nvPr userDrawn="1"/>
        </p:nvSpPr>
        <p:spPr>
          <a:xfrm>
            <a:off x="6111874" y="0"/>
            <a:ext cx="3032125"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79664" y="302324"/>
            <a:ext cx="1467961" cy="503428"/>
          </a:xfrm>
          <a:prstGeom prst="rect">
            <a:avLst/>
          </a:prstGeom>
        </p:spPr>
      </p:pic>
      <p:pic>
        <p:nvPicPr>
          <p:cNvPr id="14" name="Рисунок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868" y="158230"/>
            <a:ext cx="612440" cy="1059660"/>
          </a:xfrm>
          <a:prstGeom prst="rect">
            <a:avLst/>
          </a:prstGeom>
        </p:spPr>
      </p:pic>
      <p:sp>
        <p:nvSpPr>
          <p:cNvPr id="33" name="Title 1"/>
          <p:cNvSpPr>
            <a:spLocks noGrp="1"/>
          </p:cNvSpPr>
          <p:nvPr>
            <p:ph type="title"/>
          </p:nvPr>
        </p:nvSpPr>
        <p:spPr>
          <a:xfrm>
            <a:off x="1014412" y="203712"/>
            <a:ext cx="7500937" cy="542925"/>
          </a:xfrm>
        </p:spPr>
        <p:txBody>
          <a:bodyPr>
            <a:normAutofit/>
          </a:bodyPr>
          <a:lstStyle>
            <a:lvl1pPr>
              <a:defRPr sz="2400">
                <a:solidFill>
                  <a:schemeClr val="tx2"/>
                </a:solidFill>
                <a:latin typeface="Museo Sans Cyrl 900" panose="02000000000000000000" pitchFamily="50" charset="-52"/>
              </a:defRPr>
            </a:lvl1pPr>
          </a:lstStyle>
          <a:p>
            <a:r>
              <a:rPr lang="ru-RU" dirty="0"/>
              <a:t>Образец заголовка</a:t>
            </a:r>
            <a:endParaRPr lang="en-US" dirty="0"/>
          </a:p>
        </p:txBody>
      </p:sp>
    </p:spTree>
    <p:extLst>
      <p:ext uri="{BB962C8B-B14F-4D97-AF65-F5344CB8AC3E}">
        <p14:creationId xmlns:p14="http://schemas.microsoft.com/office/powerpoint/2010/main" val="3424319636"/>
      </p:ext>
    </p:extLst>
  </p:cSld>
  <p:clrMapOvr>
    <a:masterClrMapping/>
  </p:clrMapOvr>
  <p:extLst>
    <p:ext uri="{DCECCB84-F9BA-43D5-87BE-67443E8EF086}">
      <p15:sldGuideLst xmlns:p15="http://schemas.microsoft.com/office/powerpoint/2012/main">
        <p15:guide id="1" pos="2880">
          <p15:clr>
            <a:srgbClr val="FBAE40"/>
          </p15:clr>
        </p15:guide>
        <p15:guide id="2" pos="1910">
          <p15:clr>
            <a:srgbClr val="FBAE40"/>
          </p15:clr>
        </p15:guide>
        <p15:guide id="3" pos="958">
          <p15:clr>
            <a:srgbClr val="FBAE40"/>
          </p15:clr>
        </p15:guide>
        <p15:guide id="4" pos="3850">
          <p15:clr>
            <a:srgbClr val="FBAE40"/>
          </p15:clr>
        </p15:guide>
        <p15:guide id="5" pos="4802">
          <p15:clr>
            <a:srgbClr val="FBAE40"/>
          </p15:clr>
        </p15:guide>
        <p15:guide id="6" orient="horz" pos="1324">
          <p15:clr>
            <a:srgbClr val="FBAE40"/>
          </p15:clr>
        </p15:guide>
        <p15:guide id="7" orient="horz" pos="349">
          <p15:clr>
            <a:srgbClr val="FBAE40"/>
          </p15:clr>
        </p15:guide>
        <p15:guide id="8" orient="horz" pos="2276">
          <p15:clr>
            <a:srgbClr val="FBAE40"/>
          </p15:clr>
        </p15:guide>
        <p15:guide id="9" orient="horz" pos="322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Титульный слайд">
    <p:spTree>
      <p:nvGrpSpPr>
        <p:cNvPr id="1" name=""/>
        <p:cNvGrpSpPr/>
        <p:nvPr/>
      </p:nvGrpSpPr>
      <p:grpSpPr>
        <a:xfrm>
          <a:off x="0" y="0"/>
          <a:ext cx="0" cy="0"/>
          <a:chOff x="0" y="0"/>
          <a:chExt cx="0" cy="0"/>
        </a:xfrm>
      </p:grpSpPr>
      <p:sp>
        <p:nvSpPr>
          <p:cNvPr id="10" name="Прямоугольник 9"/>
          <p:cNvSpPr/>
          <p:nvPr userDrawn="1"/>
        </p:nvSpPr>
        <p:spPr>
          <a:xfrm>
            <a:off x="4572000" y="5126038"/>
            <a:ext cx="4572000" cy="588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itle 1"/>
          <p:cNvSpPr>
            <a:spLocks noGrp="1"/>
          </p:cNvSpPr>
          <p:nvPr>
            <p:ph type="title"/>
          </p:nvPr>
        </p:nvSpPr>
        <p:spPr>
          <a:xfrm>
            <a:off x="201613" y="1733097"/>
            <a:ext cx="4370388" cy="542925"/>
          </a:xfrm>
        </p:spPr>
        <p:txBody>
          <a:bodyPr>
            <a:normAutofit/>
          </a:bodyPr>
          <a:lstStyle>
            <a:lvl1pPr>
              <a:defRPr sz="2400">
                <a:solidFill>
                  <a:schemeClr val="tx2"/>
                </a:solidFill>
                <a:latin typeface="Museo Sans Cyrl 900" panose="02000000000000000000" pitchFamily="50" charset="-52"/>
              </a:defRPr>
            </a:lvl1pPr>
          </a:lstStyle>
          <a:p>
            <a:r>
              <a:rPr lang="ru-RU" dirty="0"/>
              <a:t>Образец заголовка</a:t>
            </a:r>
            <a:endParaRPr lang="en-US" dirty="0"/>
          </a:p>
        </p:txBody>
      </p:sp>
      <p:pic>
        <p:nvPicPr>
          <p:cNvPr id="12" name="Рисунок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4768" y="302324"/>
            <a:ext cx="1127044" cy="503428"/>
          </a:xfrm>
          <a:prstGeom prst="rect">
            <a:avLst/>
          </a:prstGeom>
        </p:spPr>
      </p:pic>
    </p:spTree>
    <p:extLst>
      <p:ext uri="{BB962C8B-B14F-4D97-AF65-F5344CB8AC3E}">
        <p14:creationId xmlns:p14="http://schemas.microsoft.com/office/powerpoint/2010/main" val="3101385433"/>
      </p:ext>
    </p:extLst>
  </p:cSld>
  <p:clrMapOvr>
    <a:masterClrMapping/>
  </p:clrMapOvr>
  <p:extLst>
    <p:ext uri="{DCECCB84-F9BA-43D5-87BE-67443E8EF086}">
      <p15:sldGuideLst xmlns:p15="http://schemas.microsoft.com/office/powerpoint/2012/main">
        <p15:guide id="1" pos="2880">
          <p15:clr>
            <a:srgbClr val="FBAE40"/>
          </p15:clr>
        </p15:guide>
        <p15:guide id="2" pos="1910">
          <p15:clr>
            <a:srgbClr val="FBAE40"/>
          </p15:clr>
        </p15:guide>
        <p15:guide id="3" pos="958">
          <p15:clr>
            <a:srgbClr val="FBAE40"/>
          </p15:clr>
        </p15:guide>
        <p15:guide id="4" pos="3850">
          <p15:clr>
            <a:srgbClr val="FBAE40"/>
          </p15:clr>
        </p15:guide>
        <p15:guide id="5" pos="4802">
          <p15:clr>
            <a:srgbClr val="FBAE40"/>
          </p15:clr>
        </p15:guide>
        <p15:guide id="6" orient="horz" pos="1324">
          <p15:clr>
            <a:srgbClr val="FBAE40"/>
          </p15:clr>
        </p15:guide>
        <p15:guide id="7" orient="horz" pos="349">
          <p15:clr>
            <a:srgbClr val="FBAE40"/>
          </p15:clr>
        </p15:guide>
        <p15:guide id="8" orient="horz" pos="2276">
          <p15:clr>
            <a:srgbClr val="FBAE40"/>
          </p15:clr>
        </p15:guide>
        <p15:guide id="9" orient="horz" pos="322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Титульный слайд">
    <p:spTree>
      <p:nvGrpSpPr>
        <p:cNvPr id="1" name=""/>
        <p:cNvGrpSpPr/>
        <p:nvPr/>
      </p:nvGrpSpPr>
      <p:grpSpPr>
        <a:xfrm>
          <a:off x="0" y="0"/>
          <a:ext cx="0" cy="0"/>
          <a:chOff x="0" y="0"/>
          <a:chExt cx="0" cy="0"/>
        </a:xfrm>
      </p:grpSpPr>
      <p:pic>
        <p:nvPicPr>
          <p:cNvPr id="6" name="Рисунок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0977" y="302324"/>
            <a:ext cx="1470186" cy="503428"/>
          </a:xfrm>
          <a:prstGeom prst="rect">
            <a:avLst/>
          </a:prstGeom>
        </p:spPr>
      </p:pic>
      <p:sp>
        <p:nvSpPr>
          <p:cNvPr id="9" name="Title 1"/>
          <p:cNvSpPr>
            <a:spLocks noGrp="1"/>
          </p:cNvSpPr>
          <p:nvPr>
            <p:ph type="title"/>
          </p:nvPr>
        </p:nvSpPr>
        <p:spPr>
          <a:xfrm>
            <a:off x="201613" y="1733097"/>
            <a:ext cx="4370388" cy="542925"/>
          </a:xfrm>
        </p:spPr>
        <p:txBody>
          <a:bodyPr>
            <a:normAutofit/>
          </a:bodyPr>
          <a:lstStyle>
            <a:lvl1pPr>
              <a:defRPr sz="2400">
                <a:solidFill>
                  <a:schemeClr val="tx2"/>
                </a:solidFill>
                <a:latin typeface="Museo Sans Cyrl 900" panose="02000000000000000000" pitchFamily="50" charset="-52"/>
              </a:defRPr>
            </a:lvl1pPr>
          </a:lstStyle>
          <a:p>
            <a:r>
              <a:rPr lang="ru-RU" dirty="0"/>
              <a:t>Образец заголовка</a:t>
            </a:r>
            <a:endParaRPr lang="en-US" dirty="0"/>
          </a:p>
        </p:txBody>
      </p:sp>
      <p:sp>
        <p:nvSpPr>
          <p:cNvPr id="2" name="Прямоугольник 1"/>
          <p:cNvSpPr/>
          <p:nvPr userDrawn="1"/>
        </p:nvSpPr>
        <p:spPr>
          <a:xfrm>
            <a:off x="4572000" y="5126038"/>
            <a:ext cx="4572000" cy="588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Рисунок 10"/>
          <p:cNvPicPr>
            <a:picLocks noChangeAspect="1"/>
          </p:cNvPicPr>
          <p:nvPr userDrawn="1"/>
        </p:nvPicPr>
        <p:blipFill rotWithShape="1">
          <a:blip r:embed="rId3" cstate="print">
            <a:extLst>
              <a:ext uri="{28A0092B-C50C-407E-A947-70E740481C1C}">
                <a14:useLocalDpi xmlns:a14="http://schemas.microsoft.com/office/drawing/2010/main" val="0"/>
              </a:ext>
            </a:extLst>
          </a:blip>
          <a:srcRect l="42319"/>
          <a:stretch/>
        </p:blipFill>
        <p:spPr>
          <a:xfrm>
            <a:off x="3785787" y="-1"/>
            <a:ext cx="5358213" cy="5724821"/>
          </a:xfrm>
          <a:prstGeom prst="rect">
            <a:avLst/>
          </a:prstGeom>
        </p:spPr>
      </p:pic>
    </p:spTree>
    <p:extLst>
      <p:ext uri="{BB962C8B-B14F-4D97-AF65-F5344CB8AC3E}">
        <p14:creationId xmlns:p14="http://schemas.microsoft.com/office/powerpoint/2010/main" val="1961296050"/>
      </p:ext>
    </p:extLst>
  </p:cSld>
  <p:clrMapOvr>
    <a:masterClrMapping/>
  </p:clrMapOvr>
  <p:extLst>
    <p:ext uri="{DCECCB84-F9BA-43D5-87BE-67443E8EF086}">
      <p15:sldGuideLst xmlns:p15="http://schemas.microsoft.com/office/powerpoint/2012/main">
        <p15:guide id="1" pos="2880">
          <p15:clr>
            <a:srgbClr val="FBAE40"/>
          </p15:clr>
        </p15:guide>
        <p15:guide id="2" pos="1910">
          <p15:clr>
            <a:srgbClr val="FBAE40"/>
          </p15:clr>
        </p15:guide>
        <p15:guide id="3" pos="958">
          <p15:clr>
            <a:srgbClr val="FBAE40"/>
          </p15:clr>
        </p15:guide>
        <p15:guide id="4" pos="3850">
          <p15:clr>
            <a:srgbClr val="FBAE40"/>
          </p15:clr>
        </p15:guide>
        <p15:guide id="5" pos="4802">
          <p15:clr>
            <a:srgbClr val="FBAE40"/>
          </p15:clr>
        </p15:guide>
        <p15:guide id="6" orient="horz" pos="1324">
          <p15:clr>
            <a:srgbClr val="FBAE40"/>
          </p15:clr>
        </p15:guide>
        <p15:guide id="7" orient="horz" pos="349">
          <p15:clr>
            <a:srgbClr val="FBAE40"/>
          </p15:clr>
        </p15:guide>
        <p15:guide id="8" orient="horz" pos="2276">
          <p15:clr>
            <a:srgbClr val="FBAE40"/>
          </p15:clr>
        </p15:guide>
        <p15:guide id="9" orient="horz" pos="3229">
          <p15:clr>
            <a:srgbClr val="FBAE40"/>
          </p15:clr>
        </p15:guide>
        <p15:guide id="10" pos="18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Титульный слайд">
    <p:spTree>
      <p:nvGrpSpPr>
        <p:cNvPr id="1" name=""/>
        <p:cNvGrpSpPr/>
        <p:nvPr/>
      </p:nvGrpSpPr>
      <p:grpSpPr>
        <a:xfrm>
          <a:off x="0" y="0"/>
          <a:ext cx="0" cy="0"/>
          <a:chOff x="0" y="0"/>
          <a:chExt cx="0" cy="0"/>
        </a:xfrm>
      </p:grpSpPr>
      <p:sp>
        <p:nvSpPr>
          <p:cNvPr id="9" name="Title 1"/>
          <p:cNvSpPr>
            <a:spLocks noGrp="1"/>
          </p:cNvSpPr>
          <p:nvPr>
            <p:ph type="title"/>
          </p:nvPr>
        </p:nvSpPr>
        <p:spPr>
          <a:xfrm>
            <a:off x="201613" y="1564132"/>
            <a:ext cx="2830512" cy="1228764"/>
          </a:xfrm>
        </p:spPr>
        <p:txBody>
          <a:bodyPr>
            <a:normAutofit/>
          </a:bodyPr>
          <a:lstStyle>
            <a:lvl1pPr>
              <a:defRPr sz="2400">
                <a:solidFill>
                  <a:schemeClr val="tx2"/>
                </a:solidFill>
                <a:latin typeface="Museo Sans Cyrl 900" panose="02000000000000000000" pitchFamily="50" charset="-52"/>
              </a:defRPr>
            </a:lvl1pPr>
          </a:lstStyle>
          <a:p>
            <a:r>
              <a:rPr lang="ru-RU" dirty="0"/>
              <a:t>Образец заголовка</a:t>
            </a:r>
            <a:endParaRPr lang="en-US" dirty="0"/>
          </a:p>
        </p:txBody>
      </p:sp>
      <p:sp>
        <p:nvSpPr>
          <p:cNvPr id="2" name="Прямоугольник 1"/>
          <p:cNvSpPr/>
          <p:nvPr userDrawn="1"/>
        </p:nvSpPr>
        <p:spPr>
          <a:xfrm>
            <a:off x="4572000" y="5126038"/>
            <a:ext cx="4572000" cy="588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Рисунок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42319"/>
          <a:stretch/>
        </p:blipFill>
        <p:spPr>
          <a:xfrm>
            <a:off x="3785787" y="-1"/>
            <a:ext cx="5358213" cy="5724821"/>
          </a:xfrm>
          <a:prstGeom prst="rect">
            <a:avLst/>
          </a:prstGeom>
        </p:spPr>
      </p:pic>
      <p:sp>
        <p:nvSpPr>
          <p:cNvPr id="3" name="Прямоугольник 2"/>
          <p:cNvSpPr/>
          <p:nvPr userDrawn="1"/>
        </p:nvSpPr>
        <p:spPr>
          <a:xfrm>
            <a:off x="3032125" y="0"/>
            <a:ext cx="993223" cy="5715000"/>
          </a:xfrm>
          <a:prstGeom prst="rect">
            <a:avLst/>
          </a:prstGeom>
          <a:solidFill>
            <a:srgbClr val="004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0977" y="302324"/>
            <a:ext cx="1470186" cy="503428"/>
          </a:xfrm>
          <a:prstGeom prst="rect">
            <a:avLst/>
          </a:prstGeom>
        </p:spPr>
      </p:pic>
    </p:spTree>
    <p:extLst>
      <p:ext uri="{BB962C8B-B14F-4D97-AF65-F5344CB8AC3E}">
        <p14:creationId xmlns:p14="http://schemas.microsoft.com/office/powerpoint/2010/main" val="1203290100"/>
      </p:ext>
    </p:extLst>
  </p:cSld>
  <p:clrMapOvr>
    <a:masterClrMapping/>
  </p:clrMapOvr>
  <p:extLst>
    <p:ext uri="{DCECCB84-F9BA-43D5-87BE-67443E8EF086}">
      <p15:sldGuideLst xmlns:p15="http://schemas.microsoft.com/office/powerpoint/2012/main">
        <p15:guide id="1" pos="2880">
          <p15:clr>
            <a:srgbClr val="FBAE40"/>
          </p15:clr>
        </p15:guide>
        <p15:guide id="2" pos="1910">
          <p15:clr>
            <a:srgbClr val="FBAE40"/>
          </p15:clr>
        </p15:guide>
        <p15:guide id="3" pos="958">
          <p15:clr>
            <a:srgbClr val="FBAE40"/>
          </p15:clr>
        </p15:guide>
        <p15:guide id="4" pos="3850">
          <p15:clr>
            <a:srgbClr val="FBAE40"/>
          </p15:clr>
        </p15:guide>
        <p15:guide id="5" pos="4802">
          <p15:clr>
            <a:srgbClr val="FBAE40"/>
          </p15:clr>
        </p15:guide>
        <p15:guide id="6" orient="horz" pos="1324">
          <p15:clr>
            <a:srgbClr val="FBAE40"/>
          </p15:clr>
        </p15:guide>
        <p15:guide id="7" orient="horz" pos="349">
          <p15:clr>
            <a:srgbClr val="FBAE40"/>
          </p15:clr>
        </p15:guide>
        <p15:guide id="8" orient="horz" pos="2276">
          <p15:clr>
            <a:srgbClr val="FBAE40"/>
          </p15:clr>
        </p15:guide>
        <p15:guide id="9" orient="horz" pos="3229">
          <p15:clr>
            <a:srgbClr val="FBAE40"/>
          </p15:clr>
        </p15:guide>
        <p15:guide id="10" pos="18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B09FDC8B-06E6-4D96-B168-46B82FC688D0}" type="datetimeFigureOut">
              <a:rPr lang="ru-RU" smtClean="0"/>
              <a:t>15.12.2024</a:t>
            </a:fld>
            <a:endParaRPr lang="ru-RU"/>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9C751855-14F3-451D-A3C4-EA3433104EB4}" type="slidenum">
              <a:rPr lang="ru-RU" smtClean="0"/>
              <a:t>‹№›</a:t>
            </a:fld>
            <a:endParaRPr lang="ru-RU"/>
          </a:p>
        </p:txBody>
      </p:sp>
    </p:spTree>
    <p:extLst>
      <p:ext uri="{BB962C8B-B14F-4D97-AF65-F5344CB8AC3E}">
        <p14:creationId xmlns:p14="http://schemas.microsoft.com/office/powerpoint/2010/main" val="309325234"/>
      </p:ext>
    </p:extLst>
  </p:cSld>
  <p:clrMap bg1="lt1" tx1="dk1" bg2="lt2" tx2="dk2" accent1="accent1" accent2="accent2" accent3="accent3" accent4="accent4" accent5="accent5" accent6="accent6" hlink="hlink" folHlink="folHlink"/>
  <p:sldLayoutIdLst>
    <p:sldLayoutId id="2147483674" r:id="rId1"/>
    <p:sldLayoutId id="2147483660" r:id="rId2"/>
    <p:sldLayoutId id="2147483676" r:id="rId3"/>
    <p:sldLayoutId id="2147483680" r:id="rId4"/>
    <p:sldLayoutId id="2147483682" r:id="rId5"/>
    <p:sldLayoutId id="2147483681" r:id="rId6"/>
    <p:sldLayoutId id="2147483675" r:id="rId7"/>
    <p:sldLayoutId id="2147483677" r:id="rId8"/>
    <p:sldLayoutId id="2147483679" r:id="rId9"/>
    <p:sldLayoutId id="2147483678" r:id="rId10"/>
    <p:sldLayoutId id="2147483662" r:id="rId11"/>
    <p:sldLayoutId id="2147483663"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 id="2147483672" r:id="rId21"/>
    <p:sldLayoutId id="2147483673" r:id="rId2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7.pn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6.png"/><Relationship Id="rId7"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chart" Target="../charts/chart2.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42495" y="2222538"/>
            <a:ext cx="1233487" cy="1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 name="Рисунок 2"/>
          <p:cNvPicPr>
            <a:picLocks noChangeAspect="1"/>
          </p:cNvPicPr>
          <p:nvPr/>
        </p:nvPicPr>
        <p:blipFill rotWithShape="1">
          <a:blip r:embed="rId3" cstate="print">
            <a:extLst>
              <a:ext uri="{28A0092B-C50C-407E-A947-70E740481C1C}">
                <a14:useLocalDpi xmlns:a14="http://schemas.microsoft.com/office/drawing/2010/main" val="0"/>
              </a:ext>
            </a:extLst>
          </a:blip>
          <a:srcRect t="31269" r="65972"/>
          <a:stretch/>
        </p:blipFill>
        <p:spPr>
          <a:xfrm>
            <a:off x="7601799" y="0"/>
            <a:ext cx="1568328" cy="3168178"/>
          </a:xfrm>
          <a:prstGeom prst="rect">
            <a:avLst/>
          </a:prstGeom>
        </p:spPr>
      </p:pic>
      <p:sp>
        <p:nvSpPr>
          <p:cNvPr id="8" name="Прямоугольник 7"/>
          <p:cNvSpPr/>
          <p:nvPr/>
        </p:nvSpPr>
        <p:spPr>
          <a:xfrm>
            <a:off x="536170" y="1584089"/>
            <a:ext cx="6746492" cy="2504788"/>
          </a:xfrm>
          <a:prstGeom prst="rect">
            <a:avLst/>
          </a:prstGeom>
        </p:spPr>
        <p:txBody>
          <a:bodyPr wrap="square">
            <a:spAutoFit/>
          </a:bodyPr>
          <a:lstStyle/>
          <a:p>
            <a:pPr lvl="0">
              <a:lnSpc>
                <a:spcPct val="107000"/>
              </a:lnSpc>
              <a:spcAft>
                <a:spcPts val="800"/>
              </a:spcAft>
            </a:pPr>
            <a:r>
              <a:rPr lang="ru-RU" sz="3600" b="1" spc="300" dirty="0">
                <a:latin typeface="Museo Sans Cyrl 900" panose="02000000000000000000" pitchFamily="50" charset="-52"/>
                <a:ea typeface="Calibri" panose="020F0502020204030204" pitchFamily="34" charset="0"/>
                <a:cs typeface="Times New Roman" panose="02020603050405020304" pitchFamily="18" charset="0"/>
              </a:rPr>
              <a:t>РЕЗУЛЬТАТИ ДОСЛІДЖЕННЯ</a:t>
            </a:r>
            <a:r>
              <a:rPr lang="ru-RU" sz="3600" spc="300" dirty="0">
                <a:latin typeface="Museo Sans Cyrl 900" panose="02000000000000000000" pitchFamily="50" charset="-52"/>
                <a:ea typeface="Calibri" panose="020F0502020204030204" pitchFamily="34" charset="0"/>
                <a:cs typeface="Times New Roman" panose="02020603050405020304" pitchFamily="18" charset="0"/>
              </a:rPr>
              <a:t> </a:t>
            </a:r>
            <a:r>
              <a:rPr lang="uk-UA" sz="2800" b="1" dirty="0">
                <a:latin typeface="Museo Sans Cyrl 900" panose="02000000000000000000" pitchFamily="50" charset="-52"/>
                <a:ea typeface="Calibri" panose="020F0502020204030204" pitchFamily="34" charset="0"/>
                <a:cs typeface="Times New Roman" panose="02020603050405020304" pitchFamily="18" charset="0"/>
              </a:rPr>
              <a:t> </a:t>
            </a:r>
          </a:p>
          <a:p>
            <a:pPr lvl="0">
              <a:lnSpc>
                <a:spcPct val="107000"/>
              </a:lnSpc>
              <a:spcBef>
                <a:spcPts val="1200"/>
              </a:spcBef>
              <a:spcAft>
                <a:spcPts val="800"/>
              </a:spcAft>
            </a:pPr>
            <a:r>
              <a:rPr lang="ru-RU" sz="2400" b="1" dirty="0">
                <a:solidFill>
                  <a:schemeClr val="accent6">
                    <a:lumMod val="50000"/>
                  </a:schemeClr>
                </a:solidFill>
                <a:latin typeface="Museo Sans Cyrl 700" panose="02000000000000000000" pitchFamily="50" charset="-52"/>
                <a:ea typeface="Calibri" panose="020F0502020204030204" pitchFamily="34" charset="0"/>
                <a:cs typeface="Times New Roman" panose="02020603050405020304" pitchFamily="18" charset="0"/>
              </a:rPr>
              <a:t>«</a:t>
            </a:r>
            <a:r>
              <a:rPr lang="uk-UA" sz="2400" b="1" dirty="0">
                <a:solidFill>
                  <a:schemeClr val="accent6">
                    <a:lumMod val="50000"/>
                  </a:schemeClr>
                </a:solidFill>
                <a:latin typeface="Museo Sans Cyrl 700" panose="02000000000000000000" pitchFamily="50" charset="-52"/>
                <a:cs typeface="Times New Roman" panose="02020603050405020304" pitchFamily="18" charset="0"/>
              </a:rPr>
              <a:t>ОЦІНКА ВПЛИВУ ВІЙНИ ТА ПАНДЕМІЇ </a:t>
            </a:r>
            <a:r>
              <a:rPr lang="en-US" sz="2400" b="1" dirty="0">
                <a:solidFill>
                  <a:schemeClr val="accent6">
                    <a:lumMod val="50000"/>
                  </a:schemeClr>
                </a:solidFill>
                <a:latin typeface="Museo Sans Cyrl 700" panose="02000000000000000000" pitchFamily="50" charset="-52"/>
                <a:cs typeface="Times New Roman" panose="02020603050405020304" pitchFamily="18" charset="0"/>
              </a:rPr>
              <a:t>COVID-19 </a:t>
            </a:r>
            <a:r>
              <a:rPr lang="uk-UA" sz="2400" b="1" dirty="0">
                <a:solidFill>
                  <a:schemeClr val="accent6">
                    <a:lumMod val="50000"/>
                  </a:schemeClr>
                </a:solidFill>
                <a:latin typeface="Museo Sans Cyrl 700" panose="02000000000000000000" pitchFamily="50" charset="-52"/>
                <a:cs typeface="Times New Roman" panose="02020603050405020304" pitchFamily="18" charset="0"/>
              </a:rPr>
              <a:t>НА ПСИХІЧНЕ ЗДОРОВ'Я МЕДИЧНИХ ПРАЦІВНИКІВ ТА ПАЦІЄНТІВ, ЯКІ ХВОРІЮТЬ НА ТУБЕРКУЛЬОЗ</a:t>
            </a:r>
            <a:r>
              <a:rPr lang="ru-RU" sz="2400" b="1" dirty="0">
                <a:solidFill>
                  <a:schemeClr val="accent6">
                    <a:lumMod val="50000"/>
                  </a:schemeClr>
                </a:solidFill>
                <a:latin typeface="Museo Sans Cyrl 700" panose="02000000000000000000" pitchFamily="50" charset="-52"/>
                <a:ea typeface="Calibri" panose="020F0502020204030204" pitchFamily="34" charset="0"/>
                <a:cs typeface="Times New Roman" panose="02020603050405020304" pitchFamily="18" charset="0"/>
              </a:rPr>
              <a:t>»</a:t>
            </a:r>
            <a:endParaRPr lang="ru-RU" sz="1800" b="1" dirty="0">
              <a:solidFill>
                <a:schemeClr val="accent6">
                  <a:lumMod val="50000"/>
                </a:schemeClr>
              </a:solidFill>
              <a:latin typeface="Museo Sans Cyrl 700" panose="02000000000000000000" pitchFamily="50" charset="-52"/>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EC2D9178-B5A8-46C0-98D0-C37CFA96D48A}"/>
              </a:ext>
            </a:extLst>
          </p:cNvPr>
          <p:cNvSpPr txBox="1"/>
          <p:nvPr/>
        </p:nvSpPr>
        <p:spPr>
          <a:xfrm>
            <a:off x="5102464" y="4729474"/>
            <a:ext cx="4041536" cy="985526"/>
          </a:xfrm>
          <a:prstGeom prst="rect">
            <a:avLst/>
          </a:prstGeom>
          <a:noFill/>
        </p:spPr>
        <p:txBody>
          <a:bodyPr wrap="square" rtlCol="0">
            <a:spAutoFit/>
          </a:bodyPr>
          <a:lstStyle/>
          <a:p>
            <a:pPr algn="r"/>
            <a:r>
              <a:rPr lang="uk-UA" sz="1100" i="1" dirty="0"/>
              <a:t>Мошура Марія Анатоліївна</a:t>
            </a:r>
          </a:p>
          <a:p>
            <a:pPr algn="r"/>
            <a:r>
              <a:rPr lang="uk-UA" sz="1100" i="1" dirty="0"/>
              <a:t>головний фахівець з наукових досліджень</a:t>
            </a:r>
          </a:p>
          <a:p>
            <a:pPr algn="r"/>
            <a:r>
              <a:rPr lang="uk-UA" sz="1100" i="1" dirty="0"/>
              <a:t>ДУ «Центр громадського здоров</a:t>
            </a:r>
            <a:r>
              <a:rPr lang="en-US" sz="1100" i="1" dirty="0"/>
              <a:t>’</a:t>
            </a:r>
            <a:r>
              <a:rPr lang="uk-UA" sz="1100" i="1" dirty="0"/>
              <a:t>я МОЗ України»</a:t>
            </a:r>
          </a:p>
          <a:p>
            <a:pPr algn="r"/>
            <a:endParaRPr lang="uk-UA" sz="1100" i="1" dirty="0"/>
          </a:p>
          <a:p>
            <a:pPr algn="r"/>
            <a:r>
              <a:rPr lang="uk-UA" i="1" dirty="0">
                <a:solidFill>
                  <a:schemeClr val="bg1"/>
                </a:solidFill>
              </a:rPr>
              <a:t>1</a:t>
            </a:r>
            <a:r>
              <a:rPr lang="en-US" i="1" dirty="0">
                <a:solidFill>
                  <a:schemeClr val="bg1"/>
                </a:solidFill>
              </a:rPr>
              <a:t>1</a:t>
            </a:r>
            <a:r>
              <a:rPr lang="uk-UA" i="1" dirty="0">
                <a:solidFill>
                  <a:schemeClr val="bg1"/>
                </a:solidFill>
              </a:rPr>
              <a:t> грудня 2024</a:t>
            </a:r>
          </a:p>
        </p:txBody>
      </p:sp>
    </p:spTree>
    <p:extLst>
      <p:ext uri="{BB962C8B-B14F-4D97-AF65-F5344CB8AC3E}">
        <p14:creationId xmlns:p14="http://schemas.microsoft.com/office/powerpoint/2010/main" val="1567143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142743" y="655651"/>
            <a:ext cx="1602000" cy="1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18" name="Таблица 17"/>
          <p:cNvGraphicFramePr>
            <a:graphicFrameLocks noGrp="1"/>
          </p:cNvGraphicFramePr>
          <p:nvPr>
            <p:extLst>
              <p:ext uri="{D42A27DB-BD31-4B8C-83A1-F6EECF244321}">
                <p14:modId xmlns:p14="http://schemas.microsoft.com/office/powerpoint/2010/main" val="4111776361"/>
              </p:ext>
            </p:extLst>
          </p:nvPr>
        </p:nvGraphicFramePr>
        <p:xfrm>
          <a:off x="6297457" y="1105961"/>
          <a:ext cx="2745018" cy="1630675"/>
        </p:xfrm>
        <a:graphic>
          <a:graphicData uri="http://schemas.openxmlformats.org/drawingml/2006/table">
            <a:tbl>
              <a:tblPr firstRow="1" bandRow="1">
                <a:tableStyleId>{5C22544A-7EE6-4342-B048-85BDC9FD1C3A}</a:tableStyleId>
              </a:tblPr>
              <a:tblGrid>
                <a:gridCol w="2745018">
                  <a:extLst>
                    <a:ext uri="{9D8B030D-6E8A-4147-A177-3AD203B41FA5}">
                      <a16:colId xmlns:a16="http://schemas.microsoft.com/office/drawing/2014/main" val="891543674"/>
                    </a:ext>
                  </a:extLst>
                </a:gridCol>
              </a:tblGrid>
              <a:tr h="1630675">
                <a:tc>
                  <a:txBody>
                    <a:bodyPr/>
                    <a:lstStyle/>
                    <a:p>
                      <a:pPr marL="0" indent="0" algn="l" defTabSz="685800" rtl="0" eaLnBrk="1" latinLnBrk="0" hangingPunct="1">
                        <a:lnSpc>
                          <a:spcPts val="1200"/>
                        </a:lnSpc>
                        <a:spcBef>
                          <a:spcPts val="1200"/>
                        </a:spcBef>
                        <a:spcAft>
                          <a:spcPts val="0"/>
                        </a:spcAft>
                        <a:buFont typeface="Arial" panose="020B0604020202020204" pitchFamily="34" charset="0"/>
                        <a:buNone/>
                      </a:pPr>
                      <a:r>
                        <a:rPr lang="ru-RU" sz="900" b="0" kern="1200" dirty="0" err="1">
                          <a:solidFill>
                            <a:schemeClr val="bg1"/>
                          </a:solidFill>
                          <a:effectLst/>
                          <a:latin typeface="Museo Sans Cyrl 100" panose="02000000000000000000" pitchFamily="50" charset="-52"/>
                          <a:ea typeface="+mn-ea"/>
                          <a:cs typeface="+mn-cs"/>
                        </a:rPr>
                        <a:t>Порівняння</a:t>
                      </a:r>
                      <a:r>
                        <a:rPr lang="ru-RU" sz="900" b="0" kern="1200" dirty="0">
                          <a:solidFill>
                            <a:schemeClr val="bg1"/>
                          </a:solidFill>
                          <a:effectLst/>
                          <a:latin typeface="Museo Sans Cyrl 100" panose="02000000000000000000" pitchFamily="50" charset="-52"/>
                          <a:ea typeface="+mn-ea"/>
                          <a:cs typeface="+mn-cs"/>
                        </a:rPr>
                        <a:t> </a:t>
                      </a:r>
                      <a:r>
                        <a:rPr lang="ru-RU" sz="900" b="0" kern="1200" dirty="0" err="1">
                          <a:solidFill>
                            <a:schemeClr val="bg1"/>
                          </a:solidFill>
                          <a:effectLst/>
                          <a:latin typeface="Museo Sans Cyrl 100" panose="02000000000000000000" pitchFamily="50" charset="-52"/>
                          <a:ea typeface="+mn-ea"/>
                          <a:cs typeface="+mn-cs"/>
                        </a:rPr>
                        <a:t>результатів</a:t>
                      </a:r>
                      <a:r>
                        <a:rPr lang="ru-RU" sz="900" b="0" kern="1200" dirty="0">
                          <a:solidFill>
                            <a:schemeClr val="bg1"/>
                          </a:solidFill>
                          <a:effectLst/>
                          <a:latin typeface="Museo Sans Cyrl 100" panose="02000000000000000000" pitchFamily="50" charset="-52"/>
                          <a:ea typeface="+mn-ea"/>
                          <a:cs typeface="+mn-cs"/>
                        </a:rPr>
                        <a:t> </a:t>
                      </a:r>
                      <a:r>
                        <a:rPr lang="ru-RU" sz="900" b="0" kern="1200" dirty="0" err="1">
                          <a:solidFill>
                            <a:schemeClr val="bg1"/>
                          </a:solidFill>
                          <a:effectLst/>
                          <a:latin typeface="Museo Sans Cyrl 100" panose="02000000000000000000" pitchFamily="50" charset="-52"/>
                          <a:ea typeface="+mn-ea"/>
                          <a:cs typeface="+mn-cs"/>
                        </a:rPr>
                        <a:t>опитування</a:t>
                      </a:r>
                      <a:r>
                        <a:rPr lang="ru-RU" sz="900" b="0" kern="1200" dirty="0">
                          <a:solidFill>
                            <a:schemeClr val="bg1"/>
                          </a:solidFill>
                          <a:effectLst/>
                          <a:latin typeface="Museo Sans Cyrl 100" panose="02000000000000000000" pitchFamily="50" charset="-52"/>
                          <a:ea typeface="+mn-ea"/>
                          <a:cs typeface="+mn-cs"/>
                        </a:rPr>
                        <a:t> </a:t>
                      </a:r>
                      <a:r>
                        <a:rPr lang="ru-RU" sz="900" b="0" kern="1200" dirty="0" err="1">
                          <a:solidFill>
                            <a:schemeClr val="bg1"/>
                          </a:solidFill>
                          <a:effectLst/>
                          <a:latin typeface="Museo Sans Cyrl 100" panose="02000000000000000000" pitchFamily="50" charset="-52"/>
                          <a:ea typeface="+mn-ea"/>
                          <a:cs typeface="+mn-cs"/>
                        </a:rPr>
                        <a:t>пацієнтів</a:t>
                      </a:r>
                      <a:r>
                        <a:rPr lang="ru-RU" sz="900" b="0" kern="1200" dirty="0">
                          <a:solidFill>
                            <a:schemeClr val="bg1"/>
                          </a:solidFill>
                          <a:effectLst/>
                          <a:latin typeface="Museo Sans Cyrl 100" panose="02000000000000000000" pitchFamily="50" charset="-52"/>
                          <a:ea typeface="+mn-ea"/>
                          <a:cs typeface="+mn-cs"/>
                        </a:rPr>
                        <a:t>, </a:t>
                      </a:r>
                      <a:r>
                        <a:rPr lang="ru-RU" sz="900" b="0" kern="1200" dirty="0" err="1">
                          <a:solidFill>
                            <a:schemeClr val="bg1"/>
                          </a:solidFill>
                          <a:effectLst/>
                          <a:latin typeface="Museo Sans Cyrl 100" panose="02000000000000000000" pitchFamily="50" charset="-52"/>
                          <a:ea typeface="+mn-ea"/>
                          <a:cs typeface="+mn-cs"/>
                        </a:rPr>
                        <a:t>які</a:t>
                      </a:r>
                      <a:r>
                        <a:rPr lang="ru-RU" sz="900" b="0" kern="1200" dirty="0">
                          <a:solidFill>
                            <a:schemeClr val="bg1"/>
                          </a:solidFill>
                          <a:effectLst/>
                          <a:latin typeface="Museo Sans Cyrl 100" panose="02000000000000000000" pitchFamily="50" charset="-52"/>
                          <a:ea typeface="+mn-ea"/>
                          <a:cs typeface="+mn-cs"/>
                        </a:rPr>
                        <a:t> </a:t>
                      </a:r>
                      <a:r>
                        <a:rPr lang="ru-RU" sz="900" b="0" kern="1200" dirty="0" err="1">
                          <a:solidFill>
                            <a:schemeClr val="bg1"/>
                          </a:solidFill>
                          <a:effectLst/>
                          <a:latin typeface="Museo Sans Cyrl 100" panose="02000000000000000000" pitchFamily="50" charset="-52"/>
                          <a:ea typeface="+mn-ea"/>
                          <a:cs typeface="+mn-cs"/>
                        </a:rPr>
                        <a:t>хворіють</a:t>
                      </a:r>
                      <a:r>
                        <a:rPr lang="ru-RU" sz="900" b="0" kern="1200" dirty="0">
                          <a:solidFill>
                            <a:schemeClr val="bg1"/>
                          </a:solidFill>
                          <a:effectLst/>
                          <a:latin typeface="Museo Sans Cyrl 100" panose="02000000000000000000" pitchFamily="50" charset="-52"/>
                          <a:ea typeface="+mn-ea"/>
                          <a:cs typeface="+mn-cs"/>
                        </a:rPr>
                        <a:t> на ТБ, та </a:t>
                      </a:r>
                      <a:r>
                        <a:rPr lang="ru-RU" sz="900" b="0" kern="1200" dirty="0" err="1">
                          <a:solidFill>
                            <a:schemeClr val="bg1"/>
                          </a:solidFill>
                          <a:effectLst/>
                          <a:latin typeface="Museo Sans Cyrl 100" panose="02000000000000000000" pitchFamily="50" charset="-52"/>
                          <a:ea typeface="+mn-ea"/>
                          <a:cs typeface="+mn-cs"/>
                        </a:rPr>
                        <a:t>медичних</a:t>
                      </a:r>
                      <a:r>
                        <a:rPr lang="ru-RU" sz="900" b="0" kern="1200" dirty="0">
                          <a:solidFill>
                            <a:schemeClr val="bg1"/>
                          </a:solidFill>
                          <a:effectLst/>
                          <a:latin typeface="Museo Sans Cyrl 100" panose="02000000000000000000" pitchFamily="50" charset="-52"/>
                          <a:ea typeface="+mn-ea"/>
                          <a:cs typeface="+mn-cs"/>
                        </a:rPr>
                        <a:t> </a:t>
                      </a:r>
                      <a:r>
                        <a:rPr lang="ru-RU" sz="900" b="0" kern="1200" dirty="0" err="1">
                          <a:solidFill>
                            <a:schemeClr val="bg1"/>
                          </a:solidFill>
                          <a:effectLst/>
                          <a:latin typeface="Museo Sans Cyrl 100" panose="02000000000000000000" pitchFamily="50" charset="-52"/>
                          <a:ea typeface="+mn-ea"/>
                          <a:cs typeface="+mn-cs"/>
                        </a:rPr>
                        <a:t>працівників</a:t>
                      </a:r>
                      <a:r>
                        <a:rPr lang="ru-RU" sz="900" b="0" kern="1200" dirty="0">
                          <a:solidFill>
                            <a:schemeClr val="bg1"/>
                          </a:solidFill>
                          <a:effectLst/>
                          <a:latin typeface="Museo Sans Cyrl 100" panose="02000000000000000000" pitchFamily="50" charset="-52"/>
                          <a:ea typeface="+mn-ea"/>
                          <a:cs typeface="+mn-cs"/>
                        </a:rPr>
                        <a:t> </a:t>
                      </a:r>
                      <a:r>
                        <a:rPr lang="ru-RU" sz="900" b="0" kern="1200" dirty="0" err="1">
                          <a:solidFill>
                            <a:schemeClr val="bg1"/>
                          </a:solidFill>
                          <a:effectLst/>
                          <a:latin typeface="Museo Sans Cyrl 100" panose="02000000000000000000" pitchFamily="50" charset="-52"/>
                          <a:ea typeface="+mn-ea"/>
                          <a:cs typeface="+mn-cs"/>
                        </a:rPr>
                        <a:t>засвідчило</a:t>
                      </a:r>
                      <a:r>
                        <a:rPr lang="ru-RU" sz="900" b="0" kern="1200" dirty="0">
                          <a:solidFill>
                            <a:schemeClr val="bg1"/>
                          </a:solidFill>
                          <a:effectLst/>
                          <a:latin typeface="Museo Sans Cyrl 100" panose="02000000000000000000" pitchFamily="50" charset="-52"/>
                          <a:ea typeface="+mn-ea"/>
                          <a:cs typeface="+mn-cs"/>
                        </a:rPr>
                        <a:t> </a:t>
                      </a:r>
                      <a:r>
                        <a:rPr lang="ru-RU" sz="900" b="0" kern="1200" dirty="0" err="1">
                          <a:solidFill>
                            <a:schemeClr val="bg1"/>
                          </a:solidFill>
                          <a:effectLst/>
                          <a:latin typeface="Museo Sans Cyrl 100" panose="02000000000000000000" pitchFamily="50" charset="-52"/>
                          <a:ea typeface="+mn-ea"/>
                          <a:cs typeface="+mn-cs"/>
                        </a:rPr>
                        <a:t>наступне</a:t>
                      </a:r>
                      <a:r>
                        <a:rPr lang="ru-RU" sz="900" b="0" kern="1200" dirty="0">
                          <a:solidFill>
                            <a:schemeClr val="bg1"/>
                          </a:solidFill>
                          <a:effectLst/>
                          <a:latin typeface="Museo Sans Cyrl 100" panose="02000000000000000000" pitchFamily="50" charset="-52"/>
                          <a:ea typeface="+mn-ea"/>
                          <a:cs typeface="+mn-cs"/>
                        </a:rPr>
                        <a:t> – </a:t>
                      </a:r>
                      <a:r>
                        <a:rPr lang="ru-RU" sz="900" b="0" kern="1200" dirty="0" err="1">
                          <a:solidFill>
                            <a:schemeClr val="bg1"/>
                          </a:solidFill>
                          <a:effectLst/>
                          <a:latin typeface="Museo Sans Cyrl 100" panose="02000000000000000000" pitchFamily="50" charset="-52"/>
                          <a:ea typeface="+mn-ea"/>
                          <a:cs typeface="+mn-cs"/>
                        </a:rPr>
                        <a:t>попередньо</a:t>
                      </a:r>
                      <a:r>
                        <a:rPr lang="ru-RU" sz="900" b="0" kern="1200" dirty="0">
                          <a:solidFill>
                            <a:schemeClr val="bg1"/>
                          </a:solidFill>
                          <a:effectLst/>
                          <a:latin typeface="Museo Sans Cyrl 100" panose="02000000000000000000" pitchFamily="50" charset="-52"/>
                          <a:ea typeface="+mn-ea"/>
                          <a:cs typeface="+mn-cs"/>
                        </a:rPr>
                        <a:t> </a:t>
                      </a:r>
                      <a:r>
                        <a:rPr lang="ru-RU" sz="900" b="0" kern="1200" dirty="0" err="1">
                          <a:solidFill>
                            <a:schemeClr val="bg1"/>
                          </a:solidFill>
                          <a:effectLst/>
                          <a:latin typeface="Museo Sans Cyrl 100" panose="02000000000000000000" pitchFamily="50" charset="-52"/>
                          <a:ea typeface="+mn-ea"/>
                          <a:cs typeface="+mn-cs"/>
                        </a:rPr>
                        <a:t>обрані</a:t>
                      </a:r>
                      <a:r>
                        <a:rPr lang="ru-RU" sz="900" b="0" kern="1200" dirty="0">
                          <a:solidFill>
                            <a:schemeClr val="bg1"/>
                          </a:solidFill>
                          <a:effectLst/>
                          <a:latin typeface="Museo Sans Cyrl 100" panose="02000000000000000000" pitchFamily="50" charset="-52"/>
                          <a:ea typeface="+mn-ea"/>
                          <a:cs typeface="+mn-cs"/>
                        </a:rPr>
                        <a:t> </a:t>
                      </a:r>
                      <a:r>
                        <a:rPr lang="ru-RU" sz="900" b="0" kern="1200" dirty="0" err="1">
                          <a:solidFill>
                            <a:schemeClr val="bg1"/>
                          </a:solidFill>
                          <a:effectLst/>
                          <a:latin typeface="Museo Sans Cyrl 100" panose="02000000000000000000" pitchFamily="50" charset="-52"/>
                          <a:ea typeface="+mn-ea"/>
                          <a:cs typeface="+mn-cs"/>
                        </a:rPr>
                        <a:t>проблеми</a:t>
                      </a:r>
                      <a:r>
                        <a:rPr lang="ru-RU" sz="900" b="0" kern="1200" dirty="0">
                          <a:solidFill>
                            <a:schemeClr val="bg1"/>
                          </a:solidFill>
                          <a:effectLst/>
                          <a:latin typeface="Museo Sans Cyrl 100" panose="02000000000000000000" pitchFamily="50" charset="-52"/>
                          <a:ea typeface="+mn-ea"/>
                          <a:cs typeface="+mn-cs"/>
                        </a:rPr>
                        <a:t>, з </a:t>
                      </a:r>
                      <a:r>
                        <a:rPr lang="ru-RU" sz="900" b="0" kern="1200" dirty="0" err="1">
                          <a:solidFill>
                            <a:schemeClr val="bg1"/>
                          </a:solidFill>
                          <a:effectLst/>
                          <a:latin typeface="Museo Sans Cyrl 100" panose="02000000000000000000" pitchFamily="50" charset="-52"/>
                          <a:ea typeface="+mn-ea"/>
                          <a:cs typeface="+mn-cs"/>
                        </a:rPr>
                        <a:t>якими</a:t>
                      </a:r>
                      <a:r>
                        <a:rPr lang="ru-RU" sz="900" b="0" kern="1200" dirty="0">
                          <a:solidFill>
                            <a:schemeClr val="bg1"/>
                          </a:solidFill>
                          <a:effectLst/>
                          <a:latin typeface="Museo Sans Cyrl 100" panose="02000000000000000000" pitchFamily="50" charset="-52"/>
                          <a:ea typeface="+mn-ea"/>
                          <a:cs typeface="+mn-cs"/>
                        </a:rPr>
                        <a:t> </a:t>
                      </a:r>
                      <a:r>
                        <a:rPr lang="ru-RU" sz="900" b="0" kern="1200" dirty="0" err="1">
                          <a:solidFill>
                            <a:schemeClr val="bg1"/>
                          </a:solidFill>
                          <a:effectLst/>
                          <a:latin typeface="Museo Sans Cyrl 100" panose="02000000000000000000" pitchFamily="50" charset="-52"/>
                          <a:ea typeface="+mn-ea"/>
                          <a:cs typeface="+mn-cs"/>
                        </a:rPr>
                        <a:t>стикались</a:t>
                      </a:r>
                      <a:r>
                        <a:rPr lang="ru-RU" sz="900" b="0" kern="1200" dirty="0">
                          <a:solidFill>
                            <a:schemeClr val="bg1"/>
                          </a:solidFill>
                          <a:effectLst/>
                          <a:latin typeface="Museo Sans Cyrl 100" panose="02000000000000000000" pitchFamily="50" charset="-52"/>
                          <a:ea typeface="+mn-ea"/>
                          <a:cs typeface="+mn-cs"/>
                        </a:rPr>
                        <a:t> </a:t>
                      </a:r>
                      <a:r>
                        <a:rPr lang="ru-RU" sz="900" b="0" kern="1200" dirty="0" err="1">
                          <a:solidFill>
                            <a:schemeClr val="bg1"/>
                          </a:solidFill>
                          <a:effectLst/>
                          <a:latin typeface="Museo Sans Cyrl 100" panose="02000000000000000000" pitchFamily="50" charset="-52"/>
                          <a:ea typeface="+mn-ea"/>
                          <a:cs typeface="+mn-cs"/>
                        </a:rPr>
                        <a:t>респонденти</a:t>
                      </a:r>
                      <a:r>
                        <a:rPr lang="ru-RU" sz="900" b="0" kern="1200" dirty="0">
                          <a:solidFill>
                            <a:schemeClr val="bg1"/>
                          </a:solidFill>
                          <a:effectLst/>
                          <a:latin typeface="Museo Sans Cyrl 100" panose="02000000000000000000" pitchFamily="50" charset="-52"/>
                          <a:ea typeface="+mn-ea"/>
                          <a:cs typeface="+mn-cs"/>
                        </a:rPr>
                        <a:t> </a:t>
                      </a:r>
                      <a:r>
                        <a:rPr lang="ru-RU" sz="900" b="0" kern="1200" dirty="0" err="1">
                          <a:solidFill>
                            <a:schemeClr val="bg1"/>
                          </a:solidFill>
                          <a:effectLst/>
                          <a:latin typeface="Museo Sans Cyrl 100" panose="02000000000000000000" pitchFamily="50" charset="-52"/>
                          <a:ea typeface="+mn-ea"/>
                          <a:cs typeface="+mn-cs"/>
                        </a:rPr>
                        <a:t>протягом</a:t>
                      </a:r>
                      <a:r>
                        <a:rPr lang="ru-RU" sz="900" b="0" kern="1200" dirty="0">
                          <a:solidFill>
                            <a:schemeClr val="bg1"/>
                          </a:solidFill>
                          <a:effectLst/>
                          <a:latin typeface="Museo Sans Cyrl 100" panose="02000000000000000000" pitchFamily="50" charset="-52"/>
                          <a:ea typeface="+mn-ea"/>
                          <a:cs typeface="+mn-cs"/>
                        </a:rPr>
                        <a:t> </a:t>
                      </a:r>
                      <a:r>
                        <a:rPr lang="ru-RU" sz="900" b="0" kern="1200" dirty="0" err="1">
                          <a:solidFill>
                            <a:schemeClr val="bg1"/>
                          </a:solidFill>
                          <a:effectLst/>
                          <a:latin typeface="Museo Sans Cyrl 100" panose="02000000000000000000" pitchFamily="50" charset="-52"/>
                          <a:ea typeface="+mn-ea"/>
                          <a:cs typeface="+mn-cs"/>
                        </a:rPr>
                        <a:t>останніх</a:t>
                      </a:r>
                      <a:r>
                        <a:rPr lang="ru-RU" sz="900" b="0" kern="1200" dirty="0">
                          <a:solidFill>
                            <a:schemeClr val="bg1"/>
                          </a:solidFill>
                          <a:effectLst/>
                          <a:latin typeface="Museo Sans Cyrl 100" panose="02000000000000000000" pitchFamily="50" charset="-52"/>
                          <a:ea typeface="+mn-ea"/>
                          <a:cs typeface="+mn-cs"/>
                        </a:rPr>
                        <a:t> 2 </a:t>
                      </a:r>
                      <a:r>
                        <a:rPr lang="ru-RU" sz="900" b="0" kern="1200" dirty="0" err="1">
                          <a:solidFill>
                            <a:schemeClr val="bg1"/>
                          </a:solidFill>
                          <a:effectLst/>
                          <a:latin typeface="Museo Sans Cyrl 100" panose="02000000000000000000" pitchFamily="50" charset="-52"/>
                          <a:ea typeface="+mn-ea"/>
                          <a:cs typeface="+mn-cs"/>
                        </a:rPr>
                        <a:t>тижнів</a:t>
                      </a:r>
                      <a:r>
                        <a:rPr lang="ru-RU" sz="900" b="0" kern="1200" dirty="0">
                          <a:solidFill>
                            <a:schemeClr val="bg1"/>
                          </a:solidFill>
                          <a:effectLst/>
                          <a:latin typeface="Museo Sans Cyrl 100" panose="02000000000000000000" pitchFamily="50" charset="-52"/>
                          <a:ea typeface="+mn-ea"/>
                          <a:cs typeface="+mn-cs"/>
                        </a:rPr>
                        <a:t>, </a:t>
                      </a:r>
                      <a:r>
                        <a:rPr lang="ru-RU" sz="900" b="1" i="0" kern="1200" dirty="0" err="1">
                          <a:solidFill>
                            <a:schemeClr val="bg1"/>
                          </a:solidFill>
                          <a:effectLst/>
                          <a:latin typeface="Museo Sans Cyrl 100" panose="02000000000000000000" pitchFamily="50" charset="-52"/>
                          <a:ea typeface="+mn-ea"/>
                          <a:cs typeface="+mn-cs"/>
                        </a:rPr>
                        <a:t>дещо</a:t>
                      </a:r>
                      <a:r>
                        <a:rPr lang="ru-RU" sz="900" b="1" i="0" kern="1200" dirty="0">
                          <a:solidFill>
                            <a:schemeClr val="bg1"/>
                          </a:solidFill>
                          <a:effectLst/>
                          <a:latin typeface="Museo Sans Cyrl 100" panose="02000000000000000000" pitchFamily="50" charset="-52"/>
                          <a:ea typeface="+mn-ea"/>
                          <a:cs typeface="+mn-cs"/>
                        </a:rPr>
                        <a:t> </a:t>
                      </a:r>
                      <a:r>
                        <a:rPr lang="ru-RU" sz="900" b="1" i="0" kern="1200" dirty="0" err="1">
                          <a:solidFill>
                            <a:schemeClr val="bg1"/>
                          </a:solidFill>
                          <a:effectLst/>
                          <a:latin typeface="Museo Sans Cyrl 100" panose="02000000000000000000" pitchFamily="50" charset="-52"/>
                          <a:ea typeface="+mn-ea"/>
                          <a:cs typeface="+mn-cs"/>
                        </a:rPr>
                        <a:t>ускладнили</a:t>
                      </a:r>
                      <a:r>
                        <a:rPr lang="ru-RU" sz="900" b="1" i="0" kern="1200" dirty="0">
                          <a:solidFill>
                            <a:schemeClr val="bg1"/>
                          </a:solidFill>
                          <a:effectLst/>
                          <a:latin typeface="Museo Sans Cyrl 100" panose="02000000000000000000" pitchFamily="50" charset="-52"/>
                          <a:ea typeface="+mn-ea"/>
                          <a:cs typeface="+mn-cs"/>
                        </a:rPr>
                        <a:t> </a:t>
                      </a:r>
                      <a:r>
                        <a:rPr lang="ru-RU" sz="900" b="1" i="0" u="sng" dirty="0" err="1">
                          <a:latin typeface="Museo Sans Cyrl 700" panose="02000000000000000000" pitchFamily="50" charset="-52"/>
                        </a:rPr>
                        <a:t>виконання</a:t>
                      </a:r>
                      <a:r>
                        <a:rPr lang="ru-RU" sz="900" b="1" i="0" u="sng" dirty="0">
                          <a:latin typeface="Museo Sans Cyrl 700" panose="02000000000000000000" pitchFamily="50" charset="-52"/>
                        </a:rPr>
                        <a:t> </a:t>
                      </a:r>
                      <a:r>
                        <a:rPr lang="ru-RU" sz="900" b="1" i="0" u="sng" dirty="0" err="1">
                          <a:latin typeface="Museo Sans Cyrl 700" panose="02000000000000000000" pitchFamily="50" charset="-52"/>
                        </a:rPr>
                        <a:t>роботи</a:t>
                      </a:r>
                      <a:r>
                        <a:rPr lang="ru-RU" sz="900" b="1" i="0" u="sng" dirty="0">
                          <a:latin typeface="Museo Sans Cyrl 700" panose="02000000000000000000" pitchFamily="50" charset="-52"/>
                        </a:rPr>
                        <a:t>, </a:t>
                      </a:r>
                      <a:r>
                        <a:rPr lang="ru-RU" sz="900" b="1" i="0" u="sng" dirty="0" err="1">
                          <a:latin typeface="Museo Sans Cyrl 700" panose="02000000000000000000" pitchFamily="50" charset="-52"/>
                        </a:rPr>
                        <a:t>домашніх</a:t>
                      </a:r>
                      <a:r>
                        <a:rPr lang="ru-RU" sz="900" b="1" i="0" u="sng" dirty="0">
                          <a:latin typeface="Museo Sans Cyrl 700" panose="02000000000000000000" pitchFamily="50" charset="-52"/>
                        </a:rPr>
                        <a:t> </a:t>
                      </a:r>
                      <a:r>
                        <a:rPr lang="ru-RU" sz="900" b="1" i="0" u="sng" dirty="0" err="1">
                          <a:latin typeface="Museo Sans Cyrl 700" panose="02000000000000000000" pitchFamily="50" charset="-52"/>
                        </a:rPr>
                        <a:t>обов</a:t>
                      </a:r>
                      <a:r>
                        <a:rPr lang="en-US" sz="900" b="1" i="0" u="sng" dirty="0">
                          <a:latin typeface="Museo Sans Cyrl 700" panose="02000000000000000000" pitchFamily="50" charset="-52"/>
                        </a:rPr>
                        <a:t>’</a:t>
                      </a:r>
                      <a:r>
                        <a:rPr lang="uk-UA" sz="900" b="1" i="0" u="sng" dirty="0" err="1">
                          <a:latin typeface="Museo Sans Cyrl 700" panose="02000000000000000000" pitchFamily="50" charset="-52"/>
                        </a:rPr>
                        <a:t>язків</a:t>
                      </a:r>
                      <a:r>
                        <a:rPr lang="uk-UA" sz="900" b="1" i="0" u="sng" dirty="0">
                          <a:latin typeface="Museo Sans Cyrl 700" panose="02000000000000000000" pitchFamily="50" charset="-52"/>
                        </a:rPr>
                        <a:t> та стосунків з людьми </a:t>
                      </a:r>
                      <a:r>
                        <a:rPr lang="uk-UA" sz="900" b="0" i="0" u="none" dirty="0">
                          <a:latin typeface="Museo Sans Cyrl 700" panose="02000000000000000000" pitchFamily="50" charset="-52"/>
                        </a:rPr>
                        <a:t>(59% медичних працівників та 57% пацієнтів, які хворіють на ТБ).</a:t>
                      </a:r>
                      <a:endParaRPr lang="ru-RU" sz="900" b="0" i="0" u="none" kern="1200" dirty="0">
                        <a:solidFill>
                          <a:schemeClr val="bg1"/>
                        </a:solidFill>
                        <a:effectLst/>
                        <a:latin typeface="Museo Sans Cyrl 100" panose="02000000000000000000" pitchFamily="50" charset="-52"/>
                        <a:ea typeface="+mn-ea"/>
                        <a:cs typeface="+mn-cs"/>
                      </a:endParaRPr>
                    </a:p>
                  </a:txBody>
                  <a:tcPr marL="68580" marR="68580" marT="0" marB="0" anchor="ctr">
                    <a:lnL w="190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16201181"/>
                  </a:ext>
                </a:extLst>
              </a:tr>
            </a:tbl>
          </a:graphicData>
        </a:graphic>
      </p:graphicFrame>
      <p:sp>
        <p:nvSpPr>
          <p:cNvPr id="2" name="Прямоугольник 1"/>
          <p:cNvSpPr/>
          <p:nvPr/>
        </p:nvSpPr>
        <p:spPr>
          <a:xfrm>
            <a:off x="6297457" y="3163764"/>
            <a:ext cx="2745018" cy="1920975"/>
          </a:xfrm>
          <a:prstGeom prst="rect">
            <a:avLst/>
          </a:prstGeom>
        </p:spPr>
        <p:txBody>
          <a:bodyPr wrap="square">
            <a:spAutoFit/>
          </a:bodyPr>
          <a:lstStyle/>
          <a:p>
            <a:pPr>
              <a:lnSpc>
                <a:spcPct val="107000"/>
              </a:lnSpc>
              <a:spcAft>
                <a:spcPts val="800"/>
              </a:spcAft>
            </a:pPr>
            <a:r>
              <a:rPr lang="ru-RU" sz="900" dirty="0">
                <a:solidFill>
                  <a:schemeClr val="bg1"/>
                </a:solidFill>
                <a:latin typeface="Museo Sans Cyrl 100" panose="02000000000000000000" pitchFamily="50" charset="-52"/>
              </a:rPr>
              <a:t>В свою </a:t>
            </a:r>
            <a:r>
              <a:rPr lang="ru-RU" sz="900" dirty="0" err="1">
                <a:solidFill>
                  <a:schemeClr val="bg1"/>
                </a:solidFill>
                <a:latin typeface="Museo Sans Cyrl 100" panose="02000000000000000000" pitchFamily="50" charset="-52"/>
              </a:rPr>
              <a:t>чергу</a:t>
            </a:r>
            <a:r>
              <a:rPr lang="ru-RU" sz="900" dirty="0">
                <a:solidFill>
                  <a:schemeClr val="bg1"/>
                </a:solidFill>
                <a:latin typeface="Museo Sans Cyrl 100" panose="02000000000000000000" pitchFamily="50" charset="-52"/>
              </a:rPr>
              <a:t>, 5% </a:t>
            </a:r>
            <a:r>
              <a:rPr lang="ru-RU" sz="900" dirty="0" err="1">
                <a:solidFill>
                  <a:schemeClr val="bg1"/>
                </a:solidFill>
                <a:latin typeface="Museo Sans Cyrl 100" panose="02000000000000000000" pitchFamily="50" charset="-52"/>
              </a:rPr>
              <a:t>медичним</a:t>
            </a:r>
            <a:r>
              <a:rPr lang="ru-RU" sz="900" dirty="0">
                <a:solidFill>
                  <a:schemeClr val="bg1"/>
                </a:solidFill>
                <a:latin typeface="Museo Sans Cyrl 100" panose="02000000000000000000" pitchFamily="50" charset="-52"/>
              </a:rPr>
              <a:t> </a:t>
            </a:r>
            <a:r>
              <a:rPr lang="ru-RU" sz="900" dirty="0" err="1">
                <a:solidFill>
                  <a:schemeClr val="bg1"/>
                </a:solidFill>
                <a:latin typeface="Museo Sans Cyrl 100" panose="02000000000000000000" pitchFamily="50" charset="-52"/>
              </a:rPr>
              <a:t>працівникам</a:t>
            </a:r>
            <a:r>
              <a:rPr lang="ru-RU" sz="900" dirty="0">
                <a:solidFill>
                  <a:schemeClr val="bg1"/>
                </a:solidFill>
                <a:latin typeface="Museo Sans Cyrl 100" panose="02000000000000000000" pitchFamily="50" charset="-52"/>
              </a:rPr>
              <a:t> та 6% </a:t>
            </a:r>
            <a:r>
              <a:rPr lang="ru-RU" sz="900" dirty="0" err="1">
                <a:solidFill>
                  <a:schemeClr val="bg1"/>
                </a:solidFill>
                <a:latin typeface="Museo Sans Cyrl 100" panose="02000000000000000000" pitchFamily="50" charset="-52"/>
              </a:rPr>
              <a:t>пацієнтів</a:t>
            </a:r>
            <a:r>
              <a:rPr lang="ru-RU" sz="900" dirty="0">
                <a:solidFill>
                  <a:schemeClr val="bg1"/>
                </a:solidFill>
                <a:latin typeface="Museo Sans Cyrl 100" panose="02000000000000000000" pitchFamily="50" charset="-52"/>
              </a:rPr>
              <a:t> </a:t>
            </a:r>
            <a:r>
              <a:rPr lang="ru-RU" sz="900" dirty="0" err="1">
                <a:solidFill>
                  <a:schemeClr val="bg1"/>
                </a:solidFill>
                <a:latin typeface="Museo Sans Cyrl 100" panose="02000000000000000000" pitchFamily="50" charset="-52"/>
              </a:rPr>
              <a:t>ці</a:t>
            </a:r>
            <a:r>
              <a:rPr lang="ru-RU" sz="900" dirty="0">
                <a:solidFill>
                  <a:schemeClr val="bg1"/>
                </a:solidFill>
                <a:latin typeface="Museo Sans Cyrl 100" panose="02000000000000000000" pitchFamily="50" charset="-52"/>
              </a:rPr>
              <a:t> </a:t>
            </a:r>
            <a:r>
              <a:rPr lang="ru-RU" sz="900" dirty="0" err="1">
                <a:solidFill>
                  <a:schemeClr val="bg1"/>
                </a:solidFill>
                <a:latin typeface="Museo Sans Cyrl 100" panose="02000000000000000000" pitchFamily="50" charset="-52"/>
              </a:rPr>
              <a:t>проблеми</a:t>
            </a:r>
            <a:r>
              <a:rPr lang="ru-RU" sz="900" dirty="0">
                <a:solidFill>
                  <a:schemeClr val="bg1"/>
                </a:solidFill>
                <a:latin typeface="Museo Sans Cyrl 100" panose="02000000000000000000" pitchFamily="50" charset="-52"/>
              </a:rPr>
              <a:t> </a:t>
            </a:r>
            <a:r>
              <a:rPr lang="ru-RU" sz="900" dirty="0" err="1">
                <a:solidFill>
                  <a:schemeClr val="bg1"/>
                </a:solidFill>
                <a:latin typeface="Museo Sans Cyrl 100" panose="02000000000000000000" pitchFamily="50" charset="-52"/>
              </a:rPr>
              <a:t>дуже</a:t>
            </a:r>
            <a:r>
              <a:rPr lang="ru-RU" sz="900" dirty="0">
                <a:solidFill>
                  <a:schemeClr val="bg1"/>
                </a:solidFill>
                <a:latin typeface="Museo Sans Cyrl 100" panose="02000000000000000000" pitchFamily="50" charset="-52"/>
              </a:rPr>
              <a:t> </a:t>
            </a:r>
            <a:r>
              <a:rPr lang="ru-RU" sz="900" dirty="0" err="1">
                <a:solidFill>
                  <a:schemeClr val="bg1"/>
                </a:solidFill>
                <a:latin typeface="Museo Sans Cyrl 100" panose="02000000000000000000" pitchFamily="50" charset="-52"/>
              </a:rPr>
              <a:t>ускладнили</a:t>
            </a:r>
            <a:r>
              <a:rPr lang="ru-RU" sz="900" dirty="0">
                <a:solidFill>
                  <a:schemeClr val="bg1"/>
                </a:solidFill>
                <a:latin typeface="Museo Sans Cyrl 100" panose="02000000000000000000" pitchFamily="50" charset="-52"/>
              </a:rPr>
              <a:t> </a:t>
            </a:r>
            <a:r>
              <a:rPr lang="ru-RU" sz="900" b="1" u="sng" dirty="0" err="1">
                <a:solidFill>
                  <a:schemeClr val="bg1"/>
                </a:solidFill>
                <a:latin typeface="Museo Sans Cyrl 100" panose="02000000000000000000" pitchFamily="50" charset="-52"/>
              </a:rPr>
              <a:t>виконання</a:t>
            </a:r>
            <a:r>
              <a:rPr lang="ru-RU" sz="900" b="1" u="sng" dirty="0">
                <a:solidFill>
                  <a:schemeClr val="bg1"/>
                </a:solidFill>
                <a:latin typeface="Museo Sans Cyrl 100" panose="02000000000000000000" pitchFamily="50" charset="-52"/>
              </a:rPr>
              <a:t> </a:t>
            </a:r>
            <a:r>
              <a:rPr lang="ru-RU" sz="900" b="1" u="sng" dirty="0" err="1">
                <a:solidFill>
                  <a:schemeClr val="bg1"/>
                </a:solidFill>
                <a:latin typeface="Museo Sans Cyrl 100" panose="02000000000000000000" pitchFamily="50" charset="-52"/>
              </a:rPr>
              <a:t>роботи</a:t>
            </a:r>
            <a:r>
              <a:rPr lang="ru-RU" sz="900" b="1" u="sng" dirty="0">
                <a:solidFill>
                  <a:schemeClr val="bg1"/>
                </a:solidFill>
                <a:latin typeface="Museo Sans Cyrl 100" panose="02000000000000000000" pitchFamily="50" charset="-52"/>
              </a:rPr>
              <a:t>, </a:t>
            </a:r>
            <a:r>
              <a:rPr lang="ru-RU" sz="900" b="1" u="sng" dirty="0" err="1">
                <a:solidFill>
                  <a:schemeClr val="bg1"/>
                </a:solidFill>
                <a:latin typeface="Museo Sans Cyrl 100" panose="02000000000000000000" pitchFamily="50" charset="-52"/>
              </a:rPr>
              <a:t>домашніх</a:t>
            </a:r>
            <a:r>
              <a:rPr lang="ru-RU" sz="900" b="1" u="sng" dirty="0">
                <a:solidFill>
                  <a:schemeClr val="bg1"/>
                </a:solidFill>
                <a:latin typeface="Museo Sans Cyrl 100" panose="02000000000000000000" pitchFamily="50" charset="-52"/>
              </a:rPr>
              <a:t> </a:t>
            </a:r>
            <a:r>
              <a:rPr lang="ru-RU" sz="900" b="1" u="sng" dirty="0" err="1">
                <a:solidFill>
                  <a:schemeClr val="bg1"/>
                </a:solidFill>
                <a:latin typeface="Museo Sans Cyrl 100" panose="02000000000000000000" pitchFamily="50" charset="-52"/>
              </a:rPr>
              <a:t>обов</a:t>
            </a:r>
            <a:r>
              <a:rPr lang="en-US" sz="900" b="1" u="sng" dirty="0">
                <a:solidFill>
                  <a:schemeClr val="bg1"/>
                </a:solidFill>
              </a:rPr>
              <a:t>’</a:t>
            </a:r>
            <a:r>
              <a:rPr lang="uk-UA" sz="900" b="1" u="sng" dirty="0" err="1">
                <a:solidFill>
                  <a:schemeClr val="bg1"/>
                </a:solidFill>
                <a:latin typeface="Museo Sans Cyrl 100" panose="02000000000000000000" pitchFamily="50" charset="-52"/>
              </a:rPr>
              <a:t>язків</a:t>
            </a:r>
            <a:r>
              <a:rPr lang="uk-UA" sz="900" b="1" u="sng" dirty="0">
                <a:solidFill>
                  <a:schemeClr val="bg1"/>
                </a:solidFill>
                <a:latin typeface="Museo Sans Cyrl 100" panose="02000000000000000000" pitchFamily="50" charset="-52"/>
              </a:rPr>
              <a:t> та стосунків з людьми.</a:t>
            </a:r>
          </a:p>
          <a:p>
            <a:pPr>
              <a:lnSpc>
                <a:spcPct val="107000"/>
              </a:lnSpc>
              <a:spcAft>
                <a:spcPts val="800"/>
              </a:spcAft>
            </a:pPr>
            <a:r>
              <a:rPr lang="uk-UA" sz="900" dirty="0">
                <a:solidFill>
                  <a:schemeClr val="bg1"/>
                </a:solidFill>
                <a:latin typeface="Museo Sans Cyrl 100" panose="02000000000000000000" pitchFamily="50" charset="-52"/>
              </a:rPr>
              <a:t>Проте важливо звернути увагу на наявність відповідей від </a:t>
            </a:r>
            <a:r>
              <a:rPr lang="uk-UA" sz="900" u="sng" dirty="0">
                <a:solidFill>
                  <a:schemeClr val="bg1"/>
                </a:solidFill>
                <a:latin typeface="Museo Sans Cyrl 100" panose="02000000000000000000" pitchFamily="50" charset="-52"/>
              </a:rPr>
              <a:t>медичних працівників (2%) </a:t>
            </a:r>
            <a:r>
              <a:rPr lang="uk-UA" sz="900" dirty="0">
                <a:solidFill>
                  <a:schemeClr val="bg1"/>
                </a:solidFill>
                <a:latin typeface="Museo Sans Cyrl 100" panose="02000000000000000000" pitchFamily="50" charset="-52"/>
              </a:rPr>
              <a:t>щодо того, що наявні проблеми, з якими вони зіштовхувались протягом останніх 2 тижнів </a:t>
            </a:r>
            <a:r>
              <a:rPr lang="uk-UA" sz="900" b="1" dirty="0">
                <a:solidFill>
                  <a:schemeClr val="bg1"/>
                </a:solidFill>
                <a:latin typeface="Museo Sans Cyrl 100" panose="02000000000000000000" pitchFamily="50" charset="-52"/>
              </a:rPr>
              <a:t>НАДЗВИЧАЙНО УСКЛАДНИЛИ </a:t>
            </a:r>
            <a:r>
              <a:rPr lang="ru-RU" sz="900" dirty="0" err="1">
                <a:solidFill>
                  <a:schemeClr val="bg1"/>
                </a:solidFill>
                <a:latin typeface="Museo Sans Cyrl 100" panose="02000000000000000000" pitchFamily="50" charset="-52"/>
              </a:rPr>
              <a:t>виконання</a:t>
            </a:r>
            <a:r>
              <a:rPr lang="ru-RU" sz="900" dirty="0">
                <a:solidFill>
                  <a:schemeClr val="bg1"/>
                </a:solidFill>
                <a:latin typeface="Museo Sans Cyrl 100" panose="02000000000000000000" pitchFamily="50" charset="-52"/>
              </a:rPr>
              <a:t> </a:t>
            </a:r>
            <a:r>
              <a:rPr lang="ru-RU" sz="900" dirty="0" err="1">
                <a:solidFill>
                  <a:schemeClr val="bg1"/>
                </a:solidFill>
                <a:latin typeface="Museo Sans Cyrl 100" panose="02000000000000000000" pitchFamily="50" charset="-52"/>
              </a:rPr>
              <a:t>роботи</a:t>
            </a:r>
            <a:r>
              <a:rPr lang="ru-RU" sz="900" dirty="0">
                <a:solidFill>
                  <a:schemeClr val="bg1"/>
                </a:solidFill>
                <a:latin typeface="Museo Sans Cyrl 100" panose="02000000000000000000" pitchFamily="50" charset="-52"/>
              </a:rPr>
              <a:t>, </a:t>
            </a:r>
            <a:r>
              <a:rPr lang="ru-RU" sz="900" dirty="0" err="1">
                <a:solidFill>
                  <a:schemeClr val="bg1"/>
                </a:solidFill>
                <a:latin typeface="Museo Sans Cyrl 100" panose="02000000000000000000" pitchFamily="50" charset="-52"/>
              </a:rPr>
              <a:t>домашніх</a:t>
            </a:r>
            <a:r>
              <a:rPr lang="ru-RU" sz="900" dirty="0">
                <a:solidFill>
                  <a:schemeClr val="bg1"/>
                </a:solidFill>
                <a:latin typeface="Museo Sans Cyrl 100" panose="02000000000000000000" pitchFamily="50" charset="-52"/>
              </a:rPr>
              <a:t> </a:t>
            </a:r>
            <a:r>
              <a:rPr lang="ru-RU" sz="900" dirty="0" err="1">
                <a:solidFill>
                  <a:schemeClr val="bg1"/>
                </a:solidFill>
                <a:latin typeface="Museo Sans Cyrl 100" panose="02000000000000000000" pitchFamily="50" charset="-52"/>
              </a:rPr>
              <a:t>обов</a:t>
            </a:r>
            <a:r>
              <a:rPr lang="en-US" sz="900" dirty="0">
                <a:solidFill>
                  <a:schemeClr val="bg1"/>
                </a:solidFill>
              </a:rPr>
              <a:t>’</a:t>
            </a:r>
            <a:r>
              <a:rPr lang="uk-UA" sz="900" dirty="0" err="1">
                <a:solidFill>
                  <a:schemeClr val="bg1"/>
                </a:solidFill>
                <a:latin typeface="Museo Sans Cyrl 100" panose="02000000000000000000" pitchFamily="50" charset="-52"/>
              </a:rPr>
              <a:t>язків</a:t>
            </a:r>
            <a:r>
              <a:rPr lang="uk-UA" sz="900" dirty="0">
                <a:solidFill>
                  <a:schemeClr val="bg1"/>
                </a:solidFill>
                <a:latin typeface="Museo Sans Cyrl 100" panose="02000000000000000000" pitchFamily="50" charset="-52"/>
              </a:rPr>
              <a:t> та стосунків з людьми.</a:t>
            </a:r>
          </a:p>
          <a:p>
            <a:pPr>
              <a:lnSpc>
                <a:spcPct val="107000"/>
              </a:lnSpc>
              <a:spcAft>
                <a:spcPts val="800"/>
              </a:spcAft>
            </a:pPr>
            <a:endParaRPr lang="ru-RU" sz="900" b="1" u="sng" dirty="0">
              <a:solidFill>
                <a:schemeClr val="bg1"/>
              </a:solidFill>
              <a:latin typeface="Museo Sans Cyrl 100" panose="02000000000000000000" pitchFamily="50" charset="-52"/>
            </a:endParaRPr>
          </a:p>
        </p:txBody>
      </p:sp>
      <p:sp>
        <p:nvSpPr>
          <p:cNvPr id="15" name="Заголовок 2"/>
          <p:cNvSpPr>
            <a:spLocks noGrp="1"/>
          </p:cNvSpPr>
          <p:nvPr>
            <p:ph type="title"/>
          </p:nvPr>
        </p:nvSpPr>
        <p:spPr>
          <a:xfrm>
            <a:off x="306235" y="1166197"/>
            <a:ext cx="5673084" cy="542925"/>
          </a:xfrm>
        </p:spPr>
        <p:txBody>
          <a:bodyPr>
            <a:normAutofit fontScale="90000"/>
          </a:bodyPr>
          <a:lstStyle/>
          <a:p>
            <a:pPr>
              <a:lnSpc>
                <a:spcPts val="1600"/>
              </a:lnSpc>
              <a:spcBef>
                <a:spcPts val="0"/>
              </a:spcBef>
              <a:tabLst>
                <a:tab pos="1076325" algn="l"/>
              </a:tabLst>
            </a:pPr>
            <a:br>
              <a:rPr lang="ru-RU" b="1" dirty="0"/>
            </a:br>
            <a:r>
              <a:rPr lang="ru-RU" sz="1600" dirty="0" err="1">
                <a:solidFill>
                  <a:schemeClr val="tx1"/>
                </a:solidFill>
                <a:latin typeface="Museo Sans Cyrl 700" panose="02000000000000000000" pitchFamily="50" charset="-52"/>
              </a:rPr>
              <a:t>Наскільки</a:t>
            </a:r>
            <a:r>
              <a:rPr lang="ru-RU" sz="1600" dirty="0">
                <a:solidFill>
                  <a:schemeClr val="tx1"/>
                </a:solidFill>
                <a:latin typeface="Museo Sans Cyrl 700" panose="02000000000000000000" pitchFamily="50" charset="-52"/>
              </a:rPr>
              <a:t> </a:t>
            </a:r>
            <a:r>
              <a:rPr lang="ru-RU" sz="1600" dirty="0" err="1">
                <a:solidFill>
                  <a:schemeClr val="tx1"/>
                </a:solidFill>
                <a:latin typeface="Museo Sans Cyrl 700" panose="02000000000000000000" pitchFamily="50" charset="-52"/>
              </a:rPr>
              <a:t>це</a:t>
            </a:r>
            <a:r>
              <a:rPr lang="ru-RU" sz="1600" dirty="0">
                <a:solidFill>
                  <a:schemeClr val="tx1"/>
                </a:solidFill>
                <a:latin typeface="Museo Sans Cyrl 700" panose="02000000000000000000" pitchFamily="50" charset="-52"/>
              </a:rPr>
              <a:t> </a:t>
            </a:r>
            <a:r>
              <a:rPr lang="ru-RU" sz="1600" dirty="0" err="1">
                <a:solidFill>
                  <a:schemeClr val="tx1"/>
                </a:solidFill>
                <a:latin typeface="Museo Sans Cyrl 700" panose="02000000000000000000" pitchFamily="50" charset="-52"/>
              </a:rPr>
              <a:t>ускладнило</a:t>
            </a:r>
            <a:r>
              <a:rPr lang="ru-RU" sz="1600" dirty="0">
                <a:solidFill>
                  <a:schemeClr val="tx1"/>
                </a:solidFill>
                <a:latin typeface="Museo Sans Cyrl 700" panose="02000000000000000000" pitchFamily="50" charset="-52"/>
              </a:rPr>
              <a:t> </a:t>
            </a:r>
            <a:r>
              <a:rPr lang="ru-RU" sz="1600" dirty="0" err="1">
                <a:solidFill>
                  <a:schemeClr val="tx1"/>
                </a:solidFill>
                <a:latin typeface="Museo Sans Cyrl 700" panose="02000000000000000000" pitchFamily="50" charset="-52"/>
              </a:rPr>
              <a:t>виконання</a:t>
            </a:r>
            <a:r>
              <a:rPr lang="ru-RU" sz="1600" dirty="0">
                <a:solidFill>
                  <a:schemeClr val="tx1"/>
                </a:solidFill>
                <a:latin typeface="Museo Sans Cyrl 700" panose="02000000000000000000" pitchFamily="50" charset="-52"/>
              </a:rPr>
              <a:t> </a:t>
            </a:r>
            <a:r>
              <a:rPr lang="ru-RU" sz="1600" dirty="0" err="1">
                <a:solidFill>
                  <a:schemeClr val="tx1"/>
                </a:solidFill>
                <a:latin typeface="Museo Sans Cyrl 700" panose="02000000000000000000" pitchFamily="50" charset="-52"/>
              </a:rPr>
              <a:t>роботи</a:t>
            </a:r>
            <a:r>
              <a:rPr lang="ru-RU" sz="1600" dirty="0">
                <a:solidFill>
                  <a:schemeClr val="tx1"/>
                </a:solidFill>
                <a:latin typeface="Museo Sans Cyrl 700" panose="02000000000000000000" pitchFamily="50" charset="-52"/>
              </a:rPr>
              <a:t>, </a:t>
            </a:r>
            <a:r>
              <a:rPr lang="ru-RU" sz="1600" dirty="0" err="1">
                <a:solidFill>
                  <a:schemeClr val="tx1"/>
                </a:solidFill>
                <a:latin typeface="Museo Sans Cyrl 700" panose="02000000000000000000" pitchFamily="50" charset="-52"/>
              </a:rPr>
              <a:t>домашніх</a:t>
            </a:r>
            <a:r>
              <a:rPr lang="ru-RU" sz="1600" dirty="0">
                <a:solidFill>
                  <a:schemeClr val="tx1"/>
                </a:solidFill>
                <a:latin typeface="Museo Sans Cyrl 700" panose="02000000000000000000" pitchFamily="50" charset="-52"/>
              </a:rPr>
              <a:t> </a:t>
            </a:r>
            <a:r>
              <a:rPr lang="ru-RU" sz="1600" dirty="0" err="1">
                <a:solidFill>
                  <a:schemeClr val="tx1"/>
                </a:solidFill>
                <a:latin typeface="Museo Sans Cyrl 700" panose="02000000000000000000" pitchFamily="50" charset="-52"/>
              </a:rPr>
              <a:t>обов</a:t>
            </a:r>
            <a:r>
              <a:rPr lang="en-US" sz="1600" dirty="0">
                <a:solidFill>
                  <a:schemeClr val="tx1"/>
                </a:solidFill>
                <a:latin typeface="Museo Sans Cyrl 700" panose="02000000000000000000" pitchFamily="50" charset="-52"/>
              </a:rPr>
              <a:t>’</a:t>
            </a:r>
            <a:r>
              <a:rPr lang="uk-UA" sz="1600" dirty="0" err="1">
                <a:solidFill>
                  <a:schemeClr val="tx1"/>
                </a:solidFill>
                <a:latin typeface="Museo Sans Cyrl 700" panose="02000000000000000000" pitchFamily="50" charset="-52"/>
              </a:rPr>
              <a:t>язків</a:t>
            </a:r>
            <a:r>
              <a:rPr lang="uk-UA" sz="1600" dirty="0">
                <a:solidFill>
                  <a:schemeClr val="tx1"/>
                </a:solidFill>
                <a:latin typeface="Museo Sans Cyrl 700" panose="02000000000000000000" pitchFamily="50" charset="-52"/>
              </a:rPr>
              <a:t> та стосунків з людьми:</a:t>
            </a:r>
            <a:br>
              <a:rPr lang="uk-UA" dirty="0">
                <a:latin typeface="Museo Sans Cyrl 500" panose="02000000000000000000" pitchFamily="50" charset="-52"/>
              </a:rPr>
            </a:br>
            <a:endParaRPr lang="ru-RU" dirty="0">
              <a:latin typeface="Museo Sans Cyrl 500" panose="02000000000000000000" pitchFamily="50" charset="-52"/>
            </a:endParaRPr>
          </a:p>
        </p:txBody>
      </p:sp>
      <p:sp>
        <p:nvSpPr>
          <p:cNvPr id="16" name="Прямоугольник 15"/>
          <p:cNvSpPr/>
          <p:nvPr/>
        </p:nvSpPr>
        <p:spPr>
          <a:xfrm>
            <a:off x="1057138" y="227128"/>
            <a:ext cx="4136368" cy="400110"/>
          </a:xfrm>
          <a:prstGeom prst="rect">
            <a:avLst/>
          </a:prstGeom>
        </p:spPr>
        <p:txBody>
          <a:bodyPr wrap="square">
            <a:spAutoFit/>
          </a:bodyPr>
          <a:lstStyle/>
          <a:p>
            <a:r>
              <a:rPr lang="ru-RU" sz="2000" b="1" dirty="0" err="1">
                <a:solidFill>
                  <a:schemeClr val="tx2"/>
                </a:solidFill>
                <a:latin typeface="Museo Sans Cyrl 900" panose="02000000000000000000" pitchFamily="50" charset="-52"/>
                <a:ea typeface="+mj-ea"/>
                <a:cs typeface="+mj-cs"/>
              </a:rPr>
              <a:t>Визначення</a:t>
            </a:r>
            <a:r>
              <a:rPr lang="ru-RU" sz="2000" b="1" dirty="0">
                <a:solidFill>
                  <a:schemeClr val="tx2"/>
                </a:solidFill>
                <a:latin typeface="Museo Sans Cyrl 900" panose="02000000000000000000" pitchFamily="50" charset="-52"/>
                <a:ea typeface="+mj-ea"/>
                <a:cs typeface="+mj-cs"/>
              </a:rPr>
              <a:t> </a:t>
            </a:r>
            <a:r>
              <a:rPr lang="ru-RU" sz="2000" b="1" dirty="0" err="1">
                <a:solidFill>
                  <a:schemeClr val="tx2"/>
                </a:solidFill>
                <a:latin typeface="Museo Sans Cyrl 900" panose="02000000000000000000" pitchFamily="50" charset="-52"/>
                <a:ea typeface="+mj-ea"/>
                <a:cs typeface="+mj-cs"/>
              </a:rPr>
              <a:t>рівня</a:t>
            </a:r>
            <a:r>
              <a:rPr lang="ru-RU" sz="2000" b="1" dirty="0">
                <a:solidFill>
                  <a:schemeClr val="tx2"/>
                </a:solidFill>
                <a:latin typeface="Museo Sans Cyrl 900" panose="02000000000000000000" pitchFamily="50" charset="-52"/>
                <a:ea typeface="+mj-ea"/>
                <a:cs typeface="+mj-cs"/>
              </a:rPr>
              <a:t> </a:t>
            </a:r>
            <a:r>
              <a:rPr lang="ru-RU" sz="2000" b="1" dirty="0" err="1">
                <a:solidFill>
                  <a:schemeClr val="tx2"/>
                </a:solidFill>
                <a:latin typeface="Museo Sans Cyrl 900" panose="02000000000000000000" pitchFamily="50" charset="-52"/>
                <a:ea typeface="+mj-ea"/>
                <a:cs typeface="+mj-cs"/>
              </a:rPr>
              <a:t>депресії</a:t>
            </a:r>
            <a:r>
              <a:rPr lang="ru-RU" sz="2000" b="1" dirty="0">
                <a:solidFill>
                  <a:schemeClr val="tx2"/>
                </a:solidFill>
                <a:latin typeface="Museo Sans Cyrl 900" panose="02000000000000000000" pitchFamily="50" charset="-52"/>
                <a:ea typeface="+mj-ea"/>
                <a:cs typeface="+mj-cs"/>
              </a:rPr>
              <a:t> (</a:t>
            </a:r>
            <a:r>
              <a:rPr lang="en-US" sz="2000" b="1" dirty="0">
                <a:solidFill>
                  <a:schemeClr val="tx2"/>
                </a:solidFill>
                <a:ea typeface="+mj-ea"/>
                <a:cs typeface="+mj-cs"/>
              </a:rPr>
              <a:t>PHQ-9)</a:t>
            </a:r>
            <a:endParaRPr lang="uk-UA" sz="2000" b="1" dirty="0">
              <a:solidFill>
                <a:schemeClr val="tx2"/>
              </a:solidFill>
              <a:latin typeface="Museo Sans Cyrl 900" panose="02000000000000000000" pitchFamily="50" charset="-52"/>
              <a:ea typeface="+mj-ea"/>
              <a:cs typeface="+mj-cs"/>
            </a:endParaRPr>
          </a:p>
        </p:txBody>
      </p:sp>
      <p:graphicFrame>
        <p:nvGraphicFramePr>
          <p:cNvPr id="24" name="Діаграма 23">
            <a:extLst>
              <a:ext uri="{FF2B5EF4-FFF2-40B4-BE49-F238E27FC236}">
                <a16:creationId xmlns:a16="http://schemas.microsoft.com/office/drawing/2014/main" id="{7B7497C9-D1CC-4140-9812-E4EB4E659189}"/>
              </a:ext>
            </a:extLst>
          </p:cNvPr>
          <p:cNvGraphicFramePr/>
          <p:nvPr>
            <p:extLst>
              <p:ext uri="{D42A27DB-BD31-4B8C-83A1-F6EECF244321}">
                <p14:modId xmlns:p14="http://schemas.microsoft.com/office/powerpoint/2010/main" val="2142210785"/>
              </p:ext>
            </p:extLst>
          </p:nvPr>
        </p:nvGraphicFramePr>
        <p:xfrm>
          <a:off x="248723" y="1769311"/>
          <a:ext cx="3289004" cy="19205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 name="Діаграма 26">
            <a:extLst>
              <a:ext uri="{FF2B5EF4-FFF2-40B4-BE49-F238E27FC236}">
                <a16:creationId xmlns:a16="http://schemas.microsoft.com/office/drawing/2014/main" id="{73082A1F-D8B8-4D45-A728-04F44D8A11CB}"/>
              </a:ext>
            </a:extLst>
          </p:cNvPr>
          <p:cNvGraphicFramePr/>
          <p:nvPr>
            <p:extLst>
              <p:ext uri="{D42A27DB-BD31-4B8C-83A1-F6EECF244321}">
                <p14:modId xmlns:p14="http://schemas.microsoft.com/office/powerpoint/2010/main" val="431511478"/>
              </p:ext>
            </p:extLst>
          </p:nvPr>
        </p:nvGraphicFramePr>
        <p:xfrm>
          <a:off x="2838502" y="3163764"/>
          <a:ext cx="2880000" cy="2770077"/>
        </p:xfrm>
        <a:graphic>
          <a:graphicData uri="http://schemas.openxmlformats.org/drawingml/2006/chart">
            <c:chart xmlns:c="http://schemas.openxmlformats.org/drawingml/2006/chart" xmlns:r="http://schemas.openxmlformats.org/officeDocument/2006/relationships" r:id="rId4"/>
          </a:graphicData>
        </a:graphic>
      </p:graphicFrame>
      <p:sp>
        <p:nvSpPr>
          <p:cNvPr id="28" name="TextBox 27">
            <a:extLst>
              <a:ext uri="{FF2B5EF4-FFF2-40B4-BE49-F238E27FC236}">
                <a16:creationId xmlns:a16="http://schemas.microsoft.com/office/drawing/2014/main" id="{9BCC2A48-B31F-48C1-9C49-8D0ECB8D4ED1}"/>
              </a:ext>
            </a:extLst>
          </p:cNvPr>
          <p:cNvSpPr txBox="1"/>
          <p:nvPr/>
        </p:nvSpPr>
        <p:spPr>
          <a:xfrm>
            <a:off x="248723" y="4063355"/>
            <a:ext cx="1857153" cy="261610"/>
          </a:xfrm>
          <a:prstGeom prst="rect">
            <a:avLst/>
          </a:prstGeom>
          <a:noFill/>
        </p:spPr>
        <p:txBody>
          <a:bodyPr wrap="square" rtlCol="0">
            <a:spAutoFit/>
          </a:bodyPr>
          <a:lstStyle/>
          <a:p>
            <a:r>
              <a:rPr lang="uk-UA" sz="1100" i="1" dirty="0"/>
              <a:t>Медичні працівники</a:t>
            </a:r>
          </a:p>
        </p:txBody>
      </p:sp>
      <p:sp>
        <p:nvSpPr>
          <p:cNvPr id="29" name="TextBox 28">
            <a:extLst>
              <a:ext uri="{FF2B5EF4-FFF2-40B4-BE49-F238E27FC236}">
                <a16:creationId xmlns:a16="http://schemas.microsoft.com/office/drawing/2014/main" id="{772C5BCB-468E-4F0A-BFA0-4B7FDCA951A5}"/>
              </a:ext>
            </a:extLst>
          </p:cNvPr>
          <p:cNvSpPr txBox="1"/>
          <p:nvPr/>
        </p:nvSpPr>
        <p:spPr>
          <a:xfrm>
            <a:off x="4901388" y="2551236"/>
            <a:ext cx="1303200" cy="430887"/>
          </a:xfrm>
          <a:prstGeom prst="rect">
            <a:avLst/>
          </a:prstGeom>
          <a:noFill/>
        </p:spPr>
        <p:txBody>
          <a:bodyPr wrap="square" rtlCol="0">
            <a:spAutoFit/>
          </a:bodyPr>
          <a:lstStyle/>
          <a:p>
            <a:r>
              <a:rPr lang="uk-UA" sz="1100" i="1" dirty="0"/>
              <a:t>Пацієнти, які хворіють на ТБ</a:t>
            </a:r>
          </a:p>
        </p:txBody>
      </p:sp>
      <p:cxnSp>
        <p:nvCxnSpPr>
          <p:cNvPr id="4" name="Пряма сполучна лінія 3">
            <a:extLst>
              <a:ext uri="{FF2B5EF4-FFF2-40B4-BE49-F238E27FC236}">
                <a16:creationId xmlns:a16="http://schemas.microsoft.com/office/drawing/2014/main" id="{4FC1735A-DBC5-4DB3-8573-CF1B8105F813}"/>
              </a:ext>
            </a:extLst>
          </p:cNvPr>
          <p:cNvCxnSpPr/>
          <p:nvPr/>
        </p:nvCxnSpPr>
        <p:spPr>
          <a:xfrm flipV="1">
            <a:off x="101525" y="1785938"/>
            <a:ext cx="5784925" cy="37019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8710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142743" y="655651"/>
            <a:ext cx="1602000" cy="1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18" name="Таблица 17"/>
          <p:cNvGraphicFramePr>
            <a:graphicFrameLocks noGrp="1"/>
          </p:cNvGraphicFramePr>
          <p:nvPr>
            <p:extLst>
              <p:ext uri="{D42A27DB-BD31-4B8C-83A1-F6EECF244321}">
                <p14:modId xmlns:p14="http://schemas.microsoft.com/office/powerpoint/2010/main" val="2681529325"/>
              </p:ext>
            </p:extLst>
          </p:nvPr>
        </p:nvGraphicFramePr>
        <p:xfrm>
          <a:off x="6447137" y="1731935"/>
          <a:ext cx="2584955" cy="2350968"/>
        </p:xfrm>
        <a:graphic>
          <a:graphicData uri="http://schemas.openxmlformats.org/drawingml/2006/table">
            <a:tbl>
              <a:tblPr firstRow="1" bandRow="1">
                <a:tableStyleId>{5C22544A-7EE6-4342-B048-85BDC9FD1C3A}</a:tableStyleId>
              </a:tblPr>
              <a:tblGrid>
                <a:gridCol w="2584955">
                  <a:extLst>
                    <a:ext uri="{9D8B030D-6E8A-4147-A177-3AD203B41FA5}">
                      <a16:colId xmlns:a16="http://schemas.microsoft.com/office/drawing/2014/main" val="891543674"/>
                    </a:ext>
                  </a:extLst>
                </a:gridCol>
              </a:tblGrid>
              <a:tr h="2350968">
                <a:tc>
                  <a:txBody>
                    <a:bodyPr/>
                    <a:lstStyle/>
                    <a:p>
                      <a:pPr algn="l">
                        <a:lnSpc>
                          <a:spcPts val="1200"/>
                        </a:lnSpc>
                        <a:spcBef>
                          <a:spcPts val="0"/>
                        </a:spcBef>
                        <a:spcAft>
                          <a:spcPts val="0"/>
                        </a:spcAft>
                      </a:pPr>
                      <a:r>
                        <a:rPr lang="ru-RU" sz="900" b="0" kern="1200" dirty="0" err="1">
                          <a:solidFill>
                            <a:schemeClr val="bg1"/>
                          </a:solidFill>
                          <a:effectLst/>
                          <a:latin typeface="Museo Sans Cyrl 100" panose="02000000000000000000" pitchFamily="50" charset="-52"/>
                          <a:ea typeface="+mn-ea"/>
                          <a:cs typeface="+mn-cs"/>
                        </a:rPr>
                        <a:t>Аналіз</a:t>
                      </a:r>
                      <a:r>
                        <a:rPr lang="ru-RU" sz="900" b="0" kern="1200" dirty="0">
                          <a:solidFill>
                            <a:schemeClr val="bg1"/>
                          </a:solidFill>
                          <a:effectLst/>
                          <a:latin typeface="Museo Sans Cyrl 100" panose="02000000000000000000" pitchFamily="50" charset="-52"/>
                          <a:ea typeface="+mn-ea"/>
                          <a:cs typeface="+mn-cs"/>
                        </a:rPr>
                        <a:t> </a:t>
                      </a:r>
                      <a:r>
                        <a:rPr lang="ru-RU" sz="900" b="0" kern="1200" dirty="0" err="1">
                          <a:solidFill>
                            <a:schemeClr val="bg1"/>
                          </a:solidFill>
                          <a:effectLst/>
                          <a:latin typeface="Museo Sans Cyrl 100" panose="02000000000000000000" pitchFamily="50" charset="-52"/>
                          <a:ea typeface="+mn-ea"/>
                          <a:cs typeface="+mn-cs"/>
                        </a:rPr>
                        <a:t>інформації</a:t>
                      </a:r>
                      <a:r>
                        <a:rPr lang="ru-RU" sz="900" b="0" kern="1200" dirty="0">
                          <a:solidFill>
                            <a:schemeClr val="bg1"/>
                          </a:solidFill>
                          <a:effectLst/>
                          <a:latin typeface="Museo Sans Cyrl 100" panose="02000000000000000000" pitchFamily="50" charset="-52"/>
                          <a:ea typeface="+mn-ea"/>
                          <a:cs typeface="+mn-cs"/>
                        </a:rPr>
                        <a:t> в </a:t>
                      </a:r>
                      <a:r>
                        <a:rPr lang="ru-RU" sz="900" b="0" kern="1200" dirty="0" err="1">
                          <a:solidFill>
                            <a:schemeClr val="bg1"/>
                          </a:solidFill>
                          <a:effectLst/>
                          <a:latin typeface="Museo Sans Cyrl 100" panose="02000000000000000000" pitchFamily="50" charset="-52"/>
                          <a:ea typeface="+mn-ea"/>
                          <a:cs typeface="+mn-cs"/>
                        </a:rPr>
                        <a:t>розрізі</a:t>
                      </a:r>
                      <a:r>
                        <a:rPr lang="ru-RU" sz="900" b="0" kern="1200" dirty="0">
                          <a:solidFill>
                            <a:schemeClr val="bg1"/>
                          </a:solidFill>
                          <a:effectLst/>
                          <a:latin typeface="Museo Sans Cyrl 100" panose="02000000000000000000" pitchFamily="50" charset="-52"/>
                          <a:ea typeface="+mn-ea"/>
                          <a:cs typeface="+mn-cs"/>
                        </a:rPr>
                        <a:t> </a:t>
                      </a:r>
                      <a:r>
                        <a:rPr lang="ru-RU" sz="900" b="0" kern="1200" dirty="0" err="1">
                          <a:solidFill>
                            <a:schemeClr val="bg1"/>
                          </a:solidFill>
                          <a:effectLst/>
                          <a:latin typeface="Museo Sans Cyrl 100" panose="02000000000000000000" pitchFamily="50" charset="-52"/>
                          <a:ea typeface="+mn-ea"/>
                          <a:cs typeface="+mn-cs"/>
                        </a:rPr>
                        <a:t>цільових</a:t>
                      </a:r>
                      <a:r>
                        <a:rPr lang="ru-RU" sz="900" b="0" kern="1200" dirty="0">
                          <a:solidFill>
                            <a:schemeClr val="bg1"/>
                          </a:solidFill>
                          <a:effectLst/>
                          <a:latin typeface="Museo Sans Cyrl 100" panose="02000000000000000000" pitchFamily="50" charset="-52"/>
                          <a:ea typeface="+mn-ea"/>
                          <a:cs typeface="+mn-cs"/>
                        </a:rPr>
                        <a:t> </a:t>
                      </a:r>
                      <a:r>
                        <a:rPr lang="ru-RU" sz="900" b="0" kern="1200" dirty="0" err="1">
                          <a:solidFill>
                            <a:schemeClr val="bg1"/>
                          </a:solidFill>
                          <a:effectLst/>
                          <a:latin typeface="Museo Sans Cyrl 100" panose="02000000000000000000" pitchFamily="50" charset="-52"/>
                          <a:ea typeface="+mn-ea"/>
                          <a:cs typeface="+mn-cs"/>
                        </a:rPr>
                        <a:t>груп</a:t>
                      </a:r>
                      <a:r>
                        <a:rPr lang="ru-RU" sz="900" b="0" kern="1200" dirty="0">
                          <a:solidFill>
                            <a:schemeClr val="bg1"/>
                          </a:solidFill>
                          <a:effectLst/>
                          <a:latin typeface="Museo Sans Cyrl 100" panose="02000000000000000000" pitchFamily="50" charset="-52"/>
                          <a:ea typeface="+mn-ea"/>
                          <a:cs typeface="+mn-cs"/>
                        </a:rPr>
                        <a:t> </a:t>
                      </a:r>
                      <a:r>
                        <a:rPr lang="ru-RU" sz="900" b="0" kern="1200" dirty="0" err="1">
                          <a:solidFill>
                            <a:schemeClr val="bg1"/>
                          </a:solidFill>
                          <a:effectLst/>
                          <a:latin typeface="Museo Sans Cyrl 100" panose="02000000000000000000" pitchFamily="50" charset="-52"/>
                          <a:ea typeface="+mn-ea"/>
                          <a:cs typeface="+mn-cs"/>
                        </a:rPr>
                        <a:t>виявив</a:t>
                      </a:r>
                      <a:r>
                        <a:rPr lang="ru-RU" sz="900" b="0" kern="1200" dirty="0">
                          <a:solidFill>
                            <a:schemeClr val="bg1"/>
                          </a:solidFill>
                          <a:effectLst/>
                          <a:latin typeface="Museo Sans Cyrl 100" panose="02000000000000000000" pitchFamily="50" charset="-52"/>
                          <a:ea typeface="+mn-ea"/>
                          <a:cs typeface="+mn-cs"/>
                        </a:rPr>
                        <a:t> </a:t>
                      </a:r>
                      <a:r>
                        <a:rPr lang="ru-RU" sz="900" b="0" kern="1200" dirty="0" err="1">
                          <a:solidFill>
                            <a:schemeClr val="bg1"/>
                          </a:solidFill>
                          <a:effectLst/>
                          <a:latin typeface="Museo Sans Cyrl 100" panose="02000000000000000000" pitchFamily="50" charset="-52"/>
                          <a:ea typeface="+mn-ea"/>
                          <a:cs typeface="+mn-cs"/>
                        </a:rPr>
                        <a:t>найрозповсюдженіші</a:t>
                      </a:r>
                      <a:r>
                        <a:rPr lang="ru-RU" sz="900" b="0" kern="1200" dirty="0">
                          <a:solidFill>
                            <a:schemeClr val="bg1"/>
                          </a:solidFill>
                          <a:effectLst/>
                          <a:latin typeface="Museo Sans Cyrl 100" panose="02000000000000000000" pitchFamily="50" charset="-52"/>
                          <a:ea typeface="+mn-ea"/>
                          <a:cs typeface="+mn-cs"/>
                        </a:rPr>
                        <a:t> </a:t>
                      </a:r>
                      <a:r>
                        <a:rPr lang="ru-RU" sz="900" b="0" kern="1200" dirty="0" err="1">
                          <a:solidFill>
                            <a:schemeClr val="bg1"/>
                          </a:solidFill>
                          <a:effectLst/>
                          <a:latin typeface="Museo Sans Cyrl 100" panose="02000000000000000000" pitchFamily="50" charset="-52"/>
                          <a:ea typeface="+mn-ea"/>
                          <a:cs typeface="+mn-cs"/>
                        </a:rPr>
                        <a:t>проблеми</a:t>
                      </a:r>
                      <a:r>
                        <a:rPr lang="ru-RU" sz="900" b="0" kern="1200" dirty="0">
                          <a:solidFill>
                            <a:schemeClr val="bg1"/>
                          </a:solidFill>
                          <a:effectLst/>
                          <a:latin typeface="Museo Sans Cyrl 100" panose="02000000000000000000" pitchFamily="50" charset="-52"/>
                          <a:ea typeface="+mn-ea"/>
                          <a:cs typeface="+mn-cs"/>
                        </a:rPr>
                        <a:t>, а </a:t>
                      </a:r>
                      <a:r>
                        <a:rPr lang="ru-RU" sz="900" b="0" kern="1200" dirty="0" err="1">
                          <a:solidFill>
                            <a:schemeClr val="bg1"/>
                          </a:solidFill>
                          <a:effectLst/>
                          <a:latin typeface="Museo Sans Cyrl 100" panose="02000000000000000000" pitchFamily="50" charset="-52"/>
                          <a:ea typeface="+mn-ea"/>
                          <a:cs typeface="+mn-cs"/>
                        </a:rPr>
                        <a:t>саме</a:t>
                      </a:r>
                      <a:r>
                        <a:rPr lang="ru-RU" sz="900" b="0" kern="1200" dirty="0">
                          <a:solidFill>
                            <a:schemeClr val="bg1"/>
                          </a:solidFill>
                          <a:effectLst/>
                          <a:latin typeface="Museo Sans Cyrl 100" panose="02000000000000000000" pitchFamily="50" charset="-52"/>
                          <a:ea typeface="+mn-ea"/>
                          <a:cs typeface="+mn-cs"/>
                        </a:rPr>
                        <a:t>:</a:t>
                      </a:r>
                    </a:p>
                    <a:p>
                      <a:pPr marL="171450" indent="-171450" algn="l">
                        <a:lnSpc>
                          <a:spcPts val="1200"/>
                        </a:lnSpc>
                        <a:spcBef>
                          <a:spcPts val="1200"/>
                        </a:spcBef>
                        <a:spcAft>
                          <a:spcPts val="0"/>
                        </a:spcAft>
                        <a:buFont typeface="Arial" panose="020B0604020202020204" pitchFamily="34" charset="0"/>
                        <a:buChar char="•"/>
                      </a:pPr>
                      <a:r>
                        <a:rPr lang="ru-RU" sz="900" b="0" kern="1200" dirty="0">
                          <a:solidFill>
                            <a:schemeClr val="bg1"/>
                          </a:solidFill>
                          <a:effectLst/>
                          <a:latin typeface="Museo Sans Cyrl 700" panose="02000000000000000000" pitchFamily="50" charset="-52"/>
                          <a:ea typeface="+mn-ea"/>
                          <a:cs typeface="+mn-cs"/>
                        </a:rPr>
                        <a:t>48,7% </a:t>
                      </a:r>
                      <a:r>
                        <a:rPr lang="ru-RU" sz="900" b="0" kern="1200" dirty="0" err="1">
                          <a:solidFill>
                            <a:schemeClr val="bg1"/>
                          </a:solidFill>
                          <a:effectLst/>
                          <a:latin typeface="Museo Sans Cyrl 700" panose="02000000000000000000" pitchFamily="50" charset="-52"/>
                          <a:ea typeface="+mn-ea"/>
                          <a:cs typeface="+mn-cs"/>
                        </a:rPr>
                        <a:t>пацієнтів</a:t>
                      </a:r>
                      <a:r>
                        <a:rPr lang="ru-RU" sz="900" b="0" kern="1200" dirty="0">
                          <a:solidFill>
                            <a:schemeClr val="bg1"/>
                          </a:solidFill>
                          <a:effectLst/>
                          <a:latin typeface="Museo Sans Cyrl 700" panose="02000000000000000000" pitchFamily="50" charset="-52"/>
                          <a:ea typeface="+mn-ea"/>
                          <a:cs typeface="+mn-cs"/>
                        </a:rPr>
                        <a:t>, </a:t>
                      </a:r>
                      <a:r>
                        <a:rPr lang="ru-RU" sz="900" b="0" kern="1200" dirty="0" err="1">
                          <a:solidFill>
                            <a:schemeClr val="bg1"/>
                          </a:solidFill>
                          <a:effectLst/>
                          <a:latin typeface="Museo Sans Cyrl 700" panose="02000000000000000000" pitchFamily="50" charset="-52"/>
                          <a:ea typeface="+mn-ea"/>
                          <a:cs typeface="+mn-cs"/>
                        </a:rPr>
                        <a:t>які</a:t>
                      </a:r>
                      <a:r>
                        <a:rPr lang="ru-RU" sz="900" b="0" kern="1200" dirty="0">
                          <a:solidFill>
                            <a:schemeClr val="bg1"/>
                          </a:solidFill>
                          <a:effectLst/>
                          <a:latin typeface="Museo Sans Cyrl 700" panose="02000000000000000000" pitchFamily="50" charset="-52"/>
                          <a:ea typeface="+mn-ea"/>
                          <a:cs typeface="+mn-cs"/>
                        </a:rPr>
                        <a:t> </a:t>
                      </a:r>
                      <a:r>
                        <a:rPr lang="ru-RU" sz="900" b="0" kern="1200" dirty="0" err="1">
                          <a:solidFill>
                            <a:schemeClr val="bg1"/>
                          </a:solidFill>
                          <a:effectLst/>
                          <a:latin typeface="Museo Sans Cyrl 700" panose="02000000000000000000" pitchFamily="50" charset="-52"/>
                          <a:ea typeface="+mn-ea"/>
                          <a:cs typeface="+mn-cs"/>
                        </a:rPr>
                        <a:t>хворіють</a:t>
                      </a:r>
                      <a:r>
                        <a:rPr lang="ru-RU" sz="900" b="0" kern="1200" dirty="0">
                          <a:solidFill>
                            <a:schemeClr val="bg1"/>
                          </a:solidFill>
                          <a:effectLst/>
                          <a:latin typeface="Museo Sans Cyrl 700" panose="02000000000000000000" pitchFamily="50" charset="-52"/>
                          <a:ea typeface="+mn-ea"/>
                          <a:cs typeface="+mn-cs"/>
                        </a:rPr>
                        <a:t> на ТБ, </a:t>
                      </a:r>
                      <a:r>
                        <a:rPr lang="ru-RU" sz="900" b="0" kern="1200" dirty="0" err="1">
                          <a:solidFill>
                            <a:schemeClr val="bg1"/>
                          </a:solidFill>
                          <a:effectLst/>
                          <a:latin typeface="Museo Sans Cyrl 700" panose="02000000000000000000" pitchFamily="50" charset="-52"/>
                          <a:ea typeface="+mn-ea"/>
                          <a:cs typeface="+mn-cs"/>
                        </a:rPr>
                        <a:t>занадто</a:t>
                      </a:r>
                      <a:r>
                        <a:rPr lang="ru-RU" sz="900" b="0" kern="1200" dirty="0">
                          <a:solidFill>
                            <a:schemeClr val="bg1"/>
                          </a:solidFill>
                          <a:effectLst/>
                          <a:latin typeface="Museo Sans Cyrl 700" panose="02000000000000000000" pitchFamily="50" charset="-52"/>
                          <a:ea typeface="+mn-ea"/>
                          <a:cs typeface="+mn-cs"/>
                        </a:rPr>
                        <a:t> </a:t>
                      </a:r>
                      <a:r>
                        <a:rPr lang="ru-RU" sz="900" b="0" kern="1200" dirty="0" err="1">
                          <a:solidFill>
                            <a:schemeClr val="bg1"/>
                          </a:solidFill>
                          <a:effectLst/>
                          <a:latin typeface="Museo Sans Cyrl 700" panose="02000000000000000000" pitchFamily="50" charset="-52"/>
                          <a:ea typeface="+mn-ea"/>
                          <a:cs typeface="+mn-cs"/>
                        </a:rPr>
                        <a:t>хвилювались</a:t>
                      </a:r>
                      <a:r>
                        <a:rPr lang="ru-RU" sz="900" b="0" kern="1200" dirty="0">
                          <a:solidFill>
                            <a:schemeClr val="bg1"/>
                          </a:solidFill>
                          <a:effectLst/>
                          <a:latin typeface="Museo Sans Cyrl 700" panose="02000000000000000000" pitchFamily="50" charset="-52"/>
                          <a:ea typeface="+mn-ea"/>
                          <a:cs typeface="+mn-cs"/>
                        </a:rPr>
                        <a:t> про </a:t>
                      </a:r>
                      <a:r>
                        <a:rPr lang="ru-RU" sz="900" b="0" kern="1200" dirty="0" err="1">
                          <a:solidFill>
                            <a:schemeClr val="bg1"/>
                          </a:solidFill>
                          <a:effectLst/>
                          <a:latin typeface="Museo Sans Cyrl 700" panose="02000000000000000000" pitchFamily="50" charset="-52"/>
                          <a:ea typeface="+mn-ea"/>
                          <a:cs typeface="+mn-cs"/>
                        </a:rPr>
                        <a:t>різні</a:t>
                      </a:r>
                      <a:r>
                        <a:rPr lang="ru-RU" sz="900" b="0" kern="1200" dirty="0">
                          <a:solidFill>
                            <a:schemeClr val="bg1"/>
                          </a:solidFill>
                          <a:effectLst/>
                          <a:latin typeface="Museo Sans Cyrl 700" panose="02000000000000000000" pitchFamily="50" charset="-52"/>
                          <a:ea typeface="+mn-ea"/>
                          <a:cs typeface="+mn-cs"/>
                        </a:rPr>
                        <a:t> </a:t>
                      </a:r>
                      <a:r>
                        <a:rPr lang="ru-RU" sz="900" b="0" kern="1200" dirty="0" err="1">
                          <a:solidFill>
                            <a:schemeClr val="bg1"/>
                          </a:solidFill>
                          <a:effectLst/>
                          <a:latin typeface="Museo Sans Cyrl 700" panose="02000000000000000000" pitchFamily="50" charset="-52"/>
                          <a:ea typeface="+mn-ea"/>
                          <a:cs typeface="+mn-cs"/>
                        </a:rPr>
                        <a:t>проблеми</a:t>
                      </a:r>
                      <a:r>
                        <a:rPr lang="ru-RU" sz="900" b="0" kern="1200" dirty="0">
                          <a:solidFill>
                            <a:schemeClr val="bg1"/>
                          </a:solidFill>
                          <a:effectLst/>
                          <a:latin typeface="Museo Sans Cyrl 700" panose="02000000000000000000" pitchFamily="50" charset="-52"/>
                          <a:ea typeface="+mn-ea"/>
                          <a:cs typeface="+mn-cs"/>
                        </a:rPr>
                        <a:t>, в той час, як 38,7% </a:t>
                      </a:r>
                      <a:r>
                        <a:rPr lang="ru-RU" sz="900" b="0" kern="1200" dirty="0" err="1">
                          <a:solidFill>
                            <a:schemeClr val="bg1"/>
                          </a:solidFill>
                          <a:effectLst/>
                          <a:latin typeface="Museo Sans Cyrl 700" panose="02000000000000000000" pitchFamily="50" charset="-52"/>
                          <a:ea typeface="+mn-ea"/>
                          <a:cs typeface="+mn-cs"/>
                        </a:rPr>
                        <a:t>пацієнтів</a:t>
                      </a:r>
                      <a:r>
                        <a:rPr lang="ru-RU" sz="900" b="0" kern="1200" dirty="0">
                          <a:solidFill>
                            <a:schemeClr val="bg1"/>
                          </a:solidFill>
                          <a:effectLst/>
                          <a:latin typeface="Museo Sans Cyrl 700" panose="02000000000000000000" pitchFamily="50" charset="-52"/>
                          <a:ea typeface="+mn-ea"/>
                          <a:cs typeface="+mn-cs"/>
                        </a:rPr>
                        <a:t> </a:t>
                      </a:r>
                      <a:r>
                        <a:rPr lang="ru-RU" sz="900" b="0" kern="1200" dirty="0" err="1">
                          <a:solidFill>
                            <a:schemeClr val="bg1"/>
                          </a:solidFill>
                          <a:effectLst/>
                          <a:latin typeface="Museo Sans Cyrl 700" panose="02000000000000000000" pitchFamily="50" charset="-52"/>
                          <a:ea typeface="+mn-ea"/>
                          <a:cs typeface="+mn-cs"/>
                        </a:rPr>
                        <a:t>також</a:t>
                      </a:r>
                      <a:r>
                        <a:rPr lang="ru-RU" sz="900" b="0" kern="1200" dirty="0">
                          <a:solidFill>
                            <a:schemeClr val="bg1"/>
                          </a:solidFill>
                          <a:effectLst/>
                          <a:latin typeface="Museo Sans Cyrl 700" panose="02000000000000000000" pitchFamily="50" charset="-52"/>
                          <a:ea typeface="+mn-ea"/>
                          <a:cs typeface="+mn-cs"/>
                        </a:rPr>
                        <a:t> </a:t>
                      </a:r>
                      <a:r>
                        <a:rPr lang="ru-RU" sz="900" b="0" kern="1200" dirty="0" err="1">
                          <a:solidFill>
                            <a:schemeClr val="bg1"/>
                          </a:solidFill>
                          <a:effectLst/>
                          <a:latin typeface="Museo Sans Cyrl 700" panose="02000000000000000000" pitchFamily="50" charset="-52"/>
                          <a:ea typeface="+mn-ea"/>
                          <a:cs typeface="+mn-cs"/>
                        </a:rPr>
                        <a:t>зазначили</a:t>
                      </a:r>
                      <a:r>
                        <a:rPr lang="ru-RU" sz="900" b="0" kern="1200" dirty="0">
                          <a:solidFill>
                            <a:schemeClr val="bg1"/>
                          </a:solidFill>
                          <a:effectLst/>
                          <a:latin typeface="Museo Sans Cyrl 700" panose="02000000000000000000" pitchFamily="50" charset="-52"/>
                          <a:ea typeface="+mn-ea"/>
                          <a:cs typeface="+mn-cs"/>
                        </a:rPr>
                        <a:t> про страх того, </a:t>
                      </a:r>
                      <a:r>
                        <a:rPr lang="ru-RU" sz="900" b="0" kern="1200" dirty="0" err="1">
                          <a:solidFill>
                            <a:schemeClr val="bg1"/>
                          </a:solidFill>
                          <a:effectLst/>
                          <a:latin typeface="Museo Sans Cyrl 700" panose="02000000000000000000" pitchFamily="50" charset="-52"/>
                          <a:ea typeface="+mn-ea"/>
                          <a:cs typeface="+mn-cs"/>
                        </a:rPr>
                        <a:t>що</a:t>
                      </a:r>
                      <a:r>
                        <a:rPr lang="ru-RU" sz="900" b="0" kern="1200" dirty="0">
                          <a:solidFill>
                            <a:schemeClr val="bg1"/>
                          </a:solidFill>
                          <a:effectLst/>
                          <a:latin typeface="Museo Sans Cyrl 700" panose="02000000000000000000" pitchFamily="50" charset="-52"/>
                          <a:ea typeface="+mn-ea"/>
                          <a:cs typeface="+mn-cs"/>
                        </a:rPr>
                        <a:t> </a:t>
                      </a:r>
                      <a:r>
                        <a:rPr lang="ru-RU" sz="900" b="0" kern="1200" dirty="0" err="1">
                          <a:solidFill>
                            <a:schemeClr val="bg1"/>
                          </a:solidFill>
                          <a:effectLst/>
                          <a:latin typeface="Museo Sans Cyrl 700" panose="02000000000000000000" pitchFamily="50" charset="-52"/>
                          <a:ea typeface="+mn-ea"/>
                          <a:cs typeface="+mn-cs"/>
                        </a:rPr>
                        <a:t>може</a:t>
                      </a:r>
                      <a:r>
                        <a:rPr lang="ru-RU" sz="900" b="0" kern="1200" dirty="0">
                          <a:solidFill>
                            <a:schemeClr val="bg1"/>
                          </a:solidFill>
                          <a:effectLst/>
                          <a:latin typeface="Museo Sans Cyrl 700" panose="02000000000000000000" pitchFamily="50" charset="-52"/>
                          <a:ea typeface="+mn-ea"/>
                          <a:cs typeface="+mn-cs"/>
                        </a:rPr>
                        <a:t> </a:t>
                      </a:r>
                      <a:r>
                        <a:rPr lang="ru-RU" sz="900" b="0" kern="1200" dirty="0" err="1">
                          <a:solidFill>
                            <a:schemeClr val="bg1"/>
                          </a:solidFill>
                          <a:effectLst/>
                          <a:latin typeface="Museo Sans Cyrl 700" panose="02000000000000000000" pitchFamily="50" charset="-52"/>
                          <a:ea typeface="+mn-ea"/>
                          <a:cs typeface="+mn-cs"/>
                        </a:rPr>
                        <a:t>трапитись</a:t>
                      </a:r>
                      <a:r>
                        <a:rPr lang="ru-RU" sz="900" b="0" kern="1200" dirty="0">
                          <a:solidFill>
                            <a:schemeClr val="bg1"/>
                          </a:solidFill>
                          <a:effectLst/>
                          <a:latin typeface="Museo Sans Cyrl 700" panose="02000000000000000000" pitchFamily="50" charset="-52"/>
                          <a:ea typeface="+mn-ea"/>
                          <a:cs typeface="+mn-cs"/>
                        </a:rPr>
                        <a:t> </a:t>
                      </a:r>
                      <a:r>
                        <a:rPr lang="ru-RU" sz="900" b="0" kern="1200" dirty="0" err="1">
                          <a:solidFill>
                            <a:schemeClr val="bg1"/>
                          </a:solidFill>
                          <a:effectLst/>
                          <a:latin typeface="Museo Sans Cyrl 700" panose="02000000000000000000" pitchFamily="50" charset="-52"/>
                          <a:ea typeface="+mn-ea"/>
                          <a:cs typeface="+mn-cs"/>
                        </a:rPr>
                        <a:t>щось</a:t>
                      </a:r>
                      <a:r>
                        <a:rPr lang="ru-RU" sz="900" b="0" kern="1200" dirty="0">
                          <a:solidFill>
                            <a:schemeClr val="bg1"/>
                          </a:solidFill>
                          <a:effectLst/>
                          <a:latin typeface="Museo Sans Cyrl 700" panose="02000000000000000000" pitchFamily="50" charset="-52"/>
                          <a:ea typeface="+mn-ea"/>
                          <a:cs typeface="+mn-cs"/>
                        </a:rPr>
                        <a:t> </a:t>
                      </a:r>
                      <a:r>
                        <a:rPr lang="ru-RU" sz="900" b="0" kern="1200" dirty="0" err="1">
                          <a:solidFill>
                            <a:schemeClr val="bg1"/>
                          </a:solidFill>
                          <a:effectLst/>
                          <a:latin typeface="Museo Sans Cyrl 700" panose="02000000000000000000" pitchFamily="50" charset="-52"/>
                          <a:ea typeface="+mn-ea"/>
                          <a:cs typeface="+mn-cs"/>
                        </a:rPr>
                        <a:t>жахливе</a:t>
                      </a:r>
                      <a:r>
                        <a:rPr lang="ru-RU" sz="900" b="0" kern="1200" dirty="0">
                          <a:solidFill>
                            <a:schemeClr val="bg1"/>
                          </a:solidFill>
                          <a:effectLst/>
                          <a:latin typeface="Museo Sans Cyrl 700" panose="02000000000000000000" pitchFamily="50" charset="-52"/>
                          <a:ea typeface="+mn-ea"/>
                          <a:cs typeface="+mn-cs"/>
                        </a:rPr>
                        <a:t>.</a:t>
                      </a:r>
                    </a:p>
                    <a:p>
                      <a:pPr marL="171450" marR="0" lvl="0" indent="-171450" algn="l" defTabSz="685800" rtl="0" eaLnBrk="1" fontAlgn="auto" latinLnBrk="0" hangingPunct="1">
                        <a:lnSpc>
                          <a:spcPts val="1200"/>
                        </a:lnSpc>
                        <a:spcBef>
                          <a:spcPts val="1200"/>
                        </a:spcBef>
                        <a:spcAft>
                          <a:spcPts val="0"/>
                        </a:spcAft>
                        <a:buClrTx/>
                        <a:buSzTx/>
                        <a:buFont typeface="Arial" panose="020B0604020202020204" pitchFamily="34" charset="0"/>
                        <a:buChar char="•"/>
                        <a:tabLst/>
                        <a:defRPr/>
                      </a:pPr>
                      <a:r>
                        <a:rPr lang="ru-RU" sz="900" b="0" kern="1200" dirty="0">
                          <a:solidFill>
                            <a:schemeClr val="bg1"/>
                          </a:solidFill>
                          <a:effectLst/>
                          <a:latin typeface="Museo Sans Cyrl 700" panose="02000000000000000000" pitchFamily="50" charset="-52"/>
                          <a:ea typeface="+mn-ea"/>
                          <a:cs typeface="+mn-cs"/>
                        </a:rPr>
                        <a:t>52,7% </a:t>
                      </a:r>
                      <a:r>
                        <a:rPr lang="ru-RU" sz="900" b="0" kern="1200" dirty="0" err="1">
                          <a:solidFill>
                            <a:schemeClr val="bg1"/>
                          </a:solidFill>
                          <a:effectLst/>
                          <a:latin typeface="Museo Sans Cyrl 700" panose="02000000000000000000" pitchFamily="50" charset="-52"/>
                          <a:ea typeface="+mn-ea"/>
                          <a:cs typeface="+mn-cs"/>
                        </a:rPr>
                        <a:t>опитаних</a:t>
                      </a:r>
                      <a:r>
                        <a:rPr lang="ru-RU" sz="900" b="0" kern="1200" dirty="0">
                          <a:solidFill>
                            <a:schemeClr val="bg1"/>
                          </a:solidFill>
                          <a:effectLst/>
                          <a:latin typeface="Museo Sans Cyrl 700" panose="02000000000000000000" pitchFamily="50" charset="-52"/>
                          <a:ea typeface="+mn-ea"/>
                          <a:cs typeface="+mn-cs"/>
                        </a:rPr>
                        <a:t> </a:t>
                      </a:r>
                      <a:r>
                        <a:rPr lang="ru-RU" sz="900" b="0" kern="1200" dirty="0" err="1">
                          <a:solidFill>
                            <a:schemeClr val="bg1"/>
                          </a:solidFill>
                          <a:effectLst/>
                          <a:latin typeface="Museo Sans Cyrl 700" panose="02000000000000000000" pitchFamily="50" charset="-52"/>
                          <a:ea typeface="+mn-ea"/>
                          <a:cs typeface="+mn-cs"/>
                        </a:rPr>
                        <a:t>медичних</a:t>
                      </a:r>
                      <a:r>
                        <a:rPr lang="ru-RU" sz="900" b="0" kern="1200" dirty="0">
                          <a:solidFill>
                            <a:schemeClr val="bg1"/>
                          </a:solidFill>
                          <a:effectLst/>
                          <a:latin typeface="Museo Sans Cyrl 700" panose="02000000000000000000" pitchFamily="50" charset="-52"/>
                          <a:ea typeface="+mn-ea"/>
                          <a:cs typeface="+mn-cs"/>
                        </a:rPr>
                        <a:t> </a:t>
                      </a:r>
                      <a:r>
                        <a:rPr lang="ru-RU" sz="900" b="0" kern="1200" dirty="0" err="1">
                          <a:solidFill>
                            <a:schemeClr val="bg1"/>
                          </a:solidFill>
                          <a:effectLst/>
                          <a:latin typeface="Museo Sans Cyrl 700" panose="02000000000000000000" pitchFamily="50" charset="-52"/>
                          <a:ea typeface="+mn-ea"/>
                          <a:cs typeface="+mn-cs"/>
                        </a:rPr>
                        <a:t>працівників</a:t>
                      </a:r>
                      <a:r>
                        <a:rPr lang="ru-RU" sz="900" b="0" kern="1200" dirty="0">
                          <a:solidFill>
                            <a:schemeClr val="bg1"/>
                          </a:solidFill>
                          <a:effectLst/>
                          <a:latin typeface="Museo Sans Cyrl 700" panose="02000000000000000000" pitchFamily="50" charset="-52"/>
                          <a:ea typeface="+mn-ea"/>
                          <a:cs typeface="+mn-cs"/>
                        </a:rPr>
                        <a:t> </a:t>
                      </a:r>
                      <a:r>
                        <a:rPr lang="ru-RU" sz="900" b="0" kern="1200" dirty="0" err="1">
                          <a:solidFill>
                            <a:schemeClr val="bg1"/>
                          </a:solidFill>
                          <a:effectLst/>
                          <a:latin typeface="Museo Sans Cyrl 700" panose="02000000000000000000" pitchFamily="50" charset="-52"/>
                          <a:ea typeface="+mn-ea"/>
                          <a:cs typeface="+mn-cs"/>
                        </a:rPr>
                        <a:t>також</a:t>
                      </a:r>
                      <a:r>
                        <a:rPr lang="ru-RU" sz="900" b="0" kern="1200" dirty="0">
                          <a:solidFill>
                            <a:schemeClr val="bg1"/>
                          </a:solidFill>
                          <a:effectLst/>
                          <a:latin typeface="Museo Sans Cyrl 700" panose="02000000000000000000" pitchFamily="50" charset="-52"/>
                          <a:ea typeface="+mn-ea"/>
                          <a:cs typeface="+mn-cs"/>
                        </a:rPr>
                        <a:t> </a:t>
                      </a:r>
                      <a:r>
                        <a:rPr lang="ru-RU" sz="900" b="0" kern="1200" dirty="0" err="1">
                          <a:solidFill>
                            <a:schemeClr val="bg1"/>
                          </a:solidFill>
                          <a:effectLst/>
                          <a:latin typeface="Museo Sans Cyrl 700" panose="02000000000000000000" pitchFamily="50" charset="-52"/>
                          <a:ea typeface="+mn-ea"/>
                          <a:cs typeface="+mn-cs"/>
                        </a:rPr>
                        <a:t>занадто</a:t>
                      </a:r>
                      <a:r>
                        <a:rPr lang="ru-RU" sz="900" b="0" kern="1200" dirty="0">
                          <a:solidFill>
                            <a:schemeClr val="bg1"/>
                          </a:solidFill>
                          <a:effectLst/>
                          <a:latin typeface="Museo Sans Cyrl 700" panose="02000000000000000000" pitchFamily="50" charset="-52"/>
                          <a:ea typeface="+mn-ea"/>
                          <a:cs typeface="+mn-cs"/>
                        </a:rPr>
                        <a:t> </a:t>
                      </a:r>
                      <a:r>
                        <a:rPr lang="ru-RU" sz="900" b="0" kern="1200" dirty="0" err="1">
                          <a:solidFill>
                            <a:schemeClr val="bg1"/>
                          </a:solidFill>
                          <a:effectLst/>
                          <a:latin typeface="Museo Sans Cyrl 700" panose="02000000000000000000" pitchFamily="50" charset="-52"/>
                          <a:ea typeface="+mn-ea"/>
                          <a:cs typeface="+mn-cs"/>
                        </a:rPr>
                        <a:t>хвилювались</a:t>
                      </a:r>
                      <a:r>
                        <a:rPr lang="ru-RU" sz="900" b="0" kern="1200" dirty="0">
                          <a:solidFill>
                            <a:schemeClr val="bg1"/>
                          </a:solidFill>
                          <a:effectLst/>
                          <a:latin typeface="Museo Sans Cyrl 700" panose="02000000000000000000" pitchFamily="50" charset="-52"/>
                          <a:ea typeface="+mn-ea"/>
                          <a:cs typeface="+mn-cs"/>
                        </a:rPr>
                        <a:t> про </a:t>
                      </a:r>
                      <a:r>
                        <a:rPr lang="ru-RU" sz="900" b="0" kern="1200" dirty="0" err="1">
                          <a:solidFill>
                            <a:schemeClr val="bg1"/>
                          </a:solidFill>
                          <a:effectLst/>
                          <a:latin typeface="Museo Sans Cyrl 700" panose="02000000000000000000" pitchFamily="50" charset="-52"/>
                          <a:ea typeface="+mn-ea"/>
                          <a:cs typeface="+mn-cs"/>
                        </a:rPr>
                        <a:t>різні</a:t>
                      </a:r>
                      <a:r>
                        <a:rPr lang="ru-RU" sz="900" b="0" kern="1200" dirty="0">
                          <a:solidFill>
                            <a:schemeClr val="bg1"/>
                          </a:solidFill>
                          <a:effectLst/>
                          <a:latin typeface="Museo Sans Cyrl 700" panose="02000000000000000000" pitchFamily="50" charset="-52"/>
                          <a:ea typeface="+mn-ea"/>
                          <a:cs typeface="+mn-cs"/>
                        </a:rPr>
                        <a:t> </a:t>
                      </a:r>
                      <a:r>
                        <a:rPr lang="ru-RU" sz="900" b="0" kern="1200" dirty="0" err="1">
                          <a:solidFill>
                            <a:schemeClr val="bg1"/>
                          </a:solidFill>
                          <a:effectLst/>
                          <a:latin typeface="Museo Sans Cyrl 700" panose="02000000000000000000" pitchFamily="50" charset="-52"/>
                          <a:ea typeface="+mn-ea"/>
                          <a:cs typeface="+mn-cs"/>
                        </a:rPr>
                        <a:t>проблеми</a:t>
                      </a:r>
                      <a:r>
                        <a:rPr lang="ru-RU" sz="900" b="0" kern="1200" dirty="0">
                          <a:solidFill>
                            <a:schemeClr val="bg1"/>
                          </a:solidFill>
                          <a:effectLst/>
                          <a:latin typeface="Museo Sans Cyrl 700" panose="02000000000000000000" pitchFamily="50" charset="-52"/>
                          <a:ea typeface="+mn-ea"/>
                          <a:cs typeface="+mn-cs"/>
                        </a:rPr>
                        <a:t>, в той час, та 46% </a:t>
                      </a:r>
                      <a:r>
                        <a:rPr lang="ru-RU" sz="900" b="0" kern="1200" dirty="0" err="1">
                          <a:solidFill>
                            <a:schemeClr val="bg1"/>
                          </a:solidFill>
                          <a:effectLst/>
                          <a:latin typeface="Museo Sans Cyrl 700" panose="02000000000000000000" pitchFamily="50" charset="-52"/>
                          <a:ea typeface="+mn-ea"/>
                          <a:cs typeface="+mn-cs"/>
                        </a:rPr>
                        <a:t>зазначили</a:t>
                      </a:r>
                      <a:r>
                        <a:rPr lang="ru-RU" sz="900" b="0" kern="1200" dirty="0">
                          <a:solidFill>
                            <a:schemeClr val="bg1"/>
                          </a:solidFill>
                          <a:effectLst/>
                          <a:latin typeface="Museo Sans Cyrl 700" panose="02000000000000000000" pitchFamily="50" charset="-52"/>
                          <a:ea typeface="+mn-ea"/>
                          <a:cs typeface="+mn-cs"/>
                        </a:rPr>
                        <a:t> про те, </a:t>
                      </a:r>
                      <a:r>
                        <a:rPr lang="ru-RU" sz="900" b="0" kern="1200" dirty="0" err="1">
                          <a:solidFill>
                            <a:schemeClr val="bg1"/>
                          </a:solidFill>
                          <a:effectLst/>
                          <a:latin typeface="Museo Sans Cyrl 700" panose="02000000000000000000" pitchFamily="50" charset="-52"/>
                          <a:ea typeface="+mn-ea"/>
                          <a:cs typeface="+mn-cs"/>
                        </a:rPr>
                        <a:t>що</a:t>
                      </a:r>
                      <a:r>
                        <a:rPr lang="ru-RU" sz="900" b="0" kern="1200" dirty="0">
                          <a:solidFill>
                            <a:schemeClr val="bg1"/>
                          </a:solidFill>
                          <a:effectLst/>
                          <a:latin typeface="Museo Sans Cyrl 700" panose="02000000000000000000" pitchFamily="50" charset="-52"/>
                          <a:ea typeface="+mn-ea"/>
                          <a:cs typeface="+mn-cs"/>
                        </a:rPr>
                        <a:t> не могли </a:t>
                      </a:r>
                      <a:r>
                        <a:rPr lang="ru-RU" sz="900" b="0" kern="1200" dirty="0" err="1">
                          <a:solidFill>
                            <a:schemeClr val="bg1"/>
                          </a:solidFill>
                          <a:effectLst/>
                          <a:latin typeface="Museo Sans Cyrl 700" panose="02000000000000000000" pitchFamily="50" charset="-52"/>
                          <a:ea typeface="+mn-ea"/>
                          <a:cs typeface="+mn-cs"/>
                        </a:rPr>
                        <a:t>розслабитись</a:t>
                      </a:r>
                      <a:r>
                        <a:rPr lang="ru-RU" sz="900" b="0" kern="1200" dirty="0">
                          <a:solidFill>
                            <a:schemeClr val="bg1"/>
                          </a:solidFill>
                          <a:effectLst/>
                          <a:latin typeface="Museo Sans Cyrl 700" panose="02000000000000000000" pitchFamily="50" charset="-52"/>
                          <a:ea typeface="+mn-ea"/>
                          <a:cs typeface="+mn-cs"/>
                        </a:rPr>
                        <a:t> </a:t>
                      </a:r>
                      <a:r>
                        <a:rPr lang="ru-RU" sz="900" b="0" kern="1200" dirty="0" err="1">
                          <a:solidFill>
                            <a:schemeClr val="bg1"/>
                          </a:solidFill>
                          <a:effectLst/>
                          <a:latin typeface="Museo Sans Cyrl 700" panose="02000000000000000000" pitchFamily="50" charset="-52"/>
                          <a:ea typeface="+mn-ea"/>
                          <a:cs typeface="+mn-cs"/>
                        </a:rPr>
                        <a:t>протягом</a:t>
                      </a:r>
                      <a:r>
                        <a:rPr lang="ru-RU" sz="900" b="0" kern="1200" dirty="0">
                          <a:solidFill>
                            <a:schemeClr val="bg1"/>
                          </a:solidFill>
                          <a:effectLst/>
                          <a:latin typeface="Museo Sans Cyrl 700" panose="02000000000000000000" pitchFamily="50" charset="-52"/>
                          <a:ea typeface="+mn-ea"/>
                          <a:cs typeface="+mn-cs"/>
                        </a:rPr>
                        <a:t> </a:t>
                      </a:r>
                      <a:r>
                        <a:rPr lang="ru-RU" sz="900" b="0" kern="1200" dirty="0" err="1">
                          <a:solidFill>
                            <a:schemeClr val="bg1"/>
                          </a:solidFill>
                          <a:effectLst/>
                          <a:latin typeface="Museo Sans Cyrl 700" panose="02000000000000000000" pitchFamily="50" charset="-52"/>
                          <a:ea typeface="+mn-ea"/>
                          <a:cs typeface="+mn-cs"/>
                        </a:rPr>
                        <a:t>останніх</a:t>
                      </a:r>
                      <a:r>
                        <a:rPr lang="ru-RU" sz="900" b="0" kern="1200" dirty="0">
                          <a:solidFill>
                            <a:schemeClr val="bg1"/>
                          </a:solidFill>
                          <a:effectLst/>
                          <a:latin typeface="Museo Sans Cyrl 700" panose="02000000000000000000" pitchFamily="50" charset="-52"/>
                          <a:ea typeface="+mn-ea"/>
                          <a:cs typeface="+mn-cs"/>
                        </a:rPr>
                        <a:t> 2 </a:t>
                      </a:r>
                      <a:r>
                        <a:rPr lang="ru-RU" sz="900" b="0" kern="1200" dirty="0" err="1">
                          <a:solidFill>
                            <a:schemeClr val="bg1"/>
                          </a:solidFill>
                          <a:effectLst/>
                          <a:latin typeface="Museo Sans Cyrl 700" panose="02000000000000000000" pitchFamily="50" charset="-52"/>
                          <a:ea typeface="+mn-ea"/>
                          <a:cs typeface="+mn-cs"/>
                        </a:rPr>
                        <a:t>тижнів</a:t>
                      </a:r>
                      <a:r>
                        <a:rPr lang="ru-RU" sz="900" b="0" kern="1200" dirty="0">
                          <a:solidFill>
                            <a:schemeClr val="bg1"/>
                          </a:solidFill>
                          <a:effectLst/>
                          <a:latin typeface="Museo Sans Cyrl 700" panose="02000000000000000000" pitchFamily="50" charset="-52"/>
                          <a:ea typeface="+mn-ea"/>
                          <a:cs typeface="+mn-cs"/>
                        </a:rPr>
                        <a:t>.</a:t>
                      </a:r>
                    </a:p>
                    <a:p>
                      <a:pPr marL="171450" indent="-171450" algn="l">
                        <a:lnSpc>
                          <a:spcPts val="1200"/>
                        </a:lnSpc>
                        <a:spcBef>
                          <a:spcPts val="1200"/>
                        </a:spcBef>
                        <a:spcAft>
                          <a:spcPts val="0"/>
                        </a:spcAft>
                        <a:buFont typeface="Arial" panose="020B0604020202020204" pitchFamily="34" charset="0"/>
                        <a:buChar char="•"/>
                      </a:pPr>
                      <a:endParaRPr lang="ru-RU" sz="900" b="0" kern="1200" dirty="0">
                        <a:solidFill>
                          <a:schemeClr val="bg1"/>
                        </a:solidFill>
                        <a:effectLst/>
                        <a:latin typeface="Museo Sans Cyrl 700" panose="02000000000000000000" pitchFamily="50" charset="-52"/>
                        <a:ea typeface="+mn-ea"/>
                        <a:cs typeface="+mn-cs"/>
                      </a:endParaRPr>
                    </a:p>
                  </a:txBody>
                  <a:tcPr marL="68580" marR="68580" marT="0" marB="0">
                    <a:lnL w="190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16201181"/>
                  </a:ext>
                </a:extLst>
              </a:tr>
            </a:tbl>
          </a:graphicData>
        </a:graphic>
      </p:graphicFrame>
      <p:graphicFrame>
        <p:nvGraphicFramePr>
          <p:cNvPr id="21" name="Таблица 20"/>
          <p:cNvGraphicFramePr>
            <a:graphicFrameLocks noGrp="1"/>
          </p:cNvGraphicFramePr>
          <p:nvPr>
            <p:extLst>
              <p:ext uri="{D42A27DB-BD31-4B8C-83A1-F6EECF244321}">
                <p14:modId xmlns:p14="http://schemas.microsoft.com/office/powerpoint/2010/main" val="759142542"/>
              </p:ext>
            </p:extLst>
          </p:nvPr>
        </p:nvGraphicFramePr>
        <p:xfrm>
          <a:off x="199829" y="1421485"/>
          <a:ext cx="5693468" cy="3573956"/>
        </p:xfrm>
        <a:graphic>
          <a:graphicData uri="http://schemas.openxmlformats.org/drawingml/2006/table">
            <a:tbl>
              <a:tblPr firstRow="1" bandRow="1">
                <a:tableStyleId>{5C22544A-7EE6-4342-B048-85BDC9FD1C3A}</a:tableStyleId>
              </a:tblPr>
              <a:tblGrid>
                <a:gridCol w="4270102">
                  <a:extLst>
                    <a:ext uri="{9D8B030D-6E8A-4147-A177-3AD203B41FA5}">
                      <a16:colId xmlns:a16="http://schemas.microsoft.com/office/drawing/2014/main" val="1347645679"/>
                    </a:ext>
                  </a:extLst>
                </a:gridCol>
                <a:gridCol w="711683">
                  <a:extLst>
                    <a:ext uri="{9D8B030D-6E8A-4147-A177-3AD203B41FA5}">
                      <a16:colId xmlns:a16="http://schemas.microsoft.com/office/drawing/2014/main" val="3990310320"/>
                    </a:ext>
                  </a:extLst>
                </a:gridCol>
                <a:gridCol w="711683">
                  <a:extLst>
                    <a:ext uri="{9D8B030D-6E8A-4147-A177-3AD203B41FA5}">
                      <a16:colId xmlns:a16="http://schemas.microsoft.com/office/drawing/2014/main" val="3761390547"/>
                    </a:ext>
                  </a:extLst>
                </a:gridCol>
              </a:tblGrid>
              <a:tr h="411733">
                <a:tc gridSpan="3">
                  <a:txBody>
                    <a:bodyPr/>
                    <a:lstStyle/>
                    <a:p>
                      <a:pPr defTabSz="685800">
                        <a:lnSpc>
                          <a:spcPct val="107000"/>
                        </a:lnSpc>
                      </a:pPr>
                      <a:r>
                        <a:rPr lang="ru-RU" sz="1200" b="0" dirty="0" err="1">
                          <a:solidFill>
                            <a:schemeClr val="tx2"/>
                          </a:solidFill>
                          <a:latin typeface="Museo Sans Cyrl 500" panose="02000000000000000000" pitchFamily="50" charset="-52"/>
                          <a:ea typeface="Calibri" panose="020F0502020204030204" pitchFamily="34" charset="0"/>
                          <a:cs typeface="Times New Roman" panose="02020603050405020304" pitchFamily="18" charset="0"/>
                        </a:rPr>
                        <a:t>Проблеми</a:t>
                      </a:r>
                      <a:r>
                        <a:rPr lang="ru-RU" sz="1200" b="0" dirty="0">
                          <a:solidFill>
                            <a:schemeClr val="tx2"/>
                          </a:solidFill>
                          <a:latin typeface="Museo Sans Cyrl 500" panose="02000000000000000000" pitchFamily="50" charset="-52"/>
                          <a:ea typeface="Calibri" panose="020F0502020204030204" pitchFamily="34" charset="0"/>
                          <a:cs typeface="Times New Roman" panose="02020603050405020304" pitchFamily="18" charset="0"/>
                        </a:rPr>
                        <a:t>, </a:t>
                      </a:r>
                      <a:r>
                        <a:rPr lang="ru-RU" sz="1200" b="0" dirty="0" err="1">
                          <a:solidFill>
                            <a:schemeClr val="tx2"/>
                          </a:solidFill>
                          <a:latin typeface="Museo Sans Cyrl 500" panose="02000000000000000000" pitchFamily="50" charset="-52"/>
                          <a:ea typeface="Calibri" panose="020F0502020204030204" pitchFamily="34" charset="0"/>
                          <a:cs typeface="Times New Roman" panose="02020603050405020304" pitchFamily="18" charset="0"/>
                        </a:rPr>
                        <a:t>які</a:t>
                      </a:r>
                      <a:r>
                        <a:rPr lang="ru-RU" sz="1200" b="0" dirty="0">
                          <a:solidFill>
                            <a:schemeClr val="tx2"/>
                          </a:solidFill>
                          <a:latin typeface="Museo Sans Cyrl 500" panose="02000000000000000000" pitchFamily="50" charset="-52"/>
                          <a:ea typeface="Calibri" panose="020F0502020204030204" pitchFamily="34" charset="0"/>
                          <a:cs typeface="Times New Roman" panose="02020603050405020304" pitchFamily="18" charset="0"/>
                        </a:rPr>
                        <a:t> </a:t>
                      </a:r>
                      <a:r>
                        <a:rPr lang="ru-RU" sz="1200" b="0" dirty="0" err="1">
                          <a:solidFill>
                            <a:schemeClr val="tx2"/>
                          </a:solidFill>
                          <a:latin typeface="Museo Sans Cyrl 500" panose="02000000000000000000" pitchFamily="50" charset="-52"/>
                          <a:ea typeface="Calibri" panose="020F0502020204030204" pitchFamily="34" charset="0"/>
                          <a:cs typeface="Times New Roman" panose="02020603050405020304" pitchFamily="18" charset="0"/>
                        </a:rPr>
                        <a:t>відбувались</a:t>
                      </a:r>
                      <a:r>
                        <a:rPr lang="ru-RU" sz="1200" b="0" dirty="0">
                          <a:solidFill>
                            <a:schemeClr val="tx2"/>
                          </a:solidFill>
                          <a:latin typeface="Museo Sans Cyrl 500" panose="02000000000000000000" pitchFamily="50" charset="-52"/>
                          <a:ea typeface="Calibri" panose="020F0502020204030204" pitchFamily="34" charset="0"/>
                          <a:cs typeface="Times New Roman" panose="02020603050405020304" pitchFamily="18" charset="0"/>
                        </a:rPr>
                        <a:t> </a:t>
                      </a:r>
                      <a:r>
                        <a:rPr lang="ru-RU" sz="1200" b="0" dirty="0" err="1">
                          <a:solidFill>
                            <a:schemeClr val="tx2"/>
                          </a:solidFill>
                          <a:latin typeface="Museo Sans Cyrl 500" panose="02000000000000000000" pitchFamily="50" charset="-52"/>
                          <a:ea typeface="Calibri" panose="020F0502020204030204" pitchFamily="34" charset="0"/>
                          <a:cs typeface="Times New Roman" panose="02020603050405020304" pitchFamily="18" charset="0"/>
                        </a:rPr>
                        <a:t>протягом</a:t>
                      </a:r>
                      <a:r>
                        <a:rPr lang="ru-RU" sz="1200" b="0" dirty="0">
                          <a:solidFill>
                            <a:schemeClr val="tx2"/>
                          </a:solidFill>
                          <a:latin typeface="Museo Sans Cyrl 500" panose="02000000000000000000" pitchFamily="50" charset="-52"/>
                          <a:ea typeface="Calibri" panose="020F0502020204030204" pitchFamily="34" charset="0"/>
                          <a:cs typeface="Times New Roman" panose="02020603050405020304" pitchFamily="18" charset="0"/>
                        </a:rPr>
                        <a:t> </a:t>
                      </a:r>
                      <a:r>
                        <a:rPr lang="ru-RU" sz="1200" b="0" dirty="0" err="1">
                          <a:solidFill>
                            <a:schemeClr val="tx2"/>
                          </a:solidFill>
                          <a:latin typeface="Museo Sans Cyrl 500" panose="02000000000000000000" pitchFamily="50" charset="-52"/>
                          <a:ea typeface="Calibri" panose="020F0502020204030204" pitchFamily="34" charset="0"/>
                          <a:cs typeface="Times New Roman" panose="02020603050405020304" pitchFamily="18" charset="0"/>
                        </a:rPr>
                        <a:t>останніх</a:t>
                      </a:r>
                      <a:r>
                        <a:rPr lang="ru-RU" sz="1200" b="0" dirty="0">
                          <a:solidFill>
                            <a:schemeClr val="tx2"/>
                          </a:solidFill>
                          <a:latin typeface="Museo Sans Cyrl 500" panose="02000000000000000000" pitchFamily="50" charset="-52"/>
                          <a:ea typeface="Calibri" panose="020F0502020204030204" pitchFamily="34" charset="0"/>
                          <a:cs typeface="Times New Roman" panose="02020603050405020304" pitchFamily="18" charset="0"/>
                        </a:rPr>
                        <a:t> ДВОХ ТИЖНІВ, %</a:t>
                      </a:r>
                    </a:p>
                  </a:txBody>
                  <a:tcPr marL="0" marR="0" marT="0" marB="0">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a:lnSpc>
                          <a:spcPct val="107000"/>
                        </a:lnSpc>
                        <a:spcAft>
                          <a:spcPts val="0"/>
                        </a:spcAft>
                      </a:pPr>
                      <a:endParaRPr lang="ru-RU" sz="900" b="0" kern="1200" dirty="0">
                        <a:solidFill>
                          <a:schemeClr val="bg1"/>
                        </a:solidFill>
                        <a:effectLst/>
                        <a:latin typeface="Museo Sans Cyrl 700" panose="02000000000000000000" pitchFamily="50" charset="-52"/>
                        <a:ea typeface="Calibri" panose="020F0502020204030204" pitchFamily="34" charset="0"/>
                        <a:cs typeface="Times New Roman" panose="02020603050405020304" pitchFamily="18" charset="0"/>
                      </a:endParaRPr>
                    </a:p>
                  </a:txBody>
                  <a:tcPr vert="vert27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TlToBr w="12700" cmpd="sng">
                      <a:noFill/>
                      <a:prstDash val="solid"/>
                    </a:lnTlToBr>
                    <a:lnBlToTr w="12700" cmpd="sng">
                      <a:noFill/>
                      <a:prstDash val="solid"/>
                    </a:lnBlToTr>
                    <a:solidFill>
                      <a:schemeClr val="accent1"/>
                    </a:solidFill>
                  </a:tcPr>
                </a:tc>
                <a:tc hMerge="1">
                  <a:txBody>
                    <a:bodyPr/>
                    <a:lstStyle/>
                    <a:p>
                      <a:pPr algn="l">
                        <a:lnSpc>
                          <a:spcPct val="107000"/>
                        </a:lnSpc>
                        <a:spcAft>
                          <a:spcPts val="0"/>
                        </a:spcAft>
                      </a:pPr>
                      <a:endParaRPr lang="ru-RU" sz="900" b="0" kern="1200" dirty="0">
                        <a:solidFill>
                          <a:schemeClr val="bg1"/>
                        </a:solidFill>
                        <a:effectLst/>
                        <a:latin typeface="Museo Sans Cyrl 700" panose="02000000000000000000" pitchFamily="50" charset="-52"/>
                        <a:ea typeface="Calibri" panose="020F0502020204030204" pitchFamily="34" charset="0"/>
                        <a:cs typeface="Times New Roman" panose="02020603050405020304" pitchFamily="18" charset="0"/>
                      </a:endParaRPr>
                    </a:p>
                  </a:txBody>
                  <a:tcPr vert="vert270" anchor="ctr">
                    <a:lnL w="1905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016201181"/>
                  </a:ext>
                </a:extLst>
              </a:tr>
              <a:tr h="294283">
                <a:tc>
                  <a:txBody>
                    <a:bodyPr/>
                    <a:lstStyle/>
                    <a:p>
                      <a:pPr algn="l">
                        <a:lnSpc>
                          <a:spcPts val="1200"/>
                        </a:lnSpc>
                        <a:spcAft>
                          <a:spcPts val="0"/>
                        </a:spcAft>
                      </a:pPr>
                      <a:r>
                        <a:rPr lang="uk-UA" sz="1000" b="0" kern="1200" dirty="0">
                          <a:solidFill>
                            <a:schemeClr val="tx1">
                              <a:lumMod val="75000"/>
                              <a:lumOff val="25000"/>
                            </a:schemeClr>
                          </a:solidFill>
                          <a:effectLst/>
                          <a:latin typeface="Museo Sans Cyrl 500" panose="02000000000000000000" pitchFamily="50" charset="-52"/>
                          <a:ea typeface="Calibri" panose="020F0502020204030204" pitchFamily="34" charset="0"/>
                          <a:cs typeface="Times New Roman" panose="02020603050405020304" pitchFamily="18" charset="0"/>
                        </a:rPr>
                        <a:t>Проблеми</a:t>
                      </a:r>
                      <a:endParaRPr lang="ru-RU" sz="1000" b="0" kern="1200" dirty="0">
                        <a:solidFill>
                          <a:schemeClr val="tx1">
                            <a:lumMod val="75000"/>
                            <a:lumOff val="25000"/>
                          </a:schemeClr>
                        </a:solidFill>
                        <a:effectLst/>
                        <a:latin typeface="Museo Sans Cyrl 500" panose="02000000000000000000" pitchFamily="50" charset="-52"/>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50000"/>
                        </a:lnSpc>
                        <a:spcAft>
                          <a:spcPts val="0"/>
                        </a:spcAft>
                      </a:pPr>
                      <a:r>
                        <a:rPr lang="ru-RU" sz="700" b="0" kern="1200" dirty="0">
                          <a:solidFill>
                            <a:schemeClr val="bg1"/>
                          </a:solidFill>
                          <a:effectLst/>
                          <a:latin typeface="Museo Sans Cyrl 700" panose="02000000000000000000" pitchFamily="50" charset="-52"/>
                          <a:ea typeface="Calibri" panose="020F0502020204030204" pitchFamily="34" charset="0"/>
                          <a:cs typeface="Times New Roman" panose="02020603050405020304" pitchFamily="18" charset="0"/>
                        </a:rPr>
                        <a:t>ТБ </a:t>
                      </a:r>
                      <a:r>
                        <a:rPr lang="ru-RU" sz="700" b="0" kern="1200" dirty="0" err="1">
                          <a:solidFill>
                            <a:schemeClr val="bg1"/>
                          </a:solidFill>
                          <a:effectLst/>
                          <a:latin typeface="Museo Sans Cyrl 700" panose="02000000000000000000" pitchFamily="50" charset="-52"/>
                          <a:ea typeface="Calibri" panose="020F0502020204030204" pitchFamily="34" charset="0"/>
                          <a:cs typeface="Times New Roman" panose="02020603050405020304" pitchFamily="18" charset="0"/>
                        </a:rPr>
                        <a:t>пацієнти</a:t>
                      </a:r>
                      <a:endParaRPr lang="ru-RU" sz="700" b="0" kern="1200" dirty="0">
                        <a:solidFill>
                          <a:schemeClr val="bg1"/>
                        </a:solidFill>
                        <a:effectLst/>
                        <a:latin typeface="Museo Sans Cyrl 700" panose="02000000000000000000" pitchFamily="50" charset="-52"/>
                        <a:ea typeface="Calibri" panose="020F0502020204030204" pitchFamily="34" charset="0"/>
                        <a:cs typeface="Times New Roman" panose="02020603050405020304" pitchFamily="18" charset="0"/>
                      </a:endParaRPr>
                    </a:p>
                  </a:txBody>
                  <a:tcPr marL="0" marR="0" marT="0" marB="0" anchor="ctr">
                    <a:lnL w="19050" cap="flat" cmpd="sng" algn="ctr">
                      <a:solidFill>
                        <a:schemeClr val="bg1"/>
                      </a:solidFill>
                      <a:prstDash val="solid"/>
                      <a:round/>
                      <a:headEnd type="none" w="med" len="med"/>
                      <a:tailEnd type="none" w="med" len="med"/>
                    </a:lnL>
                    <a:solidFill>
                      <a:schemeClr val="accent1"/>
                    </a:solidFill>
                  </a:tcPr>
                </a:tc>
                <a:tc>
                  <a:txBody>
                    <a:bodyPr/>
                    <a:lstStyle/>
                    <a:p>
                      <a:pPr algn="ctr">
                        <a:lnSpc>
                          <a:spcPct val="150000"/>
                        </a:lnSpc>
                        <a:spcAft>
                          <a:spcPts val="0"/>
                        </a:spcAft>
                      </a:pPr>
                      <a:r>
                        <a:rPr lang="ru-RU" sz="700" b="0" kern="1200" dirty="0" err="1">
                          <a:solidFill>
                            <a:schemeClr val="bg1"/>
                          </a:solidFill>
                          <a:effectLst/>
                          <a:latin typeface="Museo Sans Cyrl 700" panose="02000000000000000000" pitchFamily="50" charset="-52"/>
                          <a:ea typeface="Calibri" panose="020F0502020204030204" pitchFamily="34" charset="0"/>
                          <a:cs typeface="Times New Roman" panose="02020603050405020304" pitchFamily="18" charset="0"/>
                        </a:rPr>
                        <a:t>Медичні</a:t>
                      </a:r>
                      <a:endParaRPr lang="ru-RU" sz="700" b="0" kern="1200" dirty="0">
                        <a:solidFill>
                          <a:schemeClr val="bg1"/>
                        </a:solidFill>
                        <a:effectLst/>
                        <a:latin typeface="Museo Sans Cyrl 700" panose="02000000000000000000" pitchFamily="50" charset="-52"/>
                        <a:ea typeface="Calibri" panose="020F0502020204030204" pitchFamily="34" charset="0"/>
                        <a:cs typeface="Times New Roman" panose="02020603050405020304" pitchFamily="18" charset="0"/>
                      </a:endParaRPr>
                    </a:p>
                    <a:p>
                      <a:pPr algn="ctr">
                        <a:lnSpc>
                          <a:spcPct val="150000"/>
                        </a:lnSpc>
                        <a:spcAft>
                          <a:spcPts val="0"/>
                        </a:spcAft>
                      </a:pPr>
                      <a:r>
                        <a:rPr lang="ru-RU" sz="700" b="0" kern="1200" dirty="0" err="1">
                          <a:solidFill>
                            <a:schemeClr val="bg1"/>
                          </a:solidFill>
                          <a:effectLst/>
                          <a:latin typeface="Museo Sans Cyrl 700" panose="02000000000000000000" pitchFamily="50" charset="-52"/>
                          <a:ea typeface="Calibri" panose="020F0502020204030204" pitchFamily="34" charset="0"/>
                          <a:cs typeface="Times New Roman" panose="02020603050405020304" pitchFamily="18" charset="0"/>
                        </a:rPr>
                        <a:t>працівники</a:t>
                      </a:r>
                      <a:endParaRPr lang="ru-RU" sz="700" b="0" kern="1200" dirty="0">
                        <a:solidFill>
                          <a:schemeClr val="bg1"/>
                        </a:solidFill>
                        <a:effectLst/>
                        <a:latin typeface="Museo Sans Cyrl 700" panose="02000000000000000000" pitchFamily="50" charset="-52"/>
                        <a:ea typeface="Calibri" panose="020F0502020204030204" pitchFamily="34" charset="0"/>
                        <a:cs typeface="Times New Roman" panose="02020603050405020304" pitchFamily="18" charset="0"/>
                      </a:endParaRPr>
                    </a:p>
                  </a:txBody>
                  <a:tcPr marL="0" marR="0" marT="0" marB="0" anchor="ctr">
                    <a:solidFill>
                      <a:schemeClr val="tx2"/>
                    </a:solidFill>
                  </a:tcPr>
                </a:tc>
                <a:extLst>
                  <a:ext uri="{0D108BD9-81ED-4DB2-BD59-A6C34878D82A}">
                    <a16:rowId xmlns:a16="http://schemas.microsoft.com/office/drawing/2014/main" val="2948683746"/>
                  </a:ext>
                </a:extLst>
              </a:tr>
              <a:tr h="383841">
                <a:tc>
                  <a:txBody>
                    <a:bodyPr/>
                    <a:lstStyle/>
                    <a:p>
                      <a:pPr>
                        <a:lnSpc>
                          <a:spcPct val="107000"/>
                        </a:lnSpc>
                        <a:spcAft>
                          <a:spcPts val="0"/>
                        </a:spcAft>
                      </a:pPr>
                      <a:r>
                        <a:rPr lang="uk-UA" sz="1100" dirty="0">
                          <a:effectLst/>
                          <a:latin typeface="Calibri" panose="020F0502020204030204" pitchFamily="34" charset="0"/>
                          <a:ea typeface="Calibri" panose="020F0502020204030204" pitchFamily="34" charset="0"/>
                          <a:cs typeface="Calibri" panose="020F0502020204030204" pitchFamily="34" charset="0"/>
                        </a:rPr>
                        <a:t>Я нервував/ла, відчував тривогу, був на межі</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latinLnBrk="0" hangingPunct="1">
                        <a:lnSpc>
                          <a:spcPct val="107000"/>
                        </a:lnSpc>
                        <a:spcAft>
                          <a:spcPts val="0"/>
                        </a:spcAft>
                      </a:pPr>
                      <a:r>
                        <a:rPr lang="ru-RU" sz="1000" kern="1200" dirty="0">
                          <a:solidFill>
                            <a:schemeClr val="accent1"/>
                          </a:solidFill>
                          <a:effectLst/>
                          <a:latin typeface="Museo Sans Cyrl 300" panose="02000000000000000000" pitchFamily="50" charset="-52"/>
                          <a:ea typeface="Calibri" panose="020F0502020204030204" pitchFamily="34" charset="0"/>
                          <a:cs typeface="Times New Roman" panose="02020603050405020304" pitchFamily="18" charset="0"/>
                        </a:rPr>
                        <a:t>35,3</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latinLnBrk="0" hangingPunct="1">
                        <a:lnSpc>
                          <a:spcPct val="107000"/>
                        </a:lnSpc>
                        <a:spcAft>
                          <a:spcPts val="0"/>
                        </a:spcAft>
                      </a:pPr>
                      <a:r>
                        <a:rPr lang="ru-RU" sz="1000" kern="1200" dirty="0">
                          <a:solidFill>
                            <a:schemeClr val="tx2"/>
                          </a:solidFill>
                          <a:effectLst/>
                          <a:latin typeface="Museo Sans Cyrl 700" panose="02000000000000000000" pitchFamily="50" charset="-52"/>
                          <a:ea typeface="Calibri" panose="020F0502020204030204" pitchFamily="34" charset="0"/>
                          <a:cs typeface="Times New Roman" panose="02020603050405020304" pitchFamily="18" charset="0"/>
                        </a:rPr>
                        <a:t>34,7</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8418739"/>
                  </a:ext>
                </a:extLst>
              </a:tr>
              <a:tr h="273165">
                <a:tc>
                  <a:txBody>
                    <a:bodyPr/>
                    <a:lstStyle/>
                    <a:p>
                      <a:pPr>
                        <a:lnSpc>
                          <a:spcPct val="107000"/>
                        </a:lnSpc>
                        <a:spcAft>
                          <a:spcPts val="0"/>
                        </a:spcAft>
                      </a:pPr>
                      <a:r>
                        <a:rPr lang="uk-UA" sz="1100" dirty="0">
                          <a:effectLst/>
                          <a:latin typeface="Calibri" panose="020F0502020204030204" pitchFamily="34" charset="0"/>
                          <a:ea typeface="Calibri" panose="020F0502020204030204" pitchFamily="34" charset="0"/>
                          <a:cs typeface="Calibri" panose="020F0502020204030204" pitchFamily="34" charset="0"/>
                        </a:rPr>
                        <a:t>Я не міг/ ла припинити хвилюватися або взяти себе в руки</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latinLnBrk="0" hangingPunct="1">
                        <a:lnSpc>
                          <a:spcPct val="107000"/>
                        </a:lnSpc>
                        <a:spcAft>
                          <a:spcPts val="0"/>
                        </a:spcAft>
                      </a:pPr>
                      <a:r>
                        <a:rPr lang="ru-RU" sz="1000" kern="1200" dirty="0">
                          <a:solidFill>
                            <a:schemeClr val="accent1"/>
                          </a:solidFill>
                          <a:effectLst/>
                          <a:latin typeface="Museo Sans Cyrl 300" panose="02000000000000000000" pitchFamily="50" charset="-52"/>
                          <a:ea typeface="Calibri" panose="020F0502020204030204" pitchFamily="34" charset="0"/>
                          <a:cs typeface="Times New Roman" panose="02020603050405020304" pitchFamily="18" charset="0"/>
                        </a:rPr>
                        <a:t>24,7</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latinLnBrk="0" hangingPunct="1">
                        <a:lnSpc>
                          <a:spcPct val="107000"/>
                        </a:lnSpc>
                        <a:spcAft>
                          <a:spcPts val="0"/>
                        </a:spcAft>
                      </a:pPr>
                      <a:r>
                        <a:rPr lang="ru-RU" sz="1000" kern="1200" dirty="0">
                          <a:solidFill>
                            <a:schemeClr val="tx2"/>
                          </a:solidFill>
                          <a:effectLst/>
                          <a:latin typeface="Museo Sans Cyrl 700" panose="02000000000000000000" pitchFamily="50" charset="-52"/>
                          <a:ea typeface="Calibri" panose="020F0502020204030204" pitchFamily="34" charset="0"/>
                          <a:cs typeface="Times New Roman" panose="02020603050405020304" pitchFamily="18" charset="0"/>
                        </a:rPr>
                        <a:t>24,7</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3733767"/>
                  </a:ext>
                </a:extLst>
              </a:tr>
              <a:tr h="361183">
                <a:tc>
                  <a:txBody>
                    <a:bodyPr/>
                    <a:lstStyle/>
                    <a:p>
                      <a:pPr>
                        <a:lnSpc>
                          <a:spcPct val="107000"/>
                        </a:lnSpc>
                        <a:spcAft>
                          <a:spcPts val="0"/>
                        </a:spcAft>
                      </a:pPr>
                      <a:r>
                        <a:rPr lang="uk-UA" sz="1100" dirty="0">
                          <a:effectLst/>
                          <a:latin typeface="Calibri" panose="020F0502020204030204" pitchFamily="34" charset="0"/>
                          <a:ea typeface="Calibri" panose="020F0502020204030204" pitchFamily="34" charset="0"/>
                          <a:cs typeface="Calibri" panose="020F0502020204030204" pitchFamily="34" charset="0"/>
                        </a:rPr>
                        <a:t>Я занадто хвилювався/</a:t>
                      </a:r>
                      <a:r>
                        <a:rPr lang="uk-UA" sz="1100" dirty="0" err="1">
                          <a:effectLst/>
                          <a:latin typeface="Calibri" panose="020F0502020204030204" pitchFamily="34" charset="0"/>
                          <a:ea typeface="Calibri" panose="020F0502020204030204" pitchFamily="34" charset="0"/>
                          <a:cs typeface="Calibri" panose="020F0502020204030204" pitchFamily="34" charset="0"/>
                        </a:rPr>
                        <a:t>лася</a:t>
                      </a:r>
                      <a:r>
                        <a:rPr lang="uk-UA" sz="1100" dirty="0">
                          <a:effectLst/>
                          <a:latin typeface="Calibri" panose="020F0502020204030204" pitchFamily="34" charset="0"/>
                          <a:ea typeface="Calibri" panose="020F0502020204030204" pitchFamily="34" charset="0"/>
                          <a:cs typeface="Calibri" panose="020F0502020204030204" pitchFamily="34" charset="0"/>
                        </a:rPr>
                        <a:t> про різні проблеми</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latinLnBrk="0" hangingPunct="1">
                        <a:lnSpc>
                          <a:spcPct val="107000"/>
                        </a:lnSpc>
                        <a:spcAft>
                          <a:spcPts val="0"/>
                        </a:spcAft>
                      </a:pPr>
                      <a:r>
                        <a:rPr lang="ru-RU" sz="1000" kern="1200" dirty="0">
                          <a:solidFill>
                            <a:schemeClr val="accent1"/>
                          </a:solidFill>
                          <a:effectLst/>
                          <a:latin typeface="Museo Sans Cyrl 300" panose="02000000000000000000" pitchFamily="50" charset="-52"/>
                          <a:ea typeface="Calibri" panose="020F0502020204030204" pitchFamily="34" charset="0"/>
                          <a:cs typeface="Times New Roman" panose="02020603050405020304" pitchFamily="18" charset="0"/>
                        </a:rPr>
                        <a:t>48,7</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marL="0" algn="ctr" defTabSz="685800" rtl="0" eaLnBrk="1" latinLnBrk="0" hangingPunct="1">
                        <a:lnSpc>
                          <a:spcPct val="107000"/>
                        </a:lnSpc>
                        <a:spcAft>
                          <a:spcPts val="0"/>
                        </a:spcAft>
                      </a:pPr>
                      <a:r>
                        <a:rPr lang="ru-RU" sz="1000" kern="1200" dirty="0">
                          <a:solidFill>
                            <a:schemeClr val="tx2"/>
                          </a:solidFill>
                          <a:effectLst/>
                          <a:latin typeface="Museo Sans Cyrl 300" panose="02000000000000000000" pitchFamily="50" charset="-52"/>
                          <a:ea typeface="Calibri" panose="020F0502020204030204" pitchFamily="34" charset="0"/>
                          <a:cs typeface="Times New Roman" panose="02020603050405020304" pitchFamily="18" charset="0"/>
                        </a:rPr>
                        <a:t>52,7</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val="4192430364"/>
                  </a:ext>
                </a:extLst>
              </a:tr>
              <a:tr h="372130">
                <a:tc>
                  <a:txBody>
                    <a:bodyPr/>
                    <a:lstStyle/>
                    <a:p>
                      <a:pPr>
                        <a:lnSpc>
                          <a:spcPct val="107000"/>
                        </a:lnSpc>
                        <a:spcAft>
                          <a:spcPts val="0"/>
                        </a:spcAft>
                      </a:pPr>
                      <a:r>
                        <a:rPr lang="uk-UA" sz="1100" dirty="0">
                          <a:effectLst/>
                          <a:latin typeface="Calibri" panose="020F0502020204030204" pitchFamily="34" charset="0"/>
                          <a:ea typeface="Calibri" panose="020F0502020204030204" pitchFamily="34" charset="0"/>
                          <a:cs typeface="Calibri" panose="020F0502020204030204" pitchFamily="34" charset="0"/>
                        </a:rPr>
                        <a:t>Я не міг/ ла розслабитись </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latinLnBrk="0" hangingPunct="1">
                        <a:lnSpc>
                          <a:spcPct val="107000"/>
                        </a:lnSpc>
                        <a:spcAft>
                          <a:spcPts val="0"/>
                        </a:spcAft>
                      </a:pPr>
                      <a:r>
                        <a:rPr lang="ru-RU" sz="1000" kern="1200" dirty="0">
                          <a:solidFill>
                            <a:schemeClr val="accent1"/>
                          </a:solidFill>
                          <a:effectLst/>
                          <a:latin typeface="Museo Sans Cyrl 300" panose="02000000000000000000" pitchFamily="50" charset="-52"/>
                          <a:ea typeface="Calibri" panose="020F0502020204030204" pitchFamily="34" charset="0"/>
                          <a:cs typeface="Times New Roman" panose="02020603050405020304" pitchFamily="18" charset="0"/>
                        </a:rPr>
                        <a:t>40,0</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latinLnBrk="0" hangingPunct="1">
                        <a:lnSpc>
                          <a:spcPct val="107000"/>
                        </a:lnSpc>
                        <a:spcAft>
                          <a:spcPts val="0"/>
                        </a:spcAft>
                      </a:pPr>
                      <a:r>
                        <a:rPr lang="ru-RU" sz="1000" kern="1200" dirty="0">
                          <a:solidFill>
                            <a:schemeClr val="tx2"/>
                          </a:solidFill>
                          <a:effectLst/>
                          <a:latin typeface="Museo Sans Cyrl 300" panose="02000000000000000000" pitchFamily="50" charset="-52"/>
                          <a:ea typeface="Calibri" panose="020F0502020204030204" pitchFamily="34" charset="0"/>
                          <a:cs typeface="Times New Roman" panose="02020603050405020304" pitchFamily="18" charset="0"/>
                        </a:rPr>
                        <a:t>46,0</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val="3028665940"/>
                  </a:ext>
                </a:extLst>
              </a:tr>
              <a:tr h="306458">
                <a:tc>
                  <a:txBody>
                    <a:bodyPr/>
                    <a:lstStyle/>
                    <a:p>
                      <a:pPr>
                        <a:lnSpc>
                          <a:spcPct val="107000"/>
                        </a:lnSpc>
                        <a:spcAft>
                          <a:spcPts val="0"/>
                        </a:spcAft>
                      </a:pPr>
                      <a:r>
                        <a:rPr lang="uk-UA" sz="1100" dirty="0">
                          <a:effectLst/>
                          <a:latin typeface="Calibri" panose="020F0502020204030204" pitchFamily="34" charset="0"/>
                          <a:ea typeface="Calibri" panose="020F0502020204030204" pitchFamily="34" charset="0"/>
                          <a:cs typeface="Calibri" panose="020F0502020204030204" pitchFamily="34" charset="0"/>
                        </a:rPr>
                        <a:t>Я був/ ла так напружений, що не міг всидіти на місці</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latinLnBrk="0" hangingPunct="1">
                        <a:lnSpc>
                          <a:spcPct val="107000"/>
                        </a:lnSpc>
                        <a:spcAft>
                          <a:spcPts val="0"/>
                        </a:spcAft>
                      </a:pPr>
                      <a:r>
                        <a:rPr lang="ru-RU" sz="1000" kern="1200" dirty="0">
                          <a:solidFill>
                            <a:schemeClr val="accent1"/>
                          </a:solidFill>
                          <a:effectLst/>
                          <a:latin typeface="Museo Sans Cyrl 700" panose="02000000000000000000" pitchFamily="50" charset="-52"/>
                          <a:ea typeface="Calibri" panose="020F0502020204030204" pitchFamily="34" charset="0"/>
                          <a:cs typeface="Times New Roman" panose="02020603050405020304" pitchFamily="18" charset="0"/>
                        </a:rPr>
                        <a:t>20,0</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latinLnBrk="0" hangingPunct="1">
                        <a:lnSpc>
                          <a:spcPct val="107000"/>
                        </a:lnSpc>
                        <a:spcAft>
                          <a:spcPts val="0"/>
                        </a:spcAft>
                      </a:pPr>
                      <a:r>
                        <a:rPr lang="ru-RU" sz="1000" kern="1200" dirty="0">
                          <a:solidFill>
                            <a:schemeClr val="tx2"/>
                          </a:solidFill>
                          <a:effectLst/>
                          <a:latin typeface="Museo Sans Cyrl 300" panose="02000000000000000000" pitchFamily="50" charset="-52"/>
                          <a:ea typeface="Calibri" panose="020F0502020204030204" pitchFamily="34" charset="0"/>
                          <a:cs typeface="Times New Roman" panose="02020603050405020304" pitchFamily="18" charset="0"/>
                        </a:rPr>
                        <a:t>22,7</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8954478"/>
                  </a:ext>
                </a:extLst>
              </a:tr>
              <a:tr h="394234">
                <a:tc>
                  <a:txBody>
                    <a:bodyPr/>
                    <a:lstStyle/>
                    <a:p>
                      <a:pPr>
                        <a:lnSpc>
                          <a:spcPct val="107000"/>
                        </a:lnSpc>
                        <a:spcAft>
                          <a:spcPts val="0"/>
                        </a:spcAft>
                      </a:pPr>
                      <a:r>
                        <a:rPr lang="uk-UA" sz="1100" dirty="0">
                          <a:effectLst/>
                          <a:latin typeface="Calibri" panose="020F0502020204030204" pitchFamily="34" charset="0"/>
                          <a:ea typeface="Calibri" panose="020F0502020204030204" pitchFamily="34" charset="0"/>
                          <a:cs typeface="Calibri" panose="020F0502020204030204" pitchFamily="34" charset="0"/>
                        </a:rPr>
                        <a:t>Я ставав дуже роздратованим і неврівноваженим</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latinLnBrk="0" hangingPunct="1">
                        <a:lnSpc>
                          <a:spcPct val="107000"/>
                        </a:lnSpc>
                        <a:spcAft>
                          <a:spcPts val="0"/>
                        </a:spcAft>
                      </a:pPr>
                      <a:r>
                        <a:rPr lang="ru-RU" sz="1000" kern="1200" dirty="0">
                          <a:solidFill>
                            <a:schemeClr val="accent1"/>
                          </a:solidFill>
                          <a:effectLst/>
                          <a:latin typeface="Museo Sans Cyrl 700" panose="02000000000000000000" pitchFamily="50" charset="-52"/>
                          <a:ea typeface="Calibri" panose="020F0502020204030204" pitchFamily="34" charset="0"/>
                          <a:cs typeface="Times New Roman" panose="02020603050405020304" pitchFamily="18" charset="0"/>
                        </a:rPr>
                        <a:t>32,0</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latinLnBrk="0" hangingPunct="1">
                        <a:lnSpc>
                          <a:spcPct val="107000"/>
                        </a:lnSpc>
                        <a:spcAft>
                          <a:spcPts val="0"/>
                        </a:spcAft>
                      </a:pPr>
                      <a:r>
                        <a:rPr lang="ru-RU" sz="1000" kern="1200" dirty="0">
                          <a:solidFill>
                            <a:schemeClr val="tx2"/>
                          </a:solidFill>
                          <a:effectLst/>
                          <a:latin typeface="Museo Sans Cyrl 300" panose="02000000000000000000" pitchFamily="50" charset="-52"/>
                          <a:ea typeface="Calibri" panose="020F0502020204030204" pitchFamily="34" charset="0"/>
                          <a:cs typeface="Times New Roman" panose="02020603050405020304" pitchFamily="18" charset="0"/>
                        </a:rPr>
                        <a:t>34,7</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381599"/>
                  </a:ext>
                </a:extLst>
              </a:tr>
              <a:tr h="383841">
                <a:tc>
                  <a:txBody>
                    <a:bodyPr/>
                    <a:lstStyle/>
                    <a:p>
                      <a:pPr>
                        <a:lnSpc>
                          <a:spcPct val="107000"/>
                        </a:lnSpc>
                        <a:spcAft>
                          <a:spcPts val="0"/>
                        </a:spcAft>
                      </a:pPr>
                      <a:r>
                        <a:rPr lang="uk-UA" sz="1100" dirty="0">
                          <a:effectLst/>
                          <a:latin typeface="Calibri" panose="020F0502020204030204" pitchFamily="34" charset="0"/>
                          <a:ea typeface="Calibri" panose="020F0502020204030204" pitchFamily="34" charset="0"/>
                          <a:cs typeface="Calibri" panose="020F0502020204030204" pitchFamily="34" charset="0"/>
                        </a:rPr>
                        <a:t>Я боявся/ ла, що може трапитися щось жахливе</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latinLnBrk="0" hangingPunct="1">
                        <a:lnSpc>
                          <a:spcPct val="107000"/>
                        </a:lnSpc>
                        <a:spcAft>
                          <a:spcPts val="0"/>
                        </a:spcAft>
                      </a:pPr>
                      <a:r>
                        <a:rPr lang="ru-RU" sz="1000" kern="1200" dirty="0">
                          <a:solidFill>
                            <a:schemeClr val="accent1"/>
                          </a:solidFill>
                          <a:effectLst/>
                          <a:latin typeface="Museo Sans Cyrl 300" panose="02000000000000000000" pitchFamily="50" charset="-52"/>
                          <a:ea typeface="Calibri" panose="020F0502020204030204" pitchFamily="34" charset="0"/>
                          <a:cs typeface="Times New Roman" panose="02020603050405020304" pitchFamily="18" charset="0"/>
                        </a:rPr>
                        <a:t>38,7</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marL="0" algn="ctr" defTabSz="685800" rtl="0" eaLnBrk="1" latinLnBrk="0" hangingPunct="1">
                        <a:lnSpc>
                          <a:spcPct val="107000"/>
                        </a:lnSpc>
                        <a:spcAft>
                          <a:spcPts val="0"/>
                        </a:spcAft>
                      </a:pPr>
                      <a:r>
                        <a:rPr lang="ru-RU" sz="1000" kern="1200" dirty="0">
                          <a:solidFill>
                            <a:schemeClr val="tx2"/>
                          </a:solidFill>
                          <a:effectLst/>
                          <a:latin typeface="Museo Sans Cyrl 300" panose="02000000000000000000" pitchFamily="50" charset="-52"/>
                          <a:ea typeface="Calibri" panose="020F0502020204030204" pitchFamily="34" charset="0"/>
                          <a:cs typeface="Times New Roman" panose="02020603050405020304" pitchFamily="18" charset="0"/>
                        </a:rPr>
                        <a:t>36,7</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1499085"/>
                  </a:ext>
                </a:extLst>
              </a:tr>
              <a:tr h="383841">
                <a:tc>
                  <a:txBody>
                    <a:bodyPr/>
                    <a:lstStyle/>
                    <a:p>
                      <a:pPr>
                        <a:lnSpc>
                          <a:spcPct val="107000"/>
                        </a:lnSpc>
                        <a:spcAft>
                          <a:spcPts val="0"/>
                        </a:spcAft>
                      </a:pPr>
                      <a:r>
                        <a:rPr lang="uk-UA" sz="1100" dirty="0">
                          <a:effectLst/>
                          <a:latin typeface="Calibri" panose="020F0502020204030204" pitchFamily="34" charset="0"/>
                          <a:ea typeface="Calibri" panose="020F0502020204030204" pitchFamily="34" charset="0"/>
                          <a:cs typeface="Times New Roman" panose="02020603050405020304" pitchFamily="18" charset="0"/>
                        </a:rPr>
                        <a:t>Жодного з перерахованого</a:t>
                      </a:r>
                    </a:p>
                  </a:txBody>
                  <a:tcPr marL="68580" marR="6858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latinLnBrk="0" hangingPunct="1">
                        <a:lnSpc>
                          <a:spcPct val="107000"/>
                        </a:lnSpc>
                        <a:spcAft>
                          <a:spcPts val="0"/>
                        </a:spcAft>
                      </a:pPr>
                      <a:r>
                        <a:rPr lang="ru-RU" sz="1000" kern="1200" dirty="0">
                          <a:solidFill>
                            <a:schemeClr val="accent1"/>
                          </a:solidFill>
                          <a:effectLst/>
                          <a:latin typeface="Museo Sans Cyrl 300" panose="02000000000000000000" pitchFamily="50" charset="-52"/>
                          <a:ea typeface="Calibri" panose="020F0502020204030204" pitchFamily="34" charset="0"/>
                          <a:cs typeface="Times New Roman" panose="02020603050405020304" pitchFamily="18" charset="0"/>
                        </a:rPr>
                        <a:t>23,3</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latinLnBrk="0" hangingPunct="1">
                        <a:lnSpc>
                          <a:spcPct val="107000"/>
                        </a:lnSpc>
                        <a:spcAft>
                          <a:spcPts val="0"/>
                        </a:spcAft>
                      </a:pPr>
                      <a:r>
                        <a:rPr lang="ru-RU" sz="1000" kern="1200" dirty="0">
                          <a:solidFill>
                            <a:schemeClr val="tx2"/>
                          </a:solidFill>
                          <a:effectLst/>
                          <a:latin typeface="Museo Sans Cyrl 300" panose="02000000000000000000" pitchFamily="50" charset="-52"/>
                          <a:ea typeface="Calibri" panose="020F0502020204030204" pitchFamily="34" charset="0"/>
                          <a:cs typeface="Times New Roman" panose="02020603050405020304" pitchFamily="18" charset="0"/>
                        </a:rPr>
                        <a:t>28,0</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7918853"/>
                  </a:ext>
                </a:extLst>
              </a:tr>
            </a:tbl>
          </a:graphicData>
        </a:graphic>
      </p:graphicFrame>
      <p:sp>
        <p:nvSpPr>
          <p:cNvPr id="5" name="Прямоугольник 4"/>
          <p:cNvSpPr/>
          <p:nvPr/>
        </p:nvSpPr>
        <p:spPr>
          <a:xfrm>
            <a:off x="1009691" y="299916"/>
            <a:ext cx="4073744" cy="707886"/>
          </a:xfrm>
          <a:prstGeom prst="rect">
            <a:avLst/>
          </a:prstGeom>
        </p:spPr>
        <p:txBody>
          <a:bodyPr wrap="square">
            <a:spAutoFit/>
          </a:bodyPr>
          <a:lstStyle/>
          <a:p>
            <a:r>
              <a:rPr lang="ru-RU" sz="2000" b="1" dirty="0" err="1">
                <a:solidFill>
                  <a:schemeClr val="tx2"/>
                </a:solidFill>
                <a:latin typeface="Museo Sans Cyrl 900" panose="02000000000000000000" pitchFamily="50" charset="-52"/>
                <a:ea typeface="+mj-ea"/>
                <a:cs typeface="+mj-cs"/>
              </a:rPr>
              <a:t>Визначення</a:t>
            </a:r>
            <a:r>
              <a:rPr lang="ru-RU" sz="2000" b="1" dirty="0">
                <a:solidFill>
                  <a:schemeClr val="tx2"/>
                </a:solidFill>
                <a:latin typeface="Museo Sans Cyrl 900" panose="02000000000000000000" pitchFamily="50" charset="-52"/>
                <a:ea typeface="+mj-ea"/>
                <a:cs typeface="+mj-cs"/>
              </a:rPr>
              <a:t> </a:t>
            </a:r>
            <a:r>
              <a:rPr lang="ru-RU" sz="2000" b="1" dirty="0" err="1">
                <a:solidFill>
                  <a:schemeClr val="tx2"/>
                </a:solidFill>
                <a:latin typeface="Museo Sans Cyrl 900" panose="02000000000000000000" pitchFamily="50" charset="-52"/>
                <a:ea typeface="+mj-ea"/>
                <a:cs typeface="+mj-cs"/>
              </a:rPr>
              <a:t>рівня</a:t>
            </a:r>
            <a:r>
              <a:rPr lang="ru-RU" sz="2000" b="1" dirty="0">
                <a:solidFill>
                  <a:schemeClr val="tx2"/>
                </a:solidFill>
                <a:latin typeface="Museo Sans Cyrl 900" panose="02000000000000000000" pitchFamily="50" charset="-52"/>
                <a:ea typeface="+mj-ea"/>
                <a:cs typeface="+mj-cs"/>
              </a:rPr>
              <a:t> </a:t>
            </a:r>
            <a:r>
              <a:rPr lang="ru-RU" sz="2000" b="1" dirty="0" err="1">
                <a:solidFill>
                  <a:schemeClr val="tx2"/>
                </a:solidFill>
                <a:latin typeface="Museo Sans Cyrl 900" panose="02000000000000000000" pitchFamily="50" charset="-52"/>
                <a:ea typeface="+mj-ea"/>
                <a:cs typeface="+mj-cs"/>
              </a:rPr>
              <a:t>тривожності</a:t>
            </a:r>
            <a:r>
              <a:rPr lang="ru-RU" sz="2000" b="1" dirty="0">
                <a:solidFill>
                  <a:schemeClr val="tx2"/>
                </a:solidFill>
                <a:latin typeface="Museo Sans Cyrl 900" panose="02000000000000000000" pitchFamily="50" charset="-52"/>
                <a:ea typeface="+mj-ea"/>
                <a:cs typeface="+mj-cs"/>
              </a:rPr>
              <a:t> (</a:t>
            </a:r>
            <a:r>
              <a:rPr lang="en-US" sz="2000" b="1" dirty="0">
                <a:solidFill>
                  <a:schemeClr val="tx2"/>
                </a:solidFill>
                <a:ea typeface="+mj-ea"/>
                <a:cs typeface="+mj-cs"/>
              </a:rPr>
              <a:t>GAD-7)</a:t>
            </a:r>
            <a:endParaRPr lang="ru-RU" sz="2000" b="1" dirty="0">
              <a:solidFill>
                <a:schemeClr val="tx2"/>
              </a:solidFill>
              <a:latin typeface="Museo Sans Cyrl 900" panose="02000000000000000000" pitchFamily="50" charset="-52"/>
              <a:ea typeface="+mj-ea"/>
              <a:cs typeface="+mj-cs"/>
            </a:endParaRPr>
          </a:p>
        </p:txBody>
      </p:sp>
    </p:spTree>
    <p:extLst>
      <p:ext uri="{BB962C8B-B14F-4D97-AF65-F5344CB8AC3E}">
        <p14:creationId xmlns:p14="http://schemas.microsoft.com/office/powerpoint/2010/main" val="1673049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076440" y="616333"/>
            <a:ext cx="1602000" cy="1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21" name="Таблица 20"/>
          <p:cNvGraphicFramePr>
            <a:graphicFrameLocks noGrp="1"/>
          </p:cNvGraphicFramePr>
          <p:nvPr>
            <p:extLst>
              <p:ext uri="{D42A27DB-BD31-4B8C-83A1-F6EECF244321}">
                <p14:modId xmlns:p14="http://schemas.microsoft.com/office/powerpoint/2010/main" val="1438348939"/>
              </p:ext>
            </p:extLst>
          </p:nvPr>
        </p:nvGraphicFramePr>
        <p:xfrm>
          <a:off x="287338" y="1869904"/>
          <a:ext cx="1834973" cy="1525382"/>
        </p:xfrm>
        <a:graphic>
          <a:graphicData uri="http://schemas.openxmlformats.org/drawingml/2006/table">
            <a:tbl>
              <a:tblPr firstRow="1" bandRow="1">
                <a:tableStyleId>{5C22544A-7EE6-4342-B048-85BDC9FD1C3A}</a:tableStyleId>
              </a:tblPr>
              <a:tblGrid>
                <a:gridCol w="1834973">
                  <a:extLst>
                    <a:ext uri="{9D8B030D-6E8A-4147-A177-3AD203B41FA5}">
                      <a16:colId xmlns:a16="http://schemas.microsoft.com/office/drawing/2014/main" val="1347645679"/>
                    </a:ext>
                  </a:extLst>
                </a:gridCol>
              </a:tblGrid>
              <a:tr h="347757">
                <a:tc>
                  <a:txBody>
                    <a:bodyPr/>
                    <a:lstStyle/>
                    <a:p>
                      <a:pPr algn="l">
                        <a:lnSpc>
                          <a:spcPts val="1200"/>
                        </a:lnSpc>
                        <a:spcAft>
                          <a:spcPts val="0"/>
                        </a:spcAft>
                      </a:pPr>
                      <a:r>
                        <a:rPr lang="ru-RU" sz="1000" b="0" kern="1200" dirty="0" err="1">
                          <a:solidFill>
                            <a:schemeClr val="tx1">
                              <a:lumMod val="75000"/>
                              <a:lumOff val="25000"/>
                            </a:schemeClr>
                          </a:solidFill>
                          <a:effectLst/>
                          <a:latin typeface="Museo Sans Cyrl 500" panose="02000000000000000000" pitchFamily="50" charset="-52"/>
                          <a:ea typeface="Calibri" panose="020F0502020204030204" pitchFamily="34" charset="0"/>
                          <a:cs typeface="Times New Roman" panose="02020603050405020304" pitchFamily="18" charset="0"/>
                        </a:rPr>
                        <a:t>Медичні</a:t>
                      </a:r>
                      <a:r>
                        <a:rPr lang="ru-RU" sz="1000" b="0" kern="1200" dirty="0">
                          <a:solidFill>
                            <a:schemeClr val="tx1">
                              <a:lumMod val="75000"/>
                              <a:lumOff val="25000"/>
                            </a:schemeClr>
                          </a:solidFill>
                          <a:effectLst/>
                          <a:latin typeface="Museo Sans Cyrl 500" panose="02000000000000000000" pitchFamily="50" charset="-52"/>
                          <a:ea typeface="Calibri" panose="020F0502020204030204" pitchFamily="34" charset="0"/>
                          <a:cs typeface="Times New Roman" panose="02020603050405020304" pitchFamily="18" charset="0"/>
                        </a:rPr>
                        <a:t> </a:t>
                      </a:r>
                      <a:r>
                        <a:rPr lang="ru-RU" sz="1000" b="0" kern="1200" dirty="0" err="1">
                          <a:solidFill>
                            <a:schemeClr val="tx1">
                              <a:lumMod val="75000"/>
                              <a:lumOff val="25000"/>
                            </a:schemeClr>
                          </a:solidFill>
                          <a:effectLst/>
                          <a:latin typeface="Museo Sans Cyrl 500" panose="02000000000000000000" pitchFamily="50" charset="-52"/>
                          <a:ea typeface="Calibri" panose="020F0502020204030204" pitchFamily="34" charset="0"/>
                          <a:cs typeface="Times New Roman" panose="02020603050405020304" pitchFamily="18" charset="0"/>
                        </a:rPr>
                        <a:t>працівники</a:t>
                      </a:r>
                      <a:endParaRPr lang="ru-RU" sz="1000" b="0" kern="1200" dirty="0">
                        <a:solidFill>
                          <a:schemeClr val="tx1">
                            <a:lumMod val="75000"/>
                            <a:lumOff val="25000"/>
                          </a:schemeClr>
                        </a:solidFill>
                        <a:effectLst/>
                        <a:latin typeface="Museo Sans Cyrl 500" panose="02000000000000000000" pitchFamily="50" charset="-52"/>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538878707"/>
                  </a:ext>
                </a:extLst>
              </a:tr>
              <a:tr h="391226">
                <a:tc>
                  <a:txBody>
                    <a:bodyPr/>
                    <a:lstStyle/>
                    <a:p>
                      <a:pPr marL="0" algn="l" defTabSz="685800" rtl="0" eaLnBrk="1" latinLnBrk="0" hangingPunct="1">
                        <a:lnSpc>
                          <a:spcPts val="1000"/>
                        </a:lnSpc>
                        <a:spcAft>
                          <a:spcPts val="0"/>
                        </a:spcAft>
                      </a:pPr>
                      <a:r>
                        <a:rPr lang="ru-RU" sz="900" kern="1200" dirty="0" err="1">
                          <a:solidFill>
                            <a:schemeClr val="dk1"/>
                          </a:solidFill>
                          <a:effectLst/>
                          <a:latin typeface="Museo Sans Cyrl 300" panose="02000000000000000000" pitchFamily="50" charset="-52"/>
                          <a:ea typeface="Calibri" panose="020F0502020204030204" pitchFamily="34" charset="0"/>
                          <a:cs typeface="Times New Roman" panose="02020603050405020304" pitchFamily="18" charset="0"/>
                        </a:rPr>
                        <a:t>Виконувати</a:t>
                      </a:r>
                      <a:r>
                        <a:rPr lang="ru-RU" sz="900" kern="1200" dirty="0">
                          <a:solidFill>
                            <a:schemeClr val="dk1"/>
                          </a:solidFill>
                          <a:effectLst/>
                          <a:latin typeface="Museo Sans Cyrl 300" panose="02000000000000000000" pitchFamily="50" charset="-52"/>
                          <a:ea typeface="Calibri" panose="020F0502020204030204" pitchFamily="34" charset="0"/>
                          <a:cs typeface="Times New Roman" panose="02020603050405020304" pitchFamily="18" charset="0"/>
                        </a:rPr>
                        <a:t> Вашу роботу</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8418739"/>
                  </a:ext>
                </a:extLst>
              </a:tr>
              <a:tr h="395173">
                <a:tc>
                  <a:txBody>
                    <a:bodyPr/>
                    <a:lstStyle/>
                    <a:p>
                      <a:pPr marL="0" algn="l" defTabSz="685800" rtl="0" eaLnBrk="1" latinLnBrk="0" hangingPunct="1">
                        <a:lnSpc>
                          <a:spcPts val="1000"/>
                        </a:lnSpc>
                        <a:spcAft>
                          <a:spcPts val="0"/>
                        </a:spcAft>
                      </a:pPr>
                      <a:r>
                        <a:rPr lang="ru-RU" sz="900" kern="1200" dirty="0" err="1">
                          <a:solidFill>
                            <a:schemeClr val="dk1"/>
                          </a:solidFill>
                          <a:effectLst/>
                          <a:latin typeface="Museo Sans Cyrl 300" panose="02000000000000000000" pitchFamily="50" charset="-52"/>
                          <a:ea typeface="Calibri" panose="020F0502020204030204" pitchFamily="34" charset="0"/>
                          <a:cs typeface="Times New Roman" panose="02020603050405020304" pitchFamily="18" charset="0"/>
                        </a:rPr>
                        <a:t>Займатися</a:t>
                      </a:r>
                      <a:r>
                        <a:rPr lang="ru-RU" sz="900" kern="1200" dirty="0">
                          <a:solidFill>
                            <a:schemeClr val="dk1"/>
                          </a:solidFill>
                          <a:effectLst/>
                          <a:latin typeface="Museo Sans Cyrl 300" panose="02000000000000000000" pitchFamily="50" charset="-52"/>
                          <a:ea typeface="Calibri" panose="020F0502020204030204" pitchFamily="34" charset="0"/>
                          <a:cs typeface="Times New Roman" panose="02020603050405020304" pitchFamily="18" charset="0"/>
                        </a:rPr>
                        <a:t> </a:t>
                      </a:r>
                      <a:r>
                        <a:rPr lang="ru-RU" sz="900" kern="1200" dirty="0" err="1">
                          <a:solidFill>
                            <a:schemeClr val="dk1"/>
                          </a:solidFill>
                          <a:effectLst/>
                          <a:latin typeface="Museo Sans Cyrl 300" panose="02000000000000000000" pitchFamily="50" charset="-52"/>
                          <a:ea typeface="Calibri" panose="020F0502020204030204" pitchFamily="34" charset="0"/>
                          <a:cs typeface="Times New Roman" panose="02020603050405020304" pitchFamily="18" charset="0"/>
                        </a:rPr>
                        <a:t>домашніми</a:t>
                      </a:r>
                      <a:r>
                        <a:rPr lang="ru-RU" sz="900" kern="1200" dirty="0">
                          <a:solidFill>
                            <a:schemeClr val="dk1"/>
                          </a:solidFill>
                          <a:effectLst/>
                          <a:latin typeface="Museo Sans Cyrl 300" panose="02000000000000000000" pitchFamily="50" charset="-52"/>
                          <a:ea typeface="Calibri" panose="020F0502020204030204" pitchFamily="34" charset="0"/>
                          <a:cs typeface="Times New Roman" panose="02020603050405020304" pitchFamily="18" charset="0"/>
                        </a:rPr>
                        <a:t> справами</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3733767"/>
                  </a:ext>
                </a:extLst>
              </a:tr>
              <a:tr h="391226">
                <a:tc>
                  <a:txBody>
                    <a:bodyPr/>
                    <a:lstStyle/>
                    <a:p>
                      <a:pPr marL="0" algn="l" defTabSz="685800" rtl="0" eaLnBrk="1" latinLnBrk="0" hangingPunct="1">
                        <a:lnSpc>
                          <a:spcPts val="1000"/>
                        </a:lnSpc>
                        <a:spcAft>
                          <a:spcPts val="0"/>
                        </a:spcAft>
                      </a:pPr>
                      <a:r>
                        <a:rPr lang="ru-RU" sz="900" kern="1200" dirty="0" err="1">
                          <a:solidFill>
                            <a:schemeClr val="dk1"/>
                          </a:solidFill>
                          <a:effectLst/>
                          <a:latin typeface="Museo Sans Cyrl 300" panose="02000000000000000000" pitchFamily="50" charset="-52"/>
                          <a:ea typeface="Calibri" panose="020F0502020204030204" pitchFamily="34" charset="0"/>
                          <a:cs typeface="Times New Roman" panose="02020603050405020304" pitchFamily="18" charset="0"/>
                        </a:rPr>
                        <a:t>Спілкуватись</a:t>
                      </a:r>
                      <a:r>
                        <a:rPr lang="ru-RU" sz="900" kern="1200" dirty="0">
                          <a:solidFill>
                            <a:schemeClr val="dk1"/>
                          </a:solidFill>
                          <a:effectLst/>
                          <a:latin typeface="Museo Sans Cyrl 300" panose="02000000000000000000" pitchFamily="50" charset="-52"/>
                          <a:ea typeface="Calibri" panose="020F0502020204030204" pitchFamily="34" charset="0"/>
                          <a:cs typeface="Times New Roman" panose="02020603050405020304" pitchFamily="18" charset="0"/>
                        </a:rPr>
                        <a:t> з </a:t>
                      </a:r>
                      <a:r>
                        <a:rPr lang="ru-RU" sz="900" kern="1200" dirty="0" err="1">
                          <a:solidFill>
                            <a:schemeClr val="dk1"/>
                          </a:solidFill>
                          <a:effectLst/>
                          <a:latin typeface="Museo Sans Cyrl 300" panose="02000000000000000000" pitchFamily="50" charset="-52"/>
                          <a:ea typeface="Calibri" panose="020F0502020204030204" pitchFamily="34" charset="0"/>
                          <a:cs typeface="Times New Roman" panose="02020603050405020304" pitchFamily="18" charset="0"/>
                        </a:rPr>
                        <a:t>іншими</a:t>
                      </a:r>
                      <a:r>
                        <a:rPr lang="ru-RU" sz="900" kern="1200" dirty="0">
                          <a:solidFill>
                            <a:schemeClr val="dk1"/>
                          </a:solidFill>
                          <a:effectLst/>
                          <a:latin typeface="Museo Sans Cyrl 300" panose="02000000000000000000" pitchFamily="50" charset="-52"/>
                          <a:ea typeface="Calibri" panose="020F0502020204030204" pitchFamily="34" charset="0"/>
                          <a:cs typeface="Times New Roman" panose="02020603050405020304" pitchFamily="18" charset="0"/>
                        </a:rPr>
                        <a:t> людьми</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92430364"/>
                  </a:ext>
                </a:extLst>
              </a:tr>
            </a:tbl>
          </a:graphicData>
        </a:graphic>
      </p:graphicFrame>
      <p:graphicFrame>
        <p:nvGraphicFramePr>
          <p:cNvPr id="19" name="Таблица 18"/>
          <p:cNvGraphicFramePr>
            <a:graphicFrameLocks noGrp="1"/>
          </p:cNvGraphicFramePr>
          <p:nvPr>
            <p:extLst>
              <p:ext uri="{D42A27DB-BD31-4B8C-83A1-F6EECF244321}">
                <p14:modId xmlns:p14="http://schemas.microsoft.com/office/powerpoint/2010/main" val="1334768555"/>
              </p:ext>
            </p:extLst>
          </p:nvPr>
        </p:nvGraphicFramePr>
        <p:xfrm>
          <a:off x="334427" y="3900802"/>
          <a:ext cx="1787884" cy="1427552"/>
        </p:xfrm>
        <a:graphic>
          <a:graphicData uri="http://schemas.openxmlformats.org/drawingml/2006/table">
            <a:tbl>
              <a:tblPr firstRow="1" bandRow="1">
                <a:tableStyleId>{5C22544A-7EE6-4342-B048-85BDC9FD1C3A}</a:tableStyleId>
              </a:tblPr>
              <a:tblGrid>
                <a:gridCol w="1787884">
                  <a:extLst>
                    <a:ext uri="{9D8B030D-6E8A-4147-A177-3AD203B41FA5}">
                      <a16:colId xmlns:a16="http://schemas.microsoft.com/office/drawing/2014/main" val="1347645679"/>
                    </a:ext>
                  </a:extLst>
                </a:gridCol>
              </a:tblGrid>
              <a:tr h="356888">
                <a:tc>
                  <a:txBody>
                    <a:bodyPr/>
                    <a:lstStyle/>
                    <a:p>
                      <a:pPr algn="l">
                        <a:lnSpc>
                          <a:spcPts val="1200"/>
                        </a:lnSpc>
                        <a:spcAft>
                          <a:spcPts val="0"/>
                        </a:spcAft>
                      </a:pPr>
                      <a:r>
                        <a:rPr lang="uk-UA" sz="1000" b="0" kern="1200" dirty="0">
                          <a:solidFill>
                            <a:schemeClr val="tx1">
                              <a:lumMod val="75000"/>
                              <a:lumOff val="25000"/>
                            </a:schemeClr>
                          </a:solidFill>
                          <a:effectLst/>
                          <a:latin typeface="Museo Sans Cyrl 500" panose="02000000000000000000" pitchFamily="50" charset="-52"/>
                          <a:ea typeface="Calibri" panose="020F0502020204030204" pitchFamily="34" charset="0"/>
                          <a:cs typeface="Times New Roman" panose="02020603050405020304" pitchFamily="18" charset="0"/>
                        </a:rPr>
                        <a:t>Пацієнти, які хворіють на ТБ</a:t>
                      </a:r>
                      <a:endParaRPr lang="ru-RU" sz="1000" b="0" kern="1200" dirty="0">
                        <a:solidFill>
                          <a:schemeClr val="tx1">
                            <a:lumMod val="75000"/>
                            <a:lumOff val="25000"/>
                          </a:schemeClr>
                        </a:solidFill>
                        <a:effectLst/>
                        <a:latin typeface="Museo Sans Cyrl 500" panose="02000000000000000000" pitchFamily="50" charset="-52"/>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538878707"/>
                  </a:ext>
                </a:extLst>
              </a:tr>
              <a:tr h="356888">
                <a:tc>
                  <a:txBody>
                    <a:bodyPr/>
                    <a:lstStyle/>
                    <a:p>
                      <a:pPr marL="0" algn="l" defTabSz="685800" rtl="0" eaLnBrk="1" latinLnBrk="0" hangingPunct="1">
                        <a:lnSpc>
                          <a:spcPts val="1000"/>
                        </a:lnSpc>
                        <a:spcAft>
                          <a:spcPts val="0"/>
                        </a:spcAft>
                      </a:pPr>
                      <a:r>
                        <a:rPr lang="ru-RU" sz="900" kern="1200" dirty="0" err="1">
                          <a:solidFill>
                            <a:schemeClr val="dk1"/>
                          </a:solidFill>
                          <a:effectLst/>
                          <a:latin typeface="Museo Sans Cyrl 300" panose="02000000000000000000" pitchFamily="50" charset="-52"/>
                          <a:ea typeface="Calibri" panose="020F0502020204030204" pitchFamily="34" charset="0"/>
                          <a:cs typeface="Times New Roman" panose="02020603050405020304" pitchFamily="18" charset="0"/>
                        </a:rPr>
                        <a:t>Виконувати</a:t>
                      </a:r>
                      <a:r>
                        <a:rPr lang="ru-RU" sz="900" kern="1200" dirty="0">
                          <a:solidFill>
                            <a:schemeClr val="dk1"/>
                          </a:solidFill>
                          <a:effectLst/>
                          <a:latin typeface="Museo Sans Cyrl 300" panose="02000000000000000000" pitchFamily="50" charset="-52"/>
                          <a:ea typeface="Calibri" panose="020F0502020204030204" pitchFamily="34" charset="0"/>
                          <a:cs typeface="Times New Roman" panose="02020603050405020304" pitchFamily="18" charset="0"/>
                        </a:rPr>
                        <a:t> Вашу роботу</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8418739"/>
                  </a:ext>
                </a:extLst>
              </a:tr>
              <a:tr h="356888">
                <a:tc>
                  <a:txBody>
                    <a:bodyPr/>
                    <a:lstStyle/>
                    <a:p>
                      <a:pPr marL="0" algn="l" defTabSz="685800" rtl="0" eaLnBrk="1" latinLnBrk="0" hangingPunct="1">
                        <a:lnSpc>
                          <a:spcPts val="1000"/>
                        </a:lnSpc>
                        <a:spcAft>
                          <a:spcPts val="0"/>
                        </a:spcAft>
                      </a:pPr>
                      <a:r>
                        <a:rPr lang="ru-RU" sz="900" kern="1200" dirty="0" err="1">
                          <a:solidFill>
                            <a:schemeClr val="dk1"/>
                          </a:solidFill>
                          <a:effectLst/>
                          <a:latin typeface="Museo Sans Cyrl 300" panose="02000000000000000000" pitchFamily="50" charset="-52"/>
                          <a:ea typeface="Calibri" panose="020F0502020204030204" pitchFamily="34" charset="0"/>
                          <a:cs typeface="Times New Roman" panose="02020603050405020304" pitchFamily="18" charset="0"/>
                        </a:rPr>
                        <a:t>Займатися</a:t>
                      </a:r>
                      <a:r>
                        <a:rPr lang="ru-RU" sz="900" kern="1200" dirty="0">
                          <a:solidFill>
                            <a:schemeClr val="dk1"/>
                          </a:solidFill>
                          <a:effectLst/>
                          <a:latin typeface="Museo Sans Cyrl 300" panose="02000000000000000000" pitchFamily="50" charset="-52"/>
                          <a:ea typeface="Calibri" panose="020F0502020204030204" pitchFamily="34" charset="0"/>
                          <a:cs typeface="Times New Roman" panose="02020603050405020304" pitchFamily="18" charset="0"/>
                        </a:rPr>
                        <a:t> </a:t>
                      </a:r>
                      <a:r>
                        <a:rPr lang="ru-RU" sz="900" kern="1200" dirty="0" err="1">
                          <a:solidFill>
                            <a:schemeClr val="dk1"/>
                          </a:solidFill>
                          <a:effectLst/>
                          <a:latin typeface="Museo Sans Cyrl 300" panose="02000000000000000000" pitchFamily="50" charset="-52"/>
                          <a:ea typeface="Calibri" panose="020F0502020204030204" pitchFamily="34" charset="0"/>
                          <a:cs typeface="Times New Roman" panose="02020603050405020304" pitchFamily="18" charset="0"/>
                        </a:rPr>
                        <a:t>домашніми</a:t>
                      </a:r>
                      <a:r>
                        <a:rPr lang="ru-RU" sz="900" kern="1200" dirty="0">
                          <a:solidFill>
                            <a:schemeClr val="dk1"/>
                          </a:solidFill>
                          <a:effectLst/>
                          <a:latin typeface="Museo Sans Cyrl 300" panose="02000000000000000000" pitchFamily="50" charset="-52"/>
                          <a:ea typeface="Calibri" panose="020F0502020204030204" pitchFamily="34" charset="0"/>
                          <a:cs typeface="Times New Roman" panose="02020603050405020304" pitchFamily="18" charset="0"/>
                        </a:rPr>
                        <a:t> справами</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8511219"/>
                  </a:ext>
                </a:extLst>
              </a:tr>
              <a:tr h="356888">
                <a:tc>
                  <a:txBody>
                    <a:bodyPr/>
                    <a:lstStyle/>
                    <a:p>
                      <a:pPr marL="0" algn="l" defTabSz="685800" rtl="0" eaLnBrk="1" latinLnBrk="0" hangingPunct="1">
                        <a:lnSpc>
                          <a:spcPts val="1000"/>
                        </a:lnSpc>
                        <a:spcAft>
                          <a:spcPts val="0"/>
                        </a:spcAft>
                      </a:pPr>
                      <a:r>
                        <a:rPr lang="ru-RU" sz="900" kern="1200" dirty="0" err="1">
                          <a:solidFill>
                            <a:schemeClr val="dk1"/>
                          </a:solidFill>
                          <a:effectLst/>
                          <a:latin typeface="Museo Sans Cyrl 300" panose="02000000000000000000" pitchFamily="50" charset="-52"/>
                          <a:ea typeface="Calibri" panose="020F0502020204030204" pitchFamily="34" charset="0"/>
                          <a:cs typeface="Times New Roman" panose="02020603050405020304" pitchFamily="18" charset="0"/>
                        </a:rPr>
                        <a:t>Спілкуватись</a:t>
                      </a:r>
                      <a:r>
                        <a:rPr lang="ru-RU" sz="900" kern="1200" dirty="0">
                          <a:solidFill>
                            <a:schemeClr val="dk1"/>
                          </a:solidFill>
                          <a:effectLst/>
                          <a:latin typeface="Museo Sans Cyrl 300" panose="02000000000000000000" pitchFamily="50" charset="-52"/>
                          <a:ea typeface="Calibri" panose="020F0502020204030204" pitchFamily="34" charset="0"/>
                          <a:cs typeface="Times New Roman" panose="02020603050405020304" pitchFamily="18" charset="0"/>
                        </a:rPr>
                        <a:t> з </a:t>
                      </a:r>
                      <a:r>
                        <a:rPr lang="ru-RU" sz="900" kern="1200" dirty="0" err="1">
                          <a:solidFill>
                            <a:schemeClr val="dk1"/>
                          </a:solidFill>
                          <a:effectLst/>
                          <a:latin typeface="Museo Sans Cyrl 300" panose="02000000000000000000" pitchFamily="50" charset="-52"/>
                          <a:ea typeface="Calibri" panose="020F0502020204030204" pitchFamily="34" charset="0"/>
                          <a:cs typeface="Times New Roman" panose="02020603050405020304" pitchFamily="18" charset="0"/>
                        </a:rPr>
                        <a:t>іншими</a:t>
                      </a:r>
                      <a:r>
                        <a:rPr lang="ru-RU" sz="900" kern="1200" dirty="0">
                          <a:solidFill>
                            <a:schemeClr val="dk1"/>
                          </a:solidFill>
                          <a:effectLst/>
                          <a:latin typeface="Museo Sans Cyrl 300" panose="02000000000000000000" pitchFamily="50" charset="-52"/>
                          <a:ea typeface="Calibri" panose="020F0502020204030204" pitchFamily="34" charset="0"/>
                          <a:cs typeface="Times New Roman" panose="02020603050405020304" pitchFamily="18" charset="0"/>
                        </a:rPr>
                        <a:t> людьми</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3733767"/>
                  </a:ext>
                </a:extLst>
              </a:tr>
            </a:tbl>
          </a:graphicData>
        </a:graphic>
      </p:graphicFrame>
      <p:sp>
        <p:nvSpPr>
          <p:cNvPr id="2" name="Прямоугольник 1"/>
          <p:cNvSpPr/>
          <p:nvPr/>
        </p:nvSpPr>
        <p:spPr>
          <a:xfrm>
            <a:off x="6229565" y="3819993"/>
            <a:ext cx="2940408" cy="1225657"/>
          </a:xfrm>
          <a:prstGeom prst="rect">
            <a:avLst/>
          </a:prstGeom>
        </p:spPr>
        <p:txBody>
          <a:bodyPr wrap="square">
            <a:spAutoFit/>
          </a:bodyPr>
          <a:lstStyle/>
          <a:p>
            <a:pPr>
              <a:lnSpc>
                <a:spcPct val="107000"/>
              </a:lnSpc>
              <a:spcAft>
                <a:spcPts val="800"/>
              </a:spcAft>
            </a:pPr>
            <a:r>
              <a:rPr lang="uk-UA" sz="900" dirty="0">
                <a:solidFill>
                  <a:schemeClr val="bg1"/>
                </a:solidFill>
                <a:latin typeface="Museo Sans Cyrl 100" panose="02000000000000000000" pitchFamily="50" charset="-52"/>
              </a:rPr>
              <a:t>Що стосується пацієнтів – більшість (50,4%) зазначили, що проблеми взагалі не заважали займатись домашніми справами та спілкуватись з іншими людьми (52,2%). </a:t>
            </a:r>
          </a:p>
          <a:p>
            <a:pPr>
              <a:lnSpc>
                <a:spcPct val="107000"/>
              </a:lnSpc>
              <a:spcAft>
                <a:spcPts val="800"/>
              </a:spcAft>
            </a:pPr>
            <a:r>
              <a:rPr lang="uk-UA" sz="900" dirty="0">
                <a:solidFill>
                  <a:schemeClr val="bg1"/>
                </a:solidFill>
                <a:latin typeface="Museo Sans Cyrl 100" panose="02000000000000000000" pitchFamily="50" charset="-52"/>
              </a:rPr>
              <a:t>Хоча в той же час, 12,2 % пацієнтів, які хворіють на ТБ, також зазначили про те, що ці проблеми заважали їм спілкуватись з іншими людьми.</a:t>
            </a:r>
            <a:endParaRPr lang="ru-RU" sz="900" dirty="0">
              <a:solidFill>
                <a:schemeClr val="bg1"/>
              </a:solidFill>
              <a:latin typeface="Museo Sans Cyrl 100" panose="02000000000000000000" pitchFamily="50" charset="-52"/>
            </a:endParaRPr>
          </a:p>
        </p:txBody>
      </p:sp>
      <p:sp>
        <p:nvSpPr>
          <p:cNvPr id="15" name="Заголовок 2"/>
          <p:cNvSpPr>
            <a:spLocks noGrp="1"/>
          </p:cNvSpPr>
          <p:nvPr>
            <p:ph type="title"/>
          </p:nvPr>
        </p:nvSpPr>
        <p:spPr>
          <a:xfrm>
            <a:off x="306235" y="1166197"/>
            <a:ext cx="5065482" cy="542925"/>
          </a:xfrm>
        </p:spPr>
        <p:txBody>
          <a:bodyPr>
            <a:normAutofit fontScale="90000"/>
          </a:bodyPr>
          <a:lstStyle/>
          <a:p>
            <a:pPr>
              <a:lnSpc>
                <a:spcPts val="1600"/>
              </a:lnSpc>
              <a:spcBef>
                <a:spcPts val="0"/>
              </a:spcBef>
              <a:tabLst>
                <a:tab pos="1076325" algn="l"/>
              </a:tabLst>
            </a:pPr>
            <a:br>
              <a:rPr lang="ru-RU" b="1" dirty="0"/>
            </a:br>
            <a:r>
              <a:rPr lang="ru-RU" sz="1600" dirty="0" err="1">
                <a:solidFill>
                  <a:schemeClr val="tx1"/>
                </a:solidFill>
                <a:latin typeface="Museo Sans Cyrl 700" panose="02000000000000000000" pitchFamily="50" charset="-52"/>
              </a:rPr>
              <a:t>Наскільки</a:t>
            </a:r>
            <a:r>
              <a:rPr lang="ru-RU" sz="1600" dirty="0">
                <a:solidFill>
                  <a:schemeClr val="tx1"/>
                </a:solidFill>
                <a:latin typeface="Museo Sans Cyrl 700" panose="02000000000000000000" pitchFamily="50" charset="-52"/>
              </a:rPr>
              <a:t> </a:t>
            </a:r>
            <a:r>
              <a:rPr lang="ru-RU" sz="1600" dirty="0" err="1">
                <a:solidFill>
                  <a:schemeClr val="tx1"/>
                </a:solidFill>
                <a:latin typeface="Museo Sans Cyrl 700" panose="02000000000000000000" pitchFamily="50" charset="-52"/>
              </a:rPr>
              <a:t>це</a:t>
            </a:r>
            <a:r>
              <a:rPr lang="ru-RU" sz="1600" dirty="0">
                <a:solidFill>
                  <a:schemeClr val="tx1"/>
                </a:solidFill>
                <a:latin typeface="Museo Sans Cyrl 700" panose="02000000000000000000" pitchFamily="50" charset="-52"/>
              </a:rPr>
              <a:t> </a:t>
            </a:r>
            <a:r>
              <a:rPr lang="uk-UA" sz="1600" dirty="0">
                <a:solidFill>
                  <a:schemeClr val="tx1"/>
                </a:solidFill>
                <a:latin typeface="Museo Sans Cyrl 700" panose="02000000000000000000" pitchFamily="50" charset="-52"/>
              </a:rPr>
              <a:t>заважало:</a:t>
            </a:r>
            <a:br>
              <a:rPr lang="uk-UA" dirty="0">
                <a:solidFill>
                  <a:schemeClr val="tx1"/>
                </a:solidFill>
                <a:latin typeface="Museo Sans Cyrl 500" panose="02000000000000000000" pitchFamily="50" charset="-52"/>
              </a:rPr>
            </a:br>
            <a:endParaRPr lang="ru-RU" dirty="0">
              <a:solidFill>
                <a:schemeClr val="tx1"/>
              </a:solidFill>
              <a:latin typeface="Museo Sans Cyrl 500" panose="02000000000000000000" pitchFamily="50" charset="-52"/>
            </a:endParaRPr>
          </a:p>
        </p:txBody>
      </p:sp>
      <p:sp>
        <p:nvSpPr>
          <p:cNvPr id="9" name="Прямоугольник 4">
            <a:extLst>
              <a:ext uri="{FF2B5EF4-FFF2-40B4-BE49-F238E27FC236}">
                <a16:creationId xmlns:a16="http://schemas.microsoft.com/office/drawing/2014/main" id="{ED041232-E489-4B7A-9784-3BEC2D7C50A3}"/>
              </a:ext>
            </a:extLst>
          </p:cNvPr>
          <p:cNvSpPr/>
          <p:nvPr/>
        </p:nvSpPr>
        <p:spPr>
          <a:xfrm>
            <a:off x="1000125" y="257174"/>
            <a:ext cx="4040446" cy="707886"/>
          </a:xfrm>
          <a:prstGeom prst="rect">
            <a:avLst/>
          </a:prstGeom>
        </p:spPr>
        <p:txBody>
          <a:bodyPr wrap="square">
            <a:spAutoFit/>
          </a:bodyPr>
          <a:lstStyle/>
          <a:p>
            <a:r>
              <a:rPr lang="ru-RU" sz="2000" b="1" dirty="0" err="1">
                <a:solidFill>
                  <a:schemeClr val="tx2"/>
                </a:solidFill>
                <a:latin typeface="Museo Sans Cyrl 900" panose="02000000000000000000" pitchFamily="50" charset="-52"/>
                <a:ea typeface="+mj-ea"/>
                <a:cs typeface="+mj-cs"/>
              </a:rPr>
              <a:t>Визначення</a:t>
            </a:r>
            <a:r>
              <a:rPr lang="ru-RU" sz="2000" b="1" dirty="0">
                <a:solidFill>
                  <a:schemeClr val="tx2"/>
                </a:solidFill>
                <a:latin typeface="Museo Sans Cyrl 900" panose="02000000000000000000" pitchFamily="50" charset="-52"/>
                <a:ea typeface="+mj-ea"/>
                <a:cs typeface="+mj-cs"/>
              </a:rPr>
              <a:t> </a:t>
            </a:r>
            <a:r>
              <a:rPr lang="ru-RU" sz="2000" b="1" dirty="0" err="1">
                <a:solidFill>
                  <a:schemeClr val="tx2"/>
                </a:solidFill>
                <a:latin typeface="Museo Sans Cyrl 900" panose="02000000000000000000" pitchFamily="50" charset="-52"/>
                <a:ea typeface="+mj-ea"/>
                <a:cs typeface="+mj-cs"/>
              </a:rPr>
              <a:t>рівня</a:t>
            </a:r>
            <a:r>
              <a:rPr lang="ru-RU" sz="2000" b="1" dirty="0">
                <a:solidFill>
                  <a:schemeClr val="tx2"/>
                </a:solidFill>
                <a:latin typeface="Museo Sans Cyrl 900" panose="02000000000000000000" pitchFamily="50" charset="-52"/>
                <a:ea typeface="+mj-ea"/>
                <a:cs typeface="+mj-cs"/>
              </a:rPr>
              <a:t> </a:t>
            </a:r>
            <a:r>
              <a:rPr lang="ru-RU" sz="2000" b="1" dirty="0" err="1">
                <a:solidFill>
                  <a:schemeClr val="tx2"/>
                </a:solidFill>
                <a:latin typeface="Museo Sans Cyrl 900" panose="02000000000000000000" pitchFamily="50" charset="-52"/>
                <a:ea typeface="+mj-ea"/>
                <a:cs typeface="+mj-cs"/>
              </a:rPr>
              <a:t>тривожності</a:t>
            </a:r>
            <a:r>
              <a:rPr lang="ru-RU" sz="2000" b="1" dirty="0">
                <a:solidFill>
                  <a:schemeClr val="tx2"/>
                </a:solidFill>
                <a:latin typeface="Museo Sans Cyrl 900" panose="02000000000000000000" pitchFamily="50" charset="-52"/>
                <a:ea typeface="+mj-ea"/>
                <a:cs typeface="+mj-cs"/>
              </a:rPr>
              <a:t> (</a:t>
            </a:r>
            <a:r>
              <a:rPr lang="en-US" sz="2000" b="1" dirty="0">
                <a:solidFill>
                  <a:schemeClr val="tx2"/>
                </a:solidFill>
                <a:ea typeface="+mj-ea"/>
                <a:cs typeface="+mj-cs"/>
              </a:rPr>
              <a:t>GAD-7)</a:t>
            </a:r>
            <a:endParaRPr lang="ru-RU" sz="2000" b="1" dirty="0">
              <a:solidFill>
                <a:schemeClr val="tx2"/>
              </a:solidFill>
              <a:latin typeface="Museo Sans Cyrl 900" panose="02000000000000000000" pitchFamily="50" charset="-52"/>
              <a:ea typeface="+mj-ea"/>
              <a:cs typeface="+mj-cs"/>
            </a:endParaRPr>
          </a:p>
        </p:txBody>
      </p:sp>
      <p:pic>
        <p:nvPicPr>
          <p:cNvPr id="3" name="Рисунок 2">
            <a:extLst>
              <a:ext uri="{FF2B5EF4-FFF2-40B4-BE49-F238E27FC236}">
                <a16:creationId xmlns:a16="http://schemas.microsoft.com/office/drawing/2014/main" id="{09C1DFB1-D154-443B-B596-DC65B6D324A4}"/>
              </a:ext>
            </a:extLst>
          </p:cNvPr>
          <p:cNvPicPr>
            <a:picLocks noChangeAspect="1"/>
          </p:cNvPicPr>
          <p:nvPr/>
        </p:nvPicPr>
        <p:blipFill>
          <a:blip r:embed="rId3"/>
          <a:stretch>
            <a:fillRect/>
          </a:stretch>
        </p:blipFill>
        <p:spPr>
          <a:xfrm>
            <a:off x="2130505" y="2136969"/>
            <a:ext cx="3859525" cy="1525382"/>
          </a:xfrm>
          <a:prstGeom prst="rect">
            <a:avLst/>
          </a:prstGeom>
        </p:spPr>
      </p:pic>
      <p:sp>
        <p:nvSpPr>
          <p:cNvPr id="4" name="TextBox 3">
            <a:extLst>
              <a:ext uri="{FF2B5EF4-FFF2-40B4-BE49-F238E27FC236}">
                <a16:creationId xmlns:a16="http://schemas.microsoft.com/office/drawing/2014/main" id="{3D7AFA9B-C0E9-4FAE-B22C-7E716B58A882}"/>
              </a:ext>
            </a:extLst>
          </p:cNvPr>
          <p:cNvSpPr txBox="1"/>
          <p:nvPr/>
        </p:nvSpPr>
        <p:spPr>
          <a:xfrm>
            <a:off x="2558960" y="2201668"/>
            <a:ext cx="560032" cy="308418"/>
          </a:xfrm>
          <a:prstGeom prst="rect">
            <a:avLst/>
          </a:prstGeom>
          <a:noFill/>
        </p:spPr>
        <p:txBody>
          <a:bodyPr wrap="square" rtlCol="0">
            <a:spAutoFit/>
          </a:bodyPr>
          <a:lstStyle/>
          <a:p>
            <a:r>
              <a:rPr lang="uk-UA" dirty="0">
                <a:solidFill>
                  <a:schemeClr val="bg1"/>
                </a:solidFill>
              </a:rPr>
              <a:t>32,4</a:t>
            </a:r>
          </a:p>
        </p:txBody>
      </p:sp>
      <p:sp>
        <p:nvSpPr>
          <p:cNvPr id="13" name="TextBox 12">
            <a:extLst>
              <a:ext uri="{FF2B5EF4-FFF2-40B4-BE49-F238E27FC236}">
                <a16:creationId xmlns:a16="http://schemas.microsoft.com/office/drawing/2014/main" id="{37E00AED-F455-4CD8-A75D-BE16681FA276}"/>
              </a:ext>
            </a:extLst>
          </p:cNvPr>
          <p:cNvSpPr txBox="1"/>
          <p:nvPr/>
        </p:nvSpPr>
        <p:spPr>
          <a:xfrm>
            <a:off x="3912947" y="2223035"/>
            <a:ext cx="560032" cy="308418"/>
          </a:xfrm>
          <a:prstGeom prst="rect">
            <a:avLst/>
          </a:prstGeom>
          <a:noFill/>
        </p:spPr>
        <p:txBody>
          <a:bodyPr wrap="square" rtlCol="0">
            <a:spAutoFit/>
          </a:bodyPr>
          <a:lstStyle/>
          <a:p>
            <a:r>
              <a:rPr lang="uk-UA" dirty="0">
                <a:solidFill>
                  <a:schemeClr val="bg1"/>
                </a:solidFill>
              </a:rPr>
              <a:t>42,6</a:t>
            </a:r>
          </a:p>
        </p:txBody>
      </p:sp>
      <p:sp>
        <p:nvSpPr>
          <p:cNvPr id="14" name="TextBox 13">
            <a:extLst>
              <a:ext uri="{FF2B5EF4-FFF2-40B4-BE49-F238E27FC236}">
                <a16:creationId xmlns:a16="http://schemas.microsoft.com/office/drawing/2014/main" id="{1D93C8EC-C81F-4A68-B83D-27BDBD4F6AC9}"/>
              </a:ext>
            </a:extLst>
          </p:cNvPr>
          <p:cNvSpPr txBox="1"/>
          <p:nvPr/>
        </p:nvSpPr>
        <p:spPr>
          <a:xfrm>
            <a:off x="2398424" y="2637820"/>
            <a:ext cx="560032" cy="308418"/>
          </a:xfrm>
          <a:prstGeom prst="rect">
            <a:avLst/>
          </a:prstGeom>
          <a:noFill/>
        </p:spPr>
        <p:txBody>
          <a:bodyPr wrap="square" rtlCol="0">
            <a:spAutoFit/>
          </a:bodyPr>
          <a:lstStyle/>
          <a:p>
            <a:r>
              <a:rPr lang="uk-UA" dirty="0">
                <a:solidFill>
                  <a:schemeClr val="bg1"/>
                </a:solidFill>
              </a:rPr>
              <a:t>25,9</a:t>
            </a:r>
          </a:p>
        </p:txBody>
      </p:sp>
      <p:sp>
        <p:nvSpPr>
          <p:cNvPr id="17" name="TextBox 16">
            <a:extLst>
              <a:ext uri="{FF2B5EF4-FFF2-40B4-BE49-F238E27FC236}">
                <a16:creationId xmlns:a16="http://schemas.microsoft.com/office/drawing/2014/main" id="{73315051-E9D1-4A81-84B8-F135AF032AC7}"/>
              </a:ext>
            </a:extLst>
          </p:cNvPr>
          <p:cNvSpPr txBox="1"/>
          <p:nvPr/>
        </p:nvSpPr>
        <p:spPr>
          <a:xfrm>
            <a:off x="2536501" y="3116068"/>
            <a:ext cx="560032" cy="308418"/>
          </a:xfrm>
          <a:prstGeom prst="rect">
            <a:avLst/>
          </a:prstGeom>
          <a:noFill/>
        </p:spPr>
        <p:txBody>
          <a:bodyPr wrap="square" rtlCol="0">
            <a:spAutoFit/>
          </a:bodyPr>
          <a:lstStyle/>
          <a:p>
            <a:r>
              <a:rPr lang="uk-UA" dirty="0">
                <a:solidFill>
                  <a:schemeClr val="bg1"/>
                </a:solidFill>
              </a:rPr>
              <a:t>30,6</a:t>
            </a:r>
          </a:p>
        </p:txBody>
      </p:sp>
      <p:sp>
        <p:nvSpPr>
          <p:cNvPr id="20" name="TextBox 19">
            <a:extLst>
              <a:ext uri="{FF2B5EF4-FFF2-40B4-BE49-F238E27FC236}">
                <a16:creationId xmlns:a16="http://schemas.microsoft.com/office/drawing/2014/main" id="{1FA527B9-EDE1-4499-A631-CD3C2CE9006E}"/>
              </a:ext>
            </a:extLst>
          </p:cNvPr>
          <p:cNvSpPr txBox="1"/>
          <p:nvPr/>
        </p:nvSpPr>
        <p:spPr>
          <a:xfrm>
            <a:off x="5024471" y="3123619"/>
            <a:ext cx="560032" cy="308418"/>
          </a:xfrm>
          <a:prstGeom prst="rect">
            <a:avLst/>
          </a:prstGeom>
          <a:noFill/>
        </p:spPr>
        <p:txBody>
          <a:bodyPr wrap="square" rtlCol="0">
            <a:spAutoFit/>
          </a:bodyPr>
          <a:lstStyle/>
          <a:p>
            <a:r>
              <a:rPr lang="uk-UA" dirty="0">
                <a:solidFill>
                  <a:schemeClr val="bg1"/>
                </a:solidFill>
              </a:rPr>
              <a:t>15,7</a:t>
            </a:r>
          </a:p>
        </p:txBody>
      </p:sp>
      <p:sp>
        <p:nvSpPr>
          <p:cNvPr id="22" name="TextBox 21">
            <a:extLst>
              <a:ext uri="{FF2B5EF4-FFF2-40B4-BE49-F238E27FC236}">
                <a16:creationId xmlns:a16="http://schemas.microsoft.com/office/drawing/2014/main" id="{21CEB6F4-ED62-41DF-BADF-EDD5A6ABD580}"/>
              </a:ext>
            </a:extLst>
          </p:cNvPr>
          <p:cNvSpPr txBox="1"/>
          <p:nvPr/>
        </p:nvSpPr>
        <p:spPr>
          <a:xfrm>
            <a:off x="5501527" y="3123294"/>
            <a:ext cx="560032" cy="308418"/>
          </a:xfrm>
          <a:prstGeom prst="rect">
            <a:avLst/>
          </a:prstGeom>
          <a:noFill/>
        </p:spPr>
        <p:txBody>
          <a:bodyPr wrap="square" rtlCol="0">
            <a:spAutoFit/>
          </a:bodyPr>
          <a:lstStyle/>
          <a:p>
            <a:r>
              <a:rPr lang="uk-UA" dirty="0">
                <a:solidFill>
                  <a:schemeClr val="bg1"/>
                </a:solidFill>
              </a:rPr>
              <a:t>8,3</a:t>
            </a:r>
          </a:p>
        </p:txBody>
      </p:sp>
      <p:sp>
        <p:nvSpPr>
          <p:cNvPr id="23" name="TextBox 22">
            <a:extLst>
              <a:ext uri="{FF2B5EF4-FFF2-40B4-BE49-F238E27FC236}">
                <a16:creationId xmlns:a16="http://schemas.microsoft.com/office/drawing/2014/main" id="{E26BB639-7094-406E-9AB3-A0896F68ECC5}"/>
              </a:ext>
            </a:extLst>
          </p:cNvPr>
          <p:cNvSpPr txBox="1"/>
          <p:nvPr/>
        </p:nvSpPr>
        <p:spPr>
          <a:xfrm>
            <a:off x="5527516" y="2663273"/>
            <a:ext cx="560032" cy="308418"/>
          </a:xfrm>
          <a:prstGeom prst="rect">
            <a:avLst/>
          </a:prstGeom>
          <a:noFill/>
        </p:spPr>
        <p:txBody>
          <a:bodyPr wrap="square" rtlCol="0">
            <a:spAutoFit/>
          </a:bodyPr>
          <a:lstStyle/>
          <a:p>
            <a:r>
              <a:rPr lang="uk-UA" dirty="0">
                <a:solidFill>
                  <a:schemeClr val="bg1"/>
                </a:solidFill>
              </a:rPr>
              <a:t>6,5</a:t>
            </a:r>
          </a:p>
        </p:txBody>
      </p:sp>
      <p:sp>
        <p:nvSpPr>
          <p:cNvPr id="24" name="TextBox 23">
            <a:extLst>
              <a:ext uri="{FF2B5EF4-FFF2-40B4-BE49-F238E27FC236}">
                <a16:creationId xmlns:a16="http://schemas.microsoft.com/office/drawing/2014/main" id="{A2167628-4DCB-4B1F-AD99-277286E1E8CA}"/>
              </a:ext>
            </a:extLst>
          </p:cNvPr>
          <p:cNvSpPr txBox="1"/>
          <p:nvPr/>
        </p:nvSpPr>
        <p:spPr>
          <a:xfrm>
            <a:off x="4916926" y="2613400"/>
            <a:ext cx="560032" cy="308418"/>
          </a:xfrm>
          <a:prstGeom prst="rect">
            <a:avLst/>
          </a:prstGeom>
          <a:noFill/>
        </p:spPr>
        <p:txBody>
          <a:bodyPr wrap="square" rtlCol="0">
            <a:spAutoFit/>
          </a:bodyPr>
          <a:lstStyle/>
          <a:p>
            <a:r>
              <a:rPr lang="uk-UA" dirty="0">
                <a:solidFill>
                  <a:schemeClr val="bg1"/>
                </a:solidFill>
              </a:rPr>
              <a:t>21,3</a:t>
            </a:r>
          </a:p>
        </p:txBody>
      </p:sp>
      <p:sp>
        <p:nvSpPr>
          <p:cNvPr id="25" name="TextBox 24">
            <a:extLst>
              <a:ext uri="{FF2B5EF4-FFF2-40B4-BE49-F238E27FC236}">
                <a16:creationId xmlns:a16="http://schemas.microsoft.com/office/drawing/2014/main" id="{26B14936-DEEC-4AF5-87A0-CA02C6EAE5CE}"/>
              </a:ext>
            </a:extLst>
          </p:cNvPr>
          <p:cNvSpPr txBox="1"/>
          <p:nvPr/>
        </p:nvSpPr>
        <p:spPr>
          <a:xfrm>
            <a:off x="3772057" y="2637820"/>
            <a:ext cx="560032" cy="308418"/>
          </a:xfrm>
          <a:prstGeom prst="rect">
            <a:avLst/>
          </a:prstGeom>
          <a:noFill/>
        </p:spPr>
        <p:txBody>
          <a:bodyPr wrap="square" rtlCol="0">
            <a:spAutoFit/>
          </a:bodyPr>
          <a:lstStyle/>
          <a:p>
            <a:r>
              <a:rPr lang="uk-UA" dirty="0">
                <a:solidFill>
                  <a:schemeClr val="bg1"/>
                </a:solidFill>
              </a:rPr>
              <a:t>46,3</a:t>
            </a:r>
          </a:p>
        </p:txBody>
      </p:sp>
      <p:sp>
        <p:nvSpPr>
          <p:cNvPr id="26" name="TextBox 25">
            <a:extLst>
              <a:ext uri="{FF2B5EF4-FFF2-40B4-BE49-F238E27FC236}">
                <a16:creationId xmlns:a16="http://schemas.microsoft.com/office/drawing/2014/main" id="{A0A7FC30-4AC2-4B7E-BAC6-E147224FDE95}"/>
              </a:ext>
            </a:extLst>
          </p:cNvPr>
          <p:cNvSpPr txBox="1"/>
          <p:nvPr/>
        </p:nvSpPr>
        <p:spPr>
          <a:xfrm>
            <a:off x="5575836" y="2205998"/>
            <a:ext cx="560032" cy="276999"/>
          </a:xfrm>
          <a:prstGeom prst="rect">
            <a:avLst/>
          </a:prstGeom>
          <a:noFill/>
        </p:spPr>
        <p:txBody>
          <a:bodyPr wrap="square" rtlCol="0">
            <a:spAutoFit/>
          </a:bodyPr>
          <a:lstStyle/>
          <a:p>
            <a:r>
              <a:rPr lang="uk-UA" sz="1200" dirty="0">
                <a:solidFill>
                  <a:schemeClr val="bg1"/>
                </a:solidFill>
              </a:rPr>
              <a:t>4,6</a:t>
            </a:r>
          </a:p>
        </p:txBody>
      </p:sp>
      <p:sp>
        <p:nvSpPr>
          <p:cNvPr id="27" name="TextBox 26">
            <a:extLst>
              <a:ext uri="{FF2B5EF4-FFF2-40B4-BE49-F238E27FC236}">
                <a16:creationId xmlns:a16="http://schemas.microsoft.com/office/drawing/2014/main" id="{36729324-297D-406B-AFC1-BD4F8E8F6070}"/>
              </a:ext>
            </a:extLst>
          </p:cNvPr>
          <p:cNvSpPr txBox="1"/>
          <p:nvPr/>
        </p:nvSpPr>
        <p:spPr>
          <a:xfrm>
            <a:off x="5056855" y="2199859"/>
            <a:ext cx="560032" cy="308418"/>
          </a:xfrm>
          <a:prstGeom prst="rect">
            <a:avLst/>
          </a:prstGeom>
          <a:noFill/>
        </p:spPr>
        <p:txBody>
          <a:bodyPr wrap="square" rtlCol="0">
            <a:spAutoFit/>
          </a:bodyPr>
          <a:lstStyle/>
          <a:p>
            <a:r>
              <a:rPr lang="uk-UA" dirty="0">
                <a:solidFill>
                  <a:schemeClr val="bg1"/>
                </a:solidFill>
              </a:rPr>
              <a:t>20,4</a:t>
            </a:r>
          </a:p>
        </p:txBody>
      </p:sp>
      <p:sp>
        <p:nvSpPr>
          <p:cNvPr id="28" name="TextBox 27">
            <a:extLst>
              <a:ext uri="{FF2B5EF4-FFF2-40B4-BE49-F238E27FC236}">
                <a16:creationId xmlns:a16="http://schemas.microsoft.com/office/drawing/2014/main" id="{07E405D4-3471-43BA-84EC-9F66F76004D9}"/>
              </a:ext>
            </a:extLst>
          </p:cNvPr>
          <p:cNvSpPr txBox="1"/>
          <p:nvPr/>
        </p:nvSpPr>
        <p:spPr>
          <a:xfrm>
            <a:off x="3839514" y="3096770"/>
            <a:ext cx="560032" cy="308418"/>
          </a:xfrm>
          <a:prstGeom prst="rect">
            <a:avLst/>
          </a:prstGeom>
          <a:noFill/>
        </p:spPr>
        <p:txBody>
          <a:bodyPr wrap="square" rtlCol="0">
            <a:spAutoFit/>
          </a:bodyPr>
          <a:lstStyle/>
          <a:p>
            <a:r>
              <a:rPr lang="uk-UA" dirty="0">
                <a:solidFill>
                  <a:schemeClr val="bg1"/>
                </a:solidFill>
              </a:rPr>
              <a:t>45,4</a:t>
            </a:r>
          </a:p>
        </p:txBody>
      </p:sp>
      <p:pic>
        <p:nvPicPr>
          <p:cNvPr id="5" name="Рисунок 4">
            <a:extLst>
              <a:ext uri="{FF2B5EF4-FFF2-40B4-BE49-F238E27FC236}">
                <a16:creationId xmlns:a16="http://schemas.microsoft.com/office/drawing/2014/main" id="{C8C75F0B-7E26-4470-9A91-FD8DA25DF7BE}"/>
              </a:ext>
            </a:extLst>
          </p:cNvPr>
          <p:cNvPicPr>
            <a:picLocks noChangeAspect="1"/>
          </p:cNvPicPr>
          <p:nvPr/>
        </p:nvPicPr>
        <p:blipFill>
          <a:blip r:embed="rId4"/>
          <a:stretch>
            <a:fillRect/>
          </a:stretch>
        </p:blipFill>
        <p:spPr>
          <a:xfrm>
            <a:off x="2130505" y="4254027"/>
            <a:ext cx="3878908" cy="1169294"/>
          </a:xfrm>
          <a:prstGeom prst="rect">
            <a:avLst/>
          </a:prstGeom>
        </p:spPr>
      </p:pic>
      <p:sp>
        <p:nvSpPr>
          <p:cNvPr id="29" name="TextBox 28">
            <a:extLst>
              <a:ext uri="{FF2B5EF4-FFF2-40B4-BE49-F238E27FC236}">
                <a16:creationId xmlns:a16="http://schemas.microsoft.com/office/drawing/2014/main" id="{C75267D3-BE4F-4588-BE60-162027DA08E0}"/>
              </a:ext>
            </a:extLst>
          </p:cNvPr>
          <p:cNvSpPr txBox="1"/>
          <p:nvPr/>
        </p:nvSpPr>
        <p:spPr>
          <a:xfrm>
            <a:off x="2744743" y="4240385"/>
            <a:ext cx="560032" cy="308418"/>
          </a:xfrm>
          <a:prstGeom prst="rect">
            <a:avLst/>
          </a:prstGeom>
          <a:noFill/>
        </p:spPr>
        <p:txBody>
          <a:bodyPr wrap="square" rtlCol="0">
            <a:spAutoFit/>
          </a:bodyPr>
          <a:lstStyle/>
          <a:p>
            <a:r>
              <a:rPr lang="uk-UA" dirty="0">
                <a:solidFill>
                  <a:schemeClr val="bg1"/>
                </a:solidFill>
              </a:rPr>
              <a:t>40,0</a:t>
            </a:r>
          </a:p>
        </p:txBody>
      </p:sp>
      <p:sp>
        <p:nvSpPr>
          <p:cNvPr id="30" name="TextBox 29">
            <a:extLst>
              <a:ext uri="{FF2B5EF4-FFF2-40B4-BE49-F238E27FC236}">
                <a16:creationId xmlns:a16="http://schemas.microsoft.com/office/drawing/2014/main" id="{B6B78CFB-5ED4-4187-993E-F90BA9A0B6BD}"/>
              </a:ext>
            </a:extLst>
          </p:cNvPr>
          <p:cNvSpPr txBox="1"/>
          <p:nvPr/>
        </p:nvSpPr>
        <p:spPr>
          <a:xfrm>
            <a:off x="2879078" y="4634430"/>
            <a:ext cx="560032" cy="308418"/>
          </a:xfrm>
          <a:prstGeom prst="rect">
            <a:avLst/>
          </a:prstGeom>
          <a:noFill/>
        </p:spPr>
        <p:txBody>
          <a:bodyPr wrap="square" rtlCol="0">
            <a:spAutoFit/>
          </a:bodyPr>
          <a:lstStyle/>
          <a:p>
            <a:r>
              <a:rPr lang="uk-UA" dirty="0">
                <a:solidFill>
                  <a:schemeClr val="bg1"/>
                </a:solidFill>
              </a:rPr>
              <a:t>50,4</a:t>
            </a:r>
          </a:p>
        </p:txBody>
      </p:sp>
      <p:sp>
        <p:nvSpPr>
          <p:cNvPr id="31" name="TextBox 30">
            <a:extLst>
              <a:ext uri="{FF2B5EF4-FFF2-40B4-BE49-F238E27FC236}">
                <a16:creationId xmlns:a16="http://schemas.microsoft.com/office/drawing/2014/main" id="{C9741D4D-0647-4439-8D8A-2C014A397EBD}"/>
              </a:ext>
            </a:extLst>
          </p:cNvPr>
          <p:cNvSpPr txBox="1"/>
          <p:nvPr/>
        </p:nvSpPr>
        <p:spPr>
          <a:xfrm>
            <a:off x="5419706" y="4602226"/>
            <a:ext cx="560032" cy="308418"/>
          </a:xfrm>
          <a:prstGeom prst="rect">
            <a:avLst/>
          </a:prstGeom>
          <a:noFill/>
        </p:spPr>
        <p:txBody>
          <a:bodyPr wrap="square" rtlCol="0">
            <a:spAutoFit/>
          </a:bodyPr>
          <a:lstStyle/>
          <a:p>
            <a:r>
              <a:rPr lang="uk-UA" dirty="0">
                <a:solidFill>
                  <a:schemeClr val="bg1"/>
                </a:solidFill>
              </a:rPr>
              <a:t>8,7</a:t>
            </a:r>
          </a:p>
        </p:txBody>
      </p:sp>
      <p:sp>
        <p:nvSpPr>
          <p:cNvPr id="32" name="TextBox 31">
            <a:extLst>
              <a:ext uri="{FF2B5EF4-FFF2-40B4-BE49-F238E27FC236}">
                <a16:creationId xmlns:a16="http://schemas.microsoft.com/office/drawing/2014/main" id="{801DA108-CB31-448F-89C4-06C0FD590B39}"/>
              </a:ext>
            </a:extLst>
          </p:cNvPr>
          <p:cNvSpPr txBox="1"/>
          <p:nvPr/>
        </p:nvSpPr>
        <p:spPr>
          <a:xfrm>
            <a:off x="4531388" y="4942848"/>
            <a:ext cx="560032" cy="308418"/>
          </a:xfrm>
          <a:prstGeom prst="rect">
            <a:avLst/>
          </a:prstGeom>
          <a:noFill/>
        </p:spPr>
        <p:txBody>
          <a:bodyPr wrap="square" rtlCol="0">
            <a:spAutoFit/>
          </a:bodyPr>
          <a:lstStyle/>
          <a:p>
            <a:r>
              <a:rPr lang="uk-UA" dirty="0">
                <a:solidFill>
                  <a:schemeClr val="bg1"/>
                </a:solidFill>
              </a:rPr>
              <a:t>33,0</a:t>
            </a:r>
          </a:p>
        </p:txBody>
      </p:sp>
      <p:sp>
        <p:nvSpPr>
          <p:cNvPr id="33" name="TextBox 32">
            <a:extLst>
              <a:ext uri="{FF2B5EF4-FFF2-40B4-BE49-F238E27FC236}">
                <a16:creationId xmlns:a16="http://schemas.microsoft.com/office/drawing/2014/main" id="{75661407-D332-48E8-81D9-BBF1FE435D4B}"/>
              </a:ext>
            </a:extLst>
          </p:cNvPr>
          <p:cNvSpPr txBox="1"/>
          <p:nvPr/>
        </p:nvSpPr>
        <p:spPr>
          <a:xfrm>
            <a:off x="4531388" y="4571850"/>
            <a:ext cx="560032" cy="308418"/>
          </a:xfrm>
          <a:prstGeom prst="rect">
            <a:avLst/>
          </a:prstGeom>
          <a:noFill/>
        </p:spPr>
        <p:txBody>
          <a:bodyPr wrap="square" rtlCol="0">
            <a:spAutoFit/>
          </a:bodyPr>
          <a:lstStyle/>
          <a:p>
            <a:r>
              <a:rPr lang="uk-UA" dirty="0">
                <a:solidFill>
                  <a:schemeClr val="bg1"/>
                </a:solidFill>
              </a:rPr>
              <a:t>38,3</a:t>
            </a:r>
          </a:p>
        </p:txBody>
      </p:sp>
      <p:sp>
        <p:nvSpPr>
          <p:cNvPr id="34" name="TextBox 33">
            <a:extLst>
              <a:ext uri="{FF2B5EF4-FFF2-40B4-BE49-F238E27FC236}">
                <a16:creationId xmlns:a16="http://schemas.microsoft.com/office/drawing/2014/main" id="{4AD073EC-3574-4C1A-AB98-9974B5F6E980}"/>
              </a:ext>
            </a:extLst>
          </p:cNvPr>
          <p:cNvSpPr txBox="1"/>
          <p:nvPr/>
        </p:nvSpPr>
        <p:spPr>
          <a:xfrm>
            <a:off x="5419706" y="4227089"/>
            <a:ext cx="560032" cy="308418"/>
          </a:xfrm>
          <a:prstGeom prst="rect">
            <a:avLst/>
          </a:prstGeom>
          <a:noFill/>
        </p:spPr>
        <p:txBody>
          <a:bodyPr wrap="square" rtlCol="0">
            <a:spAutoFit/>
          </a:bodyPr>
          <a:lstStyle/>
          <a:p>
            <a:r>
              <a:rPr lang="uk-UA" dirty="0">
                <a:solidFill>
                  <a:schemeClr val="bg1"/>
                </a:solidFill>
              </a:rPr>
              <a:t>9,6</a:t>
            </a:r>
          </a:p>
        </p:txBody>
      </p:sp>
      <p:sp>
        <p:nvSpPr>
          <p:cNvPr id="35" name="TextBox 34">
            <a:extLst>
              <a:ext uri="{FF2B5EF4-FFF2-40B4-BE49-F238E27FC236}">
                <a16:creationId xmlns:a16="http://schemas.microsoft.com/office/drawing/2014/main" id="{189F3A66-6C45-47C0-A75E-6A3DFD901FB2}"/>
              </a:ext>
            </a:extLst>
          </p:cNvPr>
          <p:cNvSpPr txBox="1"/>
          <p:nvPr/>
        </p:nvSpPr>
        <p:spPr>
          <a:xfrm>
            <a:off x="4386587" y="4249790"/>
            <a:ext cx="560032" cy="308418"/>
          </a:xfrm>
          <a:prstGeom prst="rect">
            <a:avLst/>
          </a:prstGeom>
          <a:noFill/>
        </p:spPr>
        <p:txBody>
          <a:bodyPr wrap="square" rtlCol="0">
            <a:spAutoFit/>
          </a:bodyPr>
          <a:lstStyle/>
          <a:p>
            <a:r>
              <a:rPr lang="uk-UA" dirty="0">
                <a:solidFill>
                  <a:schemeClr val="bg1"/>
                </a:solidFill>
              </a:rPr>
              <a:t>48,7</a:t>
            </a:r>
          </a:p>
        </p:txBody>
      </p:sp>
      <p:sp>
        <p:nvSpPr>
          <p:cNvPr id="36" name="TextBox 35">
            <a:extLst>
              <a:ext uri="{FF2B5EF4-FFF2-40B4-BE49-F238E27FC236}">
                <a16:creationId xmlns:a16="http://schemas.microsoft.com/office/drawing/2014/main" id="{8DF66E0A-9A11-4BE7-BB3A-CDFF94D1121E}"/>
              </a:ext>
            </a:extLst>
          </p:cNvPr>
          <p:cNvSpPr txBox="1"/>
          <p:nvPr/>
        </p:nvSpPr>
        <p:spPr>
          <a:xfrm>
            <a:off x="2894462" y="4956490"/>
            <a:ext cx="560032" cy="308418"/>
          </a:xfrm>
          <a:prstGeom prst="rect">
            <a:avLst/>
          </a:prstGeom>
          <a:noFill/>
        </p:spPr>
        <p:txBody>
          <a:bodyPr wrap="square" rtlCol="0">
            <a:spAutoFit/>
          </a:bodyPr>
          <a:lstStyle/>
          <a:p>
            <a:r>
              <a:rPr lang="uk-UA" dirty="0">
                <a:solidFill>
                  <a:schemeClr val="bg1"/>
                </a:solidFill>
              </a:rPr>
              <a:t>52,2</a:t>
            </a:r>
          </a:p>
        </p:txBody>
      </p:sp>
      <p:sp>
        <p:nvSpPr>
          <p:cNvPr id="37" name="TextBox 36">
            <a:extLst>
              <a:ext uri="{FF2B5EF4-FFF2-40B4-BE49-F238E27FC236}">
                <a16:creationId xmlns:a16="http://schemas.microsoft.com/office/drawing/2014/main" id="{3B83966D-7FD6-4418-8D6C-82670BFCCD0F}"/>
              </a:ext>
            </a:extLst>
          </p:cNvPr>
          <p:cNvSpPr txBox="1"/>
          <p:nvPr/>
        </p:nvSpPr>
        <p:spPr>
          <a:xfrm>
            <a:off x="5316277" y="4955755"/>
            <a:ext cx="560032" cy="308418"/>
          </a:xfrm>
          <a:prstGeom prst="rect">
            <a:avLst/>
          </a:prstGeom>
          <a:noFill/>
        </p:spPr>
        <p:txBody>
          <a:bodyPr wrap="square" rtlCol="0">
            <a:spAutoFit/>
          </a:bodyPr>
          <a:lstStyle/>
          <a:p>
            <a:r>
              <a:rPr lang="uk-UA" dirty="0">
                <a:solidFill>
                  <a:schemeClr val="bg1"/>
                </a:solidFill>
              </a:rPr>
              <a:t>12,2</a:t>
            </a:r>
          </a:p>
        </p:txBody>
      </p:sp>
      <p:sp>
        <p:nvSpPr>
          <p:cNvPr id="38" name="TextBox 37">
            <a:extLst>
              <a:ext uri="{FF2B5EF4-FFF2-40B4-BE49-F238E27FC236}">
                <a16:creationId xmlns:a16="http://schemas.microsoft.com/office/drawing/2014/main" id="{E1D3D5F6-39BA-4C92-98B5-7985B224ADE0}"/>
              </a:ext>
            </a:extLst>
          </p:cNvPr>
          <p:cNvSpPr txBox="1"/>
          <p:nvPr/>
        </p:nvSpPr>
        <p:spPr>
          <a:xfrm>
            <a:off x="5669533" y="4667207"/>
            <a:ext cx="560032" cy="261610"/>
          </a:xfrm>
          <a:prstGeom prst="rect">
            <a:avLst/>
          </a:prstGeom>
          <a:noFill/>
        </p:spPr>
        <p:txBody>
          <a:bodyPr wrap="square" rtlCol="0">
            <a:spAutoFit/>
          </a:bodyPr>
          <a:lstStyle/>
          <a:p>
            <a:r>
              <a:rPr lang="uk-UA" sz="1050" dirty="0">
                <a:solidFill>
                  <a:schemeClr val="bg1"/>
                </a:solidFill>
              </a:rPr>
              <a:t>2,6</a:t>
            </a:r>
          </a:p>
        </p:txBody>
      </p:sp>
      <p:sp>
        <p:nvSpPr>
          <p:cNvPr id="39" name="TextBox 38">
            <a:extLst>
              <a:ext uri="{FF2B5EF4-FFF2-40B4-BE49-F238E27FC236}">
                <a16:creationId xmlns:a16="http://schemas.microsoft.com/office/drawing/2014/main" id="{AA043939-FC74-47BD-9FBC-4A813B3B53F8}"/>
              </a:ext>
            </a:extLst>
          </p:cNvPr>
          <p:cNvSpPr txBox="1"/>
          <p:nvPr/>
        </p:nvSpPr>
        <p:spPr>
          <a:xfrm>
            <a:off x="5669533" y="5050138"/>
            <a:ext cx="560032" cy="261610"/>
          </a:xfrm>
          <a:prstGeom prst="rect">
            <a:avLst/>
          </a:prstGeom>
          <a:noFill/>
        </p:spPr>
        <p:txBody>
          <a:bodyPr wrap="square" rtlCol="0">
            <a:spAutoFit/>
          </a:bodyPr>
          <a:lstStyle/>
          <a:p>
            <a:r>
              <a:rPr lang="uk-UA" sz="1050" dirty="0">
                <a:solidFill>
                  <a:schemeClr val="bg1"/>
                </a:solidFill>
              </a:rPr>
              <a:t>2,6</a:t>
            </a:r>
          </a:p>
        </p:txBody>
      </p:sp>
      <p:sp>
        <p:nvSpPr>
          <p:cNvPr id="40" name="TextBox 39">
            <a:extLst>
              <a:ext uri="{FF2B5EF4-FFF2-40B4-BE49-F238E27FC236}">
                <a16:creationId xmlns:a16="http://schemas.microsoft.com/office/drawing/2014/main" id="{6D17AA9C-4D71-4B96-9698-B54990392E39}"/>
              </a:ext>
            </a:extLst>
          </p:cNvPr>
          <p:cNvSpPr txBox="1"/>
          <p:nvPr/>
        </p:nvSpPr>
        <p:spPr>
          <a:xfrm>
            <a:off x="5669533" y="4306857"/>
            <a:ext cx="560032" cy="261610"/>
          </a:xfrm>
          <a:prstGeom prst="rect">
            <a:avLst/>
          </a:prstGeom>
          <a:noFill/>
        </p:spPr>
        <p:txBody>
          <a:bodyPr wrap="square" rtlCol="0">
            <a:spAutoFit/>
          </a:bodyPr>
          <a:lstStyle/>
          <a:p>
            <a:r>
              <a:rPr lang="uk-UA" sz="1050" dirty="0">
                <a:solidFill>
                  <a:schemeClr val="bg1"/>
                </a:solidFill>
              </a:rPr>
              <a:t>1,7</a:t>
            </a:r>
          </a:p>
        </p:txBody>
      </p:sp>
      <p:pic>
        <p:nvPicPr>
          <p:cNvPr id="41" name="Рисунок 40">
            <a:extLst>
              <a:ext uri="{FF2B5EF4-FFF2-40B4-BE49-F238E27FC236}">
                <a16:creationId xmlns:a16="http://schemas.microsoft.com/office/drawing/2014/main" id="{290555BD-BC59-479B-A534-58951ABD4503}"/>
              </a:ext>
            </a:extLst>
          </p:cNvPr>
          <p:cNvPicPr>
            <a:picLocks noChangeAspect="1"/>
          </p:cNvPicPr>
          <p:nvPr/>
        </p:nvPicPr>
        <p:blipFill>
          <a:blip r:embed="rId5"/>
          <a:stretch>
            <a:fillRect/>
          </a:stretch>
        </p:blipFill>
        <p:spPr>
          <a:xfrm>
            <a:off x="2608672" y="1490734"/>
            <a:ext cx="285790" cy="200053"/>
          </a:xfrm>
          <a:prstGeom prst="rect">
            <a:avLst/>
          </a:prstGeom>
        </p:spPr>
      </p:pic>
      <p:pic>
        <p:nvPicPr>
          <p:cNvPr id="42" name="Рисунок 41">
            <a:extLst>
              <a:ext uri="{FF2B5EF4-FFF2-40B4-BE49-F238E27FC236}">
                <a16:creationId xmlns:a16="http://schemas.microsoft.com/office/drawing/2014/main" id="{9E21651E-8067-4D86-8F30-AE0D07494B0E}"/>
              </a:ext>
            </a:extLst>
          </p:cNvPr>
          <p:cNvPicPr>
            <a:picLocks noChangeAspect="1"/>
          </p:cNvPicPr>
          <p:nvPr/>
        </p:nvPicPr>
        <p:blipFill>
          <a:blip r:embed="rId6"/>
          <a:stretch>
            <a:fillRect/>
          </a:stretch>
        </p:blipFill>
        <p:spPr>
          <a:xfrm>
            <a:off x="4524004" y="1485714"/>
            <a:ext cx="257211" cy="214222"/>
          </a:xfrm>
          <a:prstGeom prst="rect">
            <a:avLst/>
          </a:prstGeom>
        </p:spPr>
      </p:pic>
      <p:pic>
        <p:nvPicPr>
          <p:cNvPr id="43" name="Рисунок 42">
            <a:extLst>
              <a:ext uri="{FF2B5EF4-FFF2-40B4-BE49-F238E27FC236}">
                <a16:creationId xmlns:a16="http://schemas.microsoft.com/office/drawing/2014/main" id="{9A884A13-ED6D-4CC9-A012-F873B716CF5B}"/>
              </a:ext>
            </a:extLst>
          </p:cNvPr>
          <p:cNvPicPr>
            <a:picLocks noChangeAspect="1"/>
          </p:cNvPicPr>
          <p:nvPr/>
        </p:nvPicPr>
        <p:blipFill>
          <a:blip r:embed="rId7"/>
          <a:stretch>
            <a:fillRect/>
          </a:stretch>
        </p:blipFill>
        <p:spPr>
          <a:xfrm>
            <a:off x="3613249" y="1490734"/>
            <a:ext cx="219106" cy="209579"/>
          </a:xfrm>
          <a:prstGeom prst="rect">
            <a:avLst/>
          </a:prstGeom>
        </p:spPr>
      </p:pic>
      <p:pic>
        <p:nvPicPr>
          <p:cNvPr id="7" name="Рисунок 6">
            <a:extLst>
              <a:ext uri="{FF2B5EF4-FFF2-40B4-BE49-F238E27FC236}">
                <a16:creationId xmlns:a16="http://schemas.microsoft.com/office/drawing/2014/main" id="{43DC5069-8F72-400C-AD06-7BB7D1E4F471}"/>
              </a:ext>
            </a:extLst>
          </p:cNvPr>
          <p:cNvPicPr>
            <a:picLocks noChangeAspect="1"/>
          </p:cNvPicPr>
          <p:nvPr/>
        </p:nvPicPr>
        <p:blipFill>
          <a:blip r:embed="rId8"/>
          <a:stretch>
            <a:fillRect/>
          </a:stretch>
        </p:blipFill>
        <p:spPr>
          <a:xfrm>
            <a:off x="5388162" y="1473318"/>
            <a:ext cx="228632" cy="228632"/>
          </a:xfrm>
          <a:prstGeom prst="rect">
            <a:avLst/>
          </a:prstGeom>
        </p:spPr>
      </p:pic>
      <p:sp>
        <p:nvSpPr>
          <p:cNvPr id="8" name="TextBox 7">
            <a:extLst>
              <a:ext uri="{FF2B5EF4-FFF2-40B4-BE49-F238E27FC236}">
                <a16:creationId xmlns:a16="http://schemas.microsoft.com/office/drawing/2014/main" id="{60C211ED-8845-4581-9AD1-B691B41743C9}"/>
              </a:ext>
            </a:extLst>
          </p:cNvPr>
          <p:cNvSpPr txBox="1"/>
          <p:nvPr/>
        </p:nvSpPr>
        <p:spPr>
          <a:xfrm>
            <a:off x="2358321" y="1728928"/>
            <a:ext cx="851684" cy="338554"/>
          </a:xfrm>
          <a:prstGeom prst="rect">
            <a:avLst/>
          </a:prstGeom>
          <a:noFill/>
        </p:spPr>
        <p:txBody>
          <a:bodyPr wrap="square" rtlCol="0">
            <a:spAutoFit/>
          </a:bodyPr>
          <a:lstStyle/>
          <a:p>
            <a:pPr algn="ctr"/>
            <a:r>
              <a:rPr lang="uk-UA" sz="800" dirty="0"/>
              <a:t>Взагалі не заважало</a:t>
            </a:r>
          </a:p>
        </p:txBody>
      </p:sp>
      <p:sp>
        <p:nvSpPr>
          <p:cNvPr id="44" name="TextBox 43">
            <a:extLst>
              <a:ext uri="{FF2B5EF4-FFF2-40B4-BE49-F238E27FC236}">
                <a16:creationId xmlns:a16="http://schemas.microsoft.com/office/drawing/2014/main" id="{BB33F090-D7B4-4A8A-A7B7-D6FF7A8E63BA}"/>
              </a:ext>
            </a:extLst>
          </p:cNvPr>
          <p:cNvSpPr txBox="1"/>
          <p:nvPr/>
        </p:nvSpPr>
        <p:spPr>
          <a:xfrm>
            <a:off x="3304728" y="1732834"/>
            <a:ext cx="851684" cy="338554"/>
          </a:xfrm>
          <a:prstGeom prst="rect">
            <a:avLst/>
          </a:prstGeom>
          <a:noFill/>
        </p:spPr>
        <p:txBody>
          <a:bodyPr wrap="square" rtlCol="0">
            <a:spAutoFit/>
          </a:bodyPr>
          <a:lstStyle/>
          <a:p>
            <a:pPr algn="ctr"/>
            <a:r>
              <a:rPr lang="uk-UA" sz="800" dirty="0"/>
              <a:t>Дещо заважало</a:t>
            </a:r>
          </a:p>
        </p:txBody>
      </p:sp>
      <p:sp>
        <p:nvSpPr>
          <p:cNvPr id="45" name="TextBox 44">
            <a:extLst>
              <a:ext uri="{FF2B5EF4-FFF2-40B4-BE49-F238E27FC236}">
                <a16:creationId xmlns:a16="http://schemas.microsoft.com/office/drawing/2014/main" id="{A284A3FB-BB57-43EF-AE14-6F30D28C5DD2}"/>
              </a:ext>
            </a:extLst>
          </p:cNvPr>
          <p:cNvSpPr txBox="1"/>
          <p:nvPr/>
        </p:nvSpPr>
        <p:spPr>
          <a:xfrm>
            <a:off x="4226767" y="1774703"/>
            <a:ext cx="851684" cy="215444"/>
          </a:xfrm>
          <a:prstGeom prst="rect">
            <a:avLst/>
          </a:prstGeom>
          <a:noFill/>
        </p:spPr>
        <p:txBody>
          <a:bodyPr wrap="square" rtlCol="0">
            <a:spAutoFit/>
          </a:bodyPr>
          <a:lstStyle/>
          <a:p>
            <a:pPr algn="ctr"/>
            <a:r>
              <a:rPr lang="uk-UA" sz="800" dirty="0"/>
              <a:t>Заважало</a:t>
            </a:r>
          </a:p>
        </p:txBody>
      </p:sp>
      <p:sp>
        <p:nvSpPr>
          <p:cNvPr id="46" name="TextBox 45">
            <a:extLst>
              <a:ext uri="{FF2B5EF4-FFF2-40B4-BE49-F238E27FC236}">
                <a16:creationId xmlns:a16="http://schemas.microsoft.com/office/drawing/2014/main" id="{410E4A8D-DFE7-48E7-9C90-2FA1052FEBDB}"/>
              </a:ext>
            </a:extLst>
          </p:cNvPr>
          <p:cNvSpPr txBox="1"/>
          <p:nvPr/>
        </p:nvSpPr>
        <p:spPr>
          <a:xfrm>
            <a:off x="5112226" y="1720136"/>
            <a:ext cx="851684" cy="338554"/>
          </a:xfrm>
          <a:prstGeom prst="rect">
            <a:avLst/>
          </a:prstGeom>
          <a:noFill/>
        </p:spPr>
        <p:txBody>
          <a:bodyPr wrap="square" rtlCol="0">
            <a:spAutoFit/>
          </a:bodyPr>
          <a:lstStyle/>
          <a:p>
            <a:pPr algn="ctr"/>
            <a:r>
              <a:rPr lang="uk-UA" sz="800" dirty="0"/>
              <a:t>Дуже заважало</a:t>
            </a:r>
          </a:p>
        </p:txBody>
      </p:sp>
      <p:graphicFrame>
        <p:nvGraphicFramePr>
          <p:cNvPr id="47" name="Таблица 17">
            <a:extLst>
              <a:ext uri="{FF2B5EF4-FFF2-40B4-BE49-F238E27FC236}">
                <a16:creationId xmlns:a16="http://schemas.microsoft.com/office/drawing/2014/main" id="{F4E09EF9-A7F0-463A-BAFE-9007FAF29798}"/>
              </a:ext>
            </a:extLst>
          </p:cNvPr>
          <p:cNvGraphicFramePr>
            <a:graphicFrameLocks noGrp="1"/>
          </p:cNvGraphicFramePr>
          <p:nvPr>
            <p:extLst>
              <p:ext uri="{D42A27DB-BD31-4B8C-83A1-F6EECF244321}">
                <p14:modId xmlns:p14="http://schemas.microsoft.com/office/powerpoint/2010/main" val="83108397"/>
              </p:ext>
            </p:extLst>
          </p:nvPr>
        </p:nvGraphicFramePr>
        <p:xfrm>
          <a:off x="6297457" y="1105961"/>
          <a:ext cx="2745018" cy="1630675"/>
        </p:xfrm>
        <a:graphic>
          <a:graphicData uri="http://schemas.openxmlformats.org/drawingml/2006/table">
            <a:tbl>
              <a:tblPr firstRow="1" bandRow="1">
                <a:tableStyleId>{5C22544A-7EE6-4342-B048-85BDC9FD1C3A}</a:tableStyleId>
              </a:tblPr>
              <a:tblGrid>
                <a:gridCol w="2745018">
                  <a:extLst>
                    <a:ext uri="{9D8B030D-6E8A-4147-A177-3AD203B41FA5}">
                      <a16:colId xmlns:a16="http://schemas.microsoft.com/office/drawing/2014/main" val="891543674"/>
                    </a:ext>
                  </a:extLst>
                </a:gridCol>
              </a:tblGrid>
              <a:tr h="1630675">
                <a:tc>
                  <a:txBody>
                    <a:bodyPr/>
                    <a:lstStyle/>
                    <a:p>
                      <a:pPr marL="0" indent="0" algn="l" defTabSz="685800" rtl="0" eaLnBrk="1" latinLnBrk="0" hangingPunct="1">
                        <a:lnSpc>
                          <a:spcPts val="1200"/>
                        </a:lnSpc>
                        <a:spcBef>
                          <a:spcPts val="1200"/>
                        </a:spcBef>
                        <a:spcAft>
                          <a:spcPts val="0"/>
                        </a:spcAft>
                        <a:buFont typeface="Arial" panose="020B0604020202020204" pitchFamily="34" charset="0"/>
                        <a:buNone/>
                      </a:pPr>
                      <a:r>
                        <a:rPr lang="ru-RU" sz="900" b="0" kern="1200" dirty="0" err="1">
                          <a:solidFill>
                            <a:schemeClr val="bg1"/>
                          </a:solidFill>
                          <a:effectLst/>
                          <a:latin typeface="Museo Sans Cyrl 100" panose="02000000000000000000" pitchFamily="50" charset="-52"/>
                          <a:ea typeface="+mn-ea"/>
                          <a:cs typeface="+mn-cs"/>
                        </a:rPr>
                        <a:t>Попередньо</a:t>
                      </a:r>
                      <a:r>
                        <a:rPr lang="ru-RU" sz="900" b="0" kern="1200" dirty="0">
                          <a:solidFill>
                            <a:schemeClr val="bg1"/>
                          </a:solidFill>
                          <a:effectLst/>
                          <a:latin typeface="Museo Sans Cyrl 100" panose="02000000000000000000" pitchFamily="50" charset="-52"/>
                          <a:ea typeface="+mn-ea"/>
                          <a:cs typeface="+mn-cs"/>
                        </a:rPr>
                        <a:t> </a:t>
                      </a:r>
                      <a:r>
                        <a:rPr lang="ru-RU" sz="900" b="0" kern="1200" dirty="0" err="1">
                          <a:solidFill>
                            <a:schemeClr val="bg1"/>
                          </a:solidFill>
                          <a:effectLst/>
                          <a:latin typeface="Museo Sans Cyrl 100" panose="02000000000000000000" pitchFamily="50" charset="-52"/>
                          <a:ea typeface="+mn-ea"/>
                          <a:cs typeface="+mn-cs"/>
                        </a:rPr>
                        <a:t>обрані</a:t>
                      </a:r>
                      <a:r>
                        <a:rPr lang="ru-RU" sz="900" b="0" kern="1200" dirty="0">
                          <a:solidFill>
                            <a:schemeClr val="bg1"/>
                          </a:solidFill>
                          <a:effectLst/>
                          <a:latin typeface="Museo Sans Cyrl 100" panose="02000000000000000000" pitchFamily="50" charset="-52"/>
                          <a:ea typeface="+mn-ea"/>
                          <a:cs typeface="+mn-cs"/>
                        </a:rPr>
                        <a:t> </a:t>
                      </a:r>
                      <a:r>
                        <a:rPr lang="ru-RU" sz="900" b="0" kern="1200" dirty="0" err="1">
                          <a:solidFill>
                            <a:schemeClr val="bg1"/>
                          </a:solidFill>
                          <a:effectLst/>
                          <a:latin typeface="Museo Sans Cyrl 100" panose="02000000000000000000" pitchFamily="50" charset="-52"/>
                          <a:ea typeface="+mn-ea"/>
                          <a:cs typeface="+mn-cs"/>
                        </a:rPr>
                        <a:t>проблеми</a:t>
                      </a:r>
                      <a:r>
                        <a:rPr lang="ru-RU" sz="900" b="0" kern="1200" dirty="0">
                          <a:solidFill>
                            <a:schemeClr val="bg1"/>
                          </a:solidFill>
                          <a:effectLst/>
                          <a:latin typeface="Museo Sans Cyrl 100" panose="02000000000000000000" pitchFamily="50" charset="-52"/>
                          <a:ea typeface="+mn-ea"/>
                          <a:cs typeface="+mn-cs"/>
                        </a:rPr>
                        <a:t>, з </a:t>
                      </a:r>
                      <a:r>
                        <a:rPr lang="ru-RU" sz="900" b="0" kern="1200" dirty="0" err="1">
                          <a:solidFill>
                            <a:schemeClr val="bg1"/>
                          </a:solidFill>
                          <a:effectLst/>
                          <a:latin typeface="Museo Sans Cyrl 100" panose="02000000000000000000" pitchFamily="50" charset="-52"/>
                          <a:ea typeface="+mn-ea"/>
                          <a:cs typeface="+mn-cs"/>
                        </a:rPr>
                        <a:t>якими</a:t>
                      </a:r>
                      <a:r>
                        <a:rPr lang="ru-RU" sz="900" b="0" kern="1200" dirty="0">
                          <a:solidFill>
                            <a:schemeClr val="bg1"/>
                          </a:solidFill>
                          <a:effectLst/>
                          <a:latin typeface="Museo Sans Cyrl 100" panose="02000000000000000000" pitchFamily="50" charset="-52"/>
                          <a:ea typeface="+mn-ea"/>
                          <a:cs typeface="+mn-cs"/>
                        </a:rPr>
                        <a:t> </a:t>
                      </a:r>
                      <a:r>
                        <a:rPr lang="ru-RU" sz="900" b="0" kern="1200" dirty="0" err="1">
                          <a:solidFill>
                            <a:schemeClr val="bg1"/>
                          </a:solidFill>
                          <a:effectLst/>
                          <a:latin typeface="Museo Sans Cyrl 100" panose="02000000000000000000" pitchFamily="50" charset="-52"/>
                          <a:ea typeface="+mn-ea"/>
                          <a:cs typeface="+mn-cs"/>
                        </a:rPr>
                        <a:t>стикались</a:t>
                      </a:r>
                      <a:r>
                        <a:rPr lang="ru-RU" sz="900" b="0" kern="1200" dirty="0">
                          <a:solidFill>
                            <a:schemeClr val="bg1"/>
                          </a:solidFill>
                          <a:effectLst/>
                          <a:latin typeface="Museo Sans Cyrl 100" panose="02000000000000000000" pitchFamily="50" charset="-52"/>
                          <a:ea typeface="+mn-ea"/>
                          <a:cs typeface="+mn-cs"/>
                        </a:rPr>
                        <a:t> </a:t>
                      </a:r>
                      <a:r>
                        <a:rPr lang="ru-RU" sz="900" b="0" kern="1200" dirty="0" err="1">
                          <a:solidFill>
                            <a:schemeClr val="bg1"/>
                          </a:solidFill>
                          <a:effectLst/>
                          <a:latin typeface="Museo Sans Cyrl 100" panose="02000000000000000000" pitchFamily="50" charset="-52"/>
                          <a:ea typeface="+mn-ea"/>
                          <a:cs typeface="+mn-cs"/>
                        </a:rPr>
                        <a:t>медичні</a:t>
                      </a:r>
                      <a:r>
                        <a:rPr lang="ru-RU" sz="900" b="0" kern="1200" dirty="0">
                          <a:solidFill>
                            <a:schemeClr val="bg1"/>
                          </a:solidFill>
                          <a:effectLst/>
                          <a:latin typeface="Museo Sans Cyrl 100" panose="02000000000000000000" pitchFamily="50" charset="-52"/>
                          <a:ea typeface="+mn-ea"/>
                          <a:cs typeface="+mn-cs"/>
                        </a:rPr>
                        <a:t> </a:t>
                      </a:r>
                      <a:r>
                        <a:rPr lang="ru-RU" sz="900" b="0" kern="1200" dirty="0" err="1">
                          <a:solidFill>
                            <a:schemeClr val="bg1"/>
                          </a:solidFill>
                          <a:effectLst/>
                          <a:latin typeface="Museo Sans Cyrl 100" panose="02000000000000000000" pitchFamily="50" charset="-52"/>
                          <a:ea typeface="+mn-ea"/>
                          <a:cs typeface="+mn-cs"/>
                        </a:rPr>
                        <a:t>працівники</a:t>
                      </a:r>
                      <a:r>
                        <a:rPr lang="ru-RU" sz="900" b="0" kern="1200" dirty="0">
                          <a:solidFill>
                            <a:schemeClr val="bg1"/>
                          </a:solidFill>
                          <a:effectLst/>
                          <a:latin typeface="Museo Sans Cyrl 100" panose="02000000000000000000" pitchFamily="50" charset="-52"/>
                          <a:ea typeface="+mn-ea"/>
                          <a:cs typeface="+mn-cs"/>
                        </a:rPr>
                        <a:t> </a:t>
                      </a:r>
                      <a:r>
                        <a:rPr lang="ru-RU" sz="900" b="0" kern="1200" dirty="0" err="1">
                          <a:solidFill>
                            <a:schemeClr val="bg1"/>
                          </a:solidFill>
                          <a:effectLst/>
                          <a:latin typeface="Museo Sans Cyrl 100" panose="02000000000000000000" pitchFamily="50" charset="-52"/>
                          <a:ea typeface="+mn-ea"/>
                          <a:cs typeface="+mn-cs"/>
                        </a:rPr>
                        <a:t>протягом</a:t>
                      </a:r>
                      <a:r>
                        <a:rPr lang="ru-RU" sz="900" b="0" kern="1200" dirty="0">
                          <a:solidFill>
                            <a:schemeClr val="bg1"/>
                          </a:solidFill>
                          <a:effectLst/>
                          <a:latin typeface="Museo Sans Cyrl 100" panose="02000000000000000000" pitchFamily="50" charset="-52"/>
                          <a:ea typeface="+mn-ea"/>
                          <a:cs typeface="+mn-cs"/>
                        </a:rPr>
                        <a:t> </a:t>
                      </a:r>
                      <a:r>
                        <a:rPr lang="ru-RU" sz="900" b="0" kern="1200" dirty="0" err="1">
                          <a:solidFill>
                            <a:schemeClr val="bg1"/>
                          </a:solidFill>
                          <a:effectLst/>
                          <a:latin typeface="Museo Sans Cyrl 100" panose="02000000000000000000" pitchFamily="50" charset="-52"/>
                          <a:ea typeface="+mn-ea"/>
                          <a:cs typeface="+mn-cs"/>
                        </a:rPr>
                        <a:t>останніх</a:t>
                      </a:r>
                      <a:r>
                        <a:rPr lang="ru-RU" sz="900" b="0" kern="1200" dirty="0">
                          <a:solidFill>
                            <a:schemeClr val="bg1"/>
                          </a:solidFill>
                          <a:effectLst/>
                          <a:latin typeface="Museo Sans Cyrl 100" panose="02000000000000000000" pitchFamily="50" charset="-52"/>
                          <a:ea typeface="+mn-ea"/>
                          <a:cs typeface="+mn-cs"/>
                        </a:rPr>
                        <a:t> 2 </a:t>
                      </a:r>
                      <a:r>
                        <a:rPr lang="ru-RU" sz="900" b="0" kern="1200" dirty="0" err="1">
                          <a:solidFill>
                            <a:schemeClr val="bg1"/>
                          </a:solidFill>
                          <a:effectLst/>
                          <a:latin typeface="Museo Sans Cyrl 100" panose="02000000000000000000" pitchFamily="50" charset="-52"/>
                          <a:ea typeface="+mn-ea"/>
                          <a:cs typeface="+mn-cs"/>
                        </a:rPr>
                        <a:t>тижнів</a:t>
                      </a:r>
                      <a:r>
                        <a:rPr lang="ru-RU" sz="900" b="0" kern="1200" dirty="0">
                          <a:solidFill>
                            <a:schemeClr val="bg1"/>
                          </a:solidFill>
                          <a:effectLst/>
                          <a:latin typeface="Museo Sans Cyrl 100" panose="02000000000000000000" pitchFamily="50" charset="-52"/>
                          <a:ea typeface="+mn-ea"/>
                          <a:cs typeface="+mn-cs"/>
                        </a:rPr>
                        <a:t>, </a:t>
                      </a:r>
                      <a:r>
                        <a:rPr lang="ru-RU" sz="900" b="1" i="0" u="sng" kern="1200" dirty="0" err="1">
                          <a:solidFill>
                            <a:schemeClr val="bg1"/>
                          </a:solidFill>
                          <a:effectLst/>
                          <a:latin typeface="Museo Sans Cyrl 100" panose="02000000000000000000" pitchFamily="50" charset="-52"/>
                          <a:ea typeface="+mn-ea"/>
                          <a:cs typeface="+mn-cs"/>
                        </a:rPr>
                        <a:t>дещо</a:t>
                      </a:r>
                      <a:r>
                        <a:rPr lang="ru-RU" sz="900" b="1" i="0" u="sng" kern="1200" dirty="0">
                          <a:solidFill>
                            <a:schemeClr val="bg1"/>
                          </a:solidFill>
                          <a:effectLst/>
                          <a:latin typeface="Museo Sans Cyrl 100" panose="02000000000000000000" pitchFamily="50" charset="-52"/>
                          <a:ea typeface="+mn-ea"/>
                          <a:cs typeface="+mn-cs"/>
                        </a:rPr>
                        <a:t> </a:t>
                      </a:r>
                      <a:r>
                        <a:rPr lang="ru-RU" sz="900" b="1" i="0" u="sng" kern="1200" dirty="0" err="1">
                          <a:solidFill>
                            <a:schemeClr val="bg1"/>
                          </a:solidFill>
                          <a:effectLst/>
                          <a:latin typeface="Museo Sans Cyrl 100" panose="02000000000000000000" pitchFamily="50" charset="-52"/>
                          <a:ea typeface="+mn-ea"/>
                          <a:cs typeface="+mn-cs"/>
                        </a:rPr>
                        <a:t>ускладнювали</a:t>
                      </a:r>
                      <a:r>
                        <a:rPr lang="ru-RU" sz="900" b="1" i="0" u="sng" kern="1200" dirty="0">
                          <a:solidFill>
                            <a:schemeClr val="bg1"/>
                          </a:solidFill>
                          <a:effectLst/>
                          <a:latin typeface="Museo Sans Cyrl 100" panose="02000000000000000000" pitchFamily="50" charset="-52"/>
                          <a:ea typeface="+mn-ea"/>
                          <a:cs typeface="+mn-cs"/>
                        </a:rPr>
                        <a:t> </a:t>
                      </a:r>
                      <a:r>
                        <a:rPr lang="ru-RU" sz="900" b="1" i="0" u="none" dirty="0" err="1">
                          <a:latin typeface="Museo Sans Cyrl 700" panose="02000000000000000000" pitchFamily="50" charset="-52"/>
                        </a:rPr>
                        <a:t>виконання</a:t>
                      </a:r>
                      <a:r>
                        <a:rPr lang="ru-RU" sz="900" b="1" i="0" u="none" dirty="0">
                          <a:latin typeface="Museo Sans Cyrl 700" panose="02000000000000000000" pitchFamily="50" charset="-52"/>
                        </a:rPr>
                        <a:t> </a:t>
                      </a:r>
                      <a:r>
                        <a:rPr lang="ru-RU" sz="900" b="1" i="0" u="none" dirty="0" err="1">
                          <a:latin typeface="Museo Sans Cyrl 700" panose="02000000000000000000" pitchFamily="50" charset="-52"/>
                        </a:rPr>
                        <a:t>роботи</a:t>
                      </a:r>
                      <a:r>
                        <a:rPr lang="ru-RU" sz="900" b="1" i="0" u="none" dirty="0">
                          <a:latin typeface="Museo Sans Cyrl 700" panose="02000000000000000000" pitchFamily="50" charset="-52"/>
                        </a:rPr>
                        <a:t> (42,6%), </a:t>
                      </a:r>
                      <a:r>
                        <a:rPr lang="ru-RU" sz="900" b="1" i="0" u="none" dirty="0" err="1">
                          <a:latin typeface="Museo Sans Cyrl 700" panose="02000000000000000000" pitchFamily="50" charset="-52"/>
                        </a:rPr>
                        <a:t>домашніх</a:t>
                      </a:r>
                      <a:r>
                        <a:rPr lang="ru-RU" sz="900" b="1" i="0" u="none" dirty="0">
                          <a:latin typeface="Museo Sans Cyrl 700" panose="02000000000000000000" pitchFamily="50" charset="-52"/>
                        </a:rPr>
                        <a:t> </a:t>
                      </a:r>
                      <a:r>
                        <a:rPr lang="ru-RU" sz="900" b="1" i="0" u="none" dirty="0" err="1">
                          <a:latin typeface="Museo Sans Cyrl 700" panose="02000000000000000000" pitchFamily="50" charset="-52"/>
                        </a:rPr>
                        <a:t>обов</a:t>
                      </a:r>
                      <a:r>
                        <a:rPr lang="en-US" sz="900" b="1" i="0" u="none" dirty="0">
                          <a:latin typeface="Museo Sans Cyrl 700" panose="02000000000000000000" pitchFamily="50" charset="-52"/>
                        </a:rPr>
                        <a:t>’</a:t>
                      </a:r>
                      <a:r>
                        <a:rPr lang="uk-UA" sz="900" b="1" i="0" u="none" dirty="0" err="1">
                          <a:latin typeface="Museo Sans Cyrl 700" panose="02000000000000000000" pitchFamily="50" charset="-52"/>
                        </a:rPr>
                        <a:t>язків</a:t>
                      </a:r>
                      <a:r>
                        <a:rPr lang="uk-UA" sz="900" b="1" i="0" u="none" dirty="0">
                          <a:latin typeface="Museo Sans Cyrl 700" panose="02000000000000000000" pitchFamily="50" charset="-52"/>
                        </a:rPr>
                        <a:t> (46,3%) та стосунків з іншими людьми </a:t>
                      </a:r>
                      <a:r>
                        <a:rPr lang="uk-UA" sz="900" b="0" i="0" u="none" dirty="0">
                          <a:latin typeface="Museo Sans Cyrl 700" panose="02000000000000000000" pitchFamily="50" charset="-52"/>
                        </a:rPr>
                        <a:t>(45,4%).</a:t>
                      </a:r>
                    </a:p>
                    <a:p>
                      <a:pPr marL="0" marR="0" lvl="0" indent="0" algn="l" defTabSz="685800" rtl="0" eaLnBrk="1" fontAlgn="auto" latinLnBrk="0" hangingPunct="1">
                        <a:lnSpc>
                          <a:spcPts val="1200"/>
                        </a:lnSpc>
                        <a:spcBef>
                          <a:spcPts val="1200"/>
                        </a:spcBef>
                        <a:spcAft>
                          <a:spcPts val="0"/>
                        </a:spcAft>
                        <a:buClrTx/>
                        <a:buSzTx/>
                        <a:buFont typeface="Arial" panose="020B0604020202020204" pitchFamily="34" charset="0"/>
                        <a:buNone/>
                        <a:tabLst/>
                        <a:defRPr/>
                      </a:pPr>
                      <a:r>
                        <a:rPr lang="uk-UA" sz="900" b="0" i="0" u="none" kern="1200" dirty="0">
                          <a:solidFill>
                            <a:schemeClr val="bg1"/>
                          </a:solidFill>
                          <a:effectLst/>
                          <a:latin typeface="Museo Sans Cyrl 700" panose="02000000000000000000" pitchFamily="50" charset="-52"/>
                          <a:ea typeface="+mn-ea"/>
                          <a:cs typeface="+mn-cs"/>
                        </a:rPr>
                        <a:t>При цьому, не малий відсоток опитаних також зазначили, що ці проблеми та стан </a:t>
                      </a:r>
                      <a:r>
                        <a:rPr lang="uk-UA" sz="900" b="1" i="0" u="sng" kern="1200" dirty="0">
                          <a:solidFill>
                            <a:schemeClr val="bg1"/>
                          </a:solidFill>
                          <a:effectLst/>
                          <a:latin typeface="Museo Sans Cyrl 700" panose="02000000000000000000" pitchFamily="50" charset="-52"/>
                          <a:ea typeface="+mn-ea"/>
                          <a:cs typeface="+mn-cs"/>
                        </a:rPr>
                        <a:t>ДУЖЕ ЗАВАЖАЛИ </a:t>
                      </a:r>
                      <a:r>
                        <a:rPr lang="ru-RU" sz="900" b="1" i="0" u="none" dirty="0" err="1">
                          <a:latin typeface="Museo Sans Cyrl 700" panose="02000000000000000000" pitchFamily="50" charset="-52"/>
                        </a:rPr>
                        <a:t>виконанню</a:t>
                      </a:r>
                      <a:r>
                        <a:rPr lang="ru-RU" sz="900" b="1" i="0" u="none" dirty="0">
                          <a:latin typeface="Museo Sans Cyrl 700" panose="02000000000000000000" pitchFamily="50" charset="-52"/>
                        </a:rPr>
                        <a:t> </a:t>
                      </a:r>
                      <a:r>
                        <a:rPr lang="ru-RU" sz="900" b="1" i="0" u="none" dirty="0" err="1">
                          <a:latin typeface="Museo Sans Cyrl 700" panose="02000000000000000000" pitchFamily="50" charset="-52"/>
                        </a:rPr>
                        <a:t>роботи</a:t>
                      </a:r>
                      <a:r>
                        <a:rPr lang="ru-RU" sz="900" b="1" i="0" u="none" dirty="0">
                          <a:latin typeface="Museo Sans Cyrl 700" panose="02000000000000000000" pitchFamily="50" charset="-52"/>
                        </a:rPr>
                        <a:t> (4,6%), </a:t>
                      </a:r>
                      <a:r>
                        <a:rPr lang="ru-RU" sz="900" b="1" i="0" u="none" dirty="0" err="1">
                          <a:latin typeface="Museo Sans Cyrl 700" panose="02000000000000000000" pitchFamily="50" charset="-52"/>
                        </a:rPr>
                        <a:t>домашнім</a:t>
                      </a:r>
                      <a:r>
                        <a:rPr lang="ru-RU" sz="900" b="1" i="0" u="none" dirty="0">
                          <a:latin typeface="Museo Sans Cyrl 700" panose="02000000000000000000" pitchFamily="50" charset="-52"/>
                        </a:rPr>
                        <a:t> </a:t>
                      </a:r>
                      <a:r>
                        <a:rPr lang="ru-RU" sz="900" b="1" i="0" u="none" dirty="0" err="1">
                          <a:latin typeface="Museo Sans Cyrl 700" panose="02000000000000000000" pitchFamily="50" charset="-52"/>
                        </a:rPr>
                        <a:t>обов</a:t>
                      </a:r>
                      <a:r>
                        <a:rPr lang="en-US" sz="900" b="1" i="0" u="none" dirty="0">
                          <a:latin typeface="Museo Sans Cyrl 700" panose="02000000000000000000" pitchFamily="50" charset="-52"/>
                        </a:rPr>
                        <a:t>’</a:t>
                      </a:r>
                      <a:r>
                        <a:rPr lang="uk-UA" sz="900" b="1" i="0" u="none" dirty="0" err="1">
                          <a:latin typeface="Museo Sans Cyrl 700" panose="02000000000000000000" pitchFamily="50" charset="-52"/>
                        </a:rPr>
                        <a:t>язкам</a:t>
                      </a:r>
                      <a:r>
                        <a:rPr lang="uk-UA" sz="900" b="1" i="0" u="none" dirty="0">
                          <a:latin typeface="Museo Sans Cyrl 700" panose="02000000000000000000" pitchFamily="50" charset="-52"/>
                        </a:rPr>
                        <a:t> (6,5%) та стосункам з іншими людьми </a:t>
                      </a:r>
                      <a:r>
                        <a:rPr lang="uk-UA" sz="900" b="0" i="0" u="none" dirty="0">
                          <a:latin typeface="Museo Sans Cyrl 700" panose="02000000000000000000" pitchFamily="50" charset="-52"/>
                        </a:rPr>
                        <a:t>(8,3%).</a:t>
                      </a:r>
                      <a:r>
                        <a:rPr lang="uk-UA" sz="900" b="0" i="0" u="none" kern="1200" dirty="0">
                          <a:solidFill>
                            <a:schemeClr val="bg1"/>
                          </a:solidFill>
                          <a:effectLst/>
                          <a:latin typeface="Museo Sans Cyrl 700" panose="02000000000000000000" pitchFamily="50" charset="-52"/>
                          <a:ea typeface="+mn-ea"/>
                          <a:cs typeface="+mn-cs"/>
                        </a:rPr>
                        <a:t> </a:t>
                      </a:r>
                      <a:endParaRPr lang="ru-RU" sz="900" b="0" i="0" u="none" kern="1200" dirty="0">
                        <a:solidFill>
                          <a:schemeClr val="bg1"/>
                        </a:solidFill>
                        <a:effectLst/>
                        <a:latin typeface="Museo Sans Cyrl 100" panose="02000000000000000000" pitchFamily="50" charset="-52"/>
                        <a:ea typeface="+mn-ea"/>
                        <a:cs typeface="+mn-cs"/>
                      </a:endParaRPr>
                    </a:p>
                  </a:txBody>
                  <a:tcPr marL="68580" marR="68580" marT="0" marB="0" anchor="ctr">
                    <a:lnL w="190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16201181"/>
                  </a:ext>
                </a:extLst>
              </a:tr>
            </a:tbl>
          </a:graphicData>
        </a:graphic>
      </p:graphicFrame>
    </p:spTree>
    <p:extLst>
      <p:ext uri="{BB962C8B-B14F-4D97-AF65-F5344CB8AC3E}">
        <p14:creationId xmlns:p14="http://schemas.microsoft.com/office/powerpoint/2010/main" val="2298203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142743" y="655651"/>
            <a:ext cx="1602000" cy="1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18" name="Таблица 17"/>
          <p:cNvGraphicFramePr>
            <a:graphicFrameLocks noGrp="1"/>
          </p:cNvGraphicFramePr>
          <p:nvPr>
            <p:extLst>
              <p:ext uri="{D42A27DB-BD31-4B8C-83A1-F6EECF244321}">
                <p14:modId xmlns:p14="http://schemas.microsoft.com/office/powerpoint/2010/main" val="3739776386"/>
              </p:ext>
            </p:extLst>
          </p:nvPr>
        </p:nvGraphicFramePr>
        <p:xfrm>
          <a:off x="6489667" y="1455407"/>
          <a:ext cx="2584955" cy="3776333"/>
        </p:xfrm>
        <a:graphic>
          <a:graphicData uri="http://schemas.openxmlformats.org/drawingml/2006/table">
            <a:tbl>
              <a:tblPr firstRow="1" bandRow="1">
                <a:tableStyleId>{5C22544A-7EE6-4342-B048-85BDC9FD1C3A}</a:tableStyleId>
              </a:tblPr>
              <a:tblGrid>
                <a:gridCol w="2584955">
                  <a:extLst>
                    <a:ext uri="{9D8B030D-6E8A-4147-A177-3AD203B41FA5}">
                      <a16:colId xmlns:a16="http://schemas.microsoft.com/office/drawing/2014/main" val="891543674"/>
                    </a:ext>
                  </a:extLst>
                </a:gridCol>
              </a:tblGrid>
              <a:tr h="3776333">
                <a:tc>
                  <a:txBody>
                    <a:bodyPr/>
                    <a:lstStyle/>
                    <a:p>
                      <a:pPr algn="l">
                        <a:lnSpc>
                          <a:spcPts val="1200"/>
                        </a:lnSpc>
                        <a:spcBef>
                          <a:spcPts val="0"/>
                        </a:spcBef>
                        <a:spcAft>
                          <a:spcPts val="0"/>
                        </a:spcAft>
                      </a:pPr>
                      <a:r>
                        <a:rPr lang="ru-RU" sz="900" b="0" kern="1200" dirty="0">
                          <a:solidFill>
                            <a:schemeClr val="bg1"/>
                          </a:solidFill>
                          <a:effectLst/>
                          <a:latin typeface="Museo Sans Cyrl 100" panose="02000000000000000000" pitchFamily="50" charset="-52"/>
                          <a:ea typeface="+mn-ea"/>
                          <a:cs typeface="+mn-cs"/>
                        </a:rPr>
                        <a:t>Коли ми попросили </a:t>
                      </a:r>
                      <a:r>
                        <a:rPr lang="ru-RU" sz="900" b="0" kern="1200" dirty="0" err="1">
                          <a:solidFill>
                            <a:schemeClr val="bg1"/>
                          </a:solidFill>
                          <a:effectLst/>
                          <a:latin typeface="Museo Sans Cyrl 100" panose="02000000000000000000" pitchFamily="50" charset="-52"/>
                          <a:ea typeface="+mn-ea"/>
                          <a:cs typeface="+mn-cs"/>
                        </a:rPr>
                        <a:t>респондентів</a:t>
                      </a:r>
                      <a:r>
                        <a:rPr lang="ru-RU" sz="900" b="0" kern="1200" dirty="0">
                          <a:solidFill>
                            <a:schemeClr val="bg1"/>
                          </a:solidFill>
                          <a:effectLst/>
                          <a:latin typeface="Museo Sans Cyrl 100" panose="02000000000000000000" pitchFamily="50" charset="-52"/>
                          <a:ea typeface="+mn-ea"/>
                          <a:cs typeface="+mn-cs"/>
                        </a:rPr>
                        <a:t> </a:t>
                      </a:r>
                      <a:r>
                        <a:rPr lang="ru-RU" sz="900" b="0" kern="1200" dirty="0" err="1">
                          <a:solidFill>
                            <a:schemeClr val="bg1"/>
                          </a:solidFill>
                          <a:effectLst/>
                          <a:latin typeface="Museo Sans Cyrl 100" panose="02000000000000000000" pitchFamily="50" charset="-52"/>
                          <a:ea typeface="+mn-ea"/>
                          <a:cs typeface="+mn-cs"/>
                        </a:rPr>
                        <a:t>поділитись</a:t>
                      </a:r>
                      <a:r>
                        <a:rPr lang="ru-RU" sz="900" b="0" kern="1200" dirty="0">
                          <a:solidFill>
                            <a:schemeClr val="bg1"/>
                          </a:solidFill>
                          <a:effectLst/>
                          <a:latin typeface="Museo Sans Cyrl 100" panose="02000000000000000000" pitchFamily="50" charset="-52"/>
                          <a:ea typeface="+mn-ea"/>
                          <a:cs typeface="+mn-cs"/>
                        </a:rPr>
                        <a:t> </a:t>
                      </a:r>
                      <a:r>
                        <a:rPr lang="ru-RU" sz="900" b="0" kern="1200" dirty="0" err="1">
                          <a:solidFill>
                            <a:schemeClr val="bg1"/>
                          </a:solidFill>
                          <a:effectLst/>
                          <a:latin typeface="Museo Sans Cyrl 100" panose="02000000000000000000" pitchFamily="50" charset="-52"/>
                          <a:ea typeface="+mn-ea"/>
                          <a:cs typeface="+mn-cs"/>
                        </a:rPr>
                        <a:t>чи</a:t>
                      </a:r>
                      <a:r>
                        <a:rPr lang="ru-RU" sz="900" b="0" kern="1200" dirty="0">
                          <a:solidFill>
                            <a:schemeClr val="bg1"/>
                          </a:solidFill>
                          <a:effectLst/>
                          <a:latin typeface="Museo Sans Cyrl 100" panose="02000000000000000000" pitchFamily="50" charset="-52"/>
                          <a:ea typeface="+mn-ea"/>
                          <a:cs typeface="+mn-cs"/>
                        </a:rPr>
                        <a:t> </a:t>
                      </a:r>
                      <a:r>
                        <a:rPr lang="ru-RU" sz="900" b="0" kern="1200" dirty="0" err="1">
                          <a:solidFill>
                            <a:schemeClr val="bg1"/>
                          </a:solidFill>
                          <a:effectLst/>
                          <a:latin typeface="Museo Sans Cyrl 100" panose="02000000000000000000" pitchFamily="50" charset="-52"/>
                          <a:ea typeface="+mn-ea"/>
                          <a:cs typeface="+mn-cs"/>
                        </a:rPr>
                        <a:t>виникали</a:t>
                      </a:r>
                      <a:r>
                        <a:rPr lang="ru-RU" sz="900" b="0" kern="1200" dirty="0">
                          <a:solidFill>
                            <a:schemeClr val="bg1"/>
                          </a:solidFill>
                          <a:effectLst/>
                          <a:latin typeface="Museo Sans Cyrl 100" panose="02000000000000000000" pitchFamily="50" charset="-52"/>
                          <a:ea typeface="+mn-ea"/>
                          <a:cs typeface="+mn-cs"/>
                        </a:rPr>
                        <a:t> в них </a:t>
                      </a:r>
                      <a:r>
                        <a:rPr lang="ru-RU" sz="900" b="0" kern="1200" dirty="0" err="1">
                          <a:solidFill>
                            <a:schemeClr val="bg1"/>
                          </a:solidFill>
                          <a:effectLst/>
                          <a:latin typeface="Museo Sans Cyrl 100" panose="02000000000000000000" pitchFamily="50" charset="-52"/>
                          <a:ea typeface="+mn-ea"/>
                          <a:cs typeface="+mn-cs"/>
                        </a:rPr>
                        <a:t>наступні</a:t>
                      </a:r>
                      <a:r>
                        <a:rPr lang="ru-RU" sz="900" b="0" kern="1200" dirty="0">
                          <a:solidFill>
                            <a:schemeClr val="bg1"/>
                          </a:solidFill>
                          <a:effectLst/>
                          <a:latin typeface="Museo Sans Cyrl 100" panose="02000000000000000000" pitchFamily="50" charset="-52"/>
                          <a:ea typeface="+mn-ea"/>
                          <a:cs typeface="+mn-cs"/>
                        </a:rPr>
                        <a:t> </a:t>
                      </a:r>
                      <a:r>
                        <a:rPr lang="ru-RU" sz="900" b="0" kern="1200" dirty="0" err="1">
                          <a:solidFill>
                            <a:schemeClr val="bg1"/>
                          </a:solidFill>
                          <a:effectLst/>
                          <a:latin typeface="Museo Sans Cyrl 100" panose="02000000000000000000" pitchFamily="50" charset="-52"/>
                          <a:ea typeface="+mn-ea"/>
                          <a:cs typeface="+mn-cs"/>
                        </a:rPr>
                        <a:t>ситуації</a:t>
                      </a:r>
                      <a:r>
                        <a:rPr lang="ru-RU" sz="900" b="0" kern="1200" dirty="0">
                          <a:solidFill>
                            <a:schemeClr val="bg1"/>
                          </a:solidFill>
                          <a:effectLst/>
                          <a:latin typeface="Museo Sans Cyrl 100" panose="02000000000000000000" pitchFamily="50" charset="-52"/>
                          <a:ea typeface="+mn-ea"/>
                          <a:cs typeface="+mn-cs"/>
                        </a:rPr>
                        <a:t>, то </a:t>
                      </a:r>
                      <a:r>
                        <a:rPr lang="ru-RU" sz="900" b="0" kern="1200" dirty="0" err="1">
                          <a:solidFill>
                            <a:schemeClr val="bg1"/>
                          </a:solidFill>
                          <a:effectLst/>
                          <a:latin typeface="Museo Sans Cyrl 100" panose="02000000000000000000" pitchFamily="50" charset="-52"/>
                          <a:ea typeface="+mn-ea"/>
                          <a:cs typeface="+mn-cs"/>
                        </a:rPr>
                        <a:t>найбільше</a:t>
                      </a:r>
                      <a:r>
                        <a:rPr lang="ru-RU" sz="900" b="0" kern="1200" dirty="0">
                          <a:solidFill>
                            <a:schemeClr val="bg1"/>
                          </a:solidFill>
                          <a:effectLst/>
                          <a:latin typeface="Museo Sans Cyrl 100" panose="02000000000000000000" pitchFamily="50" charset="-52"/>
                          <a:ea typeface="+mn-ea"/>
                          <a:cs typeface="+mn-cs"/>
                        </a:rPr>
                        <a:t> (57,3%) </a:t>
                      </a:r>
                      <a:r>
                        <a:rPr lang="ru-RU" sz="900" b="0" kern="1200" dirty="0" err="1">
                          <a:solidFill>
                            <a:schemeClr val="bg1"/>
                          </a:solidFill>
                          <a:effectLst/>
                          <a:latin typeface="Museo Sans Cyrl 100" panose="02000000000000000000" pitchFamily="50" charset="-52"/>
                          <a:ea typeface="+mn-ea"/>
                          <a:cs typeface="+mn-cs"/>
                        </a:rPr>
                        <a:t>пацієнтів</a:t>
                      </a:r>
                      <a:r>
                        <a:rPr lang="ru-RU" sz="900" b="0" kern="1200" dirty="0">
                          <a:solidFill>
                            <a:schemeClr val="bg1"/>
                          </a:solidFill>
                          <a:effectLst/>
                          <a:latin typeface="Museo Sans Cyrl 100" panose="02000000000000000000" pitchFamily="50" charset="-52"/>
                          <a:ea typeface="+mn-ea"/>
                          <a:cs typeface="+mn-cs"/>
                        </a:rPr>
                        <a:t>, </a:t>
                      </a:r>
                      <a:r>
                        <a:rPr lang="ru-RU" sz="900" b="0" kern="1200" dirty="0" err="1">
                          <a:solidFill>
                            <a:schemeClr val="bg1"/>
                          </a:solidFill>
                          <a:effectLst/>
                          <a:latin typeface="Museo Sans Cyrl 100" panose="02000000000000000000" pitchFamily="50" charset="-52"/>
                          <a:ea typeface="+mn-ea"/>
                          <a:cs typeface="+mn-cs"/>
                        </a:rPr>
                        <a:t>які</a:t>
                      </a:r>
                      <a:r>
                        <a:rPr lang="ru-RU" sz="900" b="0" kern="1200" dirty="0">
                          <a:solidFill>
                            <a:schemeClr val="bg1"/>
                          </a:solidFill>
                          <a:effectLst/>
                          <a:latin typeface="Museo Sans Cyrl 100" panose="02000000000000000000" pitchFamily="50" charset="-52"/>
                          <a:ea typeface="+mn-ea"/>
                          <a:cs typeface="+mn-cs"/>
                        </a:rPr>
                        <a:t> </a:t>
                      </a:r>
                      <a:r>
                        <a:rPr lang="ru-RU" sz="900" b="0" kern="1200" dirty="0" err="1">
                          <a:solidFill>
                            <a:schemeClr val="bg1"/>
                          </a:solidFill>
                          <a:effectLst/>
                          <a:latin typeface="Museo Sans Cyrl 100" panose="02000000000000000000" pitchFamily="50" charset="-52"/>
                          <a:ea typeface="+mn-ea"/>
                          <a:cs typeface="+mn-cs"/>
                        </a:rPr>
                        <a:t>хворіють</a:t>
                      </a:r>
                      <a:r>
                        <a:rPr lang="ru-RU" sz="900" b="0" kern="1200" dirty="0">
                          <a:solidFill>
                            <a:schemeClr val="bg1"/>
                          </a:solidFill>
                          <a:effectLst/>
                          <a:latin typeface="Museo Sans Cyrl 100" panose="02000000000000000000" pitchFamily="50" charset="-52"/>
                          <a:ea typeface="+mn-ea"/>
                          <a:cs typeface="+mn-cs"/>
                        </a:rPr>
                        <a:t> на ТБ, </a:t>
                      </a:r>
                      <a:r>
                        <a:rPr lang="ru-RU" sz="900" b="0" kern="1200" dirty="0" err="1">
                          <a:solidFill>
                            <a:schemeClr val="bg1"/>
                          </a:solidFill>
                          <a:effectLst/>
                          <a:latin typeface="Museo Sans Cyrl 100" panose="02000000000000000000" pitchFamily="50" charset="-52"/>
                          <a:ea typeface="+mn-ea"/>
                          <a:cs typeface="+mn-cs"/>
                        </a:rPr>
                        <a:t>повідомили</a:t>
                      </a:r>
                      <a:r>
                        <a:rPr lang="ru-RU" sz="900" b="0" kern="1200" dirty="0">
                          <a:solidFill>
                            <a:schemeClr val="bg1"/>
                          </a:solidFill>
                          <a:effectLst/>
                          <a:latin typeface="Museo Sans Cyrl 100" panose="02000000000000000000" pitchFamily="50" charset="-52"/>
                          <a:ea typeface="+mn-ea"/>
                          <a:cs typeface="+mn-cs"/>
                        </a:rPr>
                        <a:t>, </a:t>
                      </a:r>
                      <a:r>
                        <a:rPr lang="ru-RU" sz="900" b="0" kern="1200" dirty="0" err="1">
                          <a:solidFill>
                            <a:schemeClr val="bg1"/>
                          </a:solidFill>
                          <a:effectLst/>
                          <a:latin typeface="Museo Sans Cyrl 100" panose="02000000000000000000" pitchFamily="50" charset="-52"/>
                          <a:ea typeface="+mn-ea"/>
                          <a:cs typeface="+mn-cs"/>
                        </a:rPr>
                        <a:t>що</a:t>
                      </a:r>
                      <a:r>
                        <a:rPr lang="ru-RU" sz="900" b="0" kern="1200" dirty="0">
                          <a:solidFill>
                            <a:schemeClr val="bg1"/>
                          </a:solidFill>
                          <a:effectLst/>
                          <a:latin typeface="Museo Sans Cyrl 100" panose="02000000000000000000" pitchFamily="50" charset="-52"/>
                          <a:ea typeface="+mn-ea"/>
                          <a:cs typeface="+mn-cs"/>
                        </a:rPr>
                        <a:t> вони </a:t>
                      </a:r>
                      <a:r>
                        <a:rPr lang="ru-RU" sz="900" b="0" u="sng" kern="1200" dirty="0" err="1">
                          <a:solidFill>
                            <a:schemeClr val="bg1"/>
                          </a:solidFill>
                          <a:effectLst/>
                          <a:latin typeface="Museo Sans Cyrl 100" panose="02000000000000000000" pitchFamily="50" charset="-52"/>
                          <a:ea typeface="+mn-ea"/>
                          <a:cs typeface="+mn-cs"/>
                        </a:rPr>
                        <a:t>швидко</a:t>
                      </a:r>
                      <a:r>
                        <a:rPr lang="ru-RU" sz="900" b="0" u="sng" kern="1200" dirty="0">
                          <a:solidFill>
                            <a:schemeClr val="bg1"/>
                          </a:solidFill>
                          <a:effectLst/>
                          <a:latin typeface="Museo Sans Cyrl 100" panose="02000000000000000000" pitchFamily="50" charset="-52"/>
                          <a:ea typeface="+mn-ea"/>
                          <a:cs typeface="+mn-cs"/>
                        </a:rPr>
                        <a:t> </a:t>
                      </a:r>
                      <a:r>
                        <a:rPr lang="ru-RU" sz="900" b="0" u="sng" kern="1200" dirty="0" err="1">
                          <a:solidFill>
                            <a:schemeClr val="bg1"/>
                          </a:solidFill>
                          <a:effectLst/>
                          <a:latin typeface="Museo Sans Cyrl 100" panose="02000000000000000000" pitchFamily="50" charset="-52"/>
                          <a:ea typeface="+mn-ea"/>
                          <a:cs typeface="+mn-cs"/>
                        </a:rPr>
                        <a:t>реагують</a:t>
                      </a:r>
                      <a:r>
                        <a:rPr lang="ru-RU" sz="900" b="0" u="sng" kern="1200" dirty="0">
                          <a:solidFill>
                            <a:schemeClr val="bg1"/>
                          </a:solidFill>
                          <a:effectLst/>
                          <a:latin typeface="Museo Sans Cyrl 100" panose="02000000000000000000" pitchFamily="50" charset="-52"/>
                          <a:ea typeface="+mn-ea"/>
                          <a:cs typeface="+mn-cs"/>
                        </a:rPr>
                        <a:t> на </a:t>
                      </a:r>
                      <a:r>
                        <a:rPr lang="ru-RU" sz="900" b="0" u="sng" kern="1200" dirty="0" err="1">
                          <a:solidFill>
                            <a:schemeClr val="bg1"/>
                          </a:solidFill>
                          <a:effectLst/>
                          <a:latin typeface="Museo Sans Cyrl 100" panose="02000000000000000000" pitchFamily="50" charset="-52"/>
                          <a:ea typeface="+mn-ea"/>
                          <a:cs typeface="+mn-cs"/>
                        </a:rPr>
                        <a:t>різкі</a:t>
                      </a:r>
                      <a:r>
                        <a:rPr lang="ru-RU" sz="900" b="0" u="sng" kern="1200" dirty="0">
                          <a:solidFill>
                            <a:schemeClr val="bg1"/>
                          </a:solidFill>
                          <a:effectLst/>
                          <a:latin typeface="Museo Sans Cyrl 100" panose="02000000000000000000" pitchFamily="50" charset="-52"/>
                          <a:ea typeface="+mn-ea"/>
                          <a:cs typeface="+mn-cs"/>
                        </a:rPr>
                        <a:t> звуки, </a:t>
                      </a:r>
                      <a:r>
                        <a:rPr lang="ru-RU" sz="900" b="0" u="sng" kern="1200" dirty="0" err="1">
                          <a:solidFill>
                            <a:schemeClr val="bg1"/>
                          </a:solidFill>
                          <a:effectLst/>
                          <a:latin typeface="Museo Sans Cyrl 100" panose="02000000000000000000" pitchFamily="50" charset="-52"/>
                          <a:ea typeface="+mn-ea"/>
                          <a:cs typeface="+mn-cs"/>
                        </a:rPr>
                        <a:t>що</a:t>
                      </a:r>
                      <a:r>
                        <a:rPr lang="ru-RU" sz="900" b="0" u="sng" kern="1200" dirty="0">
                          <a:solidFill>
                            <a:schemeClr val="bg1"/>
                          </a:solidFill>
                          <a:effectLst/>
                          <a:latin typeface="Museo Sans Cyrl 100" panose="02000000000000000000" pitchFamily="50" charset="-52"/>
                          <a:ea typeface="+mn-ea"/>
                          <a:cs typeface="+mn-cs"/>
                        </a:rPr>
                        <a:t> </a:t>
                      </a:r>
                      <a:r>
                        <a:rPr lang="ru-RU" sz="900" b="0" u="sng" kern="1200" dirty="0" err="1">
                          <a:solidFill>
                            <a:schemeClr val="bg1"/>
                          </a:solidFill>
                          <a:effectLst/>
                          <a:latin typeface="Museo Sans Cyrl 100" panose="02000000000000000000" pitchFamily="50" charset="-52"/>
                          <a:ea typeface="+mn-ea"/>
                          <a:cs typeface="+mn-cs"/>
                        </a:rPr>
                        <a:t>нагадують</a:t>
                      </a:r>
                      <a:r>
                        <a:rPr lang="ru-RU" sz="900" b="0" u="sng" kern="1200" dirty="0">
                          <a:solidFill>
                            <a:schemeClr val="bg1"/>
                          </a:solidFill>
                          <a:effectLst/>
                          <a:latin typeface="Museo Sans Cyrl 100" panose="02000000000000000000" pitchFamily="50" charset="-52"/>
                          <a:ea typeface="+mn-ea"/>
                          <a:cs typeface="+mn-cs"/>
                        </a:rPr>
                        <a:t> </a:t>
                      </a:r>
                      <a:r>
                        <a:rPr lang="ru-RU" sz="900" b="0" u="sng" kern="1200" dirty="0" err="1">
                          <a:solidFill>
                            <a:schemeClr val="bg1"/>
                          </a:solidFill>
                          <a:effectLst/>
                          <a:latin typeface="Museo Sans Cyrl 100" panose="02000000000000000000" pitchFamily="50" charset="-52"/>
                          <a:ea typeface="+mn-ea"/>
                          <a:cs typeface="+mn-cs"/>
                        </a:rPr>
                        <a:t>травматичні</a:t>
                      </a:r>
                      <a:r>
                        <a:rPr lang="ru-RU" sz="900" b="0" u="sng" kern="1200" dirty="0">
                          <a:solidFill>
                            <a:schemeClr val="bg1"/>
                          </a:solidFill>
                          <a:effectLst/>
                          <a:latin typeface="Museo Sans Cyrl 100" panose="02000000000000000000" pitchFamily="50" charset="-52"/>
                          <a:ea typeface="+mn-ea"/>
                          <a:cs typeface="+mn-cs"/>
                        </a:rPr>
                        <a:t> </a:t>
                      </a:r>
                      <a:r>
                        <a:rPr lang="ru-RU" sz="900" b="0" u="sng" kern="1200" dirty="0" err="1">
                          <a:solidFill>
                            <a:schemeClr val="bg1"/>
                          </a:solidFill>
                          <a:effectLst/>
                          <a:latin typeface="Museo Sans Cyrl 100" panose="02000000000000000000" pitchFamily="50" charset="-52"/>
                          <a:ea typeface="+mn-ea"/>
                          <a:cs typeface="+mn-cs"/>
                        </a:rPr>
                        <a:t>події</a:t>
                      </a:r>
                      <a:r>
                        <a:rPr lang="ru-RU" sz="900" b="0" u="sng" kern="1200" dirty="0">
                          <a:solidFill>
                            <a:schemeClr val="bg1"/>
                          </a:solidFill>
                          <a:effectLst/>
                          <a:latin typeface="Museo Sans Cyrl 100" panose="02000000000000000000" pitchFamily="50" charset="-52"/>
                          <a:ea typeface="+mn-ea"/>
                          <a:cs typeface="+mn-cs"/>
                        </a:rPr>
                        <a:t> </a:t>
                      </a:r>
                      <a:r>
                        <a:rPr lang="ru-RU" sz="900" b="0" u="sng" kern="1200" dirty="0" err="1">
                          <a:solidFill>
                            <a:schemeClr val="bg1"/>
                          </a:solidFill>
                          <a:effectLst/>
                          <a:latin typeface="Museo Sans Cyrl 100" panose="02000000000000000000" pitchFamily="50" charset="-52"/>
                          <a:ea typeface="+mn-ea"/>
                          <a:cs typeface="+mn-cs"/>
                        </a:rPr>
                        <a:t>минулого</a:t>
                      </a:r>
                      <a:r>
                        <a:rPr lang="ru-RU" sz="900" b="0" kern="1200" dirty="0">
                          <a:solidFill>
                            <a:schemeClr val="bg1"/>
                          </a:solidFill>
                          <a:effectLst/>
                          <a:latin typeface="Museo Sans Cyrl 100" panose="02000000000000000000" pitchFamily="50" charset="-52"/>
                          <a:ea typeface="+mn-ea"/>
                          <a:cs typeface="+mn-cs"/>
                        </a:rPr>
                        <a:t>, а </a:t>
                      </a:r>
                      <a:r>
                        <a:rPr lang="ru-RU" sz="900" b="0" kern="1200" dirty="0" err="1">
                          <a:solidFill>
                            <a:schemeClr val="bg1"/>
                          </a:solidFill>
                          <a:effectLst/>
                          <a:latin typeface="Museo Sans Cyrl 100" panose="02000000000000000000" pitchFamily="50" charset="-52"/>
                          <a:ea typeface="+mn-ea"/>
                          <a:cs typeface="+mn-cs"/>
                        </a:rPr>
                        <a:t>також</a:t>
                      </a:r>
                      <a:r>
                        <a:rPr lang="ru-RU" sz="900" b="0" kern="1200" dirty="0">
                          <a:solidFill>
                            <a:schemeClr val="bg1"/>
                          </a:solidFill>
                          <a:effectLst/>
                          <a:latin typeface="Museo Sans Cyrl 100" panose="02000000000000000000" pitchFamily="50" charset="-52"/>
                          <a:ea typeface="+mn-ea"/>
                          <a:cs typeface="+mn-cs"/>
                        </a:rPr>
                        <a:t> 61,3% </a:t>
                      </a:r>
                      <a:r>
                        <a:rPr lang="ru-RU" sz="900" b="0" kern="1200" dirty="0" err="1">
                          <a:solidFill>
                            <a:schemeClr val="bg1"/>
                          </a:solidFill>
                          <a:effectLst/>
                          <a:latin typeface="Museo Sans Cyrl 100" panose="02000000000000000000" pitchFamily="50" charset="-52"/>
                          <a:ea typeface="+mn-ea"/>
                          <a:cs typeface="+mn-cs"/>
                        </a:rPr>
                        <a:t>пацієнтів</a:t>
                      </a:r>
                      <a:r>
                        <a:rPr lang="ru-RU" sz="900" b="0" kern="1200" dirty="0">
                          <a:solidFill>
                            <a:schemeClr val="bg1"/>
                          </a:solidFill>
                          <a:effectLst/>
                          <a:latin typeface="Museo Sans Cyrl 100" panose="02000000000000000000" pitchFamily="50" charset="-52"/>
                          <a:ea typeface="+mn-ea"/>
                          <a:cs typeface="+mn-cs"/>
                        </a:rPr>
                        <a:t> </a:t>
                      </a:r>
                      <a:r>
                        <a:rPr lang="ru-RU" sz="900" b="0" kern="1200" dirty="0" err="1">
                          <a:solidFill>
                            <a:schemeClr val="bg1"/>
                          </a:solidFill>
                          <a:effectLst/>
                          <a:latin typeface="Museo Sans Cyrl 100" panose="02000000000000000000" pitchFamily="50" charset="-52"/>
                          <a:ea typeface="+mn-ea"/>
                          <a:cs typeface="+mn-cs"/>
                        </a:rPr>
                        <a:t>зазначили</a:t>
                      </a:r>
                      <a:r>
                        <a:rPr lang="ru-RU" sz="900" b="0" kern="1200" dirty="0">
                          <a:solidFill>
                            <a:schemeClr val="bg1"/>
                          </a:solidFill>
                          <a:effectLst/>
                          <a:latin typeface="Museo Sans Cyrl 100" panose="02000000000000000000" pitchFamily="50" charset="-52"/>
                          <a:ea typeface="+mn-ea"/>
                          <a:cs typeface="+mn-cs"/>
                        </a:rPr>
                        <a:t>, </a:t>
                      </a:r>
                      <a:r>
                        <a:rPr lang="ru-RU" sz="900" b="0" kern="1200" dirty="0" err="1">
                          <a:solidFill>
                            <a:schemeClr val="bg1"/>
                          </a:solidFill>
                          <a:effectLst/>
                          <a:latin typeface="Museo Sans Cyrl 100" panose="02000000000000000000" pitchFamily="50" charset="-52"/>
                          <a:ea typeface="+mn-ea"/>
                          <a:cs typeface="+mn-cs"/>
                        </a:rPr>
                        <a:t>що</a:t>
                      </a:r>
                      <a:r>
                        <a:rPr lang="ru-RU" sz="900" b="0" kern="1200" dirty="0">
                          <a:solidFill>
                            <a:schemeClr val="bg1"/>
                          </a:solidFill>
                          <a:effectLst/>
                          <a:latin typeface="Museo Sans Cyrl 100" panose="02000000000000000000" pitchFamily="50" charset="-52"/>
                          <a:ea typeface="+mn-ea"/>
                          <a:cs typeface="+mn-cs"/>
                        </a:rPr>
                        <a:t> </a:t>
                      </a:r>
                      <a:r>
                        <a:rPr lang="ru-RU" sz="900" b="0" u="sng" kern="1200" dirty="0" err="1">
                          <a:solidFill>
                            <a:schemeClr val="bg1"/>
                          </a:solidFill>
                          <a:effectLst/>
                          <a:latin typeface="Museo Sans Cyrl 100" panose="02000000000000000000" pitchFamily="50" charset="-52"/>
                          <a:ea typeface="+mn-ea"/>
                          <a:cs typeface="+mn-cs"/>
                        </a:rPr>
                        <a:t>намагаються</a:t>
                      </a:r>
                      <a:r>
                        <a:rPr lang="ru-RU" sz="900" b="0" u="sng" kern="1200" dirty="0">
                          <a:solidFill>
                            <a:schemeClr val="bg1"/>
                          </a:solidFill>
                          <a:effectLst/>
                          <a:latin typeface="Museo Sans Cyrl 100" panose="02000000000000000000" pitchFamily="50" charset="-52"/>
                          <a:ea typeface="+mn-ea"/>
                          <a:cs typeface="+mn-cs"/>
                        </a:rPr>
                        <a:t> </a:t>
                      </a:r>
                      <a:r>
                        <a:rPr lang="ru-RU" sz="900" b="0" u="sng" kern="1200" dirty="0" err="1">
                          <a:solidFill>
                            <a:schemeClr val="bg1"/>
                          </a:solidFill>
                          <a:effectLst/>
                          <a:latin typeface="Museo Sans Cyrl 100" panose="02000000000000000000" pitchFamily="50" charset="-52"/>
                          <a:ea typeface="+mn-ea"/>
                          <a:cs typeface="+mn-cs"/>
                        </a:rPr>
                        <a:t>уникати</a:t>
                      </a:r>
                      <a:r>
                        <a:rPr lang="ru-RU" sz="900" b="0" u="sng" kern="1200" dirty="0">
                          <a:solidFill>
                            <a:schemeClr val="bg1"/>
                          </a:solidFill>
                          <a:effectLst/>
                          <a:latin typeface="Museo Sans Cyrl 100" panose="02000000000000000000" pitchFamily="50" charset="-52"/>
                          <a:ea typeface="+mn-ea"/>
                          <a:cs typeface="+mn-cs"/>
                        </a:rPr>
                        <a:t> </a:t>
                      </a:r>
                      <a:r>
                        <a:rPr lang="ru-RU" sz="900" b="0" u="sng" kern="1200" dirty="0" err="1">
                          <a:solidFill>
                            <a:schemeClr val="bg1"/>
                          </a:solidFill>
                          <a:effectLst/>
                          <a:latin typeface="Museo Sans Cyrl 100" panose="02000000000000000000" pitchFamily="50" charset="-52"/>
                          <a:ea typeface="+mn-ea"/>
                          <a:cs typeface="+mn-cs"/>
                        </a:rPr>
                        <a:t>спогадів</a:t>
                      </a:r>
                      <a:r>
                        <a:rPr lang="ru-RU" sz="900" b="0" u="sng" kern="1200" dirty="0">
                          <a:solidFill>
                            <a:schemeClr val="bg1"/>
                          </a:solidFill>
                          <a:effectLst/>
                          <a:latin typeface="Museo Sans Cyrl 100" panose="02000000000000000000" pitchFamily="50" charset="-52"/>
                          <a:ea typeface="+mn-ea"/>
                          <a:cs typeface="+mn-cs"/>
                        </a:rPr>
                        <a:t> про </a:t>
                      </a:r>
                      <a:r>
                        <a:rPr lang="ru-RU" sz="900" b="0" u="sng" kern="1200" dirty="0" err="1">
                          <a:solidFill>
                            <a:schemeClr val="bg1"/>
                          </a:solidFill>
                          <a:effectLst/>
                          <a:latin typeface="Museo Sans Cyrl 100" panose="02000000000000000000" pitchFamily="50" charset="-52"/>
                          <a:ea typeface="+mn-ea"/>
                          <a:cs typeface="+mn-cs"/>
                        </a:rPr>
                        <a:t>ці</a:t>
                      </a:r>
                      <a:r>
                        <a:rPr lang="ru-RU" sz="900" b="0" u="sng" kern="1200" dirty="0">
                          <a:solidFill>
                            <a:schemeClr val="bg1"/>
                          </a:solidFill>
                          <a:effectLst/>
                          <a:latin typeface="Museo Sans Cyrl 100" panose="02000000000000000000" pitchFamily="50" charset="-52"/>
                          <a:ea typeface="+mn-ea"/>
                          <a:cs typeface="+mn-cs"/>
                        </a:rPr>
                        <a:t> </a:t>
                      </a:r>
                      <a:r>
                        <a:rPr lang="ru-RU" sz="900" b="0" u="sng" kern="1200" dirty="0" err="1">
                          <a:solidFill>
                            <a:schemeClr val="bg1"/>
                          </a:solidFill>
                          <a:effectLst/>
                          <a:latin typeface="Museo Sans Cyrl 100" panose="02000000000000000000" pitchFamily="50" charset="-52"/>
                          <a:ea typeface="+mn-ea"/>
                          <a:cs typeface="+mn-cs"/>
                        </a:rPr>
                        <a:t>травматичні</a:t>
                      </a:r>
                      <a:r>
                        <a:rPr lang="ru-RU" sz="900" b="0" u="sng" kern="1200" dirty="0">
                          <a:solidFill>
                            <a:schemeClr val="bg1"/>
                          </a:solidFill>
                          <a:effectLst/>
                          <a:latin typeface="Museo Sans Cyrl 100" panose="02000000000000000000" pitchFamily="50" charset="-52"/>
                          <a:ea typeface="+mn-ea"/>
                          <a:cs typeface="+mn-cs"/>
                        </a:rPr>
                        <a:t> </a:t>
                      </a:r>
                      <a:r>
                        <a:rPr lang="ru-RU" sz="900" b="0" u="sng" kern="1200" dirty="0" err="1">
                          <a:solidFill>
                            <a:schemeClr val="bg1"/>
                          </a:solidFill>
                          <a:effectLst/>
                          <a:latin typeface="Museo Sans Cyrl 100" panose="02000000000000000000" pitchFamily="50" charset="-52"/>
                          <a:ea typeface="+mn-ea"/>
                          <a:cs typeface="+mn-cs"/>
                        </a:rPr>
                        <a:t>події</a:t>
                      </a:r>
                      <a:r>
                        <a:rPr lang="ru-RU" sz="900" b="0" kern="1200" dirty="0">
                          <a:solidFill>
                            <a:schemeClr val="bg1"/>
                          </a:solidFill>
                          <a:effectLst/>
                          <a:latin typeface="Museo Sans Cyrl 100" panose="02000000000000000000" pitchFamily="50" charset="-52"/>
                          <a:ea typeface="+mn-ea"/>
                          <a:cs typeface="+mn-cs"/>
                        </a:rPr>
                        <a:t>.</a:t>
                      </a:r>
                    </a:p>
                    <a:p>
                      <a:pPr marL="0" marR="0" lvl="0" indent="0" algn="l" defTabSz="685800" rtl="0" eaLnBrk="1" fontAlgn="auto" latinLnBrk="0" hangingPunct="1">
                        <a:lnSpc>
                          <a:spcPts val="1200"/>
                        </a:lnSpc>
                        <a:spcBef>
                          <a:spcPts val="0"/>
                        </a:spcBef>
                        <a:spcAft>
                          <a:spcPts val="0"/>
                        </a:spcAft>
                        <a:buClrTx/>
                        <a:buSzTx/>
                        <a:buFontTx/>
                        <a:buNone/>
                        <a:tabLst/>
                        <a:defRPr/>
                      </a:pPr>
                      <a:r>
                        <a:rPr lang="ru-RU" sz="900" b="0" kern="1200" dirty="0" err="1">
                          <a:solidFill>
                            <a:schemeClr val="bg1"/>
                          </a:solidFill>
                          <a:effectLst/>
                          <a:latin typeface="Museo Sans Cyrl 100" panose="02000000000000000000" pitchFamily="50" charset="-52"/>
                          <a:ea typeface="+mn-ea"/>
                          <a:cs typeface="+mn-cs"/>
                        </a:rPr>
                        <a:t>Що</a:t>
                      </a:r>
                      <a:r>
                        <a:rPr lang="ru-RU" sz="900" b="0" kern="1200" dirty="0">
                          <a:solidFill>
                            <a:schemeClr val="bg1"/>
                          </a:solidFill>
                          <a:effectLst/>
                          <a:latin typeface="Museo Sans Cyrl 100" panose="02000000000000000000" pitchFamily="50" charset="-52"/>
                          <a:ea typeface="+mn-ea"/>
                          <a:cs typeface="+mn-cs"/>
                        </a:rPr>
                        <a:t> </a:t>
                      </a:r>
                      <a:r>
                        <a:rPr lang="ru-RU" sz="900" b="0" kern="1200" dirty="0" err="1">
                          <a:solidFill>
                            <a:schemeClr val="bg1"/>
                          </a:solidFill>
                          <a:effectLst/>
                          <a:latin typeface="Museo Sans Cyrl 100" panose="02000000000000000000" pitchFamily="50" charset="-52"/>
                          <a:ea typeface="+mn-ea"/>
                          <a:cs typeface="+mn-cs"/>
                        </a:rPr>
                        <a:t>стосується</a:t>
                      </a:r>
                      <a:r>
                        <a:rPr lang="ru-RU" sz="900" b="0" kern="1200" dirty="0">
                          <a:solidFill>
                            <a:schemeClr val="bg1"/>
                          </a:solidFill>
                          <a:effectLst/>
                          <a:latin typeface="Museo Sans Cyrl 100" panose="02000000000000000000" pitchFamily="50" charset="-52"/>
                          <a:ea typeface="+mn-ea"/>
                          <a:cs typeface="+mn-cs"/>
                        </a:rPr>
                        <a:t> </a:t>
                      </a:r>
                      <a:r>
                        <a:rPr lang="ru-RU" sz="900" b="0" kern="1200" dirty="0" err="1">
                          <a:solidFill>
                            <a:schemeClr val="bg1"/>
                          </a:solidFill>
                          <a:effectLst/>
                          <a:latin typeface="Museo Sans Cyrl 100" panose="02000000000000000000" pitchFamily="50" charset="-52"/>
                          <a:ea typeface="+mn-ea"/>
                          <a:cs typeface="+mn-cs"/>
                        </a:rPr>
                        <a:t>медичних</a:t>
                      </a:r>
                      <a:r>
                        <a:rPr lang="ru-RU" sz="900" b="0" kern="1200" dirty="0">
                          <a:solidFill>
                            <a:schemeClr val="bg1"/>
                          </a:solidFill>
                          <a:effectLst/>
                          <a:latin typeface="Museo Sans Cyrl 100" panose="02000000000000000000" pitchFamily="50" charset="-52"/>
                          <a:ea typeface="+mn-ea"/>
                          <a:cs typeface="+mn-cs"/>
                        </a:rPr>
                        <a:t> </a:t>
                      </a:r>
                      <a:r>
                        <a:rPr lang="ru-RU" sz="900" b="0" kern="1200" dirty="0" err="1">
                          <a:solidFill>
                            <a:schemeClr val="bg1"/>
                          </a:solidFill>
                          <a:effectLst/>
                          <a:latin typeface="Museo Sans Cyrl 100" panose="02000000000000000000" pitchFamily="50" charset="-52"/>
                          <a:ea typeface="+mn-ea"/>
                          <a:cs typeface="+mn-cs"/>
                        </a:rPr>
                        <a:t>працівників</a:t>
                      </a:r>
                      <a:r>
                        <a:rPr lang="ru-RU" sz="900" b="0" kern="1200" dirty="0">
                          <a:solidFill>
                            <a:schemeClr val="bg1"/>
                          </a:solidFill>
                          <a:effectLst/>
                          <a:latin typeface="Museo Sans Cyrl 100" panose="02000000000000000000" pitchFamily="50" charset="-52"/>
                          <a:ea typeface="+mn-ea"/>
                          <a:cs typeface="+mn-cs"/>
                        </a:rPr>
                        <a:t>, то </a:t>
                      </a:r>
                      <a:r>
                        <a:rPr lang="ru-RU" sz="900" b="0" kern="1200" dirty="0" err="1">
                          <a:solidFill>
                            <a:schemeClr val="bg1"/>
                          </a:solidFill>
                          <a:effectLst/>
                          <a:latin typeface="Museo Sans Cyrl 100" panose="02000000000000000000" pitchFamily="50" charset="-52"/>
                          <a:ea typeface="+mn-ea"/>
                          <a:cs typeface="+mn-cs"/>
                        </a:rPr>
                        <a:t>ситуація</a:t>
                      </a:r>
                      <a:r>
                        <a:rPr lang="ru-RU" sz="900" b="0" kern="1200" dirty="0">
                          <a:solidFill>
                            <a:schemeClr val="bg1"/>
                          </a:solidFill>
                          <a:effectLst/>
                          <a:latin typeface="Museo Sans Cyrl 100" panose="02000000000000000000" pitchFamily="50" charset="-52"/>
                          <a:ea typeface="+mn-ea"/>
                          <a:cs typeface="+mn-cs"/>
                        </a:rPr>
                        <a:t> схожа.</a:t>
                      </a:r>
                    </a:p>
                    <a:p>
                      <a:pPr marL="0" marR="0" lvl="0" indent="0" algn="l" defTabSz="685800" rtl="0" eaLnBrk="1" fontAlgn="auto" latinLnBrk="0" hangingPunct="1">
                        <a:lnSpc>
                          <a:spcPts val="1200"/>
                        </a:lnSpc>
                        <a:spcBef>
                          <a:spcPts val="0"/>
                        </a:spcBef>
                        <a:spcAft>
                          <a:spcPts val="0"/>
                        </a:spcAft>
                        <a:buClrTx/>
                        <a:buSzTx/>
                        <a:buFontTx/>
                        <a:buNone/>
                        <a:tabLst/>
                        <a:defRPr/>
                      </a:pPr>
                      <a:endParaRPr lang="ru-RU" sz="900" b="0" kern="1200" dirty="0">
                        <a:solidFill>
                          <a:schemeClr val="bg1"/>
                        </a:solidFill>
                        <a:effectLst/>
                        <a:latin typeface="Museo Sans Cyrl 100" panose="02000000000000000000" pitchFamily="50" charset="-52"/>
                        <a:ea typeface="+mn-ea"/>
                        <a:cs typeface="+mn-cs"/>
                      </a:endParaRPr>
                    </a:p>
                    <a:p>
                      <a:pPr marL="0" marR="0" lvl="0" indent="0" algn="l" defTabSz="685800" rtl="0" eaLnBrk="1" fontAlgn="auto" latinLnBrk="0" hangingPunct="1">
                        <a:lnSpc>
                          <a:spcPts val="1200"/>
                        </a:lnSpc>
                        <a:spcBef>
                          <a:spcPts val="0"/>
                        </a:spcBef>
                        <a:spcAft>
                          <a:spcPts val="0"/>
                        </a:spcAft>
                        <a:buClrTx/>
                        <a:buSzTx/>
                        <a:buFontTx/>
                        <a:buNone/>
                        <a:tabLst/>
                        <a:defRPr/>
                      </a:pPr>
                      <a:r>
                        <a:rPr lang="ru-RU" sz="900" b="0" kern="1200" dirty="0" err="1">
                          <a:solidFill>
                            <a:schemeClr val="bg1"/>
                          </a:solidFill>
                          <a:effectLst/>
                          <a:latin typeface="Museo Sans Cyrl 100" panose="02000000000000000000" pitchFamily="50" charset="-52"/>
                          <a:ea typeface="+mn-ea"/>
                          <a:cs typeface="+mn-cs"/>
                        </a:rPr>
                        <a:t>Цікаво</a:t>
                      </a:r>
                      <a:r>
                        <a:rPr lang="ru-RU" sz="900" b="0" kern="1200" dirty="0">
                          <a:solidFill>
                            <a:schemeClr val="bg1"/>
                          </a:solidFill>
                          <a:effectLst/>
                          <a:latin typeface="Museo Sans Cyrl 100" panose="02000000000000000000" pitchFamily="50" charset="-52"/>
                          <a:ea typeface="+mn-ea"/>
                          <a:cs typeface="+mn-cs"/>
                        </a:rPr>
                        <a:t> </a:t>
                      </a:r>
                      <a:r>
                        <a:rPr lang="ru-RU" sz="900" b="0" kern="1200" dirty="0" err="1">
                          <a:solidFill>
                            <a:schemeClr val="bg1"/>
                          </a:solidFill>
                          <a:effectLst/>
                          <a:latin typeface="Museo Sans Cyrl 100" panose="02000000000000000000" pitchFamily="50" charset="-52"/>
                          <a:ea typeface="+mn-ea"/>
                          <a:cs typeface="+mn-cs"/>
                        </a:rPr>
                        <a:t>також</a:t>
                      </a:r>
                      <a:r>
                        <a:rPr lang="ru-RU" sz="900" b="0" kern="1200" dirty="0">
                          <a:solidFill>
                            <a:schemeClr val="bg1"/>
                          </a:solidFill>
                          <a:effectLst/>
                          <a:latin typeface="Museo Sans Cyrl 100" panose="02000000000000000000" pitchFamily="50" charset="-52"/>
                          <a:ea typeface="+mn-ea"/>
                          <a:cs typeface="+mn-cs"/>
                        </a:rPr>
                        <a:t> </a:t>
                      </a:r>
                      <a:r>
                        <a:rPr lang="ru-RU" sz="900" b="0" kern="1200" dirty="0" err="1">
                          <a:solidFill>
                            <a:schemeClr val="bg1"/>
                          </a:solidFill>
                          <a:effectLst/>
                          <a:latin typeface="Museo Sans Cyrl 100" panose="02000000000000000000" pitchFamily="50" charset="-52"/>
                          <a:ea typeface="+mn-ea"/>
                          <a:cs typeface="+mn-cs"/>
                        </a:rPr>
                        <a:t>звернути</a:t>
                      </a:r>
                      <a:r>
                        <a:rPr lang="ru-RU" sz="900" b="0" kern="1200" dirty="0">
                          <a:solidFill>
                            <a:schemeClr val="bg1"/>
                          </a:solidFill>
                          <a:effectLst/>
                          <a:latin typeface="Museo Sans Cyrl 100" panose="02000000000000000000" pitchFamily="50" charset="-52"/>
                          <a:ea typeface="+mn-ea"/>
                          <a:cs typeface="+mn-cs"/>
                        </a:rPr>
                        <a:t> </a:t>
                      </a:r>
                      <a:r>
                        <a:rPr lang="ru-RU" sz="900" b="0" kern="1200" dirty="0" err="1">
                          <a:solidFill>
                            <a:schemeClr val="bg1"/>
                          </a:solidFill>
                          <a:effectLst/>
                          <a:latin typeface="Museo Sans Cyrl 100" panose="02000000000000000000" pitchFamily="50" charset="-52"/>
                          <a:ea typeface="+mn-ea"/>
                          <a:cs typeface="+mn-cs"/>
                        </a:rPr>
                        <a:t>увагу</a:t>
                      </a:r>
                      <a:r>
                        <a:rPr lang="ru-RU" sz="900" b="0" kern="1200" dirty="0">
                          <a:solidFill>
                            <a:schemeClr val="bg1"/>
                          </a:solidFill>
                          <a:effectLst/>
                          <a:latin typeface="Museo Sans Cyrl 100" panose="02000000000000000000" pitchFamily="50" charset="-52"/>
                          <a:ea typeface="+mn-ea"/>
                          <a:cs typeface="+mn-cs"/>
                        </a:rPr>
                        <a:t> на те, </a:t>
                      </a:r>
                      <a:r>
                        <a:rPr lang="ru-RU" sz="900" b="0" kern="1200" dirty="0" err="1">
                          <a:solidFill>
                            <a:schemeClr val="bg1"/>
                          </a:solidFill>
                          <a:effectLst/>
                          <a:latin typeface="Museo Sans Cyrl 100" panose="02000000000000000000" pitchFamily="50" charset="-52"/>
                          <a:ea typeface="+mn-ea"/>
                          <a:cs typeface="+mn-cs"/>
                        </a:rPr>
                        <a:t>що</a:t>
                      </a:r>
                      <a:r>
                        <a:rPr lang="ru-RU" sz="900" b="0" kern="1200" dirty="0">
                          <a:solidFill>
                            <a:schemeClr val="bg1"/>
                          </a:solidFill>
                          <a:effectLst/>
                          <a:latin typeface="Museo Sans Cyrl 100" panose="02000000000000000000" pitchFamily="50" charset="-52"/>
                          <a:ea typeface="+mn-ea"/>
                          <a:cs typeface="+mn-cs"/>
                        </a:rPr>
                        <a:t> у 32% </a:t>
                      </a:r>
                      <a:r>
                        <a:rPr lang="ru-RU" sz="900" b="0" kern="1200" dirty="0" err="1">
                          <a:solidFill>
                            <a:schemeClr val="bg1"/>
                          </a:solidFill>
                          <a:effectLst/>
                          <a:latin typeface="Museo Sans Cyrl 100" panose="02000000000000000000" pitchFamily="50" charset="-52"/>
                          <a:ea typeface="+mn-ea"/>
                          <a:cs typeface="+mn-cs"/>
                        </a:rPr>
                        <a:t>пацієнтів</a:t>
                      </a:r>
                      <a:r>
                        <a:rPr lang="ru-RU" sz="900" b="0" kern="1200" dirty="0">
                          <a:solidFill>
                            <a:schemeClr val="bg1"/>
                          </a:solidFill>
                          <a:effectLst/>
                          <a:latin typeface="Museo Sans Cyrl 100" panose="02000000000000000000" pitchFamily="50" charset="-52"/>
                          <a:ea typeface="+mn-ea"/>
                          <a:cs typeface="+mn-cs"/>
                        </a:rPr>
                        <a:t> та у 38,7% </a:t>
                      </a:r>
                      <a:r>
                        <a:rPr lang="ru-RU" sz="900" b="0" kern="1200" dirty="0" err="1">
                          <a:solidFill>
                            <a:schemeClr val="bg1"/>
                          </a:solidFill>
                          <a:effectLst/>
                          <a:latin typeface="Museo Sans Cyrl 100" panose="02000000000000000000" pitchFamily="50" charset="-52"/>
                          <a:ea typeface="+mn-ea"/>
                          <a:cs typeface="+mn-cs"/>
                        </a:rPr>
                        <a:t>медичних</a:t>
                      </a:r>
                      <a:r>
                        <a:rPr lang="ru-RU" sz="900" b="0" kern="1200" dirty="0">
                          <a:solidFill>
                            <a:schemeClr val="bg1"/>
                          </a:solidFill>
                          <a:effectLst/>
                          <a:latin typeface="Museo Sans Cyrl 100" panose="02000000000000000000" pitchFamily="50" charset="-52"/>
                          <a:ea typeface="+mn-ea"/>
                          <a:cs typeface="+mn-cs"/>
                        </a:rPr>
                        <a:t> </a:t>
                      </a:r>
                      <a:r>
                        <a:rPr lang="ru-RU" sz="900" b="0" kern="1200" dirty="0" err="1">
                          <a:solidFill>
                            <a:schemeClr val="bg1"/>
                          </a:solidFill>
                          <a:effectLst/>
                          <a:latin typeface="Museo Sans Cyrl 100" panose="02000000000000000000" pitchFamily="50" charset="-52"/>
                          <a:ea typeface="+mn-ea"/>
                          <a:cs typeface="+mn-cs"/>
                        </a:rPr>
                        <a:t>працівників</a:t>
                      </a:r>
                      <a:r>
                        <a:rPr lang="ru-RU" sz="900" b="0" kern="1200" dirty="0">
                          <a:solidFill>
                            <a:schemeClr val="bg1"/>
                          </a:solidFill>
                          <a:effectLst/>
                          <a:latin typeface="Museo Sans Cyrl 100" panose="02000000000000000000" pitchFamily="50" charset="-52"/>
                          <a:ea typeface="+mn-ea"/>
                          <a:cs typeface="+mn-cs"/>
                        </a:rPr>
                        <a:t> </a:t>
                      </a:r>
                      <a:r>
                        <a:rPr lang="ru-RU" sz="900" b="0" kern="1200" dirty="0" err="1">
                          <a:solidFill>
                            <a:schemeClr val="bg1"/>
                          </a:solidFill>
                          <a:effectLst/>
                          <a:latin typeface="Museo Sans Cyrl 100" panose="02000000000000000000" pitchFamily="50" charset="-52"/>
                          <a:ea typeface="+mn-ea"/>
                          <a:cs typeface="+mn-cs"/>
                        </a:rPr>
                        <a:t>був</a:t>
                      </a:r>
                      <a:r>
                        <a:rPr lang="ru-RU" sz="900" b="0" kern="1200" dirty="0">
                          <a:solidFill>
                            <a:schemeClr val="bg1"/>
                          </a:solidFill>
                          <a:effectLst/>
                          <a:latin typeface="Museo Sans Cyrl 100" panose="02000000000000000000" pitchFamily="50" charset="-52"/>
                          <a:ea typeface="+mn-ea"/>
                          <a:cs typeface="+mn-cs"/>
                        </a:rPr>
                        <a:t> </a:t>
                      </a:r>
                      <a:r>
                        <a:rPr lang="ru-RU" sz="900" b="0" kern="1200" dirty="0" err="1">
                          <a:solidFill>
                            <a:schemeClr val="bg1"/>
                          </a:solidFill>
                          <a:effectLst/>
                          <a:latin typeface="Museo Sans Cyrl 100" panose="02000000000000000000" pitchFamily="50" charset="-52"/>
                          <a:ea typeface="+mn-ea"/>
                          <a:cs typeface="+mn-cs"/>
                        </a:rPr>
                        <a:t>досвід</a:t>
                      </a:r>
                      <a:r>
                        <a:rPr lang="ru-RU" sz="900" b="0" kern="1200" dirty="0">
                          <a:solidFill>
                            <a:schemeClr val="bg1"/>
                          </a:solidFill>
                          <a:effectLst/>
                          <a:latin typeface="Museo Sans Cyrl 100" panose="02000000000000000000" pitchFamily="50" charset="-52"/>
                          <a:ea typeface="+mn-ea"/>
                          <a:cs typeface="+mn-cs"/>
                        </a:rPr>
                        <a:t> того, </a:t>
                      </a:r>
                      <a:r>
                        <a:rPr lang="ru-RU" sz="900" b="0" kern="1200" dirty="0" err="1">
                          <a:solidFill>
                            <a:schemeClr val="bg1"/>
                          </a:solidFill>
                          <a:effectLst/>
                          <a:latin typeface="Museo Sans Cyrl 100" panose="02000000000000000000" pitchFamily="50" charset="-52"/>
                          <a:ea typeface="+mn-ea"/>
                          <a:cs typeface="+mn-cs"/>
                        </a:rPr>
                        <a:t>що</a:t>
                      </a:r>
                      <a:r>
                        <a:rPr lang="ru-RU" sz="900" b="0" kern="1200" dirty="0">
                          <a:solidFill>
                            <a:schemeClr val="bg1"/>
                          </a:solidFill>
                          <a:effectLst/>
                          <a:latin typeface="Museo Sans Cyrl 100" panose="02000000000000000000" pitchFamily="50" charset="-52"/>
                          <a:ea typeface="+mn-ea"/>
                          <a:cs typeface="+mn-cs"/>
                        </a:rPr>
                        <a:t> </a:t>
                      </a:r>
                      <a:r>
                        <a:rPr lang="ru-RU" sz="900" b="0" kern="1200" dirty="0" err="1">
                          <a:solidFill>
                            <a:schemeClr val="bg1"/>
                          </a:solidFill>
                          <a:effectLst/>
                          <a:latin typeface="Museo Sans Cyrl 100" panose="02000000000000000000" pitchFamily="50" charset="-52"/>
                          <a:ea typeface="+mn-ea"/>
                          <a:cs typeface="+mn-cs"/>
                        </a:rPr>
                        <a:t>їх</a:t>
                      </a:r>
                      <a:r>
                        <a:rPr lang="ru-RU" sz="900" b="0" kern="1200" dirty="0">
                          <a:solidFill>
                            <a:schemeClr val="bg1"/>
                          </a:solidFill>
                          <a:effectLst/>
                          <a:latin typeface="Museo Sans Cyrl 100" panose="02000000000000000000" pitchFamily="50" charset="-52"/>
                          <a:ea typeface="+mn-ea"/>
                          <a:cs typeface="+mn-cs"/>
                        </a:rPr>
                        <a:t> </a:t>
                      </a:r>
                      <a:r>
                        <a:rPr lang="ru-RU" sz="900" b="0" kern="1200" dirty="0" err="1">
                          <a:solidFill>
                            <a:schemeClr val="bg1"/>
                          </a:solidFill>
                          <a:effectLst/>
                          <a:latin typeface="Museo Sans Cyrl 100" panose="02000000000000000000" pitchFamily="50" charset="-52"/>
                          <a:ea typeface="+mn-ea"/>
                          <a:cs typeface="+mn-cs"/>
                        </a:rPr>
                        <a:t>діяльність</a:t>
                      </a:r>
                      <a:r>
                        <a:rPr lang="ru-RU" sz="900" b="0" kern="1200" dirty="0">
                          <a:solidFill>
                            <a:schemeClr val="bg1"/>
                          </a:solidFill>
                          <a:effectLst/>
                          <a:latin typeface="Museo Sans Cyrl 100" panose="02000000000000000000" pitchFamily="50" charset="-52"/>
                          <a:ea typeface="+mn-ea"/>
                          <a:cs typeface="+mn-cs"/>
                        </a:rPr>
                        <a:t> </a:t>
                      </a:r>
                      <a:r>
                        <a:rPr lang="uk-UA" sz="900" dirty="0">
                          <a:effectLst/>
                          <a:latin typeface="Calibri" panose="020F0502020204030204" pitchFamily="34" charset="0"/>
                          <a:ea typeface="Calibri" panose="020F0502020204030204" pitchFamily="34" charset="0"/>
                          <a:cs typeface="Calibri" panose="020F0502020204030204" pitchFamily="34" charset="0"/>
                        </a:rPr>
                        <a:t>проходила в умовах загрози для життя.</a:t>
                      </a:r>
                      <a:endParaRPr lang="ru-RU" sz="900" b="0" kern="1200" dirty="0">
                        <a:solidFill>
                          <a:schemeClr val="bg1"/>
                        </a:solidFill>
                        <a:effectLst/>
                        <a:latin typeface="Museo Sans Cyrl 100" panose="02000000000000000000" pitchFamily="50" charset="-52"/>
                        <a:ea typeface="+mn-ea"/>
                        <a:cs typeface="+mn-cs"/>
                      </a:endParaRPr>
                    </a:p>
                    <a:p>
                      <a:pPr algn="l">
                        <a:lnSpc>
                          <a:spcPts val="1200"/>
                        </a:lnSpc>
                        <a:spcBef>
                          <a:spcPts val="0"/>
                        </a:spcBef>
                        <a:spcAft>
                          <a:spcPts val="0"/>
                        </a:spcAft>
                      </a:pPr>
                      <a:endParaRPr lang="ru-RU" sz="900" b="0" kern="1200" dirty="0">
                        <a:solidFill>
                          <a:schemeClr val="bg1"/>
                        </a:solidFill>
                        <a:effectLst/>
                        <a:latin typeface="Museo Sans Cyrl 100" panose="02000000000000000000" pitchFamily="50" charset="-52"/>
                        <a:ea typeface="+mn-ea"/>
                        <a:cs typeface="+mn-cs"/>
                      </a:endParaRPr>
                    </a:p>
                  </a:txBody>
                  <a:tcPr marL="68580" marR="68580" marT="0" marB="0">
                    <a:lnL w="190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16201181"/>
                  </a:ext>
                </a:extLst>
              </a:tr>
            </a:tbl>
          </a:graphicData>
        </a:graphic>
      </p:graphicFrame>
      <p:graphicFrame>
        <p:nvGraphicFramePr>
          <p:cNvPr id="21" name="Таблица 20"/>
          <p:cNvGraphicFramePr>
            <a:graphicFrameLocks noGrp="1"/>
          </p:cNvGraphicFramePr>
          <p:nvPr>
            <p:extLst>
              <p:ext uri="{D42A27DB-BD31-4B8C-83A1-F6EECF244321}">
                <p14:modId xmlns:p14="http://schemas.microsoft.com/office/powerpoint/2010/main" val="4051373138"/>
              </p:ext>
            </p:extLst>
          </p:nvPr>
        </p:nvGraphicFramePr>
        <p:xfrm>
          <a:off x="204059" y="1235748"/>
          <a:ext cx="5728909" cy="3176877"/>
        </p:xfrm>
        <a:graphic>
          <a:graphicData uri="http://schemas.openxmlformats.org/drawingml/2006/table">
            <a:tbl>
              <a:tblPr firstRow="1" bandRow="1">
                <a:tableStyleId>{5C22544A-7EE6-4342-B048-85BDC9FD1C3A}</a:tableStyleId>
              </a:tblPr>
              <a:tblGrid>
                <a:gridCol w="4296683">
                  <a:extLst>
                    <a:ext uri="{9D8B030D-6E8A-4147-A177-3AD203B41FA5}">
                      <a16:colId xmlns:a16="http://schemas.microsoft.com/office/drawing/2014/main" val="1347645679"/>
                    </a:ext>
                  </a:extLst>
                </a:gridCol>
                <a:gridCol w="716113">
                  <a:extLst>
                    <a:ext uri="{9D8B030D-6E8A-4147-A177-3AD203B41FA5}">
                      <a16:colId xmlns:a16="http://schemas.microsoft.com/office/drawing/2014/main" val="3990310320"/>
                    </a:ext>
                  </a:extLst>
                </a:gridCol>
                <a:gridCol w="716113">
                  <a:extLst>
                    <a:ext uri="{9D8B030D-6E8A-4147-A177-3AD203B41FA5}">
                      <a16:colId xmlns:a16="http://schemas.microsoft.com/office/drawing/2014/main" val="3761390547"/>
                    </a:ext>
                  </a:extLst>
                </a:gridCol>
              </a:tblGrid>
              <a:tr h="411733">
                <a:tc gridSpan="3">
                  <a:txBody>
                    <a:bodyPr/>
                    <a:lstStyle/>
                    <a:p>
                      <a:pPr defTabSz="685800">
                        <a:lnSpc>
                          <a:spcPct val="107000"/>
                        </a:lnSpc>
                      </a:pPr>
                      <a:endParaRPr lang="ru-RU" sz="1100" b="0" dirty="0">
                        <a:solidFill>
                          <a:schemeClr val="tx2"/>
                        </a:solidFill>
                        <a:latin typeface="Museo Sans Cyrl 500" panose="02000000000000000000" pitchFamily="50" charset="-52"/>
                        <a:ea typeface="Calibri" panose="020F0502020204030204" pitchFamily="34" charset="0"/>
                        <a:cs typeface="Times New Roman" panose="02020603050405020304" pitchFamily="18" charset="0"/>
                      </a:endParaRPr>
                    </a:p>
                  </a:txBody>
                  <a:tcPr marL="0" marR="0" marT="0" marB="0">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a:lnSpc>
                          <a:spcPct val="107000"/>
                        </a:lnSpc>
                        <a:spcAft>
                          <a:spcPts val="0"/>
                        </a:spcAft>
                      </a:pPr>
                      <a:endParaRPr lang="ru-RU" sz="900" b="0" kern="1200" dirty="0">
                        <a:solidFill>
                          <a:schemeClr val="bg1"/>
                        </a:solidFill>
                        <a:effectLst/>
                        <a:latin typeface="Museo Sans Cyrl 700" panose="02000000000000000000" pitchFamily="50" charset="-52"/>
                        <a:ea typeface="Calibri" panose="020F0502020204030204" pitchFamily="34" charset="0"/>
                        <a:cs typeface="Times New Roman" panose="02020603050405020304" pitchFamily="18" charset="0"/>
                      </a:endParaRPr>
                    </a:p>
                  </a:txBody>
                  <a:tcPr vert="vert27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TlToBr w="12700" cmpd="sng">
                      <a:noFill/>
                      <a:prstDash val="solid"/>
                    </a:lnTlToBr>
                    <a:lnBlToTr w="12700" cmpd="sng">
                      <a:noFill/>
                      <a:prstDash val="solid"/>
                    </a:lnBlToTr>
                    <a:solidFill>
                      <a:schemeClr val="accent1"/>
                    </a:solidFill>
                  </a:tcPr>
                </a:tc>
                <a:tc hMerge="1">
                  <a:txBody>
                    <a:bodyPr/>
                    <a:lstStyle/>
                    <a:p>
                      <a:pPr algn="l">
                        <a:lnSpc>
                          <a:spcPct val="107000"/>
                        </a:lnSpc>
                        <a:spcAft>
                          <a:spcPts val="0"/>
                        </a:spcAft>
                      </a:pPr>
                      <a:endParaRPr lang="ru-RU" sz="900" b="0" kern="1200" dirty="0">
                        <a:solidFill>
                          <a:schemeClr val="bg1"/>
                        </a:solidFill>
                        <a:effectLst/>
                        <a:latin typeface="Museo Sans Cyrl 700" panose="02000000000000000000" pitchFamily="50" charset="-52"/>
                        <a:ea typeface="Calibri" panose="020F0502020204030204" pitchFamily="34" charset="0"/>
                        <a:cs typeface="Times New Roman" panose="02020603050405020304" pitchFamily="18" charset="0"/>
                      </a:endParaRPr>
                    </a:p>
                  </a:txBody>
                  <a:tcPr vert="vert270" anchor="ctr">
                    <a:lnL w="1905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016201181"/>
                  </a:ext>
                </a:extLst>
              </a:tr>
              <a:tr h="294283">
                <a:tc>
                  <a:txBody>
                    <a:bodyPr/>
                    <a:lstStyle/>
                    <a:p>
                      <a:pPr algn="l">
                        <a:lnSpc>
                          <a:spcPts val="1200"/>
                        </a:lnSpc>
                        <a:spcAft>
                          <a:spcPts val="0"/>
                        </a:spcAft>
                      </a:pPr>
                      <a:r>
                        <a:rPr lang="uk-UA" sz="1000" b="0" kern="1200" dirty="0">
                          <a:solidFill>
                            <a:schemeClr val="tx1">
                              <a:lumMod val="75000"/>
                              <a:lumOff val="25000"/>
                            </a:schemeClr>
                          </a:solidFill>
                          <a:effectLst/>
                          <a:latin typeface="Museo Sans Cyrl 500" panose="02000000000000000000" pitchFamily="50" charset="-52"/>
                          <a:ea typeface="Calibri" panose="020F0502020204030204" pitchFamily="34" charset="0"/>
                          <a:cs typeface="Times New Roman" panose="02020603050405020304" pitchFamily="18" charset="0"/>
                        </a:rPr>
                        <a:t>Проблеми</a:t>
                      </a:r>
                      <a:endParaRPr lang="ru-RU" sz="1000" b="0" kern="1200" dirty="0">
                        <a:solidFill>
                          <a:schemeClr val="tx1">
                            <a:lumMod val="75000"/>
                            <a:lumOff val="25000"/>
                          </a:schemeClr>
                        </a:solidFill>
                        <a:effectLst/>
                        <a:latin typeface="Museo Sans Cyrl 500" panose="02000000000000000000" pitchFamily="50" charset="-52"/>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50000"/>
                        </a:lnSpc>
                        <a:spcAft>
                          <a:spcPts val="0"/>
                        </a:spcAft>
                      </a:pPr>
                      <a:r>
                        <a:rPr lang="ru-RU" sz="700" b="0" kern="1200" dirty="0">
                          <a:solidFill>
                            <a:schemeClr val="bg1"/>
                          </a:solidFill>
                          <a:effectLst/>
                          <a:latin typeface="Museo Sans Cyrl 700" panose="02000000000000000000" pitchFamily="50" charset="-52"/>
                          <a:ea typeface="Calibri" panose="020F0502020204030204" pitchFamily="34" charset="0"/>
                          <a:cs typeface="Times New Roman" panose="02020603050405020304" pitchFamily="18" charset="0"/>
                        </a:rPr>
                        <a:t>ТБ </a:t>
                      </a:r>
                      <a:r>
                        <a:rPr lang="ru-RU" sz="700" b="0" kern="1200" dirty="0" err="1">
                          <a:solidFill>
                            <a:schemeClr val="bg1"/>
                          </a:solidFill>
                          <a:effectLst/>
                          <a:latin typeface="Museo Sans Cyrl 700" panose="02000000000000000000" pitchFamily="50" charset="-52"/>
                          <a:ea typeface="Calibri" panose="020F0502020204030204" pitchFamily="34" charset="0"/>
                          <a:cs typeface="Times New Roman" panose="02020603050405020304" pitchFamily="18" charset="0"/>
                        </a:rPr>
                        <a:t>пацієнти</a:t>
                      </a:r>
                      <a:endParaRPr lang="ru-RU" sz="700" b="0" kern="1200" dirty="0">
                        <a:solidFill>
                          <a:schemeClr val="bg1"/>
                        </a:solidFill>
                        <a:effectLst/>
                        <a:latin typeface="Museo Sans Cyrl 700" panose="02000000000000000000" pitchFamily="50" charset="-52"/>
                        <a:ea typeface="Calibri" panose="020F0502020204030204" pitchFamily="34" charset="0"/>
                        <a:cs typeface="Times New Roman" panose="02020603050405020304" pitchFamily="18" charset="0"/>
                      </a:endParaRPr>
                    </a:p>
                  </a:txBody>
                  <a:tcPr marL="0" marR="0" marT="0" marB="0" anchor="ctr">
                    <a:lnL w="19050" cap="flat" cmpd="sng" algn="ctr">
                      <a:solidFill>
                        <a:schemeClr val="bg1"/>
                      </a:solidFill>
                      <a:prstDash val="solid"/>
                      <a:round/>
                      <a:headEnd type="none" w="med" len="med"/>
                      <a:tailEnd type="none" w="med" len="med"/>
                    </a:lnL>
                    <a:solidFill>
                      <a:schemeClr val="accent1"/>
                    </a:solidFill>
                  </a:tcPr>
                </a:tc>
                <a:tc>
                  <a:txBody>
                    <a:bodyPr/>
                    <a:lstStyle/>
                    <a:p>
                      <a:pPr algn="ctr">
                        <a:lnSpc>
                          <a:spcPct val="150000"/>
                        </a:lnSpc>
                        <a:spcAft>
                          <a:spcPts val="0"/>
                        </a:spcAft>
                      </a:pPr>
                      <a:r>
                        <a:rPr lang="ru-RU" sz="700" b="0" kern="1200" dirty="0" err="1">
                          <a:solidFill>
                            <a:schemeClr val="bg1"/>
                          </a:solidFill>
                          <a:effectLst/>
                          <a:latin typeface="Museo Sans Cyrl 700" panose="02000000000000000000" pitchFamily="50" charset="-52"/>
                          <a:ea typeface="Calibri" panose="020F0502020204030204" pitchFamily="34" charset="0"/>
                          <a:cs typeface="Times New Roman" panose="02020603050405020304" pitchFamily="18" charset="0"/>
                        </a:rPr>
                        <a:t>Медичні</a:t>
                      </a:r>
                      <a:endParaRPr lang="ru-RU" sz="700" b="0" kern="1200" dirty="0">
                        <a:solidFill>
                          <a:schemeClr val="bg1"/>
                        </a:solidFill>
                        <a:effectLst/>
                        <a:latin typeface="Museo Sans Cyrl 700" panose="02000000000000000000" pitchFamily="50" charset="-52"/>
                        <a:ea typeface="Calibri" panose="020F0502020204030204" pitchFamily="34" charset="0"/>
                        <a:cs typeface="Times New Roman" panose="02020603050405020304" pitchFamily="18" charset="0"/>
                      </a:endParaRPr>
                    </a:p>
                    <a:p>
                      <a:pPr algn="ctr">
                        <a:lnSpc>
                          <a:spcPct val="150000"/>
                        </a:lnSpc>
                        <a:spcAft>
                          <a:spcPts val="0"/>
                        </a:spcAft>
                      </a:pPr>
                      <a:r>
                        <a:rPr lang="ru-RU" sz="700" b="0" kern="1200" dirty="0" err="1">
                          <a:solidFill>
                            <a:schemeClr val="bg1"/>
                          </a:solidFill>
                          <a:effectLst/>
                          <a:latin typeface="Museo Sans Cyrl 700" panose="02000000000000000000" pitchFamily="50" charset="-52"/>
                          <a:ea typeface="Calibri" panose="020F0502020204030204" pitchFamily="34" charset="0"/>
                          <a:cs typeface="Times New Roman" panose="02020603050405020304" pitchFamily="18" charset="0"/>
                        </a:rPr>
                        <a:t>працівники</a:t>
                      </a:r>
                      <a:endParaRPr lang="ru-RU" sz="700" b="0" kern="1200" dirty="0">
                        <a:solidFill>
                          <a:schemeClr val="bg1"/>
                        </a:solidFill>
                        <a:effectLst/>
                        <a:latin typeface="Museo Sans Cyrl 700" panose="02000000000000000000" pitchFamily="50" charset="-52"/>
                        <a:ea typeface="Calibri" panose="020F0502020204030204" pitchFamily="34" charset="0"/>
                        <a:cs typeface="Times New Roman" panose="02020603050405020304" pitchFamily="18" charset="0"/>
                      </a:endParaRPr>
                    </a:p>
                  </a:txBody>
                  <a:tcPr marL="0" marR="0" marT="0" marB="0" anchor="ctr">
                    <a:solidFill>
                      <a:schemeClr val="tx2"/>
                    </a:solidFill>
                  </a:tcPr>
                </a:tc>
                <a:extLst>
                  <a:ext uri="{0D108BD9-81ED-4DB2-BD59-A6C34878D82A}">
                    <a16:rowId xmlns:a16="http://schemas.microsoft.com/office/drawing/2014/main" val="2948683746"/>
                  </a:ext>
                </a:extLst>
              </a:tr>
              <a:tr h="383841">
                <a:tc>
                  <a:txBody>
                    <a:bodyPr/>
                    <a:lstStyle/>
                    <a:p>
                      <a:pPr marL="0" lvl="0" indent="0">
                        <a:lnSpc>
                          <a:spcPct val="107000"/>
                        </a:lnSpc>
                        <a:spcAft>
                          <a:spcPts val="0"/>
                        </a:spcAft>
                        <a:buFont typeface="+mj-lt"/>
                        <a:buNone/>
                      </a:pPr>
                      <a:r>
                        <a:rPr lang="uk-UA" sz="1100" dirty="0">
                          <a:effectLst/>
                          <a:latin typeface="Calibri" panose="020F0502020204030204" pitchFamily="34" charset="0"/>
                          <a:ea typeface="Calibri" panose="020F0502020204030204" pitchFamily="34" charset="0"/>
                          <a:cs typeface="Calibri" panose="020F0502020204030204" pitchFamily="34" charset="0"/>
                        </a:rPr>
                        <a:t>Ваша діяльність проходила в умовах загрози для життя?</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latinLnBrk="0" hangingPunct="1">
                        <a:lnSpc>
                          <a:spcPct val="107000"/>
                        </a:lnSpc>
                        <a:spcAft>
                          <a:spcPts val="0"/>
                        </a:spcAft>
                      </a:pPr>
                      <a:r>
                        <a:rPr lang="ru-RU" sz="1000" kern="1200" dirty="0">
                          <a:solidFill>
                            <a:schemeClr val="accent1"/>
                          </a:solidFill>
                          <a:effectLst/>
                          <a:latin typeface="Museo Sans Cyrl 300" panose="02000000000000000000" pitchFamily="50" charset="-52"/>
                          <a:ea typeface="Calibri" panose="020F0502020204030204" pitchFamily="34" charset="0"/>
                          <a:cs typeface="Times New Roman" panose="02020603050405020304" pitchFamily="18" charset="0"/>
                        </a:rPr>
                        <a:t>32,0</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latinLnBrk="0" hangingPunct="1">
                        <a:lnSpc>
                          <a:spcPct val="107000"/>
                        </a:lnSpc>
                        <a:spcAft>
                          <a:spcPts val="0"/>
                        </a:spcAft>
                      </a:pPr>
                      <a:r>
                        <a:rPr lang="ru-RU" sz="1000" kern="1200" dirty="0">
                          <a:solidFill>
                            <a:schemeClr val="tx2"/>
                          </a:solidFill>
                          <a:effectLst/>
                          <a:latin typeface="Museo Sans Cyrl 700" panose="02000000000000000000" pitchFamily="50" charset="-52"/>
                          <a:ea typeface="Calibri" panose="020F0502020204030204" pitchFamily="34" charset="0"/>
                          <a:cs typeface="Times New Roman" panose="02020603050405020304" pitchFamily="18" charset="0"/>
                        </a:rPr>
                        <a:t>38,7</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8418739"/>
                  </a:ext>
                </a:extLst>
              </a:tr>
              <a:tr h="273165">
                <a:tc>
                  <a:txBody>
                    <a:bodyPr/>
                    <a:lstStyle/>
                    <a:p>
                      <a:pPr marL="0" lvl="0" indent="0">
                        <a:lnSpc>
                          <a:spcPct val="107000"/>
                        </a:lnSpc>
                        <a:spcAft>
                          <a:spcPts val="0"/>
                        </a:spcAft>
                        <a:buFont typeface="+mj-lt"/>
                        <a:buNone/>
                      </a:pPr>
                      <a:r>
                        <a:rPr lang="uk-UA" sz="1100" dirty="0">
                          <a:effectLst/>
                          <a:latin typeface="Calibri" panose="020F0502020204030204" pitchFamily="34" charset="0"/>
                          <a:ea typeface="Calibri" panose="020F0502020204030204" pitchFamily="34" charset="0"/>
                          <a:cs typeface="Calibri" panose="020F0502020204030204" pitchFamily="34" charset="0"/>
                        </a:rPr>
                        <a:t>Ви швидко реагуєте на різкі звуки, що нагадують травматичні події минулого?</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latinLnBrk="0" hangingPunct="1">
                        <a:lnSpc>
                          <a:spcPct val="107000"/>
                        </a:lnSpc>
                        <a:spcAft>
                          <a:spcPts val="0"/>
                        </a:spcAft>
                      </a:pPr>
                      <a:r>
                        <a:rPr lang="ru-RU" sz="1000" kern="1200" dirty="0">
                          <a:solidFill>
                            <a:schemeClr val="accent1"/>
                          </a:solidFill>
                          <a:effectLst/>
                          <a:latin typeface="Museo Sans Cyrl 300" panose="02000000000000000000" pitchFamily="50" charset="-52"/>
                          <a:ea typeface="Calibri" panose="020F0502020204030204" pitchFamily="34" charset="0"/>
                          <a:cs typeface="Times New Roman" panose="02020603050405020304" pitchFamily="18" charset="0"/>
                        </a:rPr>
                        <a:t>57,3</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algn="ctr" defTabSz="685800" rtl="0" eaLnBrk="1" latinLnBrk="0" hangingPunct="1">
                        <a:lnSpc>
                          <a:spcPct val="107000"/>
                        </a:lnSpc>
                        <a:spcAft>
                          <a:spcPts val="0"/>
                        </a:spcAft>
                      </a:pPr>
                      <a:r>
                        <a:rPr lang="ru-RU" sz="1000" kern="1200" dirty="0">
                          <a:solidFill>
                            <a:schemeClr val="tx2"/>
                          </a:solidFill>
                          <a:effectLst/>
                          <a:latin typeface="Museo Sans Cyrl 700" panose="02000000000000000000" pitchFamily="50" charset="-52"/>
                          <a:ea typeface="Calibri" panose="020F0502020204030204" pitchFamily="34" charset="0"/>
                          <a:cs typeface="Times New Roman" panose="02020603050405020304" pitchFamily="18" charset="0"/>
                        </a:rPr>
                        <a:t>63,3</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2133733767"/>
                  </a:ext>
                </a:extLst>
              </a:tr>
              <a:tr h="361183">
                <a:tc>
                  <a:txBody>
                    <a:bodyPr/>
                    <a:lstStyle/>
                    <a:p>
                      <a:pPr marL="0" lvl="0" indent="0">
                        <a:lnSpc>
                          <a:spcPct val="107000"/>
                        </a:lnSpc>
                        <a:spcAft>
                          <a:spcPts val="0"/>
                        </a:spcAft>
                        <a:buFont typeface="+mj-lt"/>
                        <a:buNone/>
                      </a:pPr>
                      <a:r>
                        <a:rPr lang="uk-UA" sz="1100" dirty="0">
                          <a:effectLst/>
                          <a:latin typeface="Calibri" panose="020F0502020204030204" pitchFamily="34" charset="0"/>
                          <a:ea typeface="Calibri" panose="020F0502020204030204" pitchFamily="34" charset="0"/>
                          <a:cs typeface="Calibri" panose="020F0502020204030204" pitchFamily="34" charset="0"/>
                        </a:rPr>
                        <a:t>Ви відчуваєте відчуженість до інших людей?</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latinLnBrk="0" hangingPunct="1">
                        <a:lnSpc>
                          <a:spcPct val="107000"/>
                        </a:lnSpc>
                        <a:spcAft>
                          <a:spcPts val="0"/>
                        </a:spcAft>
                      </a:pPr>
                      <a:r>
                        <a:rPr lang="ru-RU" sz="1000" kern="1200" dirty="0">
                          <a:solidFill>
                            <a:schemeClr val="accent1"/>
                          </a:solidFill>
                          <a:effectLst/>
                          <a:latin typeface="Museo Sans Cyrl 300" panose="02000000000000000000" pitchFamily="50" charset="-52"/>
                          <a:ea typeface="Calibri" panose="020F0502020204030204" pitchFamily="34" charset="0"/>
                          <a:cs typeface="Times New Roman" panose="02020603050405020304" pitchFamily="18" charset="0"/>
                        </a:rPr>
                        <a:t>15,3</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latinLnBrk="0" hangingPunct="1">
                        <a:lnSpc>
                          <a:spcPct val="107000"/>
                        </a:lnSpc>
                        <a:spcAft>
                          <a:spcPts val="0"/>
                        </a:spcAft>
                      </a:pPr>
                      <a:r>
                        <a:rPr lang="ru-RU" sz="1000" kern="1200" dirty="0">
                          <a:solidFill>
                            <a:schemeClr val="tx2"/>
                          </a:solidFill>
                          <a:effectLst/>
                          <a:latin typeface="Museo Sans Cyrl 300" panose="02000000000000000000" pitchFamily="50" charset="-52"/>
                          <a:ea typeface="Calibri" panose="020F0502020204030204" pitchFamily="34" charset="0"/>
                          <a:cs typeface="Times New Roman" panose="02020603050405020304" pitchFamily="18" charset="0"/>
                        </a:rPr>
                        <a:t>16,0</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92430364"/>
                  </a:ext>
                </a:extLst>
              </a:tr>
              <a:tr h="372130">
                <a:tc>
                  <a:txBody>
                    <a:bodyPr/>
                    <a:lstStyle/>
                    <a:p>
                      <a:pPr marL="0" lvl="0" indent="0">
                        <a:lnSpc>
                          <a:spcPct val="107000"/>
                        </a:lnSpc>
                        <a:spcAft>
                          <a:spcPts val="0"/>
                        </a:spcAft>
                        <a:buFont typeface="+mj-lt"/>
                        <a:buNone/>
                      </a:pPr>
                      <a:r>
                        <a:rPr lang="uk-UA" sz="1100" dirty="0">
                          <a:effectLst/>
                          <a:latin typeface="Calibri" panose="020F0502020204030204" pitchFamily="34" charset="0"/>
                          <a:ea typeface="Calibri" panose="020F0502020204030204" pitchFamily="34" charset="0"/>
                          <a:cs typeface="Calibri" panose="020F0502020204030204" pitchFamily="34" charset="0"/>
                        </a:rPr>
                        <a:t>Вам достатньо невеличкої дрібниці щоб почати гніватися?</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latinLnBrk="0" hangingPunct="1">
                        <a:lnSpc>
                          <a:spcPct val="107000"/>
                        </a:lnSpc>
                        <a:spcAft>
                          <a:spcPts val="0"/>
                        </a:spcAft>
                      </a:pPr>
                      <a:r>
                        <a:rPr lang="ru-RU" sz="1000" kern="1200" dirty="0">
                          <a:solidFill>
                            <a:schemeClr val="accent1"/>
                          </a:solidFill>
                          <a:effectLst/>
                          <a:latin typeface="Museo Sans Cyrl 300" panose="02000000000000000000" pitchFamily="50" charset="-52"/>
                          <a:ea typeface="Calibri" panose="020F0502020204030204" pitchFamily="34" charset="0"/>
                          <a:cs typeface="Times New Roman" panose="02020603050405020304" pitchFamily="18" charset="0"/>
                        </a:rPr>
                        <a:t>35,3</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latinLnBrk="0" hangingPunct="1">
                        <a:lnSpc>
                          <a:spcPct val="107000"/>
                        </a:lnSpc>
                        <a:spcAft>
                          <a:spcPts val="0"/>
                        </a:spcAft>
                      </a:pPr>
                      <a:r>
                        <a:rPr lang="ru-RU" sz="1000" kern="1200" dirty="0">
                          <a:solidFill>
                            <a:schemeClr val="tx2"/>
                          </a:solidFill>
                          <a:effectLst/>
                          <a:latin typeface="Museo Sans Cyrl 300" panose="02000000000000000000" pitchFamily="50" charset="-52"/>
                          <a:ea typeface="Calibri" panose="020F0502020204030204" pitchFamily="34" charset="0"/>
                          <a:cs typeface="Times New Roman" panose="02020603050405020304" pitchFamily="18" charset="0"/>
                        </a:rPr>
                        <a:t>33,3</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8665940"/>
                  </a:ext>
                </a:extLst>
              </a:tr>
              <a:tr h="306458">
                <a:tc>
                  <a:txBody>
                    <a:bodyPr/>
                    <a:lstStyle/>
                    <a:p>
                      <a:pPr marL="0" lvl="0" indent="0">
                        <a:lnSpc>
                          <a:spcPct val="107000"/>
                        </a:lnSpc>
                        <a:spcAft>
                          <a:spcPts val="0"/>
                        </a:spcAft>
                        <a:buFont typeface="+mj-lt"/>
                        <a:buNone/>
                      </a:pPr>
                      <a:r>
                        <a:rPr lang="uk-UA" sz="1100" dirty="0">
                          <a:effectLst/>
                          <a:latin typeface="Calibri" panose="020F0502020204030204" pitchFamily="34" charset="0"/>
                          <a:ea typeface="Calibri" panose="020F0502020204030204" pitchFamily="34" charset="0"/>
                          <a:cs typeface="Calibri" panose="020F0502020204030204" pitchFamily="34" charset="0"/>
                        </a:rPr>
                        <a:t>Ви намагаєтеся уникати спогадів про травматичні події?</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latinLnBrk="0" hangingPunct="1">
                        <a:lnSpc>
                          <a:spcPct val="107000"/>
                        </a:lnSpc>
                        <a:spcAft>
                          <a:spcPts val="0"/>
                        </a:spcAft>
                      </a:pPr>
                      <a:r>
                        <a:rPr lang="ru-RU" sz="1000" kern="1200" dirty="0">
                          <a:solidFill>
                            <a:schemeClr val="accent1"/>
                          </a:solidFill>
                          <a:effectLst/>
                          <a:latin typeface="Museo Sans Cyrl 700" panose="02000000000000000000" pitchFamily="50" charset="-52"/>
                          <a:ea typeface="Calibri" panose="020F0502020204030204" pitchFamily="34" charset="0"/>
                          <a:cs typeface="Times New Roman" panose="02020603050405020304" pitchFamily="18" charset="0"/>
                        </a:rPr>
                        <a:t>61,3</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algn="ctr" defTabSz="685800" rtl="0" eaLnBrk="1" latinLnBrk="0" hangingPunct="1">
                        <a:lnSpc>
                          <a:spcPct val="107000"/>
                        </a:lnSpc>
                        <a:spcAft>
                          <a:spcPts val="0"/>
                        </a:spcAft>
                      </a:pPr>
                      <a:r>
                        <a:rPr lang="ru-RU" sz="1000" kern="1200" dirty="0">
                          <a:solidFill>
                            <a:schemeClr val="tx2"/>
                          </a:solidFill>
                          <a:effectLst/>
                          <a:latin typeface="Museo Sans Cyrl 300" panose="02000000000000000000" pitchFamily="50" charset="-52"/>
                          <a:ea typeface="Calibri" panose="020F0502020204030204" pitchFamily="34" charset="0"/>
                          <a:cs typeface="Times New Roman" panose="02020603050405020304" pitchFamily="18" charset="0"/>
                        </a:rPr>
                        <a:t>62,0</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3738954478"/>
                  </a:ext>
                </a:extLst>
              </a:tr>
              <a:tr h="303323">
                <a:tc>
                  <a:txBody>
                    <a:bodyPr/>
                    <a:lstStyle/>
                    <a:p>
                      <a:pPr marL="0" lvl="0" indent="0">
                        <a:lnSpc>
                          <a:spcPct val="107000"/>
                        </a:lnSpc>
                        <a:spcAft>
                          <a:spcPts val="0"/>
                        </a:spcAft>
                        <a:buFont typeface="+mj-lt"/>
                        <a:buNone/>
                      </a:pPr>
                      <a:r>
                        <a:rPr lang="uk-UA" sz="1100" dirty="0">
                          <a:effectLst/>
                          <a:latin typeface="Calibri" panose="020F0502020204030204" pitchFamily="34" charset="0"/>
                          <a:ea typeface="Calibri" panose="020F0502020204030204" pitchFamily="34" charset="0"/>
                          <a:cs typeface="Calibri" panose="020F0502020204030204" pitchFamily="34" charset="0"/>
                        </a:rPr>
                        <a:t>Ви відчуваєте провину за деякі речі що робили раніше?</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latinLnBrk="0" hangingPunct="1">
                        <a:lnSpc>
                          <a:spcPct val="107000"/>
                        </a:lnSpc>
                        <a:spcAft>
                          <a:spcPts val="0"/>
                        </a:spcAft>
                      </a:pPr>
                      <a:r>
                        <a:rPr lang="ru-RU" sz="1000" kern="1200" dirty="0">
                          <a:solidFill>
                            <a:schemeClr val="accent1"/>
                          </a:solidFill>
                          <a:effectLst/>
                          <a:latin typeface="Museo Sans Cyrl 700" panose="02000000000000000000" pitchFamily="50" charset="-52"/>
                          <a:ea typeface="Calibri" panose="020F0502020204030204" pitchFamily="34" charset="0"/>
                          <a:cs typeface="Times New Roman" panose="02020603050405020304" pitchFamily="18" charset="0"/>
                        </a:rPr>
                        <a:t>36,0</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latinLnBrk="0" hangingPunct="1">
                        <a:lnSpc>
                          <a:spcPct val="107000"/>
                        </a:lnSpc>
                        <a:spcAft>
                          <a:spcPts val="0"/>
                        </a:spcAft>
                      </a:pPr>
                      <a:r>
                        <a:rPr lang="ru-RU" sz="1000" kern="1200" dirty="0">
                          <a:solidFill>
                            <a:schemeClr val="tx2"/>
                          </a:solidFill>
                          <a:effectLst/>
                          <a:latin typeface="Museo Sans Cyrl 300" panose="02000000000000000000" pitchFamily="50" charset="-52"/>
                          <a:ea typeface="Calibri" panose="020F0502020204030204" pitchFamily="34" charset="0"/>
                          <a:cs typeface="Times New Roman" panose="02020603050405020304" pitchFamily="18" charset="0"/>
                        </a:rPr>
                        <a:t>40,7</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381599"/>
                  </a:ext>
                </a:extLst>
              </a:tr>
              <a:tr h="383841">
                <a:tc>
                  <a:txBody>
                    <a:bodyPr/>
                    <a:lstStyle/>
                    <a:p>
                      <a:pPr marL="0" lvl="0" indent="0">
                        <a:lnSpc>
                          <a:spcPct val="107000"/>
                        </a:lnSpc>
                        <a:spcAft>
                          <a:spcPts val="0"/>
                        </a:spcAft>
                        <a:buFont typeface="+mj-lt"/>
                        <a:buNone/>
                      </a:pPr>
                      <a:r>
                        <a:rPr lang="uk-UA" sz="1100" dirty="0">
                          <a:effectLst/>
                          <a:latin typeface="Calibri" panose="020F0502020204030204" pitchFamily="34" charset="0"/>
                          <a:ea typeface="Calibri" panose="020F0502020204030204" pitchFamily="34" charset="0"/>
                          <a:cs typeface="Calibri" panose="020F0502020204030204" pitchFamily="34" charset="0"/>
                        </a:rPr>
                        <a:t>Ви маєте проблеми зі сном?</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latinLnBrk="0" hangingPunct="1">
                        <a:lnSpc>
                          <a:spcPct val="107000"/>
                        </a:lnSpc>
                        <a:spcAft>
                          <a:spcPts val="0"/>
                        </a:spcAft>
                      </a:pPr>
                      <a:r>
                        <a:rPr lang="ru-RU" sz="1000" kern="1200" dirty="0">
                          <a:solidFill>
                            <a:schemeClr val="accent1"/>
                          </a:solidFill>
                          <a:effectLst/>
                          <a:latin typeface="Museo Sans Cyrl 300" panose="02000000000000000000" pitchFamily="50" charset="-52"/>
                          <a:ea typeface="Calibri" panose="020F0502020204030204" pitchFamily="34" charset="0"/>
                          <a:cs typeface="Times New Roman" panose="02020603050405020304" pitchFamily="18" charset="0"/>
                        </a:rPr>
                        <a:t>42,0</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latinLnBrk="0" hangingPunct="1">
                        <a:lnSpc>
                          <a:spcPct val="107000"/>
                        </a:lnSpc>
                        <a:spcAft>
                          <a:spcPts val="0"/>
                        </a:spcAft>
                      </a:pPr>
                      <a:r>
                        <a:rPr lang="ru-RU" sz="1000" kern="1200" dirty="0">
                          <a:solidFill>
                            <a:schemeClr val="tx2"/>
                          </a:solidFill>
                          <a:effectLst/>
                          <a:latin typeface="Museo Sans Cyrl 300" panose="02000000000000000000" pitchFamily="50" charset="-52"/>
                          <a:ea typeface="Calibri" panose="020F0502020204030204" pitchFamily="34" charset="0"/>
                          <a:cs typeface="Times New Roman" panose="02020603050405020304" pitchFamily="18" charset="0"/>
                        </a:rPr>
                        <a:t>54,0</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1499085"/>
                  </a:ext>
                </a:extLst>
              </a:tr>
            </a:tbl>
          </a:graphicData>
        </a:graphic>
      </p:graphicFrame>
      <p:sp>
        <p:nvSpPr>
          <p:cNvPr id="5" name="Прямоугольник 4"/>
          <p:cNvSpPr/>
          <p:nvPr/>
        </p:nvSpPr>
        <p:spPr>
          <a:xfrm>
            <a:off x="1016835" y="278484"/>
            <a:ext cx="4966141" cy="707886"/>
          </a:xfrm>
          <a:prstGeom prst="rect">
            <a:avLst/>
          </a:prstGeom>
        </p:spPr>
        <p:txBody>
          <a:bodyPr wrap="square">
            <a:spAutoFit/>
          </a:bodyPr>
          <a:lstStyle/>
          <a:p>
            <a:r>
              <a:rPr lang="ru-RU" sz="2000" b="1" dirty="0" err="1">
                <a:solidFill>
                  <a:schemeClr val="tx2"/>
                </a:solidFill>
                <a:latin typeface="Museo Sans Cyrl 900" panose="02000000000000000000" pitchFamily="50" charset="-52"/>
                <a:ea typeface="+mj-ea"/>
                <a:cs typeface="+mj-cs"/>
              </a:rPr>
              <a:t>Визначення</a:t>
            </a:r>
            <a:r>
              <a:rPr lang="ru-RU" sz="2000" b="1" dirty="0">
                <a:solidFill>
                  <a:schemeClr val="tx2"/>
                </a:solidFill>
                <a:latin typeface="Museo Sans Cyrl 900" panose="02000000000000000000" pitchFamily="50" charset="-52"/>
                <a:ea typeface="+mj-ea"/>
                <a:cs typeface="+mj-cs"/>
              </a:rPr>
              <a:t> </a:t>
            </a:r>
            <a:r>
              <a:rPr lang="ru-RU" sz="2000" b="1" dirty="0" err="1">
                <a:solidFill>
                  <a:schemeClr val="tx2"/>
                </a:solidFill>
                <a:latin typeface="Museo Sans Cyrl 900" panose="02000000000000000000" pitchFamily="50" charset="-52"/>
                <a:ea typeface="+mj-ea"/>
                <a:cs typeface="+mj-cs"/>
              </a:rPr>
              <a:t>рівня</a:t>
            </a:r>
            <a:r>
              <a:rPr lang="ru-RU" sz="2000" b="1" dirty="0">
                <a:solidFill>
                  <a:schemeClr val="tx2"/>
                </a:solidFill>
                <a:latin typeface="Museo Sans Cyrl 900" panose="02000000000000000000" pitchFamily="50" charset="-52"/>
                <a:ea typeface="+mj-ea"/>
                <a:cs typeface="+mj-cs"/>
              </a:rPr>
              <a:t> </a:t>
            </a:r>
            <a:r>
              <a:rPr lang="ru-RU" sz="2000" b="1" dirty="0" err="1">
                <a:solidFill>
                  <a:schemeClr val="tx2"/>
                </a:solidFill>
                <a:latin typeface="Museo Sans Cyrl 900" panose="02000000000000000000" pitchFamily="50" charset="-52"/>
                <a:ea typeface="+mj-ea"/>
                <a:cs typeface="+mj-cs"/>
              </a:rPr>
              <a:t>посттравматичного</a:t>
            </a:r>
            <a:endParaRPr lang="ru-RU" sz="2000" b="1" dirty="0">
              <a:solidFill>
                <a:schemeClr val="tx2"/>
              </a:solidFill>
              <a:latin typeface="Museo Sans Cyrl 900" panose="02000000000000000000" pitchFamily="50" charset="-52"/>
              <a:ea typeface="+mj-ea"/>
              <a:cs typeface="+mj-cs"/>
            </a:endParaRPr>
          </a:p>
          <a:p>
            <a:r>
              <a:rPr lang="ru-RU" sz="2000" b="1" dirty="0" err="1">
                <a:solidFill>
                  <a:schemeClr val="tx2"/>
                </a:solidFill>
                <a:latin typeface="Museo Sans Cyrl 900" panose="02000000000000000000" pitchFamily="50" charset="-52"/>
                <a:ea typeface="+mj-ea"/>
                <a:cs typeface="+mj-cs"/>
              </a:rPr>
              <a:t>стресового</a:t>
            </a:r>
            <a:r>
              <a:rPr lang="ru-RU" sz="2000" b="1" dirty="0">
                <a:solidFill>
                  <a:schemeClr val="tx2"/>
                </a:solidFill>
                <a:latin typeface="Museo Sans Cyrl 900" panose="02000000000000000000" pitchFamily="50" charset="-52"/>
                <a:ea typeface="+mj-ea"/>
                <a:cs typeface="+mj-cs"/>
              </a:rPr>
              <a:t> </a:t>
            </a:r>
            <a:r>
              <a:rPr lang="ru-RU" sz="2000" b="1" dirty="0" err="1">
                <a:solidFill>
                  <a:schemeClr val="tx2"/>
                </a:solidFill>
                <a:latin typeface="Museo Sans Cyrl 900" panose="02000000000000000000" pitchFamily="50" charset="-52"/>
                <a:ea typeface="+mj-ea"/>
                <a:cs typeface="+mj-cs"/>
              </a:rPr>
              <a:t>розладу</a:t>
            </a:r>
            <a:r>
              <a:rPr lang="ru-RU" sz="2000" b="1" dirty="0">
                <a:solidFill>
                  <a:schemeClr val="tx2"/>
                </a:solidFill>
                <a:latin typeface="Museo Sans Cyrl 900" panose="02000000000000000000" pitchFamily="50" charset="-52"/>
                <a:ea typeface="+mj-ea"/>
                <a:cs typeface="+mj-cs"/>
              </a:rPr>
              <a:t> (ПТСР)</a:t>
            </a:r>
          </a:p>
        </p:txBody>
      </p:sp>
    </p:spTree>
    <p:extLst>
      <p:ext uri="{BB962C8B-B14F-4D97-AF65-F5344CB8AC3E}">
        <p14:creationId xmlns:p14="http://schemas.microsoft.com/office/powerpoint/2010/main" val="3944817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142743" y="655651"/>
            <a:ext cx="1602000" cy="1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4">
            <a:extLst>
              <a:ext uri="{FF2B5EF4-FFF2-40B4-BE49-F238E27FC236}">
                <a16:creationId xmlns:a16="http://schemas.microsoft.com/office/drawing/2014/main" id="{4BDA6743-141B-4770-9F1D-FE9BD8946322}"/>
              </a:ext>
            </a:extLst>
          </p:cNvPr>
          <p:cNvSpPr/>
          <p:nvPr/>
        </p:nvSpPr>
        <p:spPr>
          <a:xfrm>
            <a:off x="1042203" y="304681"/>
            <a:ext cx="4408386" cy="769441"/>
          </a:xfrm>
          <a:prstGeom prst="rect">
            <a:avLst/>
          </a:prstGeom>
        </p:spPr>
        <p:txBody>
          <a:bodyPr wrap="square">
            <a:spAutoFit/>
          </a:bodyPr>
          <a:lstStyle/>
          <a:p>
            <a:r>
              <a:rPr lang="ru-RU" sz="2000" b="1" dirty="0" err="1">
                <a:solidFill>
                  <a:schemeClr val="tx2"/>
                </a:solidFill>
                <a:latin typeface="Museo Sans Cyrl 900" panose="02000000000000000000" pitchFamily="50" charset="-52"/>
                <a:ea typeface="+mj-ea"/>
                <a:cs typeface="+mj-cs"/>
              </a:rPr>
              <a:t>Визначення</a:t>
            </a:r>
            <a:r>
              <a:rPr lang="ru-RU" sz="2000" b="1" dirty="0">
                <a:solidFill>
                  <a:schemeClr val="tx2"/>
                </a:solidFill>
                <a:latin typeface="Museo Sans Cyrl 900" panose="02000000000000000000" pitchFamily="50" charset="-52"/>
                <a:ea typeface="+mj-ea"/>
                <a:cs typeface="+mj-cs"/>
              </a:rPr>
              <a:t> </a:t>
            </a:r>
            <a:r>
              <a:rPr lang="ru-RU" sz="2000" b="1" dirty="0" err="1">
                <a:solidFill>
                  <a:schemeClr val="tx2"/>
                </a:solidFill>
                <a:latin typeface="Museo Sans Cyrl 900" panose="02000000000000000000" pitchFamily="50" charset="-52"/>
                <a:ea typeface="+mj-ea"/>
                <a:cs typeface="+mj-cs"/>
              </a:rPr>
              <a:t>рівня</a:t>
            </a:r>
            <a:r>
              <a:rPr lang="ru-RU" sz="2000" b="1" dirty="0">
                <a:solidFill>
                  <a:schemeClr val="tx2"/>
                </a:solidFill>
                <a:latin typeface="Museo Sans Cyrl 900" panose="02000000000000000000" pitchFamily="50" charset="-52"/>
                <a:ea typeface="+mj-ea"/>
                <a:cs typeface="+mj-cs"/>
              </a:rPr>
              <a:t> </a:t>
            </a:r>
            <a:r>
              <a:rPr lang="ru-RU" sz="2000" b="1" dirty="0" err="1">
                <a:solidFill>
                  <a:schemeClr val="tx2"/>
                </a:solidFill>
                <a:latin typeface="Museo Sans Cyrl 900" panose="02000000000000000000" pitchFamily="50" charset="-52"/>
                <a:ea typeface="+mj-ea"/>
                <a:cs typeface="+mj-cs"/>
              </a:rPr>
              <a:t>стресу</a:t>
            </a:r>
            <a:r>
              <a:rPr lang="ru-RU" sz="2000" b="1" dirty="0">
                <a:solidFill>
                  <a:schemeClr val="tx2"/>
                </a:solidFill>
                <a:latin typeface="Museo Sans Cyrl 900" panose="02000000000000000000" pitchFamily="50" charset="-52"/>
                <a:ea typeface="+mj-ea"/>
                <a:cs typeface="+mj-cs"/>
              </a:rPr>
              <a:t> (</a:t>
            </a:r>
            <a:r>
              <a:rPr lang="en-US" sz="2000" b="1" dirty="0">
                <a:solidFill>
                  <a:schemeClr val="tx2"/>
                </a:solidFill>
                <a:ea typeface="+mj-ea"/>
                <a:cs typeface="+mj-cs"/>
              </a:rPr>
              <a:t>PSS-10)</a:t>
            </a:r>
            <a:endParaRPr lang="uk-UA" sz="2000" b="1" dirty="0">
              <a:solidFill>
                <a:schemeClr val="tx2"/>
              </a:solidFill>
              <a:latin typeface="Museo Sans Cyrl 900" panose="02000000000000000000" pitchFamily="50" charset="-52"/>
              <a:ea typeface="+mj-ea"/>
              <a:cs typeface="+mj-cs"/>
            </a:endParaRPr>
          </a:p>
          <a:p>
            <a:r>
              <a:rPr lang="ru-RU" sz="1200" dirty="0" err="1">
                <a:solidFill>
                  <a:schemeClr val="tx2"/>
                </a:solidFill>
                <a:latin typeface="Museo Sans Cyrl 900" panose="02000000000000000000" pitchFamily="50" charset="-52"/>
              </a:rPr>
              <a:t>Оберіть</a:t>
            </a:r>
            <a:r>
              <a:rPr lang="ru-RU" sz="1200" dirty="0">
                <a:solidFill>
                  <a:schemeClr val="tx2"/>
                </a:solidFill>
                <a:latin typeface="Museo Sans Cyrl 900" panose="02000000000000000000" pitchFamily="50" charset="-52"/>
              </a:rPr>
              <a:t> одну з </a:t>
            </a:r>
            <a:r>
              <a:rPr lang="ru-RU" sz="1200" dirty="0" err="1">
                <a:solidFill>
                  <a:schemeClr val="tx2"/>
                </a:solidFill>
                <a:latin typeface="Museo Sans Cyrl 900" panose="02000000000000000000" pitchFamily="50" charset="-52"/>
              </a:rPr>
              <a:t>відповідей</a:t>
            </a:r>
            <a:r>
              <a:rPr lang="ru-RU" sz="1200" dirty="0">
                <a:solidFill>
                  <a:schemeClr val="tx2"/>
                </a:solidFill>
                <a:latin typeface="Museo Sans Cyrl 900" panose="02000000000000000000" pitchFamily="50" charset="-52"/>
              </a:rPr>
              <a:t> «</a:t>
            </a:r>
            <a:r>
              <a:rPr lang="ru-RU" sz="1200" dirty="0" err="1">
                <a:solidFill>
                  <a:schemeClr val="tx2"/>
                </a:solidFill>
                <a:latin typeface="Museo Sans Cyrl 900" panose="02000000000000000000" pitchFamily="50" charset="-52"/>
              </a:rPr>
              <a:t>Ніколи</a:t>
            </a:r>
            <a:r>
              <a:rPr lang="ru-RU" sz="1200" dirty="0">
                <a:solidFill>
                  <a:schemeClr val="tx2"/>
                </a:solidFill>
                <a:latin typeface="Museo Sans Cyrl 900" panose="02000000000000000000" pitchFamily="50" charset="-52"/>
              </a:rPr>
              <a:t>», «</a:t>
            </a:r>
            <a:r>
              <a:rPr lang="ru-RU" sz="1200" dirty="0" err="1">
                <a:solidFill>
                  <a:schemeClr val="tx2"/>
                </a:solidFill>
                <a:latin typeface="Museo Sans Cyrl 900" panose="02000000000000000000" pitchFamily="50" charset="-52"/>
              </a:rPr>
              <a:t>Майже</a:t>
            </a:r>
            <a:r>
              <a:rPr lang="ru-RU" sz="1200" dirty="0">
                <a:solidFill>
                  <a:schemeClr val="tx2"/>
                </a:solidFill>
                <a:latin typeface="Museo Sans Cyrl 900" panose="02000000000000000000" pitchFamily="50" charset="-52"/>
              </a:rPr>
              <a:t> </a:t>
            </a:r>
            <a:r>
              <a:rPr lang="ru-RU" sz="1200" dirty="0" err="1">
                <a:solidFill>
                  <a:schemeClr val="tx2"/>
                </a:solidFill>
                <a:latin typeface="Museo Sans Cyrl 900" panose="02000000000000000000" pitchFamily="50" charset="-52"/>
              </a:rPr>
              <a:t>ніколи</a:t>
            </a:r>
            <a:r>
              <a:rPr lang="ru-RU" sz="1200" dirty="0">
                <a:solidFill>
                  <a:schemeClr val="tx2"/>
                </a:solidFill>
                <a:latin typeface="Museo Sans Cyrl 900" panose="02000000000000000000" pitchFamily="50" charset="-52"/>
              </a:rPr>
              <a:t>», «</a:t>
            </a:r>
            <a:r>
              <a:rPr lang="ru-RU" sz="1200" dirty="0" err="1">
                <a:solidFill>
                  <a:schemeClr val="tx2"/>
                </a:solidFill>
                <a:latin typeface="Museo Sans Cyrl 900" panose="02000000000000000000" pitchFamily="50" charset="-52"/>
              </a:rPr>
              <a:t>Інколи</a:t>
            </a:r>
            <a:r>
              <a:rPr lang="ru-RU" sz="1200" dirty="0">
                <a:solidFill>
                  <a:schemeClr val="tx2"/>
                </a:solidFill>
                <a:latin typeface="Museo Sans Cyrl 900" panose="02000000000000000000" pitchFamily="50" charset="-52"/>
              </a:rPr>
              <a:t>»,</a:t>
            </a:r>
          </a:p>
          <a:p>
            <a:r>
              <a:rPr lang="ru-RU" sz="1200" dirty="0">
                <a:solidFill>
                  <a:schemeClr val="tx2"/>
                </a:solidFill>
                <a:latin typeface="Museo Sans Cyrl 900" panose="02000000000000000000" pitchFamily="50" charset="-52"/>
              </a:rPr>
              <a:t>«</a:t>
            </a:r>
            <a:r>
              <a:rPr lang="ru-RU" sz="1200" dirty="0" err="1">
                <a:solidFill>
                  <a:schemeClr val="tx2"/>
                </a:solidFill>
                <a:latin typeface="Museo Sans Cyrl 900" panose="02000000000000000000" pitchFamily="50" charset="-52"/>
              </a:rPr>
              <a:t>Доволі</a:t>
            </a:r>
            <a:r>
              <a:rPr lang="ru-RU" sz="1200" dirty="0">
                <a:solidFill>
                  <a:schemeClr val="tx2"/>
                </a:solidFill>
                <a:latin typeface="Museo Sans Cyrl 900" panose="02000000000000000000" pitchFamily="50" charset="-52"/>
              </a:rPr>
              <a:t> часто» </a:t>
            </a:r>
            <a:r>
              <a:rPr lang="ru-RU" sz="1200" dirty="0" err="1">
                <a:solidFill>
                  <a:schemeClr val="tx2"/>
                </a:solidFill>
                <a:latin typeface="Museo Sans Cyrl 900" panose="02000000000000000000" pitchFamily="50" charset="-52"/>
              </a:rPr>
              <a:t>або</a:t>
            </a:r>
            <a:r>
              <a:rPr lang="ru-RU" sz="1200" dirty="0">
                <a:solidFill>
                  <a:schemeClr val="tx2"/>
                </a:solidFill>
                <a:latin typeface="Museo Sans Cyrl 900" panose="02000000000000000000" pitchFamily="50" charset="-52"/>
              </a:rPr>
              <a:t> «Часто» на </a:t>
            </a:r>
            <a:r>
              <a:rPr lang="ru-RU" sz="1200" dirty="0" err="1">
                <a:solidFill>
                  <a:schemeClr val="tx2"/>
                </a:solidFill>
                <a:latin typeface="Museo Sans Cyrl 900" panose="02000000000000000000" pitchFamily="50" charset="-52"/>
              </a:rPr>
              <a:t>наступні</a:t>
            </a:r>
            <a:r>
              <a:rPr lang="ru-RU" sz="1200" dirty="0">
                <a:solidFill>
                  <a:schemeClr val="tx2"/>
                </a:solidFill>
                <a:latin typeface="Museo Sans Cyrl 900" panose="02000000000000000000" pitchFamily="50" charset="-52"/>
              </a:rPr>
              <a:t> </a:t>
            </a:r>
            <a:r>
              <a:rPr lang="ru-RU" sz="1200" dirty="0" err="1">
                <a:solidFill>
                  <a:schemeClr val="tx2"/>
                </a:solidFill>
                <a:latin typeface="Museo Sans Cyrl 900" panose="02000000000000000000" pitchFamily="50" charset="-52"/>
              </a:rPr>
              <a:t>запитання</a:t>
            </a:r>
            <a:r>
              <a:rPr lang="ru-RU" sz="1200" dirty="0">
                <a:solidFill>
                  <a:schemeClr val="tx2"/>
                </a:solidFill>
                <a:latin typeface="Museo Sans Cyrl 900" panose="02000000000000000000" pitchFamily="50" charset="-52"/>
              </a:rPr>
              <a:t>:</a:t>
            </a:r>
          </a:p>
        </p:txBody>
      </p:sp>
      <p:graphicFrame>
        <p:nvGraphicFramePr>
          <p:cNvPr id="5" name="Таблиця 4">
            <a:extLst>
              <a:ext uri="{FF2B5EF4-FFF2-40B4-BE49-F238E27FC236}">
                <a16:creationId xmlns:a16="http://schemas.microsoft.com/office/drawing/2014/main" id="{157A435C-AD20-48F8-844E-8035C1B3A097}"/>
              </a:ext>
            </a:extLst>
          </p:cNvPr>
          <p:cNvGraphicFramePr>
            <a:graphicFrameLocks noGrp="1"/>
          </p:cNvGraphicFramePr>
          <p:nvPr>
            <p:extLst>
              <p:ext uri="{D42A27DB-BD31-4B8C-83A1-F6EECF244321}">
                <p14:modId xmlns:p14="http://schemas.microsoft.com/office/powerpoint/2010/main" val="942092529"/>
              </p:ext>
            </p:extLst>
          </p:nvPr>
        </p:nvGraphicFramePr>
        <p:xfrm>
          <a:off x="211431" y="1191344"/>
          <a:ext cx="4548676" cy="3939448"/>
        </p:xfrm>
        <a:graphic>
          <a:graphicData uri="http://schemas.openxmlformats.org/drawingml/2006/table">
            <a:tbl>
              <a:tblPr firstRow="1" bandRow="1">
                <a:tableStyleId>{5C22544A-7EE6-4342-B048-85BDC9FD1C3A}</a:tableStyleId>
              </a:tblPr>
              <a:tblGrid>
                <a:gridCol w="4548676">
                  <a:extLst>
                    <a:ext uri="{9D8B030D-6E8A-4147-A177-3AD203B41FA5}">
                      <a16:colId xmlns:a16="http://schemas.microsoft.com/office/drawing/2014/main" val="556153965"/>
                    </a:ext>
                  </a:extLst>
                </a:gridCol>
              </a:tblGrid>
              <a:tr h="298590">
                <a:tc>
                  <a:txBody>
                    <a:bodyPr/>
                    <a:lstStyle/>
                    <a:p>
                      <a:pPr algn="l">
                        <a:lnSpc>
                          <a:spcPts val="1200"/>
                        </a:lnSpc>
                        <a:spcAft>
                          <a:spcPts val="0"/>
                        </a:spcAft>
                      </a:pPr>
                      <a:r>
                        <a:rPr lang="uk-UA" sz="1000" b="0" kern="1200" dirty="0">
                          <a:solidFill>
                            <a:schemeClr val="tx1">
                              <a:lumMod val="75000"/>
                              <a:lumOff val="25000"/>
                            </a:schemeClr>
                          </a:solidFill>
                          <a:effectLst/>
                          <a:latin typeface="Museo Sans Cyrl 500" panose="02000000000000000000" pitchFamily="50" charset="-52"/>
                          <a:ea typeface="Calibri" panose="020F0502020204030204" pitchFamily="34" charset="0"/>
                          <a:cs typeface="Times New Roman" panose="02020603050405020304" pitchFamily="18" charset="0"/>
                        </a:rPr>
                        <a:t>Проблеми</a:t>
                      </a:r>
                      <a:endParaRPr lang="ru-RU" sz="1000" b="0" kern="1200" dirty="0">
                        <a:solidFill>
                          <a:schemeClr val="tx1">
                            <a:lumMod val="75000"/>
                            <a:lumOff val="25000"/>
                          </a:schemeClr>
                        </a:solidFill>
                        <a:effectLst/>
                        <a:latin typeface="Museo Sans Cyrl 500" panose="02000000000000000000" pitchFamily="50" charset="-52"/>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328186011"/>
                  </a:ext>
                </a:extLst>
              </a:tr>
              <a:tr h="282422">
                <a:tc>
                  <a:txBody>
                    <a:bodyPr/>
                    <a:lstStyle/>
                    <a:p>
                      <a:pPr marL="0" lvl="0" indent="0" algn="just">
                        <a:lnSpc>
                          <a:spcPct val="107000"/>
                        </a:lnSpc>
                        <a:spcAft>
                          <a:spcPts val="0"/>
                        </a:spcAft>
                        <a:buFont typeface="+mj-lt"/>
                        <a:buNone/>
                      </a:pPr>
                      <a:r>
                        <a:rPr lang="uk-UA" sz="1100" dirty="0">
                          <a:effectLst/>
                          <a:latin typeface="Calibri" panose="020F0502020204030204" pitchFamily="34" charset="0"/>
                          <a:ea typeface="Calibri" panose="020F0502020204030204" pitchFamily="34" charset="0"/>
                          <a:cs typeface="Calibri" panose="020F0502020204030204" pitchFamily="34" charset="0"/>
                        </a:rPr>
                        <a:t>Як часто останнього місяця Ви турбувалися через непередбачені події?</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2960517"/>
                  </a:ext>
                </a:extLst>
              </a:tr>
              <a:tr h="413336">
                <a:tc>
                  <a:txBody>
                    <a:bodyPr/>
                    <a:lstStyle/>
                    <a:p>
                      <a:pPr marL="0" lvl="0" indent="0" algn="just">
                        <a:lnSpc>
                          <a:spcPct val="107000"/>
                        </a:lnSpc>
                        <a:spcAft>
                          <a:spcPts val="0"/>
                        </a:spcAft>
                        <a:buFont typeface="+mj-lt"/>
                        <a:buNone/>
                      </a:pPr>
                      <a:r>
                        <a:rPr lang="uk-UA" sz="1100" dirty="0">
                          <a:effectLst/>
                          <a:latin typeface="Calibri" panose="020F0502020204030204" pitchFamily="34" charset="0"/>
                          <a:ea typeface="Calibri" panose="020F0502020204030204" pitchFamily="34" charset="0"/>
                          <a:cs typeface="Calibri" panose="020F0502020204030204" pitchFamily="34" charset="0"/>
                        </a:rPr>
                        <a:t>Як часто за останній місяць Вам видавалося складним контролювати важливі в Вашому житті речі?</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170991"/>
                  </a:ext>
                </a:extLst>
              </a:tr>
              <a:tr h="269849">
                <a:tc>
                  <a:txBody>
                    <a:bodyPr/>
                    <a:lstStyle/>
                    <a:p>
                      <a:pPr marL="0" lvl="0" indent="0" algn="just">
                        <a:lnSpc>
                          <a:spcPct val="107000"/>
                        </a:lnSpc>
                        <a:spcAft>
                          <a:spcPts val="0"/>
                        </a:spcAft>
                        <a:buFont typeface="+mj-lt"/>
                        <a:buNone/>
                        <a:tabLst>
                          <a:tab pos="1152525" algn="l"/>
                        </a:tabLst>
                      </a:pPr>
                      <a:r>
                        <a:rPr lang="uk-UA" sz="1100" dirty="0">
                          <a:effectLst/>
                          <a:latin typeface="Calibri" panose="020F0502020204030204" pitchFamily="34" charset="0"/>
                          <a:ea typeface="Calibri" panose="020F0502020204030204" pitchFamily="34" charset="0"/>
                          <a:cs typeface="Calibri" panose="020F0502020204030204" pitchFamily="34" charset="0"/>
                        </a:rPr>
                        <a:t>Як часто за останній місяць Ви відчували нервову напругу чи стрес?</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6362775"/>
                  </a:ext>
                </a:extLst>
              </a:tr>
              <a:tr h="452692">
                <a:tc>
                  <a:txBody>
                    <a:bodyPr/>
                    <a:lstStyle/>
                    <a:p>
                      <a:pPr marL="0" lvl="0" indent="0" algn="just">
                        <a:lnSpc>
                          <a:spcPct val="107000"/>
                        </a:lnSpc>
                        <a:spcAft>
                          <a:spcPts val="0"/>
                        </a:spcAft>
                        <a:buFont typeface="+mj-lt"/>
                        <a:buNone/>
                      </a:pPr>
                      <a:r>
                        <a:rPr lang="uk-UA" sz="1100" dirty="0">
                          <a:effectLst/>
                          <a:latin typeface="Calibri" panose="020F0502020204030204" pitchFamily="34" charset="0"/>
                          <a:ea typeface="Calibri" panose="020F0502020204030204" pitchFamily="34" charset="0"/>
                          <a:cs typeface="Calibri" panose="020F0502020204030204" pitchFamily="34" charset="0"/>
                        </a:rPr>
                        <a:t>Як часто за останній місяць Ви відчували впевненість у тому, що впораєтеся з вирішенням Ваших особистих проблем?</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5667050"/>
                  </a:ext>
                </a:extLst>
              </a:tr>
              <a:tr h="399411">
                <a:tc>
                  <a:txBody>
                    <a:bodyPr/>
                    <a:lstStyle/>
                    <a:p>
                      <a:pPr marL="0" lvl="0" indent="0" algn="just">
                        <a:lnSpc>
                          <a:spcPct val="107000"/>
                        </a:lnSpc>
                        <a:spcAft>
                          <a:spcPts val="0"/>
                        </a:spcAft>
                        <a:buFont typeface="+mj-lt"/>
                        <a:buNone/>
                      </a:pPr>
                      <a:r>
                        <a:rPr lang="uk-UA" sz="1100" dirty="0">
                          <a:effectLst/>
                          <a:latin typeface="Calibri" panose="020F0502020204030204" pitchFamily="34" charset="0"/>
                          <a:ea typeface="Calibri" panose="020F0502020204030204" pitchFamily="34" charset="0"/>
                          <a:cs typeface="Calibri" panose="020F0502020204030204" pitchFamily="34" charset="0"/>
                        </a:rPr>
                        <a:t>Як часто за останній місяць Ви відчували, що все йде так, як Ви цього хотіли?</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5459686"/>
                  </a:ext>
                </a:extLst>
              </a:tr>
              <a:tr h="383823">
                <a:tc>
                  <a:txBody>
                    <a:bodyPr/>
                    <a:lstStyle/>
                    <a:p>
                      <a:pPr marL="0" lvl="0" indent="0" algn="just">
                        <a:lnSpc>
                          <a:spcPct val="107000"/>
                        </a:lnSpc>
                        <a:spcAft>
                          <a:spcPts val="0"/>
                        </a:spcAft>
                        <a:buFont typeface="+mj-lt"/>
                        <a:buNone/>
                      </a:pPr>
                      <a:r>
                        <a:rPr lang="uk-UA" sz="1100" dirty="0">
                          <a:effectLst/>
                          <a:latin typeface="Calibri" panose="020F0502020204030204" pitchFamily="34" charset="0"/>
                          <a:ea typeface="Calibri" panose="020F0502020204030204" pitchFamily="34" charset="0"/>
                          <a:cs typeface="Calibri" panose="020F0502020204030204" pitchFamily="34" charset="0"/>
                        </a:rPr>
                        <a:t>Як часто останнього місяця Ви думали, що не зможете впоратися з усім тим, що Вам було треба зробити?</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4424602"/>
                  </a:ext>
                </a:extLst>
              </a:tr>
              <a:tr h="361244">
                <a:tc>
                  <a:txBody>
                    <a:bodyPr/>
                    <a:lstStyle/>
                    <a:p>
                      <a:pPr marL="0" lvl="0" indent="0" algn="just">
                        <a:lnSpc>
                          <a:spcPct val="107000"/>
                        </a:lnSpc>
                        <a:spcAft>
                          <a:spcPts val="0"/>
                        </a:spcAft>
                        <a:buFont typeface="+mj-lt"/>
                        <a:buNone/>
                      </a:pPr>
                      <a:r>
                        <a:rPr lang="uk-UA" sz="1100" dirty="0">
                          <a:effectLst/>
                          <a:latin typeface="Calibri" panose="020F0502020204030204" pitchFamily="34" charset="0"/>
                          <a:ea typeface="Calibri" panose="020F0502020204030204" pitchFamily="34" charset="0"/>
                          <a:cs typeface="Calibri" panose="020F0502020204030204" pitchFamily="34" charset="0"/>
                        </a:rPr>
                        <a:t>Як часто останнього місяця Ви могли дати собі раду з Вашою дратівливістю?</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9700160"/>
                  </a:ext>
                </a:extLst>
              </a:tr>
              <a:tr h="249088">
                <a:tc>
                  <a:txBody>
                    <a:bodyPr/>
                    <a:lstStyle/>
                    <a:p>
                      <a:pPr marL="0" lvl="0" indent="0" algn="just">
                        <a:lnSpc>
                          <a:spcPct val="107000"/>
                        </a:lnSpc>
                        <a:spcAft>
                          <a:spcPts val="0"/>
                        </a:spcAft>
                        <a:buFont typeface="+mj-lt"/>
                        <a:buNone/>
                      </a:pPr>
                      <a:r>
                        <a:rPr lang="uk-UA" sz="1100" dirty="0">
                          <a:effectLst/>
                          <a:latin typeface="Calibri" panose="020F0502020204030204" pitchFamily="34" charset="0"/>
                          <a:ea typeface="Calibri" panose="020F0502020204030204" pitchFamily="34" charset="0"/>
                          <a:cs typeface="Calibri" panose="020F0502020204030204" pitchFamily="34" charset="0"/>
                        </a:rPr>
                        <a:t>Як часто останнього місяця Ви відчували, що володієте ситуацією?</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3950596"/>
                  </a:ext>
                </a:extLst>
              </a:tr>
              <a:tr h="439534">
                <a:tc>
                  <a:txBody>
                    <a:bodyPr/>
                    <a:lstStyle/>
                    <a:p>
                      <a:pPr marL="0" lvl="0" indent="0" algn="just">
                        <a:lnSpc>
                          <a:spcPct val="107000"/>
                        </a:lnSpc>
                        <a:spcAft>
                          <a:spcPts val="0"/>
                        </a:spcAft>
                        <a:buFont typeface="+mj-lt"/>
                        <a:buNone/>
                      </a:pPr>
                      <a:r>
                        <a:rPr lang="uk-UA" sz="1100" dirty="0">
                          <a:effectLst/>
                          <a:latin typeface="Calibri" panose="020F0502020204030204" pitchFamily="34" charset="0"/>
                          <a:ea typeface="Calibri" panose="020F0502020204030204" pitchFamily="34" charset="0"/>
                          <a:cs typeface="Calibri" panose="020F0502020204030204" pitchFamily="34" charset="0"/>
                        </a:rPr>
                        <a:t>Як часто останнього місяця Ви відчували роздратування через те, що події, які відбуваються, виходили з-під Вашого контролю?</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2820279"/>
                  </a:ext>
                </a:extLst>
              </a:tr>
              <a:tr h="389459">
                <a:tc>
                  <a:txBody>
                    <a:bodyPr/>
                    <a:lstStyle/>
                    <a:p>
                      <a:pPr marL="0" lvl="0" indent="0" algn="just">
                        <a:lnSpc>
                          <a:spcPct val="107000"/>
                        </a:lnSpc>
                        <a:spcAft>
                          <a:spcPts val="0"/>
                        </a:spcAft>
                        <a:buFont typeface="+mj-lt"/>
                        <a:buNone/>
                      </a:pPr>
                      <a:r>
                        <a:rPr lang="uk-UA" sz="1100" dirty="0">
                          <a:effectLst/>
                          <a:latin typeface="Calibri" panose="020F0502020204030204" pitchFamily="34" charset="0"/>
                          <a:ea typeface="Calibri" panose="020F0502020204030204" pitchFamily="34" charset="0"/>
                          <a:cs typeface="Calibri" panose="020F0502020204030204" pitchFamily="34" charset="0"/>
                        </a:rPr>
                        <a:t>Як часто останнього місяця Вам здавалося, що труднощів нагромаджується стільки, що Ви не в змозі їх контролювати?</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650849"/>
                  </a:ext>
                </a:extLst>
              </a:tr>
            </a:tbl>
          </a:graphicData>
        </a:graphic>
      </p:graphicFrame>
      <p:sp>
        <p:nvSpPr>
          <p:cNvPr id="17" name="TextBox 16">
            <a:extLst>
              <a:ext uri="{FF2B5EF4-FFF2-40B4-BE49-F238E27FC236}">
                <a16:creationId xmlns:a16="http://schemas.microsoft.com/office/drawing/2014/main" id="{CC26C5CF-A99F-4093-BC22-5543C55DA67A}"/>
              </a:ext>
            </a:extLst>
          </p:cNvPr>
          <p:cNvSpPr txBox="1"/>
          <p:nvPr/>
        </p:nvSpPr>
        <p:spPr>
          <a:xfrm>
            <a:off x="4817329" y="1520094"/>
            <a:ext cx="677438" cy="308418"/>
          </a:xfrm>
          <a:prstGeom prst="rect">
            <a:avLst/>
          </a:prstGeom>
          <a:noFill/>
        </p:spPr>
        <p:txBody>
          <a:bodyPr wrap="square" rtlCol="0">
            <a:spAutoFit/>
          </a:bodyPr>
          <a:lstStyle/>
          <a:p>
            <a:r>
              <a:rPr lang="uk-UA" dirty="0">
                <a:solidFill>
                  <a:schemeClr val="bg1"/>
                </a:solidFill>
              </a:rPr>
              <a:t>32,4</a:t>
            </a:r>
          </a:p>
        </p:txBody>
      </p:sp>
      <p:sp>
        <p:nvSpPr>
          <p:cNvPr id="19" name="TextBox 18">
            <a:extLst>
              <a:ext uri="{FF2B5EF4-FFF2-40B4-BE49-F238E27FC236}">
                <a16:creationId xmlns:a16="http://schemas.microsoft.com/office/drawing/2014/main" id="{49332672-7929-4169-BCB7-92258583E117}"/>
              </a:ext>
            </a:extLst>
          </p:cNvPr>
          <p:cNvSpPr txBox="1"/>
          <p:nvPr/>
        </p:nvSpPr>
        <p:spPr>
          <a:xfrm>
            <a:off x="3994458" y="1520094"/>
            <a:ext cx="677438" cy="308418"/>
          </a:xfrm>
          <a:prstGeom prst="rect">
            <a:avLst/>
          </a:prstGeom>
          <a:noFill/>
        </p:spPr>
        <p:txBody>
          <a:bodyPr wrap="square" rtlCol="0">
            <a:spAutoFit/>
          </a:bodyPr>
          <a:lstStyle/>
          <a:p>
            <a:r>
              <a:rPr lang="uk-UA" dirty="0">
                <a:solidFill>
                  <a:schemeClr val="bg1"/>
                </a:solidFill>
              </a:rPr>
              <a:t>44,1</a:t>
            </a:r>
          </a:p>
        </p:txBody>
      </p:sp>
      <p:sp>
        <p:nvSpPr>
          <p:cNvPr id="20" name="TextBox 19">
            <a:extLst>
              <a:ext uri="{FF2B5EF4-FFF2-40B4-BE49-F238E27FC236}">
                <a16:creationId xmlns:a16="http://schemas.microsoft.com/office/drawing/2014/main" id="{0CB3C5E6-839A-4C44-96E1-EE71FE636D05}"/>
              </a:ext>
            </a:extLst>
          </p:cNvPr>
          <p:cNvSpPr txBox="1"/>
          <p:nvPr/>
        </p:nvSpPr>
        <p:spPr>
          <a:xfrm>
            <a:off x="5446124" y="1503183"/>
            <a:ext cx="677438" cy="308418"/>
          </a:xfrm>
          <a:prstGeom prst="rect">
            <a:avLst/>
          </a:prstGeom>
          <a:noFill/>
        </p:spPr>
        <p:txBody>
          <a:bodyPr wrap="square" rtlCol="0">
            <a:spAutoFit/>
          </a:bodyPr>
          <a:lstStyle/>
          <a:p>
            <a:r>
              <a:rPr lang="uk-UA" dirty="0">
                <a:solidFill>
                  <a:schemeClr val="bg1"/>
                </a:solidFill>
              </a:rPr>
              <a:t>23,5</a:t>
            </a:r>
          </a:p>
        </p:txBody>
      </p:sp>
      <p:sp>
        <p:nvSpPr>
          <p:cNvPr id="21" name="TextBox 20">
            <a:extLst>
              <a:ext uri="{FF2B5EF4-FFF2-40B4-BE49-F238E27FC236}">
                <a16:creationId xmlns:a16="http://schemas.microsoft.com/office/drawing/2014/main" id="{10C04139-25E6-48A9-83F4-C201225CDFE2}"/>
              </a:ext>
            </a:extLst>
          </p:cNvPr>
          <p:cNvSpPr txBox="1"/>
          <p:nvPr/>
        </p:nvSpPr>
        <p:spPr>
          <a:xfrm>
            <a:off x="3970385" y="1916850"/>
            <a:ext cx="677438" cy="308418"/>
          </a:xfrm>
          <a:prstGeom prst="rect">
            <a:avLst/>
          </a:prstGeom>
          <a:noFill/>
        </p:spPr>
        <p:txBody>
          <a:bodyPr wrap="square" rtlCol="0">
            <a:spAutoFit/>
          </a:bodyPr>
          <a:lstStyle/>
          <a:p>
            <a:r>
              <a:rPr lang="uk-UA" dirty="0">
                <a:solidFill>
                  <a:schemeClr val="bg1"/>
                </a:solidFill>
              </a:rPr>
              <a:t>48,6</a:t>
            </a:r>
          </a:p>
        </p:txBody>
      </p:sp>
      <p:sp>
        <p:nvSpPr>
          <p:cNvPr id="22" name="TextBox 21">
            <a:extLst>
              <a:ext uri="{FF2B5EF4-FFF2-40B4-BE49-F238E27FC236}">
                <a16:creationId xmlns:a16="http://schemas.microsoft.com/office/drawing/2014/main" id="{8D02A692-3A54-490F-9BD2-B3E487DB1574}"/>
              </a:ext>
            </a:extLst>
          </p:cNvPr>
          <p:cNvSpPr txBox="1"/>
          <p:nvPr/>
        </p:nvSpPr>
        <p:spPr>
          <a:xfrm>
            <a:off x="4959021" y="1916850"/>
            <a:ext cx="677438" cy="308418"/>
          </a:xfrm>
          <a:prstGeom prst="rect">
            <a:avLst/>
          </a:prstGeom>
          <a:noFill/>
        </p:spPr>
        <p:txBody>
          <a:bodyPr wrap="square" rtlCol="0">
            <a:spAutoFit/>
          </a:bodyPr>
          <a:lstStyle/>
          <a:p>
            <a:r>
              <a:rPr lang="uk-UA" dirty="0">
                <a:solidFill>
                  <a:schemeClr val="bg1"/>
                </a:solidFill>
              </a:rPr>
              <a:t>29,7</a:t>
            </a:r>
          </a:p>
        </p:txBody>
      </p:sp>
      <p:sp>
        <p:nvSpPr>
          <p:cNvPr id="23" name="TextBox 22">
            <a:extLst>
              <a:ext uri="{FF2B5EF4-FFF2-40B4-BE49-F238E27FC236}">
                <a16:creationId xmlns:a16="http://schemas.microsoft.com/office/drawing/2014/main" id="{B76A3D24-AEF5-498E-B05D-432E174849AE}"/>
              </a:ext>
            </a:extLst>
          </p:cNvPr>
          <p:cNvSpPr txBox="1"/>
          <p:nvPr/>
        </p:nvSpPr>
        <p:spPr>
          <a:xfrm>
            <a:off x="5446124" y="1954290"/>
            <a:ext cx="677438" cy="308418"/>
          </a:xfrm>
          <a:prstGeom prst="rect">
            <a:avLst/>
          </a:prstGeom>
          <a:noFill/>
        </p:spPr>
        <p:txBody>
          <a:bodyPr wrap="square" rtlCol="0">
            <a:spAutoFit/>
          </a:bodyPr>
          <a:lstStyle/>
          <a:p>
            <a:r>
              <a:rPr lang="uk-UA" dirty="0">
                <a:solidFill>
                  <a:schemeClr val="bg1"/>
                </a:solidFill>
              </a:rPr>
              <a:t>21,6</a:t>
            </a:r>
          </a:p>
        </p:txBody>
      </p:sp>
      <p:sp>
        <p:nvSpPr>
          <p:cNvPr id="25" name="TextBox 24">
            <a:extLst>
              <a:ext uri="{FF2B5EF4-FFF2-40B4-BE49-F238E27FC236}">
                <a16:creationId xmlns:a16="http://schemas.microsoft.com/office/drawing/2014/main" id="{6FBCCC52-9967-470D-8B5B-2E3A6427F5C8}"/>
              </a:ext>
            </a:extLst>
          </p:cNvPr>
          <p:cNvSpPr txBox="1"/>
          <p:nvPr/>
        </p:nvSpPr>
        <p:spPr>
          <a:xfrm>
            <a:off x="4768686" y="2382858"/>
            <a:ext cx="677438" cy="308418"/>
          </a:xfrm>
          <a:prstGeom prst="rect">
            <a:avLst/>
          </a:prstGeom>
          <a:noFill/>
        </p:spPr>
        <p:txBody>
          <a:bodyPr wrap="square" rtlCol="0">
            <a:spAutoFit/>
          </a:bodyPr>
          <a:lstStyle/>
          <a:p>
            <a:r>
              <a:rPr lang="uk-UA" dirty="0">
                <a:solidFill>
                  <a:schemeClr val="bg1"/>
                </a:solidFill>
              </a:rPr>
              <a:t>37,1</a:t>
            </a:r>
          </a:p>
        </p:txBody>
      </p:sp>
      <p:sp>
        <p:nvSpPr>
          <p:cNvPr id="26" name="TextBox 25">
            <a:extLst>
              <a:ext uri="{FF2B5EF4-FFF2-40B4-BE49-F238E27FC236}">
                <a16:creationId xmlns:a16="http://schemas.microsoft.com/office/drawing/2014/main" id="{A0BEA923-60DA-466C-8C52-0B4A9809AF4C}"/>
              </a:ext>
            </a:extLst>
          </p:cNvPr>
          <p:cNvSpPr txBox="1"/>
          <p:nvPr/>
        </p:nvSpPr>
        <p:spPr>
          <a:xfrm>
            <a:off x="5409766" y="2365947"/>
            <a:ext cx="677438" cy="308418"/>
          </a:xfrm>
          <a:prstGeom prst="rect">
            <a:avLst/>
          </a:prstGeom>
          <a:noFill/>
        </p:spPr>
        <p:txBody>
          <a:bodyPr wrap="square" rtlCol="0">
            <a:spAutoFit/>
          </a:bodyPr>
          <a:lstStyle/>
          <a:p>
            <a:r>
              <a:rPr lang="uk-UA" dirty="0">
                <a:solidFill>
                  <a:schemeClr val="bg1"/>
                </a:solidFill>
              </a:rPr>
              <a:t>25,9</a:t>
            </a:r>
          </a:p>
        </p:txBody>
      </p:sp>
      <p:sp>
        <p:nvSpPr>
          <p:cNvPr id="28" name="TextBox 27">
            <a:extLst>
              <a:ext uri="{FF2B5EF4-FFF2-40B4-BE49-F238E27FC236}">
                <a16:creationId xmlns:a16="http://schemas.microsoft.com/office/drawing/2014/main" id="{CF6ED7ED-9411-4D15-B489-42B7A95FBA7E}"/>
              </a:ext>
            </a:extLst>
          </p:cNvPr>
          <p:cNvSpPr txBox="1"/>
          <p:nvPr/>
        </p:nvSpPr>
        <p:spPr>
          <a:xfrm>
            <a:off x="4862231" y="2824342"/>
            <a:ext cx="677438" cy="308418"/>
          </a:xfrm>
          <a:prstGeom prst="rect">
            <a:avLst/>
          </a:prstGeom>
          <a:noFill/>
        </p:spPr>
        <p:txBody>
          <a:bodyPr wrap="square" rtlCol="0">
            <a:spAutoFit/>
          </a:bodyPr>
          <a:lstStyle/>
          <a:p>
            <a:r>
              <a:rPr lang="uk-UA" dirty="0">
                <a:solidFill>
                  <a:schemeClr val="bg1"/>
                </a:solidFill>
              </a:rPr>
              <a:t>25,3</a:t>
            </a:r>
          </a:p>
        </p:txBody>
      </p:sp>
      <p:sp>
        <p:nvSpPr>
          <p:cNvPr id="29" name="TextBox 28">
            <a:extLst>
              <a:ext uri="{FF2B5EF4-FFF2-40B4-BE49-F238E27FC236}">
                <a16:creationId xmlns:a16="http://schemas.microsoft.com/office/drawing/2014/main" id="{D79BA282-7CAC-4565-943F-4C0686F98A00}"/>
              </a:ext>
            </a:extLst>
          </p:cNvPr>
          <p:cNvSpPr txBox="1"/>
          <p:nvPr/>
        </p:nvSpPr>
        <p:spPr>
          <a:xfrm>
            <a:off x="5402075" y="2791306"/>
            <a:ext cx="677438" cy="308418"/>
          </a:xfrm>
          <a:prstGeom prst="rect">
            <a:avLst/>
          </a:prstGeom>
          <a:noFill/>
        </p:spPr>
        <p:txBody>
          <a:bodyPr wrap="square" rtlCol="0">
            <a:spAutoFit/>
          </a:bodyPr>
          <a:lstStyle/>
          <a:p>
            <a:r>
              <a:rPr lang="uk-UA" dirty="0">
                <a:solidFill>
                  <a:schemeClr val="bg1"/>
                </a:solidFill>
              </a:rPr>
              <a:t>26,2</a:t>
            </a:r>
          </a:p>
        </p:txBody>
      </p:sp>
      <p:sp>
        <p:nvSpPr>
          <p:cNvPr id="31" name="TextBox 30">
            <a:extLst>
              <a:ext uri="{FF2B5EF4-FFF2-40B4-BE49-F238E27FC236}">
                <a16:creationId xmlns:a16="http://schemas.microsoft.com/office/drawing/2014/main" id="{E7FEB5F5-0AA3-4AAD-8ED7-4895C92DBB65}"/>
              </a:ext>
            </a:extLst>
          </p:cNvPr>
          <p:cNvSpPr txBox="1"/>
          <p:nvPr/>
        </p:nvSpPr>
        <p:spPr>
          <a:xfrm>
            <a:off x="5005438" y="3265826"/>
            <a:ext cx="677438" cy="308418"/>
          </a:xfrm>
          <a:prstGeom prst="rect">
            <a:avLst/>
          </a:prstGeom>
          <a:noFill/>
        </p:spPr>
        <p:txBody>
          <a:bodyPr wrap="square" rtlCol="0">
            <a:spAutoFit/>
          </a:bodyPr>
          <a:lstStyle/>
          <a:p>
            <a:r>
              <a:rPr lang="uk-UA" dirty="0">
                <a:solidFill>
                  <a:schemeClr val="bg1"/>
                </a:solidFill>
              </a:rPr>
              <a:t>26,4</a:t>
            </a:r>
          </a:p>
        </p:txBody>
      </p:sp>
      <p:sp>
        <p:nvSpPr>
          <p:cNvPr id="32" name="TextBox 31">
            <a:extLst>
              <a:ext uri="{FF2B5EF4-FFF2-40B4-BE49-F238E27FC236}">
                <a16:creationId xmlns:a16="http://schemas.microsoft.com/office/drawing/2014/main" id="{5AAC441F-8209-45C4-91A2-A7923A77ADA6}"/>
              </a:ext>
            </a:extLst>
          </p:cNvPr>
          <p:cNvSpPr txBox="1"/>
          <p:nvPr/>
        </p:nvSpPr>
        <p:spPr>
          <a:xfrm>
            <a:off x="5536126" y="3262545"/>
            <a:ext cx="677438" cy="308418"/>
          </a:xfrm>
          <a:prstGeom prst="rect">
            <a:avLst/>
          </a:prstGeom>
          <a:noFill/>
        </p:spPr>
        <p:txBody>
          <a:bodyPr wrap="square" rtlCol="0">
            <a:spAutoFit/>
          </a:bodyPr>
          <a:lstStyle/>
          <a:p>
            <a:r>
              <a:rPr lang="uk-UA" dirty="0">
                <a:solidFill>
                  <a:schemeClr val="bg1"/>
                </a:solidFill>
              </a:rPr>
              <a:t>18,9</a:t>
            </a:r>
          </a:p>
        </p:txBody>
      </p:sp>
      <p:sp>
        <p:nvSpPr>
          <p:cNvPr id="34" name="TextBox 33">
            <a:extLst>
              <a:ext uri="{FF2B5EF4-FFF2-40B4-BE49-F238E27FC236}">
                <a16:creationId xmlns:a16="http://schemas.microsoft.com/office/drawing/2014/main" id="{7E629A83-0ABB-4EB3-9A9E-3DFA58EE9CF3}"/>
              </a:ext>
            </a:extLst>
          </p:cNvPr>
          <p:cNvSpPr txBox="1"/>
          <p:nvPr/>
        </p:nvSpPr>
        <p:spPr>
          <a:xfrm>
            <a:off x="5200950" y="3674202"/>
            <a:ext cx="677438" cy="308418"/>
          </a:xfrm>
          <a:prstGeom prst="rect">
            <a:avLst/>
          </a:prstGeom>
          <a:noFill/>
        </p:spPr>
        <p:txBody>
          <a:bodyPr wrap="square" rtlCol="0">
            <a:spAutoFit/>
          </a:bodyPr>
          <a:lstStyle/>
          <a:p>
            <a:r>
              <a:rPr lang="uk-UA" dirty="0">
                <a:solidFill>
                  <a:schemeClr val="bg1"/>
                </a:solidFill>
              </a:rPr>
              <a:t>23,1</a:t>
            </a:r>
          </a:p>
        </p:txBody>
      </p:sp>
      <p:sp>
        <p:nvSpPr>
          <p:cNvPr id="35" name="TextBox 34">
            <a:extLst>
              <a:ext uri="{FF2B5EF4-FFF2-40B4-BE49-F238E27FC236}">
                <a16:creationId xmlns:a16="http://schemas.microsoft.com/office/drawing/2014/main" id="{879E7A4F-708C-439E-BDB0-A6CAAD0080D2}"/>
              </a:ext>
            </a:extLst>
          </p:cNvPr>
          <p:cNvSpPr txBox="1"/>
          <p:nvPr/>
        </p:nvSpPr>
        <p:spPr>
          <a:xfrm>
            <a:off x="5597459" y="3670921"/>
            <a:ext cx="677438" cy="308418"/>
          </a:xfrm>
          <a:prstGeom prst="rect">
            <a:avLst/>
          </a:prstGeom>
          <a:noFill/>
        </p:spPr>
        <p:txBody>
          <a:bodyPr wrap="square" rtlCol="0">
            <a:spAutoFit/>
          </a:bodyPr>
          <a:lstStyle/>
          <a:p>
            <a:r>
              <a:rPr lang="uk-UA" dirty="0">
                <a:solidFill>
                  <a:schemeClr val="bg1"/>
                </a:solidFill>
              </a:rPr>
              <a:t>11,6</a:t>
            </a:r>
          </a:p>
        </p:txBody>
      </p:sp>
      <p:sp>
        <p:nvSpPr>
          <p:cNvPr id="37" name="TextBox 36">
            <a:extLst>
              <a:ext uri="{FF2B5EF4-FFF2-40B4-BE49-F238E27FC236}">
                <a16:creationId xmlns:a16="http://schemas.microsoft.com/office/drawing/2014/main" id="{B6717BB9-D231-456C-90B0-6D971AF2940E}"/>
              </a:ext>
            </a:extLst>
          </p:cNvPr>
          <p:cNvSpPr txBox="1"/>
          <p:nvPr/>
        </p:nvSpPr>
        <p:spPr>
          <a:xfrm>
            <a:off x="5007052" y="4143404"/>
            <a:ext cx="677438" cy="308418"/>
          </a:xfrm>
          <a:prstGeom prst="rect">
            <a:avLst/>
          </a:prstGeom>
          <a:noFill/>
        </p:spPr>
        <p:txBody>
          <a:bodyPr wrap="square" rtlCol="0">
            <a:spAutoFit/>
          </a:bodyPr>
          <a:lstStyle/>
          <a:p>
            <a:r>
              <a:rPr lang="uk-UA" dirty="0">
                <a:solidFill>
                  <a:schemeClr val="bg1"/>
                </a:solidFill>
              </a:rPr>
              <a:t>29,5</a:t>
            </a:r>
          </a:p>
        </p:txBody>
      </p:sp>
      <p:sp>
        <p:nvSpPr>
          <p:cNvPr id="38" name="TextBox 37">
            <a:extLst>
              <a:ext uri="{FF2B5EF4-FFF2-40B4-BE49-F238E27FC236}">
                <a16:creationId xmlns:a16="http://schemas.microsoft.com/office/drawing/2014/main" id="{171BF2EA-2602-4807-BE49-482522A051CF}"/>
              </a:ext>
            </a:extLst>
          </p:cNvPr>
          <p:cNvSpPr txBox="1"/>
          <p:nvPr/>
        </p:nvSpPr>
        <p:spPr>
          <a:xfrm>
            <a:off x="5521792" y="4160213"/>
            <a:ext cx="677438" cy="308418"/>
          </a:xfrm>
          <a:prstGeom prst="rect">
            <a:avLst/>
          </a:prstGeom>
          <a:noFill/>
        </p:spPr>
        <p:txBody>
          <a:bodyPr wrap="square" rtlCol="0">
            <a:spAutoFit/>
          </a:bodyPr>
          <a:lstStyle/>
          <a:p>
            <a:r>
              <a:rPr lang="uk-UA" dirty="0">
                <a:solidFill>
                  <a:schemeClr val="bg1"/>
                </a:solidFill>
              </a:rPr>
              <a:t>16,4</a:t>
            </a:r>
          </a:p>
        </p:txBody>
      </p:sp>
      <p:sp>
        <p:nvSpPr>
          <p:cNvPr id="40" name="TextBox 39">
            <a:extLst>
              <a:ext uri="{FF2B5EF4-FFF2-40B4-BE49-F238E27FC236}">
                <a16:creationId xmlns:a16="http://schemas.microsoft.com/office/drawing/2014/main" id="{75C61DE1-C4FF-4C11-8CCF-5F8E53D2DC15}"/>
              </a:ext>
            </a:extLst>
          </p:cNvPr>
          <p:cNvSpPr txBox="1"/>
          <p:nvPr/>
        </p:nvSpPr>
        <p:spPr>
          <a:xfrm>
            <a:off x="5029096" y="4570800"/>
            <a:ext cx="677438" cy="308418"/>
          </a:xfrm>
          <a:prstGeom prst="rect">
            <a:avLst/>
          </a:prstGeom>
          <a:noFill/>
        </p:spPr>
        <p:txBody>
          <a:bodyPr wrap="square" rtlCol="0">
            <a:spAutoFit/>
          </a:bodyPr>
          <a:lstStyle/>
          <a:p>
            <a:r>
              <a:rPr lang="uk-UA" dirty="0">
                <a:solidFill>
                  <a:schemeClr val="bg1"/>
                </a:solidFill>
              </a:rPr>
              <a:t>32,1</a:t>
            </a:r>
          </a:p>
        </p:txBody>
      </p:sp>
      <p:sp>
        <p:nvSpPr>
          <p:cNvPr id="41" name="TextBox 40">
            <a:extLst>
              <a:ext uri="{FF2B5EF4-FFF2-40B4-BE49-F238E27FC236}">
                <a16:creationId xmlns:a16="http://schemas.microsoft.com/office/drawing/2014/main" id="{498D33B6-898E-419F-B823-0C348032548B}"/>
              </a:ext>
            </a:extLst>
          </p:cNvPr>
          <p:cNvSpPr txBox="1"/>
          <p:nvPr/>
        </p:nvSpPr>
        <p:spPr>
          <a:xfrm>
            <a:off x="5558150" y="4588516"/>
            <a:ext cx="677438" cy="308418"/>
          </a:xfrm>
          <a:prstGeom prst="rect">
            <a:avLst/>
          </a:prstGeom>
          <a:noFill/>
        </p:spPr>
        <p:txBody>
          <a:bodyPr wrap="square" rtlCol="0">
            <a:spAutoFit/>
          </a:bodyPr>
          <a:lstStyle/>
          <a:p>
            <a:r>
              <a:rPr lang="uk-UA" dirty="0">
                <a:solidFill>
                  <a:schemeClr val="bg1"/>
                </a:solidFill>
              </a:rPr>
              <a:t>14,3</a:t>
            </a:r>
          </a:p>
        </p:txBody>
      </p:sp>
      <p:sp>
        <p:nvSpPr>
          <p:cNvPr id="42" name="TextBox 41">
            <a:extLst>
              <a:ext uri="{FF2B5EF4-FFF2-40B4-BE49-F238E27FC236}">
                <a16:creationId xmlns:a16="http://schemas.microsoft.com/office/drawing/2014/main" id="{8A9BE7DC-05C7-447A-84D4-D8CA309C5F6B}"/>
              </a:ext>
            </a:extLst>
          </p:cNvPr>
          <p:cNvSpPr txBox="1"/>
          <p:nvPr/>
        </p:nvSpPr>
        <p:spPr>
          <a:xfrm>
            <a:off x="4417032" y="5037585"/>
            <a:ext cx="677438" cy="308418"/>
          </a:xfrm>
          <a:prstGeom prst="rect">
            <a:avLst/>
          </a:prstGeom>
          <a:noFill/>
        </p:spPr>
        <p:txBody>
          <a:bodyPr wrap="square" rtlCol="0">
            <a:spAutoFit/>
          </a:bodyPr>
          <a:lstStyle/>
          <a:p>
            <a:r>
              <a:rPr lang="uk-UA" dirty="0">
                <a:solidFill>
                  <a:schemeClr val="bg1"/>
                </a:solidFill>
              </a:rPr>
              <a:t>75,0</a:t>
            </a:r>
          </a:p>
        </p:txBody>
      </p:sp>
      <p:sp>
        <p:nvSpPr>
          <p:cNvPr id="43" name="TextBox 42">
            <a:extLst>
              <a:ext uri="{FF2B5EF4-FFF2-40B4-BE49-F238E27FC236}">
                <a16:creationId xmlns:a16="http://schemas.microsoft.com/office/drawing/2014/main" id="{2F909ACA-5665-41C7-B281-98858124961C}"/>
              </a:ext>
            </a:extLst>
          </p:cNvPr>
          <p:cNvSpPr txBox="1"/>
          <p:nvPr/>
        </p:nvSpPr>
        <p:spPr>
          <a:xfrm>
            <a:off x="5255479" y="5029195"/>
            <a:ext cx="677438" cy="308418"/>
          </a:xfrm>
          <a:prstGeom prst="rect">
            <a:avLst/>
          </a:prstGeom>
          <a:noFill/>
        </p:spPr>
        <p:txBody>
          <a:bodyPr wrap="square" rtlCol="0">
            <a:spAutoFit/>
          </a:bodyPr>
          <a:lstStyle/>
          <a:p>
            <a:r>
              <a:rPr lang="uk-UA" dirty="0">
                <a:solidFill>
                  <a:schemeClr val="bg1"/>
                </a:solidFill>
              </a:rPr>
              <a:t>12,5</a:t>
            </a:r>
          </a:p>
        </p:txBody>
      </p:sp>
      <p:sp>
        <p:nvSpPr>
          <p:cNvPr id="44" name="TextBox 43">
            <a:extLst>
              <a:ext uri="{FF2B5EF4-FFF2-40B4-BE49-F238E27FC236}">
                <a16:creationId xmlns:a16="http://schemas.microsoft.com/office/drawing/2014/main" id="{1BDDCC7A-8468-4ED2-BAF8-A74A85E9DE41}"/>
              </a:ext>
            </a:extLst>
          </p:cNvPr>
          <p:cNvSpPr txBox="1"/>
          <p:nvPr/>
        </p:nvSpPr>
        <p:spPr>
          <a:xfrm>
            <a:off x="5603151" y="5046911"/>
            <a:ext cx="677438" cy="308418"/>
          </a:xfrm>
          <a:prstGeom prst="rect">
            <a:avLst/>
          </a:prstGeom>
          <a:noFill/>
        </p:spPr>
        <p:txBody>
          <a:bodyPr wrap="square" rtlCol="0">
            <a:spAutoFit/>
          </a:bodyPr>
          <a:lstStyle/>
          <a:p>
            <a:r>
              <a:rPr lang="uk-UA" dirty="0">
                <a:solidFill>
                  <a:schemeClr val="bg1"/>
                </a:solidFill>
              </a:rPr>
              <a:t>12,5</a:t>
            </a:r>
          </a:p>
        </p:txBody>
      </p:sp>
      <p:pic>
        <p:nvPicPr>
          <p:cNvPr id="3" name="Рисунок 2">
            <a:extLst>
              <a:ext uri="{FF2B5EF4-FFF2-40B4-BE49-F238E27FC236}">
                <a16:creationId xmlns:a16="http://schemas.microsoft.com/office/drawing/2014/main" id="{71C37E1B-B8F0-4794-A9C4-BFC7ED9EA248}"/>
              </a:ext>
            </a:extLst>
          </p:cNvPr>
          <p:cNvPicPr>
            <a:picLocks noChangeAspect="1"/>
          </p:cNvPicPr>
          <p:nvPr/>
        </p:nvPicPr>
        <p:blipFill>
          <a:blip r:embed="rId3"/>
          <a:stretch>
            <a:fillRect/>
          </a:stretch>
        </p:blipFill>
        <p:spPr>
          <a:xfrm>
            <a:off x="4777266" y="1427470"/>
            <a:ext cx="4155304" cy="3910143"/>
          </a:xfrm>
          <a:prstGeom prst="rect">
            <a:avLst/>
          </a:prstGeom>
        </p:spPr>
      </p:pic>
      <p:sp>
        <p:nvSpPr>
          <p:cNvPr id="4" name="TextBox 3">
            <a:extLst>
              <a:ext uri="{FF2B5EF4-FFF2-40B4-BE49-F238E27FC236}">
                <a16:creationId xmlns:a16="http://schemas.microsoft.com/office/drawing/2014/main" id="{A5DEDC8F-DC07-4A24-B766-A87FCE73D919}"/>
              </a:ext>
            </a:extLst>
          </p:cNvPr>
          <p:cNvSpPr txBox="1"/>
          <p:nvPr/>
        </p:nvSpPr>
        <p:spPr>
          <a:xfrm>
            <a:off x="4852650" y="1476098"/>
            <a:ext cx="515165" cy="276999"/>
          </a:xfrm>
          <a:prstGeom prst="rect">
            <a:avLst/>
          </a:prstGeom>
          <a:noFill/>
        </p:spPr>
        <p:txBody>
          <a:bodyPr wrap="square" rtlCol="0">
            <a:spAutoFit/>
          </a:bodyPr>
          <a:lstStyle/>
          <a:p>
            <a:r>
              <a:rPr lang="uk-UA" sz="1200" dirty="0">
                <a:solidFill>
                  <a:schemeClr val="bg1"/>
                </a:solidFill>
              </a:rPr>
              <a:t>11,3</a:t>
            </a:r>
          </a:p>
        </p:txBody>
      </p:sp>
      <p:sp>
        <p:nvSpPr>
          <p:cNvPr id="45" name="TextBox 44">
            <a:extLst>
              <a:ext uri="{FF2B5EF4-FFF2-40B4-BE49-F238E27FC236}">
                <a16:creationId xmlns:a16="http://schemas.microsoft.com/office/drawing/2014/main" id="{8CEED2D1-AED0-456E-827A-4903031B06F7}"/>
              </a:ext>
            </a:extLst>
          </p:cNvPr>
          <p:cNvSpPr txBox="1"/>
          <p:nvPr/>
        </p:nvSpPr>
        <p:spPr>
          <a:xfrm>
            <a:off x="6521509" y="1476805"/>
            <a:ext cx="515165" cy="276999"/>
          </a:xfrm>
          <a:prstGeom prst="rect">
            <a:avLst/>
          </a:prstGeom>
          <a:noFill/>
        </p:spPr>
        <p:txBody>
          <a:bodyPr wrap="square" rtlCol="0">
            <a:spAutoFit/>
          </a:bodyPr>
          <a:lstStyle/>
          <a:p>
            <a:r>
              <a:rPr lang="uk-UA" sz="1200" dirty="0">
                <a:solidFill>
                  <a:schemeClr val="bg1"/>
                </a:solidFill>
              </a:rPr>
              <a:t>42,7</a:t>
            </a:r>
          </a:p>
        </p:txBody>
      </p:sp>
      <p:sp>
        <p:nvSpPr>
          <p:cNvPr id="46" name="TextBox 45">
            <a:extLst>
              <a:ext uri="{FF2B5EF4-FFF2-40B4-BE49-F238E27FC236}">
                <a16:creationId xmlns:a16="http://schemas.microsoft.com/office/drawing/2014/main" id="{0C7DBB77-9B3B-428D-92C7-03C08FE6A8B3}"/>
              </a:ext>
            </a:extLst>
          </p:cNvPr>
          <p:cNvSpPr txBox="1"/>
          <p:nvPr/>
        </p:nvSpPr>
        <p:spPr>
          <a:xfrm>
            <a:off x="8469653" y="1475282"/>
            <a:ext cx="515165" cy="276999"/>
          </a:xfrm>
          <a:prstGeom prst="rect">
            <a:avLst/>
          </a:prstGeom>
          <a:noFill/>
        </p:spPr>
        <p:txBody>
          <a:bodyPr wrap="square" rtlCol="0">
            <a:spAutoFit/>
          </a:bodyPr>
          <a:lstStyle/>
          <a:p>
            <a:r>
              <a:rPr lang="uk-UA" sz="1200" dirty="0">
                <a:solidFill>
                  <a:schemeClr val="bg1"/>
                </a:solidFill>
              </a:rPr>
              <a:t>8,0</a:t>
            </a:r>
          </a:p>
        </p:txBody>
      </p:sp>
      <p:sp>
        <p:nvSpPr>
          <p:cNvPr id="47" name="TextBox 46">
            <a:extLst>
              <a:ext uri="{FF2B5EF4-FFF2-40B4-BE49-F238E27FC236}">
                <a16:creationId xmlns:a16="http://schemas.microsoft.com/office/drawing/2014/main" id="{8888C3C3-23C4-4624-BF99-C3706958F3B6}"/>
              </a:ext>
            </a:extLst>
          </p:cNvPr>
          <p:cNvSpPr txBox="1"/>
          <p:nvPr/>
        </p:nvSpPr>
        <p:spPr>
          <a:xfrm>
            <a:off x="7833310" y="1475283"/>
            <a:ext cx="515165" cy="276999"/>
          </a:xfrm>
          <a:prstGeom prst="rect">
            <a:avLst/>
          </a:prstGeom>
          <a:noFill/>
        </p:spPr>
        <p:txBody>
          <a:bodyPr wrap="square" rtlCol="0">
            <a:spAutoFit/>
          </a:bodyPr>
          <a:lstStyle/>
          <a:p>
            <a:r>
              <a:rPr lang="uk-UA" sz="1200" dirty="0">
                <a:solidFill>
                  <a:schemeClr val="bg1"/>
                </a:solidFill>
              </a:rPr>
              <a:t>21,3</a:t>
            </a:r>
          </a:p>
        </p:txBody>
      </p:sp>
      <p:sp>
        <p:nvSpPr>
          <p:cNvPr id="48" name="TextBox 47">
            <a:extLst>
              <a:ext uri="{FF2B5EF4-FFF2-40B4-BE49-F238E27FC236}">
                <a16:creationId xmlns:a16="http://schemas.microsoft.com/office/drawing/2014/main" id="{530DBF47-D7CB-47D8-9337-98BAD2B0F56D}"/>
              </a:ext>
            </a:extLst>
          </p:cNvPr>
          <p:cNvSpPr txBox="1"/>
          <p:nvPr/>
        </p:nvSpPr>
        <p:spPr>
          <a:xfrm>
            <a:off x="5358265" y="1477513"/>
            <a:ext cx="515165" cy="276999"/>
          </a:xfrm>
          <a:prstGeom prst="rect">
            <a:avLst/>
          </a:prstGeom>
          <a:noFill/>
        </p:spPr>
        <p:txBody>
          <a:bodyPr wrap="square" rtlCol="0">
            <a:spAutoFit/>
          </a:bodyPr>
          <a:lstStyle/>
          <a:p>
            <a:r>
              <a:rPr lang="uk-UA" sz="1200" dirty="0">
                <a:solidFill>
                  <a:schemeClr val="bg1"/>
                </a:solidFill>
              </a:rPr>
              <a:t>16,7</a:t>
            </a:r>
          </a:p>
        </p:txBody>
      </p:sp>
      <p:sp>
        <p:nvSpPr>
          <p:cNvPr id="49" name="TextBox 48">
            <a:extLst>
              <a:ext uri="{FF2B5EF4-FFF2-40B4-BE49-F238E27FC236}">
                <a16:creationId xmlns:a16="http://schemas.microsoft.com/office/drawing/2014/main" id="{3E95303B-FF62-4687-BADD-D3BA9631069C}"/>
              </a:ext>
            </a:extLst>
          </p:cNvPr>
          <p:cNvSpPr txBox="1"/>
          <p:nvPr/>
        </p:nvSpPr>
        <p:spPr>
          <a:xfrm>
            <a:off x="5030611" y="1846921"/>
            <a:ext cx="515165" cy="276999"/>
          </a:xfrm>
          <a:prstGeom prst="rect">
            <a:avLst/>
          </a:prstGeom>
          <a:noFill/>
        </p:spPr>
        <p:txBody>
          <a:bodyPr wrap="square" rtlCol="0">
            <a:spAutoFit/>
          </a:bodyPr>
          <a:lstStyle/>
          <a:p>
            <a:r>
              <a:rPr lang="uk-UA" sz="1200" dirty="0">
                <a:solidFill>
                  <a:schemeClr val="bg1"/>
                </a:solidFill>
              </a:rPr>
              <a:t>22,7</a:t>
            </a:r>
          </a:p>
        </p:txBody>
      </p:sp>
      <p:sp>
        <p:nvSpPr>
          <p:cNvPr id="50" name="TextBox 49">
            <a:extLst>
              <a:ext uri="{FF2B5EF4-FFF2-40B4-BE49-F238E27FC236}">
                <a16:creationId xmlns:a16="http://schemas.microsoft.com/office/drawing/2014/main" id="{33690289-A9D3-4478-95F9-B2417CA28F2D}"/>
              </a:ext>
            </a:extLst>
          </p:cNvPr>
          <p:cNvSpPr txBox="1"/>
          <p:nvPr/>
        </p:nvSpPr>
        <p:spPr>
          <a:xfrm>
            <a:off x="7145312" y="1834490"/>
            <a:ext cx="515165" cy="276999"/>
          </a:xfrm>
          <a:prstGeom prst="rect">
            <a:avLst/>
          </a:prstGeom>
          <a:noFill/>
        </p:spPr>
        <p:txBody>
          <a:bodyPr wrap="square" rtlCol="0">
            <a:spAutoFit/>
          </a:bodyPr>
          <a:lstStyle/>
          <a:p>
            <a:r>
              <a:rPr lang="uk-UA" sz="1200" dirty="0">
                <a:solidFill>
                  <a:schemeClr val="bg1"/>
                </a:solidFill>
              </a:rPr>
              <a:t>34,7</a:t>
            </a:r>
          </a:p>
        </p:txBody>
      </p:sp>
      <p:sp>
        <p:nvSpPr>
          <p:cNvPr id="51" name="TextBox 50">
            <a:extLst>
              <a:ext uri="{FF2B5EF4-FFF2-40B4-BE49-F238E27FC236}">
                <a16:creationId xmlns:a16="http://schemas.microsoft.com/office/drawing/2014/main" id="{692EF819-8631-4D16-A682-BFBDEF017200}"/>
              </a:ext>
            </a:extLst>
          </p:cNvPr>
          <p:cNvSpPr txBox="1"/>
          <p:nvPr/>
        </p:nvSpPr>
        <p:spPr>
          <a:xfrm>
            <a:off x="8149194" y="1846931"/>
            <a:ext cx="515165" cy="276999"/>
          </a:xfrm>
          <a:prstGeom prst="rect">
            <a:avLst/>
          </a:prstGeom>
          <a:noFill/>
        </p:spPr>
        <p:txBody>
          <a:bodyPr wrap="square" rtlCol="0">
            <a:spAutoFit/>
          </a:bodyPr>
          <a:lstStyle/>
          <a:p>
            <a:r>
              <a:rPr lang="uk-UA" sz="1200" dirty="0">
                <a:solidFill>
                  <a:schemeClr val="bg1"/>
                </a:solidFill>
              </a:rPr>
              <a:t>14,7</a:t>
            </a:r>
          </a:p>
        </p:txBody>
      </p:sp>
      <p:sp>
        <p:nvSpPr>
          <p:cNvPr id="52" name="TextBox 51">
            <a:extLst>
              <a:ext uri="{FF2B5EF4-FFF2-40B4-BE49-F238E27FC236}">
                <a16:creationId xmlns:a16="http://schemas.microsoft.com/office/drawing/2014/main" id="{8F42AFCE-5579-4C15-8400-2DF77A17D5EF}"/>
              </a:ext>
            </a:extLst>
          </p:cNvPr>
          <p:cNvSpPr txBox="1"/>
          <p:nvPr/>
        </p:nvSpPr>
        <p:spPr>
          <a:xfrm>
            <a:off x="5961289" y="1833407"/>
            <a:ext cx="515165" cy="276999"/>
          </a:xfrm>
          <a:prstGeom prst="rect">
            <a:avLst/>
          </a:prstGeom>
          <a:noFill/>
        </p:spPr>
        <p:txBody>
          <a:bodyPr wrap="square" rtlCol="0">
            <a:spAutoFit/>
          </a:bodyPr>
          <a:lstStyle/>
          <a:p>
            <a:r>
              <a:rPr lang="uk-UA" sz="1200" dirty="0">
                <a:solidFill>
                  <a:schemeClr val="bg1"/>
                </a:solidFill>
              </a:rPr>
              <a:t>24,0</a:t>
            </a:r>
          </a:p>
        </p:txBody>
      </p:sp>
      <p:sp>
        <p:nvSpPr>
          <p:cNvPr id="53" name="TextBox 52">
            <a:extLst>
              <a:ext uri="{FF2B5EF4-FFF2-40B4-BE49-F238E27FC236}">
                <a16:creationId xmlns:a16="http://schemas.microsoft.com/office/drawing/2014/main" id="{884F1545-707B-45A8-9BE5-C61DA709C2DC}"/>
              </a:ext>
            </a:extLst>
          </p:cNvPr>
          <p:cNvSpPr txBox="1"/>
          <p:nvPr/>
        </p:nvSpPr>
        <p:spPr>
          <a:xfrm>
            <a:off x="8557834" y="1856508"/>
            <a:ext cx="515165" cy="261610"/>
          </a:xfrm>
          <a:prstGeom prst="rect">
            <a:avLst/>
          </a:prstGeom>
          <a:noFill/>
        </p:spPr>
        <p:txBody>
          <a:bodyPr wrap="square" rtlCol="0">
            <a:spAutoFit/>
          </a:bodyPr>
          <a:lstStyle/>
          <a:p>
            <a:r>
              <a:rPr lang="uk-UA" sz="1050" dirty="0">
                <a:solidFill>
                  <a:schemeClr val="bg1"/>
                </a:solidFill>
              </a:rPr>
              <a:t>4,0</a:t>
            </a:r>
          </a:p>
        </p:txBody>
      </p:sp>
      <p:sp>
        <p:nvSpPr>
          <p:cNvPr id="54" name="TextBox 53">
            <a:extLst>
              <a:ext uri="{FF2B5EF4-FFF2-40B4-BE49-F238E27FC236}">
                <a16:creationId xmlns:a16="http://schemas.microsoft.com/office/drawing/2014/main" id="{53D9C4D8-DC02-466D-8161-71C6E8B635C9}"/>
              </a:ext>
            </a:extLst>
          </p:cNvPr>
          <p:cNvSpPr txBox="1"/>
          <p:nvPr/>
        </p:nvSpPr>
        <p:spPr>
          <a:xfrm>
            <a:off x="6241821" y="2220696"/>
            <a:ext cx="515165" cy="276999"/>
          </a:xfrm>
          <a:prstGeom prst="rect">
            <a:avLst/>
          </a:prstGeom>
          <a:noFill/>
        </p:spPr>
        <p:txBody>
          <a:bodyPr wrap="square" rtlCol="0">
            <a:spAutoFit/>
          </a:bodyPr>
          <a:lstStyle/>
          <a:p>
            <a:r>
              <a:rPr lang="uk-UA" sz="1200" dirty="0">
                <a:solidFill>
                  <a:schemeClr val="bg1"/>
                </a:solidFill>
              </a:rPr>
              <a:t>36,7</a:t>
            </a:r>
          </a:p>
        </p:txBody>
      </p:sp>
      <p:sp>
        <p:nvSpPr>
          <p:cNvPr id="55" name="TextBox 54">
            <a:extLst>
              <a:ext uri="{FF2B5EF4-FFF2-40B4-BE49-F238E27FC236}">
                <a16:creationId xmlns:a16="http://schemas.microsoft.com/office/drawing/2014/main" id="{5516DCFF-21A2-4FAF-A9A0-74436F6E2A11}"/>
              </a:ext>
            </a:extLst>
          </p:cNvPr>
          <p:cNvSpPr txBox="1"/>
          <p:nvPr/>
        </p:nvSpPr>
        <p:spPr>
          <a:xfrm>
            <a:off x="4881768" y="2236224"/>
            <a:ext cx="515165" cy="276999"/>
          </a:xfrm>
          <a:prstGeom prst="rect">
            <a:avLst/>
          </a:prstGeom>
          <a:noFill/>
        </p:spPr>
        <p:txBody>
          <a:bodyPr wrap="square" rtlCol="0">
            <a:spAutoFit/>
          </a:bodyPr>
          <a:lstStyle/>
          <a:p>
            <a:r>
              <a:rPr lang="uk-UA" sz="1200" dirty="0">
                <a:solidFill>
                  <a:schemeClr val="bg1"/>
                </a:solidFill>
              </a:rPr>
              <a:t>12.0</a:t>
            </a:r>
          </a:p>
        </p:txBody>
      </p:sp>
      <p:sp>
        <p:nvSpPr>
          <p:cNvPr id="56" name="TextBox 55">
            <a:extLst>
              <a:ext uri="{FF2B5EF4-FFF2-40B4-BE49-F238E27FC236}">
                <a16:creationId xmlns:a16="http://schemas.microsoft.com/office/drawing/2014/main" id="{E3812F52-CBDD-42E0-8537-ACE3C47FAE4E}"/>
              </a:ext>
            </a:extLst>
          </p:cNvPr>
          <p:cNvSpPr txBox="1"/>
          <p:nvPr/>
        </p:nvSpPr>
        <p:spPr>
          <a:xfrm>
            <a:off x="5345346" y="2219679"/>
            <a:ext cx="515165" cy="276999"/>
          </a:xfrm>
          <a:prstGeom prst="rect">
            <a:avLst/>
          </a:prstGeom>
          <a:noFill/>
        </p:spPr>
        <p:txBody>
          <a:bodyPr wrap="square" rtlCol="0">
            <a:spAutoFit/>
          </a:bodyPr>
          <a:lstStyle/>
          <a:p>
            <a:r>
              <a:rPr lang="uk-UA" sz="1200" dirty="0">
                <a:solidFill>
                  <a:schemeClr val="bg1"/>
                </a:solidFill>
              </a:rPr>
              <a:t>12,7</a:t>
            </a:r>
          </a:p>
        </p:txBody>
      </p:sp>
      <p:sp>
        <p:nvSpPr>
          <p:cNvPr id="57" name="TextBox 56">
            <a:extLst>
              <a:ext uri="{FF2B5EF4-FFF2-40B4-BE49-F238E27FC236}">
                <a16:creationId xmlns:a16="http://schemas.microsoft.com/office/drawing/2014/main" id="{03A26151-E0EE-4980-8A24-53C409E473E7}"/>
              </a:ext>
            </a:extLst>
          </p:cNvPr>
          <p:cNvSpPr txBox="1"/>
          <p:nvPr/>
        </p:nvSpPr>
        <p:spPr>
          <a:xfrm>
            <a:off x="7575727" y="2219678"/>
            <a:ext cx="515165" cy="276999"/>
          </a:xfrm>
          <a:prstGeom prst="rect">
            <a:avLst/>
          </a:prstGeom>
          <a:noFill/>
        </p:spPr>
        <p:txBody>
          <a:bodyPr wrap="square" rtlCol="0">
            <a:spAutoFit/>
          </a:bodyPr>
          <a:lstStyle/>
          <a:p>
            <a:r>
              <a:rPr lang="uk-UA" sz="1200" dirty="0">
                <a:solidFill>
                  <a:schemeClr val="bg1"/>
                </a:solidFill>
              </a:rPr>
              <a:t>26,0</a:t>
            </a:r>
          </a:p>
        </p:txBody>
      </p:sp>
      <p:sp>
        <p:nvSpPr>
          <p:cNvPr id="58" name="TextBox 57">
            <a:extLst>
              <a:ext uri="{FF2B5EF4-FFF2-40B4-BE49-F238E27FC236}">
                <a16:creationId xmlns:a16="http://schemas.microsoft.com/office/drawing/2014/main" id="{686A95B0-C6BE-458B-A5A1-90F1DF72F5C3}"/>
              </a:ext>
            </a:extLst>
          </p:cNvPr>
          <p:cNvSpPr txBox="1"/>
          <p:nvPr/>
        </p:nvSpPr>
        <p:spPr>
          <a:xfrm>
            <a:off x="8080793" y="2589710"/>
            <a:ext cx="515165" cy="276999"/>
          </a:xfrm>
          <a:prstGeom prst="rect">
            <a:avLst/>
          </a:prstGeom>
          <a:noFill/>
        </p:spPr>
        <p:txBody>
          <a:bodyPr wrap="square" rtlCol="0">
            <a:spAutoFit/>
          </a:bodyPr>
          <a:lstStyle/>
          <a:p>
            <a:r>
              <a:rPr lang="uk-UA" sz="1200" dirty="0"/>
              <a:t>24,0</a:t>
            </a:r>
          </a:p>
        </p:txBody>
      </p:sp>
      <p:sp>
        <p:nvSpPr>
          <p:cNvPr id="59" name="TextBox 58">
            <a:extLst>
              <a:ext uri="{FF2B5EF4-FFF2-40B4-BE49-F238E27FC236}">
                <a16:creationId xmlns:a16="http://schemas.microsoft.com/office/drawing/2014/main" id="{8F82D5AD-7E37-43BF-BAFC-F7E86AE595EE}"/>
              </a:ext>
            </a:extLst>
          </p:cNvPr>
          <p:cNvSpPr txBox="1"/>
          <p:nvPr/>
        </p:nvSpPr>
        <p:spPr>
          <a:xfrm>
            <a:off x="8338376" y="2224170"/>
            <a:ext cx="515165" cy="276999"/>
          </a:xfrm>
          <a:prstGeom prst="rect">
            <a:avLst/>
          </a:prstGeom>
          <a:noFill/>
        </p:spPr>
        <p:txBody>
          <a:bodyPr wrap="square" rtlCol="0">
            <a:spAutoFit/>
          </a:bodyPr>
          <a:lstStyle/>
          <a:p>
            <a:r>
              <a:rPr lang="uk-UA" sz="1200" dirty="0">
                <a:solidFill>
                  <a:schemeClr val="bg1"/>
                </a:solidFill>
              </a:rPr>
              <a:t>12,7</a:t>
            </a:r>
          </a:p>
        </p:txBody>
      </p:sp>
      <p:sp>
        <p:nvSpPr>
          <p:cNvPr id="60" name="TextBox 59">
            <a:extLst>
              <a:ext uri="{FF2B5EF4-FFF2-40B4-BE49-F238E27FC236}">
                <a16:creationId xmlns:a16="http://schemas.microsoft.com/office/drawing/2014/main" id="{6ECD0A92-4BF6-4554-8DEE-F9E1988FE6C0}"/>
              </a:ext>
            </a:extLst>
          </p:cNvPr>
          <p:cNvSpPr txBox="1"/>
          <p:nvPr/>
        </p:nvSpPr>
        <p:spPr>
          <a:xfrm>
            <a:off x="5480445" y="2588692"/>
            <a:ext cx="515165" cy="276999"/>
          </a:xfrm>
          <a:prstGeom prst="rect">
            <a:avLst/>
          </a:prstGeom>
          <a:noFill/>
        </p:spPr>
        <p:txBody>
          <a:bodyPr wrap="square" rtlCol="0">
            <a:spAutoFit/>
          </a:bodyPr>
          <a:lstStyle/>
          <a:p>
            <a:r>
              <a:rPr lang="uk-UA" sz="1200" dirty="0">
                <a:solidFill>
                  <a:schemeClr val="bg1"/>
                </a:solidFill>
              </a:rPr>
              <a:t>23,3</a:t>
            </a:r>
          </a:p>
        </p:txBody>
      </p:sp>
      <p:sp>
        <p:nvSpPr>
          <p:cNvPr id="61" name="TextBox 60">
            <a:extLst>
              <a:ext uri="{FF2B5EF4-FFF2-40B4-BE49-F238E27FC236}">
                <a16:creationId xmlns:a16="http://schemas.microsoft.com/office/drawing/2014/main" id="{6EE91FAE-5C78-418B-A207-58E40D6E7E91}"/>
              </a:ext>
            </a:extLst>
          </p:cNvPr>
          <p:cNvSpPr txBox="1"/>
          <p:nvPr/>
        </p:nvSpPr>
        <p:spPr>
          <a:xfrm>
            <a:off x="6761387" y="2607985"/>
            <a:ext cx="515165" cy="276999"/>
          </a:xfrm>
          <a:prstGeom prst="rect">
            <a:avLst/>
          </a:prstGeom>
          <a:noFill/>
        </p:spPr>
        <p:txBody>
          <a:bodyPr wrap="square" rtlCol="0">
            <a:spAutoFit/>
          </a:bodyPr>
          <a:lstStyle/>
          <a:p>
            <a:r>
              <a:rPr lang="uk-UA" sz="1200" dirty="0"/>
              <a:t>42,0</a:t>
            </a:r>
          </a:p>
        </p:txBody>
      </p:sp>
      <p:sp>
        <p:nvSpPr>
          <p:cNvPr id="62" name="TextBox 61">
            <a:extLst>
              <a:ext uri="{FF2B5EF4-FFF2-40B4-BE49-F238E27FC236}">
                <a16:creationId xmlns:a16="http://schemas.microsoft.com/office/drawing/2014/main" id="{6E143D46-9BE7-4641-AEF2-5F7909448CCD}"/>
              </a:ext>
            </a:extLst>
          </p:cNvPr>
          <p:cNvSpPr txBox="1"/>
          <p:nvPr/>
        </p:nvSpPr>
        <p:spPr>
          <a:xfrm>
            <a:off x="4946134" y="2578591"/>
            <a:ext cx="454359" cy="276999"/>
          </a:xfrm>
          <a:prstGeom prst="rect">
            <a:avLst/>
          </a:prstGeom>
          <a:noFill/>
        </p:spPr>
        <p:txBody>
          <a:bodyPr wrap="square" rtlCol="0">
            <a:spAutoFit/>
          </a:bodyPr>
          <a:lstStyle/>
          <a:p>
            <a:r>
              <a:rPr lang="uk-UA" sz="1200" dirty="0">
                <a:solidFill>
                  <a:schemeClr val="bg1"/>
                </a:solidFill>
              </a:rPr>
              <a:t>6,0</a:t>
            </a:r>
          </a:p>
        </p:txBody>
      </p:sp>
      <p:sp>
        <p:nvSpPr>
          <p:cNvPr id="63" name="TextBox 62">
            <a:extLst>
              <a:ext uri="{FF2B5EF4-FFF2-40B4-BE49-F238E27FC236}">
                <a16:creationId xmlns:a16="http://schemas.microsoft.com/office/drawing/2014/main" id="{E05151BF-2914-4FFA-854E-96F2DD98448A}"/>
              </a:ext>
            </a:extLst>
          </p:cNvPr>
          <p:cNvSpPr txBox="1"/>
          <p:nvPr/>
        </p:nvSpPr>
        <p:spPr>
          <a:xfrm>
            <a:off x="4777069" y="2946237"/>
            <a:ext cx="454359" cy="276999"/>
          </a:xfrm>
          <a:prstGeom prst="rect">
            <a:avLst/>
          </a:prstGeom>
          <a:noFill/>
        </p:spPr>
        <p:txBody>
          <a:bodyPr wrap="square" rtlCol="0">
            <a:spAutoFit/>
          </a:bodyPr>
          <a:lstStyle/>
          <a:p>
            <a:r>
              <a:rPr lang="uk-UA" sz="1200" dirty="0">
                <a:solidFill>
                  <a:schemeClr val="bg1"/>
                </a:solidFill>
              </a:rPr>
              <a:t>8,0</a:t>
            </a:r>
          </a:p>
        </p:txBody>
      </p:sp>
      <p:sp>
        <p:nvSpPr>
          <p:cNvPr id="64" name="TextBox 63">
            <a:extLst>
              <a:ext uri="{FF2B5EF4-FFF2-40B4-BE49-F238E27FC236}">
                <a16:creationId xmlns:a16="http://schemas.microsoft.com/office/drawing/2014/main" id="{2CB29D10-2036-400F-BF73-C6DFC3F719FC}"/>
              </a:ext>
            </a:extLst>
          </p:cNvPr>
          <p:cNvSpPr txBox="1"/>
          <p:nvPr/>
        </p:nvSpPr>
        <p:spPr>
          <a:xfrm>
            <a:off x="7378950" y="2950201"/>
            <a:ext cx="454359" cy="276999"/>
          </a:xfrm>
          <a:prstGeom prst="rect">
            <a:avLst/>
          </a:prstGeom>
          <a:noFill/>
        </p:spPr>
        <p:txBody>
          <a:bodyPr wrap="square" rtlCol="0">
            <a:spAutoFit/>
          </a:bodyPr>
          <a:lstStyle/>
          <a:p>
            <a:r>
              <a:rPr lang="uk-UA" sz="1200" dirty="0">
                <a:solidFill>
                  <a:schemeClr val="bg1"/>
                </a:solidFill>
              </a:rPr>
              <a:t>30,0</a:t>
            </a:r>
          </a:p>
        </p:txBody>
      </p:sp>
      <p:sp>
        <p:nvSpPr>
          <p:cNvPr id="65" name="TextBox 64">
            <a:extLst>
              <a:ext uri="{FF2B5EF4-FFF2-40B4-BE49-F238E27FC236}">
                <a16:creationId xmlns:a16="http://schemas.microsoft.com/office/drawing/2014/main" id="{1B354851-07CE-4EA1-91D2-9142758EABB8}"/>
              </a:ext>
            </a:extLst>
          </p:cNvPr>
          <p:cNvSpPr txBox="1"/>
          <p:nvPr/>
        </p:nvSpPr>
        <p:spPr>
          <a:xfrm>
            <a:off x="8284508" y="2950202"/>
            <a:ext cx="454359" cy="276999"/>
          </a:xfrm>
          <a:prstGeom prst="rect">
            <a:avLst/>
          </a:prstGeom>
          <a:noFill/>
        </p:spPr>
        <p:txBody>
          <a:bodyPr wrap="square" rtlCol="0">
            <a:spAutoFit/>
          </a:bodyPr>
          <a:lstStyle/>
          <a:p>
            <a:r>
              <a:rPr lang="uk-UA" sz="1200" dirty="0">
                <a:solidFill>
                  <a:schemeClr val="bg1"/>
                </a:solidFill>
              </a:rPr>
              <a:t>14,7</a:t>
            </a:r>
          </a:p>
        </p:txBody>
      </p:sp>
      <p:sp>
        <p:nvSpPr>
          <p:cNvPr id="66" name="TextBox 65">
            <a:extLst>
              <a:ext uri="{FF2B5EF4-FFF2-40B4-BE49-F238E27FC236}">
                <a16:creationId xmlns:a16="http://schemas.microsoft.com/office/drawing/2014/main" id="{3DE6986C-CF48-492A-9857-C2C5755A355B}"/>
              </a:ext>
            </a:extLst>
          </p:cNvPr>
          <p:cNvSpPr txBox="1"/>
          <p:nvPr/>
        </p:nvSpPr>
        <p:spPr>
          <a:xfrm>
            <a:off x="6135406" y="2955732"/>
            <a:ext cx="454359" cy="276999"/>
          </a:xfrm>
          <a:prstGeom prst="rect">
            <a:avLst/>
          </a:prstGeom>
          <a:noFill/>
        </p:spPr>
        <p:txBody>
          <a:bodyPr wrap="square" rtlCol="0">
            <a:spAutoFit/>
          </a:bodyPr>
          <a:lstStyle/>
          <a:p>
            <a:r>
              <a:rPr lang="uk-UA" sz="1200" dirty="0">
                <a:solidFill>
                  <a:schemeClr val="bg1"/>
                </a:solidFill>
              </a:rPr>
              <a:t>32,7</a:t>
            </a:r>
          </a:p>
        </p:txBody>
      </p:sp>
      <p:sp>
        <p:nvSpPr>
          <p:cNvPr id="67" name="TextBox 66">
            <a:extLst>
              <a:ext uri="{FF2B5EF4-FFF2-40B4-BE49-F238E27FC236}">
                <a16:creationId xmlns:a16="http://schemas.microsoft.com/office/drawing/2014/main" id="{7AA7A9BE-FCE8-4A2B-8FD1-239F65362439}"/>
              </a:ext>
            </a:extLst>
          </p:cNvPr>
          <p:cNvSpPr txBox="1"/>
          <p:nvPr/>
        </p:nvSpPr>
        <p:spPr>
          <a:xfrm>
            <a:off x="5229848" y="2955732"/>
            <a:ext cx="454359" cy="276999"/>
          </a:xfrm>
          <a:prstGeom prst="rect">
            <a:avLst/>
          </a:prstGeom>
          <a:noFill/>
        </p:spPr>
        <p:txBody>
          <a:bodyPr wrap="square" rtlCol="0">
            <a:spAutoFit/>
          </a:bodyPr>
          <a:lstStyle/>
          <a:p>
            <a:r>
              <a:rPr lang="uk-UA" sz="1200" dirty="0">
                <a:solidFill>
                  <a:schemeClr val="bg1"/>
                </a:solidFill>
              </a:rPr>
              <a:t>14,7</a:t>
            </a:r>
          </a:p>
        </p:txBody>
      </p:sp>
      <p:sp>
        <p:nvSpPr>
          <p:cNvPr id="68" name="TextBox 67">
            <a:extLst>
              <a:ext uri="{FF2B5EF4-FFF2-40B4-BE49-F238E27FC236}">
                <a16:creationId xmlns:a16="http://schemas.microsoft.com/office/drawing/2014/main" id="{F070F19B-C03A-414B-9BCE-F3BC9EB55E3A}"/>
              </a:ext>
            </a:extLst>
          </p:cNvPr>
          <p:cNvSpPr txBox="1"/>
          <p:nvPr/>
        </p:nvSpPr>
        <p:spPr>
          <a:xfrm>
            <a:off x="5653461" y="3327791"/>
            <a:ext cx="454359" cy="276999"/>
          </a:xfrm>
          <a:prstGeom prst="rect">
            <a:avLst/>
          </a:prstGeom>
          <a:noFill/>
        </p:spPr>
        <p:txBody>
          <a:bodyPr wrap="square" rtlCol="0">
            <a:spAutoFit/>
          </a:bodyPr>
          <a:lstStyle/>
          <a:p>
            <a:r>
              <a:rPr lang="uk-UA" sz="1200" dirty="0">
                <a:solidFill>
                  <a:schemeClr val="bg1"/>
                </a:solidFill>
              </a:rPr>
              <a:t>24,0</a:t>
            </a:r>
          </a:p>
        </p:txBody>
      </p:sp>
      <p:sp>
        <p:nvSpPr>
          <p:cNvPr id="69" name="TextBox 68">
            <a:extLst>
              <a:ext uri="{FF2B5EF4-FFF2-40B4-BE49-F238E27FC236}">
                <a16:creationId xmlns:a16="http://schemas.microsoft.com/office/drawing/2014/main" id="{9F2E4049-3B56-4E0B-AD80-06106FD831B3}"/>
              </a:ext>
            </a:extLst>
          </p:cNvPr>
          <p:cNvSpPr txBox="1"/>
          <p:nvPr/>
        </p:nvSpPr>
        <p:spPr>
          <a:xfrm>
            <a:off x="4894601" y="3316811"/>
            <a:ext cx="454359" cy="276999"/>
          </a:xfrm>
          <a:prstGeom prst="rect">
            <a:avLst/>
          </a:prstGeom>
          <a:noFill/>
        </p:spPr>
        <p:txBody>
          <a:bodyPr wrap="square" rtlCol="0">
            <a:spAutoFit/>
          </a:bodyPr>
          <a:lstStyle/>
          <a:p>
            <a:r>
              <a:rPr lang="uk-UA" sz="1200" dirty="0">
                <a:solidFill>
                  <a:schemeClr val="bg1"/>
                </a:solidFill>
              </a:rPr>
              <a:t>14,7</a:t>
            </a:r>
          </a:p>
        </p:txBody>
      </p:sp>
      <p:sp>
        <p:nvSpPr>
          <p:cNvPr id="70" name="TextBox 69">
            <a:extLst>
              <a:ext uri="{FF2B5EF4-FFF2-40B4-BE49-F238E27FC236}">
                <a16:creationId xmlns:a16="http://schemas.microsoft.com/office/drawing/2014/main" id="{96186897-76AC-41FA-B0AF-255066EC4388}"/>
              </a:ext>
            </a:extLst>
          </p:cNvPr>
          <p:cNvSpPr txBox="1"/>
          <p:nvPr/>
        </p:nvSpPr>
        <p:spPr>
          <a:xfrm>
            <a:off x="7049372" y="3327791"/>
            <a:ext cx="454359" cy="276999"/>
          </a:xfrm>
          <a:prstGeom prst="rect">
            <a:avLst/>
          </a:prstGeom>
          <a:noFill/>
        </p:spPr>
        <p:txBody>
          <a:bodyPr wrap="square" rtlCol="0">
            <a:spAutoFit/>
          </a:bodyPr>
          <a:lstStyle/>
          <a:p>
            <a:r>
              <a:rPr lang="uk-UA" sz="1200" dirty="0">
                <a:solidFill>
                  <a:schemeClr val="bg1"/>
                </a:solidFill>
              </a:rPr>
              <a:t>46,7</a:t>
            </a:r>
          </a:p>
        </p:txBody>
      </p:sp>
      <p:sp>
        <p:nvSpPr>
          <p:cNvPr id="71" name="TextBox 70">
            <a:extLst>
              <a:ext uri="{FF2B5EF4-FFF2-40B4-BE49-F238E27FC236}">
                <a16:creationId xmlns:a16="http://schemas.microsoft.com/office/drawing/2014/main" id="{14FE1E0B-04D4-4CF9-8E94-B61028C622ED}"/>
              </a:ext>
            </a:extLst>
          </p:cNvPr>
          <p:cNvSpPr txBox="1"/>
          <p:nvPr/>
        </p:nvSpPr>
        <p:spPr>
          <a:xfrm>
            <a:off x="8179596" y="3329718"/>
            <a:ext cx="454359" cy="276999"/>
          </a:xfrm>
          <a:prstGeom prst="rect">
            <a:avLst/>
          </a:prstGeom>
          <a:noFill/>
        </p:spPr>
        <p:txBody>
          <a:bodyPr wrap="square" rtlCol="0">
            <a:spAutoFit/>
          </a:bodyPr>
          <a:lstStyle/>
          <a:p>
            <a:r>
              <a:rPr lang="uk-UA" sz="1200" dirty="0">
                <a:solidFill>
                  <a:schemeClr val="bg1"/>
                </a:solidFill>
              </a:rPr>
              <a:t>9,3</a:t>
            </a:r>
          </a:p>
        </p:txBody>
      </p:sp>
      <p:sp>
        <p:nvSpPr>
          <p:cNvPr id="72" name="TextBox 71">
            <a:extLst>
              <a:ext uri="{FF2B5EF4-FFF2-40B4-BE49-F238E27FC236}">
                <a16:creationId xmlns:a16="http://schemas.microsoft.com/office/drawing/2014/main" id="{B0D8E319-2038-4DC3-A470-B8F6000D7A38}"/>
              </a:ext>
            </a:extLst>
          </p:cNvPr>
          <p:cNvSpPr txBox="1"/>
          <p:nvPr/>
        </p:nvSpPr>
        <p:spPr>
          <a:xfrm>
            <a:off x="8516375" y="3327000"/>
            <a:ext cx="454359" cy="276999"/>
          </a:xfrm>
          <a:prstGeom prst="rect">
            <a:avLst/>
          </a:prstGeom>
          <a:noFill/>
        </p:spPr>
        <p:txBody>
          <a:bodyPr wrap="square" rtlCol="0">
            <a:spAutoFit/>
          </a:bodyPr>
          <a:lstStyle/>
          <a:p>
            <a:r>
              <a:rPr lang="uk-UA" sz="1200" dirty="0">
                <a:solidFill>
                  <a:schemeClr val="bg1"/>
                </a:solidFill>
              </a:rPr>
              <a:t>5,3</a:t>
            </a:r>
          </a:p>
        </p:txBody>
      </p:sp>
      <p:sp>
        <p:nvSpPr>
          <p:cNvPr id="73" name="TextBox 72">
            <a:extLst>
              <a:ext uri="{FF2B5EF4-FFF2-40B4-BE49-F238E27FC236}">
                <a16:creationId xmlns:a16="http://schemas.microsoft.com/office/drawing/2014/main" id="{E1E00BD1-6001-4A1B-96E3-195C70786694}"/>
              </a:ext>
            </a:extLst>
          </p:cNvPr>
          <p:cNvSpPr txBox="1"/>
          <p:nvPr/>
        </p:nvSpPr>
        <p:spPr>
          <a:xfrm>
            <a:off x="4828296" y="3693222"/>
            <a:ext cx="454359" cy="276999"/>
          </a:xfrm>
          <a:prstGeom prst="rect">
            <a:avLst/>
          </a:prstGeom>
          <a:noFill/>
        </p:spPr>
        <p:txBody>
          <a:bodyPr wrap="square" rtlCol="0">
            <a:spAutoFit/>
          </a:bodyPr>
          <a:lstStyle/>
          <a:p>
            <a:r>
              <a:rPr lang="uk-UA" sz="1200" dirty="0">
                <a:solidFill>
                  <a:schemeClr val="bg1"/>
                </a:solidFill>
              </a:rPr>
              <a:t>10,7</a:t>
            </a:r>
          </a:p>
        </p:txBody>
      </p:sp>
      <p:sp>
        <p:nvSpPr>
          <p:cNvPr id="74" name="TextBox 73">
            <a:extLst>
              <a:ext uri="{FF2B5EF4-FFF2-40B4-BE49-F238E27FC236}">
                <a16:creationId xmlns:a16="http://schemas.microsoft.com/office/drawing/2014/main" id="{B529A8A8-290F-4287-808C-DFB45BAC6B46}"/>
              </a:ext>
            </a:extLst>
          </p:cNvPr>
          <p:cNvSpPr txBox="1"/>
          <p:nvPr/>
        </p:nvSpPr>
        <p:spPr>
          <a:xfrm>
            <a:off x="8183220" y="3706516"/>
            <a:ext cx="454359" cy="276999"/>
          </a:xfrm>
          <a:prstGeom prst="rect">
            <a:avLst/>
          </a:prstGeom>
          <a:noFill/>
        </p:spPr>
        <p:txBody>
          <a:bodyPr wrap="square" rtlCol="0">
            <a:spAutoFit/>
          </a:bodyPr>
          <a:lstStyle/>
          <a:p>
            <a:r>
              <a:rPr lang="uk-UA" sz="1200" dirty="0">
                <a:solidFill>
                  <a:schemeClr val="bg1"/>
                </a:solidFill>
              </a:rPr>
              <a:t>20,0</a:t>
            </a:r>
          </a:p>
        </p:txBody>
      </p:sp>
      <p:sp>
        <p:nvSpPr>
          <p:cNvPr id="75" name="TextBox 74">
            <a:extLst>
              <a:ext uri="{FF2B5EF4-FFF2-40B4-BE49-F238E27FC236}">
                <a16:creationId xmlns:a16="http://schemas.microsoft.com/office/drawing/2014/main" id="{D977E8AA-182D-4519-A6CA-E41976CBAA71}"/>
              </a:ext>
            </a:extLst>
          </p:cNvPr>
          <p:cNvSpPr txBox="1"/>
          <p:nvPr/>
        </p:nvSpPr>
        <p:spPr>
          <a:xfrm>
            <a:off x="7175714" y="3713723"/>
            <a:ext cx="454359" cy="276999"/>
          </a:xfrm>
          <a:prstGeom prst="rect">
            <a:avLst/>
          </a:prstGeom>
          <a:noFill/>
        </p:spPr>
        <p:txBody>
          <a:bodyPr wrap="square" rtlCol="0">
            <a:spAutoFit/>
          </a:bodyPr>
          <a:lstStyle/>
          <a:p>
            <a:r>
              <a:rPr lang="uk-UA" sz="1200" dirty="0">
                <a:solidFill>
                  <a:schemeClr val="bg1"/>
                </a:solidFill>
              </a:rPr>
              <a:t>30,0</a:t>
            </a:r>
          </a:p>
        </p:txBody>
      </p:sp>
      <p:sp>
        <p:nvSpPr>
          <p:cNvPr id="76" name="TextBox 75">
            <a:extLst>
              <a:ext uri="{FF2B5EF4-FFF2-40B4-BE49-F238E27FC236}">
                <a16:creationId xmlns:a16="http://schemas.microsoft.com/office/drawing/2014/main" id="{8FF80EEA-36BC-4C16-B8E3-11D39692E8DA}"/>
              </a:ext>
            </a:extLst>
          </p:cNvPr>
          <p:cNvSpPr txBox="1"/>
          <p:nvPr/>
        </p:nvSpPr>
        <p:spPr>
          <a:xfrm>
            <a:off x="5269139" y="3676821"/>
            <a:ext cx="454359" cy="276999"/>
          </a:xfrm>
          <a:prstGeom prst="rect">
            <a:avLst/>
          </a:prstGeom>
          <a:noFill/>
        </p:spPr>
        <p:txBody>
          <a:bodyPr wrap="square" rtlCol="0">
            <a:spAutoFit/>
          </a:bodyPr>
          <a:lstStyle/>
          <a:p>
            <a:r>
              <a:rPr lang="uk-UA" sz="1200" dirty="0">
                <a:solidFill>
                  <a:schemeClr val="bg1"/>
                </a:solidFill>
              </a:rPr>
              <a:t>12,0</a:t>
            </a:r>
          </a:p>
        </p:txBody>
      </p:sp>
      <p:sp>
        <p:nvSpPr>
          <p:cNvPr id="77" name="TextBox 76">
            <a:extLst>
              <a:ext uri="{FF2B5EF4-FFF2-40B4-BE49-F238E27FC236}">
                <a16:creationId xmlns:a16="http://schemas.microsoft.com/office/drawing/2014/main" id="{278C17ED-B33E-4D86-A535-2E0C93BDF03F}"/>
              </a:ext>
            </a:extLst>
          </p:cNvPr>
          <p:cNvSpPr txBox="1"/>
          <p:nvPr/>
        </p:nvSpPr>
        <p:spPr>
          <a:xfrm>
            <a:off x="6003365" y="3703408"/>
            <a:ext cx="454359" cy="276999"/>
          </a:xfrm>
          <a:prstGeom prst="rect">
            <a:avLst/>
          </a:prstGeom>
          <a:noFill/>
        </p:spPr>
        <p:txBody>
          <a:bodyPr wrap="square" rtlCol="0">
            <a:spAutoFit/>
          </a:bodyPr>
          <a:lstStyle/>
          <a:p>
            <a:r>
              <a:rPr lang="uk-UA" sz="1200" dirty="0">
                <a:solidFill>
                  <a:schemeClr val="bg1"/>
                </a:solidFill>
              </a:rPr>
              <a:t>27,3</a:t>
            </a:r>
          </a:p>
        </p:txBody>
      </p:sp>
      <p:sp>
        <p:nvSpPr>
          <p:cNvPr id="78" name="TextBox 77">
            <a:extLst>
              <a:ext uri="{FF2B5EF4-FFF2-40B4-BE49-F238E27FC236}">
                <a16:creationId xmlns:a16="http://schemas.microsoft.com/office/drawing/2014/main" id="{3DF02709-04A7-4148-9AC1-F6C43CA1E1BD}"/>
              </a:ext>
            </a:extLst>
          </p:cNvPr>
          <p:cNvSpPr txBox="1"/>
          <p:nvPr/>
        </p:nvSpPr>
        <p:spPr>
          <a:xfrm>
            <a:off x="8111195" y="4041147"/>
            <a:ext cx="454359" cy="276999"/>
          </a:xfrm>
          <a:prstGeom prst="rect">
            <a:avLst/>
          </a:prstGeom>
          <a:noFill/>
        </p:spPr>
        <p:txBody>
          <a:bodyPr wrap="square" rtlCol="0">
            <a:spAutoFit/>
          </a:bodyPr>
          <a:lstStyle/>
          <a:p>
            <a:r>
              <a:rPr lang="uk-UA" sz="1200" dirty="0"/>
              <a:t>24,0</a:t>
            </a:r>
          </a:p>
        </p:txBody>
      </p:sp>
      <p:sp>
        <p:nvSpPr>
          <p:cNvPr id="79" name="TextBox 78">
            <a:extLst>
              <a:ext uri="{FF2B5EF4-FFF2-40B4-BE49-F238E27FC236}">
                <a16:creationId xmlns:a16="http://schemas.microsoft.com/office/drawing/2014/main" id="{E9082197-F8A2-435A-88B2-83DA9FDDD2C3}"/>
              </a:ext>
            </a:extLst>
          </p:cNvPr>
          <p:cNvSpPr txBox="1"/>
          <p:nvPr/>
        </p:nvSpPr>
        <p:spPr>
          <a:xfrm>
            <a:off x="4940529" y="4422195"/>
            <a:ext cx="454359" cy="276999"/>
          </a:xfrm>
          <a:prstGeom prst="rect">
            <a:avLst/>
          </a:prstGeom>
          <a:noFill/>
        </p:spPr>
        <p:txBody>
          <a:bodyPr wrap="square" rtlCol="0">
            <a:spAutoFit/>
          </a:bodyPr>
          <a:lstStyle/>
          <a:p>
            <a:r>
              <a:rPr lang="uk-UA" sz="1200" dirty="0">
                <a:solidFill>
                  <a:schemeClr val="bg1"/>
                </a:solidFill>
              </a:rPr>
              <a:t>16,0</a:t>
            </a:r>
          </a:p>
        </p:txBody>
      </p:sp>
      <p:sp>
        <p:nvSpPr>
          <p:cNvPr id="80" name="TextBox 79">
            <a:extLst>
              <a:ext uri="{FF2B5EF4-FFF2-40B4-BE49-F238E27FC236}">
                <a16:creationId xmlns:a16="http://schemas.microsoft.com/office/drawing/2014/main" id="{95E9A07E-F2BF-42EA-8F26-4CCDE90BC45A}"/>
              </a:ext>
            </a:extLst>
          </p:cNvPr>
          <p:cNvSpPr txBox="1"/>
          <p:nvPr/>
        </p:nvSpPr>
        <p:spPr>
          <a:xfrm>
            <a:off x="5811394" y="4432300"/>
            <a:ext cx="454359" cy="276999"/>
          </a:xfrm>
          <a:prstGeom prst="rect">
            <a:avLst/>
          </a:prstGeom>
          <a:noFill/>
        </p:spPr>
        <p:txBody>
          <a:bodyPr wrap="square" rtlCol="0">
            <a:spAutoFit/>
          </a:bodyPr>
          <a:lstStyle/>
          <a:p>
            <a:r>
              <a:rPr lang="uk-UA" sz="1200" dirty="0">
                <a:solidFill>
                  <a:schemeClr val="bg1"/>
                </a:solidFill>
              </a:rPr>
              <a:t>28,7</a:t>
            </a:r>
          </a:p>
        </p:txBody>
      </p:sp>
      <p:sp>
        <p:nvSpPr>
          <p:cNvPr id="81" name="TextBox 80">
            <a:extLst>
              <a:ext uri="{FF2B5EF4-FFF2-40B4-BE49-F238E27FC236}">
                <a16:creationId xmlns:a16="http://schemas.microsoft.com/office/drawing/2014/main" id="{9914E08A-8E6A-4E13-B590-BD9B4814D441}"/>
              </a:ext>
            </a:extLst>
          </p:cNvPr>
          <p:cNvSpPr txBox="1"/>
          <p:nvPr/>
        </p:nvSpPr>
        <p:spPr>
          <a:xfrm>
            <a:off x="5521305" y="4069690"/>
            <a:ext cx="454359" cy="276999"/>
          </a:xfrm>
          <a:prstGeom prst="rect">
            <a:avLst/>
          </a:prstGeom>
          <a:noFill/>
        </p:spPr>
        <p:txBody>
          <a:bodyPr wrap="square" rtlCol="0">
            <a:spAutoFit/>
          </a:bodyPr>
          <a:lstStyle/>
          <a:p>
            <a:r>
              <a:rPr lang="uk-UA" sz="1200" dirty="0">
                <a:solidFill>
                  <a:schemeClr val="bg1"/>
                </a:solidFill>
              </a:rPr>
              <a:t>26,0</a:t>
            </a:r>
          </a:p>
        </p:txBody>
      </p:sp>
      <p:sp>
        <p:nvSpPr>
          <p:cNvPr id="82" name="TextBox 81">
            <a:extLst>
              <a:ext uri="{FF2B5EF4-FFF2-40B4-BE49-F238E27FC236}">
                <a16:creationId xmlns:a16="http://schemas.microsoft.com/office/drawing/2014/main" id="{64A0AAAA-0C40-41E3-99C8-ACFA5FC20E8A}"/>
              </a:ext>
            </a:extLst>
          </p:cNvPr>
          <p:cNvSpPr txBox="1"/>
          <p:nvPr/>
        </p:nvSpPr>
        <p:spPr>
          <a:xfrm>
            <a:off x="6804565" y="4056989"/>
            <a:ext cx="454359" cy="276999"/>
          </a:xfrm>
          <a:prstGeom prst="rect">
            <a:avLst/>
          </a:prstGeom>
          <a:noFill/>
        </p:spPr>
        <p:txBody>
          <a:bodyPr wrap="square" rtlCol="0">
            <a:spAutoFit/>
          </a:bodyPr>
          <a:lstStyle/>
          <a:p>
            <a:r>
              <a:rPr lang="uk-UA" sz="1200" dirty="0"/>
              <a:t>40,0</a:t>
            </a:r>
          </a:p>
        </p:txBody>
      </p:sp>
      <p:sp>
        <p:nvSpPr>
          <p:cNvPr id="83" name="TextBox 82">
            <a:extLst>
              <a:ext uri="{FF2B5EF4-FFF2-40B4-BE49-F238E27FC236}">
                <a16:creationId xmlns:a16="http://schemas.microsoft.com/office/drawing/2014/main" id="{169ED08F-EB69-44C6-A30F-23B4BC7B25E6}"/>
              </a:ext>
            </a:extLst>
          </p:cNvPr>
          <p:cNvSpPr txBox="1"/>
          <p:nvPr/>
        </p:nvSpPr>
        <p:spPr>
          <a:xfrm>
            <a:off x="4871993" y="4082032"/>
            <a:ext cx="454359" cy="276999"/>
          </a:xfrm>
          <a:prstGeom prst="rect">
            <a:avLst/>
          </a:prstGeom>
          <a:noFill/>
        </p:spPr>
        <p:txBody>
          <a:bodyPr wrap="square" rtlCol="0">
            <a:spAutoFit/>
          </a:bodyPr>
          <a:lstStyle/>
          <a:p>
            <a:r>
              <a:rPr lang="uk-UA" sz="1200" dirty="0">
                <a:solidFill>
                  <a:schemeClr val="bg1"/>
                </a:solidFill>
              </a:rPr>
              <a:t>8,0</a:t>
            </a:r>
          </a:p>
        </p:txBody>
      </p:sp>
      <p:sp>
        <p:nvSpPr>
          <p:cNvPr id="84" name="TextBox 83">
            <a:extLst>
              <a:ext uri="{FF2B5EF4-FFF2-40B4-BE49-F238E27FC236}">
                <a16:creationId xmlns:a16="http://schemas.microsoft.com/office/drawing/2014/main" id="{0AAE0E40-042C-4115-91A2-F06AD6F3FA82}"/>
              </a:ext>
            </a:extLst>
          </p:cNvPr>
          <p:cNvSpPr txBox="1"/>
          <p:nvPr/>
        </p:nvSpPr>
        <p:spPr>
          <a:xfrm>
            <a:off x="7922014" y="4439609"/>
            <a:ext cx="454359" cy="276999"/>
          </a:xfrm>
          <a:prstGeom prst="rect">
            <a:avLst/>
          </a:prstGeom>
          <a:noFill/>
        </p:spPr>
        <p:txBody>
          <a:bodyPr wrap="square" rtlCol="0">
            <a:spAutoFit/>
          </a:bodyPr>
          <a:lstStyle/>
          <a:p>
            <a:r>
              <a:rPr lang="uk-UA" sz="1200" dirty="0">
                <a:solidFill>
                  <a:schemeClr val="bg1"/>
                </a:solidFill>
              </a:rPr>
              <a:t>22,7</a:t>
            </a:r>
          </a:p>
        </p:txBody>
      </p:sp>
      <p:sp>
        <p:nvSpPr>
          <p:cNvPr id="85" name="TextBox 84">
            <a:extLst>
              <a:ext uri="{FF2B5EF4-FFF2-40B4-BE49-F238E27FC236}">
                <a16:creationId xmlns:a16="http://schemas.microsoft.com/office/drawing/2014/main" id="{0747F9C3-2E47-447B-874E-5F99D50C6E4A}"/>
              </a:ext>
            </a:extLst>
          </p:cNvPr>
          <p:cNvSpPr txBox="1"/>
          <p:nvPr/>
        </p:nvSpPr>
        <p:spPr>
          <a:xfrm>
            <a:off x="8506960" y="4429830"/>
            <a:ext cx="454359" cy="276999"/>
          </a:xfrm>
          <a:prstGeom prst="rect">
            <a:avLst/>
          </a:prstGeom>
          <a:noFill/>
        </p:spPr>
        <p:txBody>
          <a:bodyPr wrap="square" rtlCol="0">
            <a:spAutoFit/>
          </a:bodyPr>
          <a:lstStyle/>
          <a:p>
            <a:r>
              <a:rPr lang="uk-UA" sz="1200" dirty="0">
                <a:solidFill>
                  <a:schemeClr val="bg1"/>
                </a:solidFill>
              </a:rPr>
              <a:t>5,3</a:t>
            </a:r>
          </a:p>
        </p:txBody>
      </p:sp>
      <p:sp>
        <p:nvSpPr>
          <p:cNvPr id="86" name="TextBox 85">
            <a:extLst>
              <a:ext uri="{FF2B5EF4-FFF2-40B4-BE49-F238E27FC236}">
                <a16:creationId xmlns:a16="http://schemas.microsoft.com/office/drawing/2014/main" id="{8437DCD6-7361-4D0B-88E0-FF6B9CB98F81}"/>
              </a:ext>
            </a:extLst>
          </p:cNvPr>
          <p:cNvSpPr txBox="1"/>
          <p:nvPr/>
        </p:nvSpPr>
        <p:spPr>
          <a:xfrm>
            <a:off x="6924591" y="4442921"/>
            <a:ext cx="454359" cy="276999"/>
          </a:xfrm>
          <a:prstGeom prst="rect">
            <a:avLst/>
          </a:prstGeom>
          <a:noFill/>
        </p:spPr>
        <p:txBody>
          <a:bodyPr wrap="square" rtlCol="0">
            <a:spAutoFit/>
          </a:bodyPr>
          <a:lstStyle/>
          <a:p>
            <a:r>
              <a:rPr lang="uk-UA" sz="1200" dirty="0">
                <a:solidFill>
                  <a:schemeClr val="bg1"/>
                </a:solidFill>
              </a:rPr>
              <a:t>27,3</a:t>
            </a:r>
          </a:p>
        </p:txBody>
      </p:sp>
      <p:sp>
        <p:nvSpPr>
          <p:cNvPr id="87" name="TextBox 86">
            <a:extLst>
              <a:ext uri="{FF2B5EF4-FFF2-40B4-BE49-F238E27FC236}">
                <a16:creationId xmlns:a16="http://schemas.microsoft.com/office/drawing/2014/main" id="{C857B480-2A57-45C1-9DB5-6DFA134874FA}"/>
              </a:ext>
            </a:extLst>
          </p:cNvPr>
          <p:cNvSpPr txBox="1"/>
          <p:nvPr/>
        </p:nvSpPr>
        <p:spPr>
          <a:xfrm>
            <a:off x="4740977" y="3986106"/>
            <a:ext cx="454359" cy="246221"/>
          </a:xfrm>
          <a:prstGeom prst="rect">
            <a:avLst/>
          </a:prstGeom>
          <a:noFill/>
        </p:spPr>
        <p:txBody>
          <a:bodyPr wrap="square" rtlCol="0">
            <a:spAutoFit/>
          </a:bodyPr>
          <a:lstStyle/>
          <a:p>
            <a:r>
              <a:rPr lang="uk-UA" sz="1000" dirty="0">
                <a:solidFill>
                  <a:schemeClr val="bg1"/>
                </a:solidFill>
              </a:rPr>
              <a:t>2,0</a:t>
            </a:r>
            <a:endParaRPr lang="uk-UA" sz="1200" dirty="0">
              <a:solidFill>
                <a:schemeClr val="bg1"/>
              </a:solidFill>
            </a:endParaRPr>
          </a:p>
        </p:txBody>
      </p:sp>
      <p:sp>
        <p:nvSpPr>
          <p:cNvPr id="88" name="TextBox 87">
            <a:extLst>
              <a:ext uri="{FF2B5EF4-FFF2-40B4-BE49-F238E27FC236}">
                <a16:creationId xmlns:a16="http://schemas.microsoft.com/office/drawing/2014/main" id="{4C50FBAB-9EA4-4476-9A46-88DD44740B73}"/>
              </a:ext>
            </a:extLst>
          </p:cNvPr>
          <p:cNvSpPr txBox="1"/>
          <p:nvPr/>
        </p:nvSpPr>
        <p:spPr>
          <a:xfrm>
            <a:off x="5073626" y="4802401"/>
            <a:ext cx="454359" cy="276999"/>
          </a:xfrm>
          <a:prstGeom prst="rect">
            <a:avLst/>
          </a:prstGeom>
          <a:noFill/>
        </p:spPr>
        <p:txBody>
          <a:bodyPr wrap="square" rtlCol="0">
            <a:spAutoFit/>
          </a:bodyPr>
          <a:lstStyle/>
          <a:p>
            <a:r>
              <a:rPr lang="uk-UA" sz="1200" dirty="0">
                <a:solidFill>
                  <a:schemeClr val="bg1"/>
                </a:solidFill>
              </a:rPr>
              <a:t>22,7</a:t>
            </a:r>
          </a:p>
        </p:txBody>
      </p:sp>
      <p:sp>
        <p:nvSpPr>
          <p:cNvPr id="89" name="TextBox 88">
            <a:extLst>
              <a:ext uri="{FF2B5EF4-FFF2-40B4-BE49-F238E27FC236}">
                <a16:creationId xmlns:a16="http://schemas.microsoft.com/office/drawing/2014/main" id="{CB546A70-0968-4716-A19D-1B5093F5CD2D}"/>
              </a:ext>
            </a:extLst>
          </p:cNvPr>
          <p:cNvSpPr txBox="1"/>
          <p:nvPr/>
        </p:nvSpPr>
        <p:spPr>
          <a:xfrm>
            <a:off x="5912338" y="4798582"/>
            <a:ext cx="454359" cy="276999"/>
          </a:xfrm>
          <a:prstGeom prst="rect">
            <a:avLst/>
          </a:prstGeom>
          <a:noFill/>
        </p:spPr>
        <p:txBody>
          <a:bodyPr wrap="square" rtlCol="0">
            <a:spAutoFit/>
          </a:bodyPr>
          <a:lstStyle/>
          <a:p>
            <a:r>
              <a:rPr lang="uk-UA" sz="1200" dirty="0">
                <a:solidFill>
                  <a:schemeClr val="bg1"/>
                </a:solidFill>
              </a:rPr>
              <a:t>18,7</a:t>
            </a:r>
          </a:p>
        </p:txBody>
      </p:sp>
      <p:sp>
        <p:nvSpPr>
          <p:cNvPr id="90" name="TextBox 89">
            <a:extLst>
              <a:ext uri="{FF2B5EF4-FFF2-40B4-BE49-F238E27FC236}">
                <a16:creationId xmlns:a16="http://schemas.microsoft.com/office/drawing/2014/main" id="{35E94212-E0F9-4BF3-9F0F-905FC7CD8934}"/>
              </a:ext>
            </a:extLst>
          </p:cNvPr>
          <p:cNvSpPr txBox="1"/>
          <p:nvPr/>
        </p:nvSpPr>
        <p:spPr>
          <a:xfrm>
            <a:off x="6917356" y="4799022"/>
            <a:ext cx="454359" cy="276999"/>
          </a:xfrm>
          <a:prstGeom prst="rect">
            <a:avLst/>
          </a:prstGeom>
          <a:noFill/>
        </p:spPr>
        <p:txBody>
          <a:bodyPr wrap="square" rtlCol="0">
            <a:spAutoFit/>
          </a:bodyPr>
          <a:lstStyle/>
          <a:p>
            <a:r>
              <a:rPr lang="uk-UA" sz="1200" dirty="0">
                <a:solidFill>
                  <a:schemeClr val="bg1"/>
                </a:solidFill>
              </a:rPr>
              <a:t>33,3</a:t>
            </a:r>
          </a:p>
        </p:txBody>
      </p:sp>
      <p:sp>
        <p:nvSpPr>
          <p:cNvPr id="91" name="TextBox 90">
            <a:extLst>
              <a:ext uri="{FF2B5EF4-FFF2-40B4-BE49-F238E27FC236}">
                <a16:creationId xmlns:a16="http://schemas.microsoft.com/office/drawing/2014/main" id="{32BA61CA-3723-4A98-B2B6-D32DA8610DAE}"/>
              </a:ext>
            </a:extLst>
          </p:cNvPr>
          <p:cNvSpPr txBox="1"/>
          <p:nvPr/>
        </p:nvSpPr>
        <p:spPr>
          <a:xfrm>
            <a:off x="7798675" y="4799022"/>
            <a:ext cx="454359" cy="276999"/>
          </a:xfrm>
          <a:prstGeom prst="rect">
            <a:avLst/>
          </a:prstGeom>
          <a:noFill/>
        </p:spPr>
        <p:txBody>
          <a:bodyPr wrap="square" rtlCol="0">
            <a:spAutoFit/>
          </a:bodyPr>
          <a:lstStyle/>
          <a:p>
            <a:r>
              <a:rPr lang="uk-UA" sz="1200" dirty="0">
                <a:solidFill>
                  <a:schemeClr val="bg1"/>
                </a:solidFill>
              </a:rPr>
              <a:t>12,7</a:t>
            </a:r>
          </a:p>
        </p:txBody>
      </p:sp>
      <p:sp>
        <p:nvSpPr>
          <p:cNvPr id="92" name="TextBox 91">
            <a:extLst>
              <a:ext uri="{FF2B5EF4-FFF2-40B4-BE49-F238E27FC236}">
                <a16:creationId xmlns:a16="http://schemas.microsoft.com/office/drawing/2014/main" id="{356AE293-C431-45C2-ABCF-DF93BFE43A07}"/>
              </a:ext>
            </a:extLst>
          </p:cNvPr>
          <p:cNvSpPr txBox="1"/>
          <p:nvPr/>
        </p:nvSpPr>
        <p:spPr>
          <a:xfrm>
            <a:off x="8330655" y="4800958"/>
            <a:ext cx="454359" cy="276999"/>
          </a:xfrm>
          <a:prstGeom prst="rect">
            <a:avLst/>
          </a:prstGeom>
          <a:noFill/>
        </p:spPr>
        <p:txBody>
          <a:bodyPr wrap="square" rtlCol="0">
            <a:spAutoFit/>
          </a:bodyPr>
          <a:lstStyle/>
          <a:p>
            <a:r>
              <a:rPr lang="uk-UA" sz="1200" dirty="0">
                <a:solidFill>
                  <a:srgbClr val="FF0000"/>
                </a:solidFill>
              </a:rPr>
              <a:t>12,7</a:t>
            </a:r>
          </a:p>
        </p:txBody>
      </p:sp>
      <p:sp>
        <p:nvSpPr>
          <p:cNvPr id="93" name="TextBox 92">
            <a:extLst>
              <a:ext uri="{FF2B5EF4-FFF2-40B4-BE49-F238E27FC236}">
                <a16:creationId xmlns:a16="http://schemas.microsoft.com/office/drawing/2014/main" id="{66EF463F-48AA-48CE-B290-BB69265C8A71}"/>
              </a:ext>
            </a:extLst>
          </p:cNvPr>
          <p:cNvSpPr txBox="1"/>
          <p:nvPr/>
        </p:nvSpPr>
        <p:spPr>
          <a:xfrm>
            <a:off x="4737160" y="2652305"/>
            <a:ext cx="454359" cy="276999"/>
          </a:xfrm>
          <a:prstGeom prst="rect">
            <a:avLst/>
          </a:prstGeom>
          <a:noFill/>
        </p:spPr>
        <p:txBody>
          <a:bodyPr wrap="square" rtlCol="0">
            <a:spAutoFit/>
          </a:bodyPr>
          <a:lstStyle/>
          <a:p>
            <a:r>
              <a:rPr lang="uk-UA" sz="1200" dirty="0">
                <a:solidFill>
                  <a:schemeClr val="bg1"/>
                </a:solidFill>
              </a:rPr>
              <a:t>4,7</a:t>
            </a:r>
          </a:p>
        </p:txBody>
      </p:sp>
      <p:sp>
        <p:nvSpPr>
          <p:cNvPr id="94" name="TextBox 93">
            <a:extLst>
              <a:ext uri="{FF2B5EF4-FFF2-40B4-BE49-F238E27FC236}">
                <a16:creationId xmlns:a16="http://schemas.microsoft.com/office/drawing/2014/main" id="{097AC125-7AF5-4C0B-A712-10412F1864E4}"/>
              </a:ext>
            </a:extLst>
          </p:cNvPr>
          <p:cNvSpPr txBox="1"/>
          <p:nvPr/>
        </p:nvSpPr>
        <p:spPr>
          <a:xfrm>
            <a:off x="3310270" y="1204215"/>
            <a:ext cx="1523591" cy="276999"/>
          </a:xfrm>
          <a:prstGeom prst="rect">
            <a:avLst/>
          </a:prstGeom>
          <a:noFill/>
        </p:spPr>
        <p:txBody>
          <a:bodyPr wrap="square" rtlCol="0">
            <a:spAutoFit/>
          </a:bodyPr>
          <a:lstStyle/>
          <a:p>
            <a:r>
              <a:rPr lang="uk-UA" sz="1200" i="1" dirty="0"/>
              <a:t>медичні працівники</a:t>
            </a:r>
          </a:p>
        </p:txBody>
      </p:sp>
      <p:pic>
        <p:nvPicPr>
          <p:cNvPr id="7" name="Рисунок 6">
            <a:extLst>
              <a:ext uri="{FF2B5EF4-FFF2-40B4-BE49-F238E27FC236}">
                <a16:creationId xmlns:a16="http://schemas.microsoft.com/office/drawing/2014/main" id="{388D231E-B4B7-4711-8962-7D8A62960689}"/>
              </a:ext>
            </a:extLst>
          </p:cNvPr>
          <p:cNvPicPr>
            <a:picLocks noChangeAspect="1"/>
          </p:cNvPicPr>
          <p:nvPr/>
        </p:nvPicPr>
        <p:blipFill>
          <a:blip r:embed="rId4"/>
          <a:stretch>
            <a:fillRect/>
          </a:stretch>
        </p:blipFill>
        <p:spPr>
          <a:xfrm>
            <a:off x="5192496" y="1028675"/>
            <a:ext cx="209579" cy="171474"/>
          </a:xfrm>
          <a:prstGeom prst="rect">
            <a:avLst/>
          </a:prstGeom>
        </p:spPr>
      </p:pic>
      <p:pic>
        <p:nvPicPr>
          <p:cNvPr id="8" name="Рисунок 7">
            <a:extLst>
              <a:ext uri="{FF2B5EF4-FFF2-40B4-BE49-F238E27FC236}">
                <a16:creationId xmlns:a16="http://schemas.microsoft.com/office/drawing/2014/main" id="{835C41A8-0051-451B-A888-7463F48282CF}"/>
              </a:ext>
            </a:extLst>
          </p:cNvPr>
          <p:cNvPicPr>
            <a:picLocks noChangeAspect="1"/>
          </p:cNvPicPr>
          <p:nvPr/>
        </p:nvPicPr>
        <p:blipFill>
          <a:blip r:embed="rId5"/>
          <a:stretch>
            <a:fillRect/>
          </a:stretch>
        </p:blipFill>
        <p:spPr>
          <a:xfrm>
            <a:off x="5896295" y="968888"/>
            <a:ext cx="257211" cy="181000"/>
          </a:xfrm>
          <a:prstGeom prst="rect">
            <a:avLst/>
          </a:prstGeom>
        </p:spPr>
      </p:pic>
      <p:pic>
        <p:nvPicPr>
          <p:cNvPr id="9" name="Рисунок 8">
            <a:extLst>
              <a:ext uri="{FF2B5EF4-FFF2-40B4-BE49-F238E27FC236}">
                <a16:creationId xmlns:a16="http://schemas.microsoft.com/office/drawing/2014/main" id="{4DD310B9-2182-47E2-BEB3-8B7F5EE6A85D}"/>
              </a:ext>
            </a:extLst>
          </p:cNvPr>
          <p:cNvPicPr>
            <a:picLocks noChangeAspect="1"/>
          </p:cNvPicPr>
          <p:nvPr/>
        </p:nvPicPr>
        <p:blipFill>
          <a:blip r:embed="rId6"/>
          <a:stretch>
            <a:fillRect/>
          </a:stretch>
        </p:blipFill>
        <p:spPr>
          <a:xfrm>
            <a:off x="6690249" y="962037"/>
            <a:ext cx="228632" cy="190527"/>
          </a:xfrm>
          <a:prstGeom prst="rect">
            <a:avLst/>
          </a:prstGeom>
        </p:spPr>
      </p:pic>
      <p:pic>
        <p:nvPicPr>
          <p:cNvPr id="10" name="Рисунок 9">
            <a:extLst>
              <a:ext uri="{FF2B5EF4-FFF2-40B4-BE49-F238E27FC236}">
                <a16:creationId xmlns:a16="http://schemas.microsoft.com/office/drawing/2014/main" id="{A2A2A579-0B92-450B-8FB7-C10F1A01EEE9}"/>
              </a:ext>
            </a:extLst>
          </p:cNvPr>
          <p:cNvPicPr>
            <a:picLocks noChangeAspect="1"/>
          </p:cNvPicPr>
          <p:nvPr/>
        </p:nvPicPr>
        <p:blipFill>
          <a:blip r:embed="rId7"/>
          <a:stretch>
            <a:fillRect/>
          </a:stretch>
        </p:blipFill>
        <p:spPr>
          <a:xfrm>
            <a:off x="7497595" y="969485"/>
            <a:ext cx="181000" cy="171474"/>
          </a:xfrm>
          <a:prstGeom prst="rect">
            <a:avLst/>
          </a:prstGeom>
        </p:spPr>
      </p:pic>
      <p:pic>
        <p:nvPicPr>
          <p:cNvPr id="14" name="Рисунок 13">
            <a:extLst>
              <a:ext uri="{FF2B5EF4-FFF2-40B4-BE49-F238E27FC236}">
                <a16:creationId xmlns:a16="http://schemas.microsoft.com/office/drawing/2014/main" id="{004F7B59-0FC1-4291-8F0B-98E58140A0A6}"/>
              </a:ext>
            </a:extLst>
          </p:cNvPr>
          <p:cNvPicPr>
            <a:picLocks noChangeAspect="1"/>
          </p:cNvPicPr>
          <p:nvPr/>
        </p:nvPicPr>
        <p:blipFill>
          <a:blip r:embed="rId8"/>
          <a:stretch>
            <a:fillRect/>
          </a:stretch>
        </p:blipFill>
        <p:spPr>
          <a:xfrm>
            <a:off x="8357781" y="988705"/>
            <a:ext cx="200053" cy="200053"/>
          </a:xfrm>
          <a:prstGeom prst="rect">
            <a:avLst/>
          </a:prstGeom>
        </p:spPr>
      </p:pic>
      <p:sp>
        <p:nvSpPr>
          <p:cNvPr id="15" name="TextBox 14">
            <a:extLst>
              <a:ext uri="{FF2B5EF4-FFF2-40B4-BE49-F238E27FC236}">
                <a16:creationId xmlns:a16="http://schemas.microsoft.com/office/drawing/2014/main" id="{B10792BE-4AEF-4AD5-811F-0B0115CD6D00}"/>
              </a:ext>
            </a:extLst>
          </p:cNvPr>
          <p:cNvSpPr txBox="1"/>
          <p:nvPr/>
        </p:nvSpPr>
        <p:spPr>
          <a:xfrm>
            <a:off x="5102972" y="1208401"/>
            <a:ext cx="529686" cy="200055"/>
          </a:xfrm>
          <a:prstGeom prst="rect">
            <a:avLst/>
          </a:prstGeom>
          <a:noFill/>
        </p:spPr>
        <p:txBody>
          <a:bodyPr wrap="square" rtlCol="0">
            <a:spAutoFit/>
          </a:bodyPr>
          <a:lstStyle/>
          <a:p>
            <a:r>
              <a:rPr lang="uk-UA" sz="700" dirty="0"/>
              <a:t>Ніколи</a:t>
            </a:r>
          </a:p>
        </p:txBody>
      </p:sp>
      <p:sp>
        <p:nvSpPr>
          <p:cNvPr id="95" name="TextBox 94">
            <a:extLst>
              <a:ext uri="{FF2B5EF4-FFF2-40B4-BE49-F238E27FC236}">
                <a16:creationId xmlns:a16="http://schemas.microsoft.com/office/drawing/2014/main" id="{8B40A26C-D775-474F-A6AE-8D27BD92D700}"/>
              </a:ext>
            </a:extLst>
          </p:cNvPr>
          <p:cNvSpPr txBox="1"/>
          <p:nvPr/>
        </p:nvSpPr>
        <p:spPr>
          <a:xfrm>
            <a:off x="5792850" y="1168902"/>
            <a:ext cx="529686" cy="307777"/>
          </a:xfrm>
          <a:prstGeom prst="rect">
            <a:avLst/>
          </a:prstGeom>
          <a:noFill/>
        </p:spPr>
        <p:txBody>
          <a:bodyPr wrap="square" rtlCol="0">
            <a:spAutoFit/>
          </a:bodyPr>
          <a:lstStyle/>
          <a:p>
            <a:pPr algn="ctr"/>
            <a:r>
              <a:rPr lang="uk-UA" sz="700" dirty="0"/>
              <a:t>Майже ніколи</a:t>
            </a:r>
          </a:p>
        </p:txBody>
      </p:sp>
      <p:sp>
        <p:nvSpPr>
          <p:cNvPr id="96" name="TextBox 95">
            <a:extLst>
              <a:ext uri="{FF2B5EF4-FFF2-40B4-BE49-F238E27FC236}">
                <a16:creationId xmlns:a16="http://schemas.microsoft.com/office/drawing/2014/main" id="{4E3E2EA8-F809-464C-9B12-719D51E31BE5}"/>
              </a:ext>
            </a:extLst>
          </p:cNvPr>
          <p:cNvSpPr txBox="1"/>
          <p:nvPr/>
        </p:nvSpPr>
        <p:spPr>
          <a:xfrm>
            <a:off x="6616650" y="1208401"/>
            <a:ext cx="529686" cy="200055"/>
          </a:xfrm>
          <a:prstGeom prst="rect">
            <a:avLst/>
          </a:prstGeom>
          <a:noFill/>
        </p:spPr>
        <p:txBody>
          <a:bodyPr wrap="square" rtlCol="0">
            <a:spAutoFit/>
          </a:bodyPr>
          <a:lstStyle/>
          <a:p>
            <a:r>
              <a:rPr lang="uk-UA" sz="700" dirty="0"/>
              <a:t>Інколи</a:t>
            </a:r>
          </a:p>
        </p:txBody>
      </p:sp>
      <p:sp>
        <p:nvSpPr>
          <p:cNvPr id="97" name="TextBox 96">
            <a:extLst>
              <a:ext uri="{FF2B5EF4-FFF2-40B4-BE49-F238E27FC236}">
                <a16:creationId xmlns:a16="http://schemas.microsoft.com/office/drawing/2014/main" id="{9A2E6782-90EB-4AB5-BA49-3F444657ACE0}"/>
              </a:ext>
            </a:extLst>
          </p:cNvPr>
          <p:cNvSpPr txBox="1"/>
          <p:nvPr/>
        </p:nvSpPr>
        <p:spPr>
          <a:xfrm>
            <a:off x="7339438" y="1167505"/>
            <a:ext cx="529686" cy="307777"/>
          </a:xfrm>
          <a:prstGeom prst="rect">
            <a:avLst/>
          </a:prstGeom>
          <a:noFill/>
        </p:spPr>
        <p:txBody>
          <a:bodyPr wrap="square" rtlCol="0">
            <a:spAutoFit/>
          </a:bodyPr>
          <a:lstStyle/>
          <a:p>
            <a:pPr algn="ctr"/>
            <a:r>
              <a:rPr lang="uk-UA" sz="700" dirty="0"/>
              <a:t>Доволі часто</a:t>
            </a:r>
          </a:p>
        </p:txBody>
      </p:sp>
      <p:sp>
        <p:nvSpPr>
          <p:cNvPr id="98" name="TextBox 97">
            <a:extLst>
              <a:ext uri="{FF2B5EF4-FFF2-40B4-BE49-F238E27FC236}">
                <a16:creationId xmlns:a16="http://schemas.microsoft.com/office/drawing/2014/main" id="{8B2DD5B9-37A7-439B-A338-E45B2A00546F}"/>
              </a:ext>
            </a:extLst>
          </p:cNvPr>
          <p:cNvSpPr txBox="1"/>
          <p:nvPr/>
        </p:nvSpPr>
        <p:spPr>
          <a:xfrm>
            <a:off x="8255328" y="1230427"/>
            <a:ext cx="529686" cy="200055"/>
          </a:xfrm>
          <a:prstGeom prst="rect">
            <a:avLst/>
          </a:prstGeom>
          <a:noFill/>
        </p:spPr>
        <p:txBody>
          <a:bodyPr wrap="square" rtlCol="0">
            <a:spAutoFit/>
          </a:bodyPr>
          <a:lstStyle/>
          <a:p>
            <a:r>
              <a:rPr lang="uk-UA" sz="700" dirty="0"/>
              <a:t>Часто</a:t>
            </a:r>
          </a:p>
        </p:txBody>
      </p:sp>
    </p:spTree>
    <p:extLst>
      <p:ext uri="{BB962C8B-B14F-4D97-AF65-F5344CB8AC3E}">
        <p14:creationId xmlns:p14="http://schemas.microsoft.com/office/powerpoint/2010/main" val="1357727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142743" y="655651"/>
            <a:ext cx="1602000" cy="1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4">
            <a:extLst>
              <a:ext uri="{FF2B5EF4-FFF2-40B4-BE49-F238E27FC236}">
                <a16:creationId xmlns:a16="http://schemas.microsoft.com/office/drawing/2014/main" id="{4BDA6743-141B-4770-9F1D-FE9BD8946322}"/>
              </a:ext>
            </a:extLst>
          </p:cNvPr>
          <p:cNvSpPr/>
          <p:nvPr/>
        </p:nvSpPr>
        <p:spPr>
          <a:xfrm>
            <a:off x="1039816" y="299877"/>
            <a:ext cx="4408386" cy="769441"/>
          </a:xfrm>
          <a:prstGeom prst="rect">
            <a:avLst/>
          </a:prstGeom>
        </p:spPr>
        <p:txBody>
          <a:bodyPr wrap="none">
            <a:spAutoFit/>
          </a:bodyPr>
          <a:lstStyle/>
          <a:p>
            <a:r>
              <a:rPr lang="ru-RU" sz="2000" b="1" dirty="0" err="1">
                <a:solidFill>
                  <a:schemeClr val="tx2"/>
                </a:solidFill>
                <a:latin typeface="Museo Sans Cyrl 900" panose="02000000000000000000" pitchFamily="50" charset="-52"/>
                <a:ea typeface="+mj-ea"/>
                <a:cs typeface="+mj-cs"/>
              </a:rPr>
              <a:t>Визначення</a:t>
            </a:r>
            <a:r>
              <a:rPr lang="ru-RU" sz="2000" b="1" dirty="0">
                <a:solidFill>
                  <a:schemeClr val="tx2"/>
                </a:solidFill>
                <a:latin typeface="Museo Sans Cyrl 900" panose="02000000000000000000" pitchFamily="50" charset="-52"/>
                <a:ea typeface="+mj-ea"/>
                <a:cs typeface="+mj-cs"/>
              </a:rPr>
              <a:t> </a:t>
            </a:r>
            <a:r>
              <a:rPr lang="ru-RU" sz="2000" b="1" dirty="0" err="1">
                <a:solidFill>
                  <a:schemeClr val="tx2"/>
                </a:solidFill>
                <a:latin typeface="Museo Sans Cyrl 900" panose="02000000000000000000" pitchFamily="50" charset="-52"/>
                <a:ea typeface="+mj-ea"/>
                <a:cs typeface="+mj-cs"/>
              </a:rPr>
              <a:t>рівня</a:t>
            </a:r>
            <a:r>
              <a:rPr lang="ru-RU" sz="2000" b="1" dirty="0">
                <a:solidFill>
                  <a:schemeClr val="tx2"/>
                </a:solidFill>
                <a:latin typeface="Museo Sans Cyrl 900" panose="02000000000000000000" pitchFamily="50" charset="-52"/>
                <a:ea typeface="+mj-ea"/>
                <a:cs typeface="+mj-cs"/>
              </a:rPr>
              <a:t> </a:t>
            </a:r>
            <a:r>
              <a:rPr lang="ru-RU" sz="2000" b="1" dirty="0" err="1">
                <a:solidFill>
                  <a:schemeClr val="tx2"/>
                </a:solidFill>
                <a:latin typeface="Museo Sans Cyrl 900" panose="02000000000000000000" pitchFamily="50" charset="-52"/>
                <a:ea typeface="+mj-ea"/>
                <a:cs typeface="+mj-cs"/>
              </a:rPr>
              <a:t>стресу</a:t>
            </a:r>
            <a:r>
              <a:rPr lang="ru-RU" sz="2000" b="1" dirty="0">
                <a:solidFill>
                  <a:schemeClr val="tx2"/>
                </a:solidFill>
                <a:latin typeface="Museo Sans Cyrl 900" panose="02000000000000000000" pitchFamily="50" charset="-52"/>
                <a:ea typeface="+mj-ea"/>
                <a:cs typeface="+mj-cs"/>
              </a:rPr>
              <a:t> (</a:t>
            </a:r>
            <a:r>
              <a:rPr lang="en-US" sz="2000" b="1" dirty="0">
                <a:solidFill>
                  <a:schemeClr val="tx2"/>
                </a:solidFill>
                <a:ea typeface="+mj-ea"/>
                <a:cs typeface="+mj-cs"/>
              </a:rPr>
              <a:t>PSS-10)</a:t>
            </a:r>
            <a:endParaRPr lang="uk-UA" sz="2000" b="1" dirty="0">
              <a:solidFill>
                <a:schemeClr val="tx2"/>
              </a:solidFill>
              <a:latin typeface="Museo Sans Cyrl 900" panose="02000000000000000000" pitchFamily="50" charset="-52"/>
              <a:ea typeface="+mj-ea"/>
              <a:cs typeface="+mj-cs"/>
            </a:endParaRPr>
          </a:p>
          <a:p>
            <a:r>
              <a:rPr lang="ru-RU" sz="1200" dirty="0" err="1">
                <a:solidFill>
                  <a:schemeClr val="tx2"/>
                </a:solidFill>
                <a:latin typeface="Museo Sans Cyrl 900" panose="02000000000000000000" pitchFamily="50" charset="-52"/>
              </a:rPr>
              <a:t>Оберіть</a:t>
            </a:r>
            <a:r>
              <a:rPr lang="ru-RU" sz="1200" dirty="0">
                <a:solidFill>
                  <a:schemeClr val="tx2"/>
                </a:solidFill>
                <a:latin typeface="Museo Sans Cyrl 900" panose="02000000000000000000" pitchFamily="50" charset="-52"/>
              </a:rPr>
              <a:t> одну з </a:t>
            </a:r>
            <a:r>
              <a:rPr lang="ru-RU" sz="1200" dirty="0" err="1">
                <a:solidFill>
                  <a:schemeClr val="tx2"/>
                </a:solidFill>
                <a:latin typeface="Museo Sans Cyrl 900" panose="02000000000000000000" pitchFamily="50" charset="-52"/>
              </a:rPr>
              <a:t>відповідей</a:t>
            </a:r>
            <a:r>
              <a:rPr lang="ru-RU" sz="1200" dirty="0">
                <a:solidFill>
                  <a:schemeClr val="tx2"/>
                </a:solidFill>
                <a:latin typeface="Museo Sans Cyrl 900" panose="02000000000000000000" pitchFamily="50" charset="-52"/>
              </a:rPr>
              <a:t> «</a:t>
            </a:r>
            <a:r>
              <a:rPr lang="ru-RU" sz="1200" dirty="0" err="1">
                <a:solidFill>
                  <a:schemeClr val="tx2"/>
                </a:solidFill>
                <a:latin typeface="Museo Sans Cyrl 900" panose="02000000000000000000" pitchFamily="50" charset="-52"/>
              </a:rPr>
              <a:t>Ніколи</a:t>
            </a:r>
            <a:r>
              <a:rPr lang="ru-RU" sz="1200" dirty="0">
                <a:solidFill>
                  <a:schemeClr val="tx2"/>
                </a:solidFill>
                <a:latin typeface="Museo Sans Cyrl 900" panose="02000000000000000000" pitchFamily="50" charset="-52"/>
              </a:rPr>
              <a:t>», «</a:t>
            </a:r>
            <a:r>
              <a:rPr lang="ru-RU" sz="1200" dirty="0" err="1">
                <a:solidFill>
                  <a:schemeClr val="tx2"/>
                </a:solidFill>
                <a:latin typeface="Museo Sans Cyrl 900" panose="02000000000000000000" pitchFamily="50" charset="-52"/>
              </a:rPr>
              <a:t>Майже</a:t>
            </a:r>
            <a:r>
              <a:rPr lang="ru-RU" sz="1200" dirty="0">
                <a:solidFill>
                  <a:schemeClr val="tx2"/>
                </a:solidFill>
                <a:latin typeface="Museo Sans Cyrl 900" panose="02000000000000000000" pitchFamily="50" charset="-52"/>
              </a:rPr>
              <a:t> </a:t>
            </a:r>
            <a:r>
              <a:rPr lang="ru-RU" sz="1200" dirty="0" err="1">
                <a:solidFill>
                  <a:schemeClr val="tx2"/>
                </a:solidFill>
                <a:latin typeface="Museo Sans Cyrl 900" panose="02000000000000000000" pitchFamily="50" charset="-52"/>
              </a:rPr>
              <a:t>ніколи</a:t>
            </a:r>
            <a:r>
              <a:rPr lang="ru-RU" sz="1200" dirty="0">
                <a:solidFill>
                  <a:schemeClr val="tx2"/>
                </a:solidFill>
                <a:latin typeface="Museo Sans Cyrl 900" panose="02000000000000000000" pitchFamily="50" charset="-52"/>
              </a:rPr>
              <a:t>», «</a:t>
            </a:r>
            <a:r>
              <a:rPr lang="ru-RU" sz="1200" dirty="0" err="1">
                <a:solidFill>
                  <a:schemeClr val="tx2"/>
                </a:solidFill>
                <a:latin typeface="Museo Sans Cyrl 900" panose="02000000000000000000" pitchFamily="50" charset="-52"/>
              </a:rPr>
              <a:t>Інколи</a:t>
            </a:r>
            <a:r>
              <a:rPr lang="ru-RU" sz="1200" dirty="0">
                <a:solidFill>
                  <a:schemeClr val="tx2"/>
                </a:solidFill>
                <a:latin typeface="Museo Sans Cyrl 900" panose="02000000000000000000" pitchFamily="50" charset="-52"/>
              </a:rPr>
              <a:t>»,</a:t>
            </a:r>
          </a:p>
          <a:p>
            <a:r>
              <a:rPr lang="ru-RU" sz="1200" dirty="0">
                <a:solidFill>
                  <a:schemeClr val="tx2"/>
                </a:solidFill>
                <a:latin typeface="Museo Sans Cyrl 900" panose="02000000000000000000" pitchFamily="50" charset="-52"/>
              </a:rPr>
              <a:t>«</a:t>
            </a:r>
            <a:r>
              <a:rPr lang="ru-RU" sz="1200" dirty="0" err="1">
                <a:solidFill>
                  <a:schemeClr val="tx2"/>
                </a:solidFill>
                <a:latin typeface="Museo Sans Cyrl 900" panose="02000000000000000000" pitchFamily="50" charset="-52"/>
              </a:rPr>
              <a:t>Доволі</a:t>
            </a:r>
            <a:r>
              <a:rPr lang="ru-RU" sz="1200" dirty="0">
                <a:solidFill>
                  <a:schemeClr val="tx2"/>
                </a:solidFill>
                <a:latin typeface="Museo Sans Cyrl 900" panose="02000000000000000000" pitchFamily="50" charset="-52"/>
              </a:rPr>
              <a:t> часто» </a:t>
            </a:r>
            <a:r>
              <a:rPr lang="ru-RU" sz="1200" dirty="0" err="1">
                <a:solidFill>
                  <a:schemeClr val="tx2"/>
                </a:solidFill>
                <a:latin typeface="Museo Sans Cyrl 900" panose="02000000000000000000" pitchFamily="50" charset="-52"/>
              </a:rPr>
              <a:t>або</a:t>
            </a:r>
            <a:r>
              <a:rPr lang="ru-RU" sz="1200" dirty="0">
                <a:solidFill>
                  <a:schemeClr val="tx2"/>
                </a:solidFill>
                <a:latin typeface="Museo Sans Cyrl 900" panose="02000000000000000000" pitchFamily="50" charset="-52"/>
              </a:rPr>
              <a:t> «Часто» на </a:t>
            </a:r>
            <a:r>
              <a:rPr lang="ru-RU" sz="1200" dirty="0" err="1">
                <a:solidFill>
                  <a:schemeClr val="tx2"/>
                </a:solidFill>
                <a:latin typeface="Museo Sans Cyrl 900" panose="02000000000000000000" pitchFamily="50" charset="-52"/>
              </a:rPr>
              <a:t>наступні</a:t>
            </a:r>
            <a:r>
              <a:rPr lang="ru-RU" sz="1200" dirty="0">
                <a:solidFill>
                  <a:schemeClr val="tx2"/>
                </a:solidFill>
                <a:latin typeface="Museo Sans Cyrl 900" panose="02000000000000000000" pitchFamily="50" charset="-52"/>
              </a:rPr>
              <a:t> </a:t>
            </a:r>
            <a:r>
              <a:rPr lang="ru-RU" sz="1200" dirty="0" err="1">
                <a:solidFill>
                  <a:schemeClr val="tx2"/>
                </a:solidFill>
                <a:latin typeface="Museo Sans Cyrl 900" panose="02000000000000000000" pitchFamily="50" charset="-52"/>
              </a:rPr>
              <a:t>запитання</a:t>
            </a:r>
            <a:r>
              <a:rPr lang="ru-RU" sz="1200" dirty="0">
                <a:solidFill>
                  <a:schemeClr val="tx2"/>
                </a:solidFill>
                <a:latin typeface="Museo Sans Cyrl 900" panose="02000000000000000000" pitchFamily="50" charset="-52"/>
              </a:rPr>
              <a:t>:</a:t>
            </a:r>
          </a:p>
        </p:txBody>
      </p:sp>
      <p:graphicFrame>
        <p:nvGraphicFramePr>
          <p:cNvPr id="5" name="Таблиця 4">
            <a:extLst>
              <a:ext uri="{FF2B5EF4-FFF2-40B4-BE49-F238E27FC236}">
                <a16:creationId xmlns:a16="http://schemas.microsoft.com/office/drawing/2014/main" id="{157A435C-AD20-48F8-844E-8035C1B3A097}"/>
              </a:ext>
            </a:extLst>
          </p:cNvPr>
          <p:cNvGraphicFramePr>
            <a:graphicFrameLocks noGrp="1"/>
          </p:cNvGraphicFramePr>
          <p:nvPr/>
        </p:nvGraphicFramePr>
        <p:xfrm>
          <a:off x="211431" y="1191344"/>
          <a:ext cx="4548676" cy="3939448"/>
        </p:xfrm>
        <a:graphic>
          <a:graphicData uri="http://schemas.openxmlformats.org/drawingml/2006/table">
            <a:tbl>
              <a:tblPr firstRow="1" bandRow="1">
                <a:tableStyleId>{5C22544A-7EE6-4342-B048-85BDC9FD1C3A}</a:tableStyleId>
              </a:tblPr>
              <a:tblGrid>
                <a:gridCol w="4548676">
                  <a:extLst>
                    <a:ext uri="{9D8B030D-6E8A-4147-A177-3AD203B41FA5}">
                      <a16:colId xmlns:a16="http://schemas.microsoft.com/office/drawing/2014/main" val="556153965"/>
                    </a:ext>
                  </a:extLst>
                </a:gridCol>
              </a:tblGrid>
              <a:tr h="298590">
                <a:tc>
                  <a:txBody>
                    <a:bodyPr/>
                    <a:lstStyle/>
                    <a:p>
                      <a:pPr algn="l">
                        <a:lnSpc>
                          <a:spcPts val="1200"/>
                        </a:lnSpc>
                        <a:spcAft>
                          <a:spcPts val="0"/>
                        </a:spcAft>
                      </a:pPr>
                      <a:r>
                        <a:rPr lang="uk-UA" sz="1000" b="0" kern="1200" dirty="0">
                          <a:solidFill>
                            <a:schemeClr val="tx1">
                              <a:lumMod val="75000"/>
                              <a:lumOff val="25000"/>
                            </a:schemeClr>
                          </a:solidFill>
                          <a:effectLst/>
                          <a:latin typeface="Museo Sans Cyrl 500" panose="02000000000000000000" pitchFamily="50" charset="-52"/>
                          <a:ea typeface="Calibri" panose="020F0502020204030204" pitchFamily="34" charset="0"/>
                          <a:cs typeface="Times New Roman" panose="02020603050405020304" pitchFamily="18" charset="0"/>
                        </a:rPr>
                        <a:t>Проблеми</a:t>
                      </a:r>
                      <a:endParaRPr lang="ru-RU" sz="1000" b="0" kern="1200" dirty="0">
                        <a:solidFill>
                          <a:schemeClr val="tx1">
                            <a:lumMod val="75000"/>
                            <a:lumOff val="25000"/>
                          </a:schemeClr>
                        </a:solidFill>
                        <a:effectLst/>
                        <a:latin typeface="Museo Sans Cyrl 500" panose="02000000000000000000" pitchFamily="50" charset="-52"/>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328186011"/>
                  </a:ext>
                </a:extLst>
              </a:tr>
              <a:tr h="282422">
                <a:tc>
                  <a:txBody>
                    <a:bodyPr/>
                    <a:lstStyle/>
                    <a:p>
                      <a:pPr marL="0" lvl="0" indent="0" algn="just">
                        <a:lnSpc>
                          <a:spcPct val="107000"/>
                        </a:lnSpc>
                        <a:spcAft>
                          <a:spcPts val="0"/>
                        </a:spcAft>
                        <a:buFont typeface="+mj-lt"/>
                        <a:buNone/>
                      </a:pPr>
                      <a:r>
                        <a:rPr lang="uk-UA" sz="1100" dirty="0">
                          <a:effectLst/>
                          <a:latin typeface="Calibri" panose="020F0502020204030204" pitchFamily="34" charset="0"/>
                          <a:ea typeface="Calibri" panose="020F0502020204030204" pitchFamily="34" charset="0"/>
                          <a:cs typeface="Calibri" panose="020F0502020204030204" pitchFamily="34" charset="0"/>
                        </a:rPr>
                        <a:t>Як часто останнього місяця Ви турбувалися через непередбачені події?</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2960517"/>
                  </a:ext>
                </a:extLst>
              </a:tr>
              <a:tr h="413336">
                <a:tc>
                  <a:txBody>
                    <a:bodyPr/>
                    <a:lstStyle/>
                    <a:p>
                      <a:pPr marL="0" lvl="0" indent="0" algn="just">
                        <a:lnSpc>
                          <a:spcPct val="107000"/>
                        </a:lnSpc>
                        <a:spcAft>
                          <a:spcPts val="0"/>
                        </a:spcAft>
                        <a:buFont typeface="+mj-lt"/>
                        <a:buNone/>
                      </a:pPr>
                      <a:r>
                        <a:rPr lang="uk-UA" sz="1100" dirty="0">
                          <a:effectLst/>
                          <a:latin typeface="Calibri" panose="020F0502020204030204" pitchFamily="34" charset="0"/>
                          <a:ea typeface="Calibri" panose="020F0502020204030204" pitchFamily="34" charset="0"/>
                          <a:cs typeface="Calibri" panose="020F0502020204030204" pitchFamily="34" charset="0"/>
                        </a:rPr>
                        <a:t>Як часто за останній місяць Вам видавалося складним контролювати важливі в Вашому житті речі?</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170991"/>
                  </a:ext>
                </a:extLst>
              </a:tr>
              <a:tr h="269849">
                <a:tc>
                  <a:txBody>
                    <a:bodyPr/>
                    <a:lstStyle/>
                    <a:p>
                      <a:pPr marL="0" lvl="0" indent="0" algn="just">
                        <a:lnSpc>
                          <a:spcPct val="107000"/>
                        </a:lnSpc>
                        <a:spcAft>
                          <a:spcPts val="0"/>
                        </a:spcAft>
                        <a:buFont typeface="+mj-lt"/>
                        <a:buNone/>
                        <a:tabLst>
                          <a:tab pos="1152525" algn="l"/>
                        </a:tabLst>
                      </a:pPr>
                      <a:r>
                        <a:rPr lang="uk-UA" sz="1100" dirty="0">
                          <a:effectLst/>
                          <a:latin typeface="Calibri" panose="020F0502020204030204" pitchFamily="34" charset="0"/>
                          <a:ea typeface="Calibri" panose="020F0502020204030204" pitchFamily="34" charset="0"/>
                          <a:cs typeface="Calibri" panose="020F0502020204030204" pitchFamily="34" charset="0"/>
                        </a:rPr>
                        <a:t>Як часто за останній місяць Ви відчували нервову напругу чи стрес?</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6362775"/>
                  </a:ext>
                </a:extLst>
              </a:tr>
              <a:tr h="452692">
                <a:tc>
                  <a:txBody>
                    <a:bodyPr/>
                    <a:lstStyle/>
                    <a:p>
                      <a:pPr marL="0" lvl="0" indent="0" algn="just">
                        <a:lnSpc>
                          <a:spcPct val="107000"/>
                        </a:lnSpc>
                        <a:spcAft>
                          <a:spcPts val="0"/>
                        </a:spcAft>
                        <a:buFont typeface="+mj-lt"/>
                        <a:buNone/>
                      </a:pPr>
                      <a:r>
                        <a:rPr lang="uk-UA" sz="1100" dirty="0">
                          <a:effectLst/>
                          <a:latin typeface="Calibri" panose="020F0502020204030204" pitchFamily="34" charset="0"/>
                          <a:ea typeface="Calibri" panose="020F0502020204030204" pitchFamily="34" charset="0"/>
                          <a:cs typeface="Calibri" panose="020F0502020204030204" pitchFamily="34" charset="0"/>
                        </a:rPr>
                        <a:t>Як часто за останній місяць Ви відчували впевненість у тому, що впораєтеся з вирішенням Ваших особистих проблем?</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5667050"/>
                  </a:ext>
                </a:extLst>
              </a:tr>
              <a:tr h="399411">
                <a:tc>
                  <a:txBody>
                    <a:bodyPr/>
                    <a:lstStyle/>
                    <a:p>
                      <a:pPr marL="0" lvl="0" indent="0" algn="just">
                        <a:lnSpc>
                          <a:spcPct val="107000"/>
                        </a:lnSpc>
                        <a:spcAft>
                          <a:spcPts val="0"/>
                        </a:spcAft>
                        <a:buFont typeface="+mj-lt"/>
                        <a:buNone/>
                      </a:pPr>
                      <a:r>
                        <a:rPr lang="uk-UA" sz="1100" dirty="0">
                          <a:effectLst/>
                          <a:latin typeface="Calibri" panose="020F0502020204030204" pitchFamily="34" charset="0"/>
                          <a:ea typeface="Calibri" panose="020F0502020204030204" pitchFamily="34" charset="0"/>
                          <a:cs typeface="Calibri" panose="020F0502020204030204" pitchFamily="34" charset="0"/>
                        </a:rPr>
                        <a:t>Як часто за останній місяць Ви відчували, що все йде так, як Ви цього хотіли?</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5459686"/>
                  </a:ext>
                </a:extLst>
              </a:tr>
              <a:tr h="383823">
                <a:tc>
                  <a:txBody>
                    <a:bodyPr/>
                    <a:lstStyle/>
                    <a:p>
                      <a:pPr marL="0" lvl="0" indent="0" algn="just">
                        <a:lnSpc>
                          <a:spcPct val="107000"/>
                        </a:lnSpc>
                        <a:spcAft>
                          <a:spcPts val="0"/>
                        </a:spcAft>
                        <a:buFont typeface="+mj-lt"/>
                        <a:buNone/>
                      </a:pPr>
                      <a:r>
                        <a:rPr lang="uk-UA" sz="1100" dirty="0">
                          <a:effectLst/>
                          <a:latin typeface="Calibri" panose="020F0502020204030204" pitchFamily="34" charset="0"/>
                          <a:ea typeface="Calibri" panose="020F0502020204030204" pitchFamily="34" charset="0"/>
                          <a:cs typeface="Calibri" panose="020F0502020204030204" pitchFamily="34" charset="0"/>
                        </a:rPr>
                        <a:t>Як часто останнього місяця Ви думали, що не зможете впоратися з усім тим, що Вам було треба зробити?</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4424602"/>
                  </a:ext>
                </a:extLst>
              </a:tr>
              <a:tr h="361244">
                <a:tc>
                  <a:txBody>
                    <a:bodyPr/>
                    <a:lstStyle/>
                    <a:p>
                      <a:pPr marL="0" lvl="0" indent="0" algn="just">
                        <a:lnSpc>
                          <a:spcPct val="107000"/>
                        </a:lnSpc>
                        <a:spcAft>
                          <a:spcPts val="0"/>
                        </a:spcAft>
                        <a:buFont typeface="+mj-lt"/>
                        <a:buNone/>
                      </a:pPr>
                      <a:r>
                        <a:rPr lang="uk-UA" sz="1100" dirty="0">
                          <a:effectLst/>
                          <a:latin typeface="Calibri" panose="020F0502020204030204" pitchFamily="34" charset="0"/>
                          <a:ea typeface="Calibri" panose="020F0502020204030204" pitchFamily="34" charset="0"/>
                          <a:cs typeface="Calibri" panose="020F0502020204030204" pitchFamily="34" charset="0"/>
                        </a:rPr>
                        <a:t>Як часто останнього місяця Ви могли дати собі раду з Вашою дратівливістю?</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9700160"/>
                  </a:ext>
                </a:extLst>
              </a:tr>
              <a:tr h="249088">
                <a:tc>
                  <a:txBody>
                    <a:bodyPr/>
                    <a:lstStyle/>
                    <a:p>
                      <a:pPr marL="0" lvl="0" indent="0" algn="just">
                        <a:lnSpc>
                          <a:spcPct val="107000"/>
                        </a:lnSpc>
                        <a:spcAft>
                          <a:spcPts val="0"/>
                        </a:spcAft>
                        <a:buFont typeface="+mj-lt"/>
                        <a:buNone/>
                      </a:pPr>
                      <a:r>
                        <a:rPr lang="uk-UA" sz="1100" dirty="0">
                          <a:effectLst/>
                          <a:latin typeface="Calibri" panose="020F0502020204030204" pitchFamily="34" charset="0"/>
                          <a:ea typeface="Calibri" panose="020F0502020204030204" pitchFamily="34" charset="0"/>
                          <a:cs typeface="Calibri" panose="020F0502020204030204" pitchFamily="34" charset="0"/>
                        </a:rPr>
                        <a:t>Як часто останнього місяця Ви відчували, що володієте ситуацією?</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3950596"/>
                  </a:ext>
                </a:extLst>
              </a:tr>
              <a:tr h="439534">
                <a:tc>
                  <a:txBody>
                    <a:bodyPr/>
                    <a:lstStyle/>
                    <a:p>
                      <a:pPr marL="0" lvl="0" indent="0" algn="just">
                        <a:lnSpc>
                          <a:spcPct val="107000"/>
                        </a:lnSpc>
                        <a:spcAft>
                          <a:spcPts val="0"/>
                        </a:spcAft>
                        <a:buFont typeface="+mj-lt"/>
                        <a:buNone/>
                      </a:pPr>
                      <a:r>
                        <a:rPr lang="uk-UA" sz="1100" dirty="0">
                          <a:effectLst/>
                          <a:latin typeface="Calibri" panose="020F0502020204030204" pitchFamily="34" charset="0"/>
                          <a:ea typeface="Calibri" panose="020F0502020204030204" pitchFamily="34" charset="0"/>
                          <a:cs typeface="Calibri" panose="020F0502020204030204" pitchFamily="34" charset="0"/>
                        </a:rPr>
                        <a:t>Як часто останнього місяця Ви відчували роздратування через те, що події, які відбуваються, виходили з-під Вашого контролю?</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2820279"/>
                  </a:ext>
                </a:extLst>
              </a:tr>
              <a:tr h="389459">
                <a:tc>
                  <a:txBody>
                    <a:bodyPr/>
                    <a:lstStyle/>
                    <a:p>
                      <a:pPr marL="0" lvl="0" indent="0" algn="just">
                        <a:lnSpc>
                          <a:spcPct val="107000"/>
                        </a:lnSpc>
                        <a:spcAft>
                          <a:spcPts val="0"/>
                        </a:spcAft>
                        <a:buFont typeface="+mj-lt"/>
                        <a:buNone/>
                      </a:pPr>
                      <a:r>
                        <a:rPr lang="uk-UA" sz="1100" dirty="0">
                          <a:effectLst/>
                          <a:latin typeface="Calibri" panose="020F0502020204030204" pitchFamily="34" charset="0"/>
                          <a:ea typeface="Calibri" panose="020F0502020204030204" pitchFamily="34" charset="0"/>
                          <a:cs typeface="Calibri" panose="020F0502020204030204" pitchFamily="34" charset="0"/>
                        </a:rPr>
                        <a:t>Як часто останнього місяця Вам здавалося, що труднощів нагромаджується стільки, що Ви не в змозі їх контролювати?</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650849"/>
                  </a:ext>
                </a:extLst>
              </a:tr>
            </a:tbl>
          </a:graphicData>
        </a:graphic>
      </p:graphicFrame>
      <p:sp>
        <p:nvSpPr>
          <p:cNvPr id="17" name="TextBox 16">
            <a:extLst>
              <a:ext uri="{FF2B5EF4-FFF2-40B4-BE49-F238E27FC236}">
                <a16:creationId xmlns:a16="http://schemas.microsoft.com/office/drawing/2014/main" id="{CC26C5CF-A99F-4093-BC22-5543C55DA67A}"/>
              </a:ext>
            </a:extLst>
          </p:cNvPr>
          <p:cNvSpPr txBox="1"/>
          <p:nvPr/>
        </p:nvSpPr>
        <p:spPr>
          <a:xfrm>
            <a:off x="4817329" y="1520094"/>
            <a:ext cx="677438" cy="308418"/>
          </a:xfrm>
          <a:prstGeom prst="rect">
            <a:avLst/>
          </a:prstGeom>
          <a:noFill/>
        </p:spPr>
        <p:txBody>
          <a:bodyPr wrap="square" rtlCol="0">
            <a:spAutoFit/>
          </a:bodyPr>
          <a:lstStyle/>
          <a:p>
            <a:r>
              <a:rPr lang="uk-UA" dirty="0">
                <a:solidFill>
                  <a:schemeClr val="bg1"/>
                </a:solidFill>
              </a:rPr>
              <a:t>32,4</a:t>
            </a:r>
          </a:p>
        </p:txBody>
      </p:sp>
      <p:sp>
        <p:nvSpPr>
          <p:cNvPr id="19" name="TextBox 18">
            <a:extLst>
              <a:ext uri="{FF2B5EF4-FFF2-40B4-BE49-F238E27FC236}">
                <a16:creationId xmlns:a16="http://schemas.microsoft.com/office/drawing/2014/main" id="{49332672-7929-4169-BCB7-92258583E117}"/>
              </a:ext>
            </a:extLst>
          </p:cNvPr>
          <p:cNvSpPr txBox="1"/>
          <p:nvPr/>
        </p:nvSpPr>
        <p:spPr>
          <a:xfrm>
            <a:off x="3994458" y="1520094"/>
            <a:ext cx="677438" cy="308418"/>
          </a:xfrm>
          <a:prstGeom prst="rect">
            <a:avLst/>
          </a:prstGeom>
          <a:noFill/>
        </p:spPr>
        <p:txBody>
          <a:bodyPr wrap="square" rtlCol="0">
            <a:spAutoFit/>
          </a:bodyPr>
          <a:lstStyle/>
          <a:p>
            <a:r>
              <a:rPr lang="uk-UA" dirty="0">
                <a:solidFill>
                  <a:schemeClr val="bg1"/>
                </a:solidFill>
              </a:rPr>
              <a:t>44,1</a:t>
            </a:r>
          </a:p>
        </p:txBody>
      </p:sp>
      <p:sp>
        <p:nvSpPr>
          <p:cNvPr id="20" name="TextBox 19">
            <a:extLst>
              <a:ext uri="{FF2B5EF4-FFF2-40B4-BE49-F238E27FC236}">
                <a16:creationId xmlns:a16="http://schemas.microsoft.com/office/drawing/2014/main" id="{0CB3C5E6-839A-4C44-96E1-EE71FE636D05}"/>
              </a:ext>
            </a:extLst>
          </p:cNvPr>
          <p:cNvSpPr txBox="1"/>
          <p:nvPr/>
        </p:nvSpPr>
        <p:spPr>
          <a:xfrm>
            <a:off x="5446124" y="1503183"/>
            <a:ext cx="677438" cy="308418"/>
          </a:xfrm>
          <a:prstGeom prst="rect">
            <a:avLst/>
          </a:prstGeom>
          <a:noFill/>
        </p:spPr>
        <p:txBody>
          <a:bodyPr wrap="square" rtlCol="0">
            <a:spAutoFit/>
          </a:bodyPr>
          <a:lstStyle/>
          <a:p>
            <a:r>
              <a:rPr lang="uk-UA" dirty="0">
                <a:solidFill>
                  <a:schemeClr val="bg1"/>
                </a:solidFill>
              </a:rPr>
              <a:t>23,5</a:t>
            </a:r>
          </a:p>
        </p:txBody>
      </p:sp>
      <p:sp>
        <p:nvSpPr>
          <p:cNvPr id="21" name="TextBox 20">
            <a:extLst>
              <a:ext uri="{FF2B5EF4-FFF2-40B4-BE49-F238E27FC236}">
                <a16:creationId xmlns:a16="http://schemas.microsoft.com/office/drawing/2014/main" id="{10C04139-25E6-48A9-83F4-C201225CDFE2}"/>
              </a:ext>
            </a:extLst>
          </p:cNvPr>
          <p:cNvSpPr txBox="1"/>
          <p:nvPr/>
        </p:nvSpPr>
        <p:spPr>
          <a:xfrm>
            <a:off x="3970385" y="1916850"/>
            <a:ext cx="677438" cy="308418"/>
          </a:xfrm>
          <a:prstGeom prst="rect">
            <a:avLst/>
          </a:prstGeom>
          <a:noFill/>
        </p:spPr>
        <p:txBody>
          <a:bodyPr wrap="square" rtlCol="0">
            <a:spAutoFit/>
          </a:bodyPr>
          <a:lstStyle/>
          <a:p>
            <a:r>
              <a:rPr lang="uk-UA" dirty="0">
                <a:solidFill>
                  <a:schemeClr val="bg1"/>
                </a:solidFill>
              </a:rPr>
              <a:t>48,6</a:t>
            </a:r>
          </a:p>
        </p:txBody>
      </p:sp>
      <p:sp>
        <p:nvSpPr>
          <p:cNvPr id="22" name="TextBox 21">
            <a:extLst>
              <a:ext uri="{FF2B5EF4-FFF2-40B4-BE49-F238E27FC236}">
                <a16:creationId xmlns:a16="http://schemas.microsoft.com/office/drawing/2014/main" id="{8D02A692-3A54-490F-9BD2-B3E487DB1574}"/>
              </a:ext>
            </a:extLst>
          </p:cNvPr>
          <p:cNvSpPr txBox="1"/>
          <p:nvPr/>
        </p:nvSpPr>
        <p:spPr>
          <a:xfrm>
            <a:off x="4959021" y="1916850"/>
            <a:ext cx="677438" cy="308418"/>
          </a:xfrm>
          <a:prstGeom prst="rect">
            <a:avLst/>
          </a:prstGeom>
          <a:noFill/>
        </p:spPr>
        <p:txBody>
          <a:bodyPr wrap="square" rtlCol="0">
            <a:spAutoFit/>
          </a:bodyPr>
          <a:lstStyle/>
          <a:p>
            <a:r>
              <a:rPr lang="uk-UA" dirty="0">
                <a:solidFill>
                  <a:schemeClr val="bg1"/>
                </a:solidFill>
              </a:rPr>
              <a:t>29,7</a:t>
            </a:r>
          </a:p>
        </p:txBody>
      </p:sp>
      <p:sp>
        <p:nvSpPr>
          <p:cNvPr id="23" name="TextBox 22">
            <a:extLst>
              <a:ext uri="{FF2B5EF4-FFF2-40B4-BE49-F238E27FC236}">
                <a16:creationId xmlns:a16="http://schemas.microsoft.com/office/drawing/2014/main" id="{B76A3D24-AEF5-498E-B05D-432E174849AE}"/>
              </a:ext>
            </a:extLst>
          </p:cNvPr>
          <p:cNvSpPr txBox="1"/>
          <p:nvPr/>
        </p:nvSpPr>
        <p:spPr>
          <a:xfrm>
            <a:off x="5446124" y="1954290"/>
            <a:ext cx="677438" cy="308418"/>
          </a:xfrm>
          <a:prstGeom prst="rect">
            <a:avLst/>
          </a:prstGeom>
          <a:noFill/>
        </p:spPr>
        <p:txBody>
          <a:bodyPr wrap="square" rtlCol="0">
            <a:spAutoFit/>
          </a:bodyPr>
          <a:lstStyle/>
          <a:p>
            <a:r>
              <a:rPr lang="uk-UA" dirty="0">
                <a:solidFill>
                  <a:schemeClr val="bg1"/>
                </a:solidFill>
              </a:rPr>
              <a:t>21,6</a:t>
            </a:r>
          </a:p>
        </p:txBody>
      </p:sp>
      <p:sp>
        <p:nvSpPr>
          <p:cNvPr id="25" name="TextBox 24">
            <a:extLst>
              <a:ext uri="{FF2B5EF4-FFF2-40B4-BE49-F238E27FC236}">
                <a16:creationId xmlns:a16="http://schemas.microsoft.com/office/drawing/2014/main" id="{6FBCCC52-9967-470D-8B5B-2E3A6427F5C8}"/>
              </a:ext>
            </a:extLst>
          </p:cNvPr>
          <p:cNvSpPr txBox="1"/>
          <p:nvPr/>
        </p:nvSpPr>
        <p:spPr>
          <a:xfrm>
            <a:off x="4768686" y="2382858"/>
            <a:ext cx="677438" cy="308418"/>
          </a:xfrm>
          <a:prstGeom prst="rect">
            <a:avLst/>
          </a:prstGeom>
          <a:noFill/>
        </p:spPr>
        <p:txBody>
          <a:bodyPr wrap="square" rtlCol="0">
            <a:spAutoFit/>
          </a:bodyPr>
          <a:lstStyle/>
          <a:p>
            <a:r>
              <a:rPr lang="uk-UA" dirty="0">
                <a:solidFill>
                  <a:schemeClr val="bg1"/>
                </a:solidFill>
              </a:rPr>
              <a:t>37,1</a:t>
            </a:r>
          </a:p>
        </p:txBody>
      </p:sp>
      <p:sp>
        <p:nvSpPr>
          <p:cNvPr id="26" name="TextBox 25">
            <a:extLst>
              <a:ext uri="{FF2B5EF4-FFF2-40B4-BE49-F238E27FC236}">
                <a16:creationId xmlns:a16="http://schemas.microsoft.com/office/drawing/2014/main" id="{A0BEA923-60DA-466C-8C52-0B4A9809AF4C}"/>
              </a:ext>
            </a:extLst>
          </p:cNvPr>
          <p:cNvSpPr txBox="1"/>
          <p:nvPr/>
        </p:nvSpPr>
        <p:spPr>
          <a:xfrm>
            <a:off x="5409766" y="2365947"/>
            <a:ext cx="677438" cy="308418"/>
          </a:xfrm>
          <a:prstGeom prst="rect">
            <a:avLst/>
          </a:prstGeom>
          <a:noFill/>
        </p:spPr>
        <p:txBody>
          <a:bodyPr wrap="square" rtlCol="0">
            <a:spAutoFit/>
          </a:bodyPr>
          <a:lstStyle/>
          <a:p>
            <a:r>
              <a:rPr lang="uk-UA" dirty="0">
                <a:solidFill>
                  <a:schemeClr val="bg1"/>
                </a:solidFill>
              </a:rPr>
              <a:t>25,9</a:t>
            </a:r>
          </a:p>
        </p:txBody>
      </p:sp>
      <p:sp>
        <p:nvSpPr>
          <p:cNvPr id="28" name="TextBox 27">
            <a:extLst>
              <a:ext uri="{FF2B5EF4-FFF2-40B4-BE49-F238E27FC236}">
                <a16:creationId xmlns:a16="http://schemas.microsoft.com/office/drawing/2014/main" id="{CF6ED7ED-9411-4D15-B489-42B7A95FBA7E}"/>
              </a:ext>
            </a:extLst>
          </p:cNvPr>
          <p:cNvSpPr txBox="1"/>
          <p:nvPr/>
        </p:nvSpPr>
        <p:spPr>
          <a:xfrm>
            <a:off x="4862231" y="2824342"/>
            <a:ext cx="677438" cy="308418"/>
          </a:xfrm>
          <a:prstGeom prst="rect">
            <a:avLst/>
          </a:prstGeom>
          <a:noFill/>
        </p:spPr>
        <p:txBody>
          <a:bodyPr wrap="square" rtlCol="0">
            <a:spAutoFit/>
          </a:bodyPr>
          <a:lstStyle/>
          <a:p>
            <a:r>
              <a:rPr lang="uk-UA" dirty="0">
                <a:solidFill>
                  <a:schemeClr val="bg1"/>
                </a:solidFill>
              </a:rPr>
              <a:t>25,3</a:t>
            </a:r>
          </a:p>
        </p:txBody>
      </p:sp>
      <p:sp>
        <p:nvSpPr>
          <p:cNvPr id="29" name="TextBox 28">
            <a:extLst>
              <a:ext uri="{FF2B5EF4-FFF2-40B4-BE49-F238E27FC236}">
                <a16:creationId xmlns:a16="http://schemas.microsoft.com/office/drawing/2014/main" id="{D79BA282-7CAC-4565-943F-4C0686F98A00}"/>
              </a:ext>
            </a:extLst>
          </p:cNvPr>
          <p:cNvSpPr txBox="1"/>
          <p:nvPr/>
        </p:nvSpPr>
        <p:spPr>
          <a:xfrm>
            <a:off x="5402075" y="2791306"/>
            <a:ext cx="677438" cy="308418"/>
          </a:xfrm>
          <a:prstGeom prst="rect">
            <a:avLst/>
          </a:prstGeom>
          <a:noFill/>
        </p:spPr>
        <p:txBody>
          <a:bodyPr wrap="square" rtlCol="0">
            <a:spAutoFit/>
          </a:bodyPr>
          <a:lstStyle/>
          <a:p>
            <a:r>
              <a:rPr lang="uk-UA" dirty="0">
                <a:solidFill>
                  <a:schemeClr val="bg1"/>
                </a:solidFill>
              </a:rPr>
              <a:t>26,2</a:t>
            </a:r>
          </a:p>
        </p:txBody>
      </p:sp>
      <p:sp>
        <p:nvSpPr>
          <p:cNvPr id="31" name="TextBox 30">
            <a:extLst>
              <a:ext uri="{FF2B5EF4-FFF2-40B4-BE49-F238E27FC236}">
                <a16:creationId xmlns:a16="http://schemas.microsoft.com/office/drawing/2014/main" id="{E7FEB5F5-0AA3-4AAD-8ED7-4895C92DBB65}"/>
              </a:ext>
            </a:extLst>
          </p:cNvPr>
          <p:cNvSpPr txBox="1"/>
          <p:nvPr/>
        </p:nvSpPr>
        <p:spPr>
          <a:xfrm>
            <a:off x="5005438" y="3265826"/>
            <a:ext cx="677438" cy="308418"/>
          </a:xfrm>
          <a:prstGeom prst="rect">
            <a:avLst/>
          </a:prstGeom>
          <a:noFill/>
        </p:spPr>
        <p:txBody>
          <a:bodyPr wrap="square" rtlCol="0">
            <a:spAutoFit/>
          </a:bodyPr>
          <a:lstStyle/>
          <a:p>
            <a:r>
              <a:rPr lang="uk-UA" dirty="0">
                <a:solidFill>
                  <a:schemeClr val="bg1"/>
                </a:solidFill>
              </a:rPr>
              <a:t>26,4</a:t>
            </a:r>
          </a:p>
        </p:txBody>
      </p:sp>
      <p:sp>
        <p:nvSpPr>
          <p:cNvPr id="32" name="TextBox 31">
            <a:extLst>
              <a:ext uri="{FF2B5EF4-FFF2-40B4-BE49-F238E27FC236}">
                <a16:creationId xmlns:a16="http://schemas.microsoft.com/office/drawing/2014/main" id="{5AAC441F-8209-45C4-91A2-A7923A77ADA6}"/>
              </a:ext>
            </a:extLst>
          </p:cNvPr>
          <p:cNvSpPr txBox="1"/>
          <p:nvPr/>
        </p:nvSpPr>
        <p:spPr>
          <a:xfrm>
            <a:off x="5536126" y="3262545"/>
            <a:ext cx="677438" cy="308418"/>
          </a:xfrm>
          <a:prstGeom prst="rect">
            <a:avLst/>
          </a:prstGeom>
          <a:noFill/>
        </p:spPr>
        <p:txBody>
          <a:bodyPr wrap="square" rtlCol="0">
            <a:spAutoFit/>
          </a:bodyPr>
          <a:lstStyle/>
          <a:p>
            <a:r>
              <a:rPr lang="uk-UA" dirty="0">
                <a:solidFill>
                  <a:schemeClr val="bg1"/>
                </a:solidFill>
              </a:rPr>
              <a:t>18,9</a:t>
            </a:r>
          </a:p>
        </p:txBody>
      </p:sp>
      <p:sp>
        <p:nvSpPr>
          <p:cNvPr id="34" name="TextBox 33">
            <a:extLst>
              <a:ext uri="{FF2B5EF4-FFF2-40B4-BE49-F238E27FC236}">
                <a16:creationId xmlns:a16="http://schemas.microsoft.com/office/drawing/2014/main" id="{7E629A83-0ABB-4EB3-9A9E-3DFA58EE9CF3}"/>
              </a:ext>
            </a:extLst>
          </p:cNvPr>
          <p:cNvSpPr txBox="1"/>
          <p:nvPr/>
        </p:nvSpPr>
        <p:spPr>
          <a:xfrm>
            <a:off x="5200950" y="3674202"/>
            <a:ext cx="677438" cy="308418"/>
          </a:xfrm>
          <a:prstGeom prst="rect">
            <a:avLst/>
          </a:prstGeom>
          <a:noFill/>
        </p:spPr>
        <p:txBody>
          <a:bodyPr wrap="square" rtlCol="0">
            <a:spAutoFit/>
          </a:bodyPr>
          <a:lstStyle/>
          <a:p>
            <a:r>
              <a:rPr lang="uk-UA" dirty="0">
                <a:solidFill>
                  <a:schemeClr val="bg1"/>
                </a:solidFill>
              </a:rPr>
              <a:t>23,1</a:t>
            </a:r>
          </a:p>
        </p:txBody>
      </p:sp>
      <p:sp>
        <p:nvSpPr>
          <p:cNvPr id="35" name="TextBox 34">
            <a:extLst>
              <a:ext uri="{FF2B5EF4-FFF2-40B4-BE49-F238E27FC236}">
                <a16:creationId xmlns:a16="http://schemas.microsoft.com/office/drawing/2014/main" id="{879E7A4F-708C-439E-BDB0-A6CAAD0080D2}"/>
              </a:ext>
            </a:extLst>
          </p:cNvPr>
          <p:cNvSpPr txBox="1"/>
          <p:nvPr/>
        </p:nvSpPr>
        <p:spPr>
          <a:xfrm>
            <a:off x="5597459" y="3670921"/>
            <a:ext cx="677438" cy="308418"/>
          </a:xfrm>
          <a:prstGeom prst="rect">
            <a:avLst/>
          </a:prstGeom>
          <a:noFill/>
        </p:spPr>
        <p:txBody>
          <a:bodyPr wrap="square" rtlCol="0">
            <a:spAutoFit/>
          </a:bodyPr>
          <a:lstStyle/>
          <a:p>
            <a:r>
              <a:rPr lang="uk-UA" dirty="0">
                <a:solidFill>
                  <a:schemeClr val="bg1"/>
                </a:solidFill>
              </a:rPr>
              <a:t>11,6</a:t>
            </a:r>
          </a:p>
        </p:txBody>
      </p:sp>
      <p:sp>
        <p:nvSpPr>
          <p:cNvPr id="37" name="TextBox 36">
            <a:extLst>
              <a:ext uri="{FF2B5EF4-FFF2-40B4-BE49-F238E27FC236}">
                <a16:creationId xmlns:a16="http://schemas.microsoft.com/office/drawing/2014/main" id="{B6717BB9-D231-456C-90B0-6D971AF2940E}"/>
              </a:ext>
            </a:extLst>
          </p:cNvPr>
          <p:cNvSpPr txBox="1"/>
          <p:nvPr/>
        </p:nvSpPr>
        <p:spPr>
          <a:xfrm>
            <a:off x="5007052" y="4143404"/>
            <a:ext cx="677438" cy="308418"/>
          </a:xfrm>
          <a:prstGeom prst="rect">
            <a:avLst/>
          </a:prstGeom>
          <a:noFill/>
        </p:spPr>
        <p:txBody>
          <a:bodyPr wrap="square" rtlCol="0">
            <a:spAutoFit/>
          </a:bodyPr>
          <a:lstStyle/>
          <a:p>
            <a:r>
              <a:rPr lang="uk-UA" dirty="0">
                <a:solidFill>
                  <a:schemeClr val="bg1"/>
                </a:solidFill>
              </a:rPr>
              <a:t>29,5</a:t>
            </a:r>
          </a:p>
        </p:txBody>
      </p:sp>
      <p:sp>
        <p:nvSpPr>
          <p:cNvPr id="38" name="TextBox 37">
            <a:extLst>
              <a:ext uri="{FF2B5EF4-FFF2-40B4-BE49-F238E27FC236}">
                <a16:creationId xmlns:a16="http://schemas.microsoft.com/office/drawing/2014/main" id="{171BF2EA-2602-4807-BE49-482522A051CF}"/>
              </a:ext>
            </a:extLst>
          </p:cNvPr>
          <p:cNvSpPr txBox="1"/>
          <p:nvPr/>
        </p:nvSpPr>
        <p:spPr>
          <a:xfrm>
            <a:off x="5521792" y="4160213"/>
            <a:ext cx="677438" cy="308418"/>
          </a:xfrm>
          <a:prstGeom prst="rect">
            <a:avLst/>
          </a:prstGeom>
          <a:noFill/>
        </p:spPr>
        <p:txBody>
          <a:bodyPr wrap="square" rtlCol="0">
            <a:spAutoFit/>
          </a:bodyPr>
          <a:lstStyle/>
          <a:p>
            <a:r>
              <a:rPr lang="uk-UA" dirty="0">
                <a:solidFill>
                  <a:schemeClr val="bg1"/>
                </a:solidFill>
              </a:rPr>
              <a:t>16,4</a:t>
            </a:r>
          </a:p>
        </p:txBody>
      </p:sp>
      <p:sp>
        <p:nvSpPr>
          <p:cNvPr id="40" name="TextBox 39">
            <a:extLst>
              <a:ext uri="{FF2B5EF4-FFF2-40B4-BE49-F238E27FC236}">
                <a16:creationId xmlns:a16="http://schemas.microsoft.com/office/drawing/2014/main" id="{75C61DE1-C4FF-4C11-8CCF-5F8E53D2DC15}"/>
              </a:ext>
            </a:extLst>
          </p:cNvPr>
          <p:cNvSpPr txBox="1"/>
          <p:nvPr/>
        </p:nvSpPr>
        <p:spPr>
          <a:xfrm>
            <a:off x="5029096" y="4570800"/>
            <a:ext cx="677438" cy="308418"/>
          </a:xfrm>
          <a:prstGeom prst="rect">
            <a:avLst/>
          </a:prstGeom>
          <a:noFill/>
        </p:spPr>
        <p:txBody>
          <a:bodyPr wrap="square" rtlCol="0">
            <a:spAutoFit/>
          </a:bodyPr>
          <a:lstStyle/>
          <a:p>
            <a:r>
              <a:rPr lang="uk-UA" dirty="0">
                <a:solidFill>
                  <a:schemeClr val="bg1"/>
                </a:solidFill>
              </a:rPr>
              <a:t>32,1</a:t>
            </a:r>
          </a:p>
        </p:txBody>
      </p:sp>
      <p:sp>
        <p:nvSpPr>
          <p:cNvPr id="41" name="TextBox 40">
            <a:extLst>
              <a:ext uri="{FF2B5EF4-FFF2-40B4-BE49-F238E27FC236}">
                <a16:creationId xmlns:a16="http://schemas.microsoft.com/office/drawing/2014/main" id="{498D33B6-898E-419F-B823-0C348032548B}"/>
              </a:ext>
            </a:extLst>
          </p:cNvPr>
          <p:cNvSpPr txBox="1"/>
          <p:nvPr/>
        </p:nvSpPr>
        <p:spPr>
          <a:xfrm>
            <a:off x="5558150" y="4588516"/>
            <a:ext cx="677438" cy="308418"/>
          </a:xfrm>
          <a:prstGeom prst="rect">
            <a:avLst/>
          </a:prstGeom>
          <a:noFill/>
        </p:spPr>
        <p:txBody>
          <a:bodyPr wrap="square" rtlCol="0">
            <a:spAutoFit/>
          </a:bodyPr>
          <a:lstStyle/>
          <a:p>
            <a:r>
              <a:rPr lang="uk-UA" dirty="0">
                <a:solidFill>
                  <a:schemeClr val="bg1"/>
                </a:solidFill>
              </a:rPr>
              <a:t>14,3</a:t>
            </a:r>
          </a:p>
        </p:txBody>
      </p:sp>
      <p:sp>
        <p:nvSpPr>
          <p:cNvPr id="42" name="TextBox 41">
            <a:extLst>
              <a:ext uri="{FF2B5EF4-FFF2-40B4-BE49-F238E27FC236}">
                <a16:creationId xmlns:a16="http://schemas.microsoft.com/office/drawing/2014/main" id="{8A9BE7DC-05C7-447A-84D4-D8CA309C5F6B}"/>
              </a:ext>
            </a:extLst>
          </p:cNvPr>
          <p:cNvSpPr txBox="1"/>
          <p:nvPr/>
        </p:nvSpPr>
        <p:spPr>
          <a:xfrm>
            <a:off x="4417032" y="5037585"/>
            <a:ext cx="677438" cy="308418"/>
          </a:xfrm>
          <a:prstGeom prst="rect">
            <a:avLst/>
          </a:prstGeom>
          <a:noFill/>
        </p:spPr>
        <p:txBody>
          <a:bodyPr wrap="square" rtlCol="0">
            <a:spAutoFit/>
          </a:bodyPr>
          <a:lstStyle/>
          <a:p>
            <a:r>
              <a:rPr lang="uk-UA" dirty="0">
                <a:solidFill>
                  <a:schemeClr val="bg1"/>
                </a:solidFill>
              </a:rPr>
              <a:t>75,0</a:t>
            </a:r>
          </a:p>
        </p:txBody>
      </p:sp>
      <p:sp>
        <p:nvSpPr>
          <p:cNvPr id="43" name="TextBox 42">
            <a:extLst>
              <a:ext uri="{FF2B5EF4-FFF2-40B4-BE49-F238E27FC236}">
                <a16:creationId xmlns:a16="http://schemas.microsoft.com/office/drawing/2014/main" id="{2F909ACA-5665-41C7-B281-98858124961C}"/>
              </a:ext>
            </a:extLst>
          </p:cNvPr>
          <p:cNvSpPr txBox="1"/>
          <p:nvPr/>
        </p:nvSpPr>
        <p:spPr>
          <a:xfrm>
            <a:off x="5255479" y="5029195"/>
            <a:ext cx="677438" cy="308418"/>
          </a:xfrm>
          <a:prstGeom prst="rect">
            <a:avLst/>
          </a:prstGeom>
          <a:noFill/>
        </p:spPr>
        <p:txBody>
          <a:bodyPr wrap="square" rtlCol="0">
            <a:spAutoFit/>
          </a:bodyPr>
          <a:lstStyle/>
          <a:p>
            <a:r>
              <a:rPr lang="uk-UA" dirty="0">
                <a:solidFill>
                  <a:schemeClr val="bg1"/>
                </a:solidFill>
              </a:rPr>
              <a:t>12,5</a:t>
            </a:r>
          </a:p>
        </p:txBody>
      </p:sp>
      <p:sp>
        <p:nvSpPr>
          <p:cNvPr id="44" name="TextBox 43">
            <a:extLst>
              <a:ext uri="{FF2B5EF4-FFF2-40B4-BE49-F238E27FC236}">
                <a16:creationId xmlns:a16="http://schemas.microsoft.com/office/drawing/2014/main" id="{1BDDCC7A-8468-4ED2-BAF8-A74A85E9DE41}"/>
              </a:ext>
            </a:extLst>
          </p:cNvPr>
          <p:cNvSpPr txBox="1"/>
          <p:nvPr/>
        </p:nvSpPr>
        <p:spPr>
          <a:xfrm>
            <a:off x="5603151" y="5046911"/>
            <a:ext cx="677438" cy="308418"/>
          </a:xfrm>
          <a:prstGeom prst="rect">
            <a:avLst/>
          </a:prstGeom>
          <a:noFill/>
        </p:spPr>
        <p:txBody>
          <a:bodyPr wrap="square" rtlCol="0">
            <a:spAutoFit/>
          </a:bodyPr>
          <a:lstStyle/>
          <a:p>
            <a:r>
              <a:rPr lang="uk-UA" dirty="0">
                <a:solidFill>
                  <a:schemeClr val="bg1"/>
                </a:solidFill>
              </a:rPr>
              <a:t>12,5</a:t>
            </a:r>
          </a:p>
        </p:txBody>
      </p:sp>
      <p:sp>
        <p:nvSpPr>
          <p:cNvPr id="4" name="TextBox 3">
            <a:extLst>
              <a:ext uri="{FF2B5EF4-FFF2-40B4-BE49-F238E27FC236}">
                <a16:creationId xmlns:a16="http://schemas.microsoft.com/office/drawing/2014/main" id="{A5DEDC8F-DC07-4A24-B766-A87FCE73D919}"/>
              </a:ext>
            </a:extLst>
          </p:cNvPr>
          <p:cNvSpPr txBox="1"/>
          <p:nvPr/>
        </p:nvSpPr>
        <p:spPr>
          <a:xfrm>
            <a:off x="4852650" y="1476098"/>
            <a:ext cx="515165" cy="276999"/>
          </a:xfrm>
          <a:prstGeom prst="rect">
            <a:avLst/>
          </a:prstGeom>
          <a:noFill/>
        </p:spPr>
        <p:txBody>
          <a:bodyPr wrap="square" rtlCol="0">
            <a:spAutoFit/>
          </a:bodyPr>
          <a:lstStyle/>
          <a:p>
            <a:r>
              <a:rPr lang="uk-UA" sz="1200" dirty="0">
                <a:solidFill>
                  <a:schemeClr val="bg1"/>
                </a:solidFill>
              </a:rPr>
              <a:t>11,3</a:t>
            </a:r>
          </a:p>
        </p:txBody>
      </p:sp>
      <p:sp>
        <p:nvSpPr>
          <p:cNvPr id="45" name="TextBox 44">
            <a:extLst>
              <a:ext uri="{FF2B5EF4-FFF2-40B4-BE49-F238E27FC236}">
                <a16:creationId xmlns:a16="http://schemas.microsoft.com/office/drawing/2014/main" id="{8CEED2D1-AED0-456E-827A-4903031B06F7}"/>
              </a:ext>
            </a:extLst>
          </p:cNvPr>
          <p:cNvSpPr txBox="1"/>
          <p:nvPr/>
        </p:nvSpPr>
        <p:spPr>
          <a:xfrm>
            <a:off x="6521509" y="1476805"/>
            <a:ext cx="515165" cy="276999"/>
          </a:xfrm>
          <a:prstGeom prst="rect">
            <a:avLst/>
          </a:prstGeom>
          <a:noFill/>
        </p:spPr>
        <p:txBody>
          <a:bodyPr wrap="square" rtlCol="0">
            <a:spAutoFit/>
          </a:bodyPr>
          <a:lstStyle/>
          <a:p>
            <a:r>
              <a:rPr lang="uk-UA" sz="1200" dirty="0">
                <a:solidFill>
                  <a:schemeClr val="bg1"/>
                </a:solidFill>
              </a:rPr>
              <a:t>42,7</a:t>
            </a:r>
          </a:p>
        </p:txBody>
      </p:sp>
      <p:sp>
        <p:nvSpPr>
          <p:cNvPr id="46" name="TextBox 45">
            <a:extLst>
              <a:ext uri="{FF2B5EF4-FFF2-40B4-BE49-F238E27FC236}">
                <a16:creationId xmlns:a16="http://schemas.microsoft.com/office/drawing/2014/main" id="{0C7DBB77-9B3B-428D-92C7-03C08FE6A8B3}"/>
              </a:ext>
            </a:extLst>
          </p:cNvPr>
          <p:cNvSpPr txBox="1"/>
          <p:nvPr/>
        </p:nvSpPr>
        <p:spPr>
          <a:xfrm>
            <a:off x="8411441" y="1475282"/>
            <a:ext cx="515165" cy="276999"/>
          </a:xfrm>
          <a:prstGeom prst="rect">
            <a:avLst/>
          </a:prstGeom>
          <a:noFill/>
        </p:spPr>
        <p:txBody>
          <a:bodyPr wrap="square" rtlCol="0">
            <a:spAutoFit/>
          </a:bodyPr>
          <a:lstStyle/>
          <a:p>
            <a:r>
              <a:rPr lang="uk-UA" sz="1200" dirty="0">
                <a:solidFill>
                  <a:schemeClr val="bg1"/>
                </a:solidFill>
              </a:rPr>
              <a:t>8,0</a:t>
            </a:r>
          </a:p>
        </p:txBody>
      </p:sp>
      <p:sp>
        <p:nvSpPr>
          <p:cNvPr id="47" name="TextBox 46">
            <a:extLst>
              <a:ext uri="{FF2B5EF4-FFF2-40B4-BE49-F238E27FC236}">
                <a16:creationId xmlns:a16="http://schemas.microsoft.com/office/drawing/2014/main" id="{8888C3C3-23C4-4624-BF99-C3706958F3B6}"/>
              </a:ext>
            </a:extLst>
          </p:cNvPr>
          <p:cNvSpPr txBox="1"/>
          <p:nvPr/>
        </p:nvSpPr>
        <p:spPr>
          <a:xfrm>
            <a:off x="7833310" y="1475283"/>
            <a:ext cx="515165" cy="276999"/>
          </a:xfrm>
          <a:prstGeom prst="rect">
            <a:avLst/>
          </a:prstGeom>
          <a:noFill/>
        </p:spPr>
        <p:txBody>
          <a:bodyPr wrap="square" rtlCol="0">
            <a:spAutoFit/>
          </a:bodyPr>
          <a:lstStyle/>
          <a:p>
            <a:r>
              <a:rPr lang="uk-UA" sz="1200" dirty="0">
                <a:solidFill>
                  <a:schemeClr val="bg1"/>
                </a:solidFill>
              </a:rPr>
              <a:t>21,3</a:t>
            </a:r>
          </a:p>
        </p:txBody>
      </p:sp>
      <p:sp>
        <p:nvSpPr>
          <p:cNvPr id="48" name="TextBox 47">
            <a:extLst>
              <a:ext uri="{FF2B5EF4-FFF2-40B4-BE49-F238E27FC236}">
                <a16:creationId xmlns:a16="http://schemas.microsoft.com/office/drawing/2014/main" id="{530DBF47-D7CB-47D8-9337-98BAD2B0F56D}"/>
              </a:ext>
            </a:extLst>
          </p:cNvPr>
          <p:cNvSpPr txBox="1"/>
          <p:nvPr/>
        </p:nvSpPr>
        <p:spPr>
          <a:xfrm>
            <a:off x="5358265" y="1477513"/>
            <a:ext cx="515165" cy="276999"/>
          </a:xfrm>
          <a:prstGeom prst="rect">
            <a:avLst/>
          </a:prstGeom>
          <a:noFill/>
        </p:spPr>
        <p:txBody>
          <a:bodyPr wrap="square" rtlCol="0">
            <a:spAutoFit/>
          </a:bodyPr>
          <a:lstStyle/>
          <a:p>
            <a:r>
              <a:rPr lang="uk-UA" sz="1200" dirty="0">
                <a:solidFill>
                  <a:schemeClr val="bg1"/>
                </a:solidFill>
              </a:rPr>
              <a:t>16,7</a:t>
            </a:r>
          </a:p>
        </p:txBody>
      </p:sp>
      <p:sp>
        <p:nvSpPr>
          <p:cNvPr id="49" name="TextBox 48">
            <a:extLst>
              <a:ext uri="{FF2B5EF4-FFF2-40B4-BE49-F238E27FC236}">
                <a16:creationId xmlns:a16="http://schemas.microsoft.com/office/drawing/2014/main" id="{3E95303B-FF62-4687-BADD-D3BA9631069C}"/>
              </a:ext>
            </a:extLst>
          </p:cNvPr>
          <p:cNvSpPr txBox="1"/>
          <p:nvPr/>
        </p:nvSpPr>
        <p:spPr>
          <a:xfrm>
            <a:off x="5030611" y="1846921"/>
            <a:ext cx="515165" cy="276999"/>
          </a:xfrm>
          <a:prstGeom prst="rect">
            <a:avLst/>
          </a:prstGeom>
          <a:noFill/>
        </p:spPr>
        <p:txBody>
          <a:bodyPr wrap="square" rtlCol="0">
            <a:spAutoFit/>
          </a:bodyPr>
          <a:lstStyle/>
          <a:p>
            <a:r>
              <a:rPr lang="uk-UA" sz="1200" dirty="0">
                <a:solidFill>
                  <a:schemeClr val="bg1"/>
                </a:solidFill>
              </a:rPr>
              <a:t>22,7</a:t>
            </a:r>
          </a:p>
        </p:txBody>
      </p:sp>
      <p:sp>
        <p:nvSpPr>
          <p:cNvPr id="50" name="TextBox 49">
            <a:extLst>
              <a:ext uri="{FF2B5EF4-FFF2-40B4-BE49-F238E27FC236}">
                <a16:creationId xmlns:a16="http://schemas.microsoft.com/office/drawing/2014/main" id="{33690289-A9D3-4478-95F9-B2417CA28F2D}"/>
              </a:ext>
            </a:extLst>
          </p:cNvPr>
          <p:cNvSpPr txBox="1"/>
          <p:nvPr/>
        </p:nvSpPr>
        <p:spPr>
          <a:xfrm>
            <a:off x="7145312" y="1834490"/>
            <a:ext cx="515165" cy="276999"/>
          </a:xfrm>
          <a:prstGeom prst="rect">
            <a:avLst/>
          </a:prstGeom>
          <a:noFill/>
        </p:spPr>
        <p:txBody>
          <a:bodyPr wrap="square" rtlCol="0">
            <a:spAutoFit/>
          </a:bodyPr>
          <a:lstStyle/>
          <a:p>
            <a:r>
              <a:rPr lang="uk-UA" sz="1200" dirty="0">
                <a:solidFill>
                  <a:schemeClr val="bg1"/>
                </a:solidFill>
              </a:rPr>
              <a:t>34,7</a:t>
            </a:r>
          </a:p>
        </p:txBody>
      </p:sp>
      <p:sp>
        <p:nvSpPr>
          <p:cNvPr id="51" name="TextBox 50">
            <a:extLst>
              <a:ext uri="{FF2B5EF4-FFF2-40B4-BE49-F238E27FC236}">
                <a16:creationId xmlns:a16="http://schemas.microsoft.com/office/drawing/2014/main" id="{692EF819-8631-4D16-A682-BFBDEF017200}"/>
              </a:ext>
            </a:extLst>
          </p:cNvPr>
          <p:cNvSpPr txBox="1"/>
          <p:nvPr/>
        </p:nvSpPr>
        <p:spPr>
          <a:xfrm>
            <a:off x="8149194" y="1846931"/>
            <a:ext cx="515165" cy="276999"/>
          </a:xfrm>
          <a:prstGeom prst="rect">
            <a:avLst/>
          </a:prstGeom>
          <a:noFill/>
        </p:spPr>
        <p:txBody>
          <a:bodyPr wrap="square" rtlCol="0">
            <a:spAutoFit/>
          </a:bodyPr>
          <a:lstStyle/>
          <a:p>
            <a:r>
              <a:rPr lang="uk-UA" sz="1200" dirty="0">
                <a:solidFill>
                  <a:schemeClr val="bg1"/>
                </a:solidFill>
              </a:rPr>
              <a:t>14,7</a:t>
            </a:r>
          </a:p>
        </p:txBody>
      </p:sp>
      <p:sp>
        <p:nvSpPr>
          <p:cNvPr id="52" name="TextBox 51">
            <a:extLst>
              <a:ext uri="{FF2B5EF4-FFF2-40B4-BE49-F238E27FC236}">
                <a16:creationId xmlns:a16="http://schemas.microsoft.com/office/drawing/2014/main" id="{8F42AFCE-5579-4C15-8400-2DF77A17D5EF}"/>
              </a:ext>
            </a:extLst>
          </p:cNvPr>
          <p:cNvSpPr txBox="1"/>
          <p:nvPr/>
        </p:nvSpPr>
        <p:spPr>
          <a:xfrm>
            <a:off x="5961289" y="1833407"/>
            <a:ext cx="515165" cy="276999"/>
          </a:xfrm>
          <a:prstGeom prst="rect">
            <a:avLst/>
          </a:prstGeom>
          <a:noFill/>
        </p:spPr>
        <p:txBody>
          <a:bodyPr wrap="square" rtlCol="0">
            <a:spAutoFit/>
          </a:bodyPr>
          <a:lstStyle/>
          <a:p>
            <a:r>
              <a:rPr lang="uk-UA" sz="1200" dirty="0">
                <a:solidFill>
                  <a:schemeClr val="bg1"/>
                </a:solidFill>
              </a:rPr>
              <a:t>24,0</a:t>
            </a:r>
          </a:p>
        </p:txBody>
      </p:sp>
      <p:sp>
        <p:nvSpPr>
          <p:cNvPr id="53" name="TextBox 52">
            <a:extLst>
              <a:ext uri="{FF2B5EF4-FFF2-40B4-BE49-F238E27FC236}">
                <a16:creationId xmlns:a16="http://schemas.microsoft.com/office/drawing/2014/main" id="{884F1545-707B-45A8-9BE5-C61DA709C2DC}"/>
              </a:ext>
            </a:extLst>
          </p:cNvPr>
          <p:cNvSpPr txBox="1"/>
          <p:nvPr/>
        </p:nvSpPr>
        <p:spPr>
          <a:xfrm>
            <a:off x="8498487" y="1828512"/>
            <a:ext cx="515165" cy="276999"/>
          </a:xfrm>
          <a:prstGeom prst="rect">
            <a:avLst/>
          </a:prstGeom>
          <a:noFill/>
        </p:spPr>
        <p:txBody>
          <a:bodyPr wrap="square" rtlCol="0">
            <a:spAutoFit/>
          </a:bodyPr>
          <a:lstStyle/>
          <a:p>
            <a:r>
              <a:rPr lang="uk-UA" sz="1200" dirty="0">
                <a:solidFill>
                  <a:schemeClr val="bg1"/>
                </a:solidFill>
              </a:rPr>
              <a:t>4,0</a:t>
            </a:r>
          </a:p>
        </p:txBody>
      </p:sp>
      <p:sp>
        <p:nvSpPr>
          <p:cNvPr id="54" name="TextBox 53">
            <a:extLst>
              <a:ext uri="{FF2B5EF4-FFF2-40B4-BE49-F238E27FC236}">
                <a16:creationId xmlns:a16="http://schemas.microsoft.com/office/drawing/2014/main" id="{53D9C4D8-DC02-466D-8161-71C6E8B635C9}"/>
              </a:ext>
            </a:extLst>
          </p:cNvPr>
          <p:cNvSpPr txBox="1"/>
          <p:nvPr/>
        </p:nvSpPr>
        <p:spPr>
          <a:xfrm>
            <a:off x="6241821" y="2220696"/>
            <a:ext cx="515165" cy="276999"/>
          </a:xfrm>
          <a:prstGeom prst="rect">
            <a:avLst/>
          </a:prstGeom>
          <a:noFill/>
        </p:spPr>
        <p:txBody>
          <a:bodyPr wrap="square" rtlCol="0">
            <a:spAutoFit/>
          </a:bodyPr>
          <a:lstStyle/>
          <a:p>
            <a:r>
              <a:rPr lang="uk-UA" sz="1200" dirty="0">
                <a:solidFill>
                  <a:schemeClr val="bg1"/>
                </a:solidFill>
              </a:rPr>
              <a:t>36,7</a:t>
            </a:r>
          </a:p>
        </p:txBody>
      </p:sp>
      <p:sp>
        <p:nvSpPr>
          <p:cNvPr id="55" name="TextBox 54">
            <a:extLst>
              <a:ext uri="{FF2B5EF4-FFF2-40B4-BE49-F238E27FC236}">
                <a16:creationId xmlns:a16="http://schemas.microsoft.com/office/drawing/2014/main" id="{5516DCFF-21A2-4FAF-A9A0-74436F6E2A11}"/>
              </a:ext>
            </a:extLst>
          </p:cNvPr>
          <p:cNvSpPr txBox="1"/>
          <p:nvPr/>
        </p:nvSpPr>
        <p:spPr>
          <a:xfrm>
            <a:off x="4881768" y="2236224"/>
            <a:ext cx="515165" cy="276999"/>
          </a:xfrm>
          <a:prstGeom prst="rect">
            <a:avLst/>
          </a:prstGeom>
          <a:noFill/>
        </p:spPr>
        <p:txBody>
          <a:bodyPr wrap="square" rtlCol="0">
            <a:spAutoFit/>
          </a:bodyPr>
          <a:lstStyle/>
          <a:p>
            <a:r>
              <a:rPr lang="uk-UA" sz="1200" dirty="0">
                <a:solidFill>
                  <a:schemeClr val="bg1"/>
                </a:solidFill>
              </a:rPr>
              <a:t>12.0</a:t>
            </a:r>
          </a:p>
        </p:txBody>
      </p:sp>
      <p:sp>
        <p:nvSpPr>
          <p:cNvPr id="56" name="TextBox 55">
            <a:extLst>
              <a:ext uri="{FF2B5EF4-FFF2-40B4-BE49-F238E27FC236}">
                <a16:creationId xmlns:a16="http://schemas.microsoft.com/office/drawing/2014/main" id="{E3812F52-CBDD-42E0-8537-ACE3C47FAE4E}"/>
              </a:ext>
            </a:extLst>
          </p:cNvPr>
          <p:cNvSpPr txBox="1"/>
          <p:nvPr/>
        </p:nvSpPr>
        <p:spPr>
          <a:xfrm>
            <a:off x="5345346" y="2219679"/>
            <a:ext cx="515165" cy="276999"/>
          </a:xfrm>
          <a:prstGeom prst="rect">
            <a:avLst/>
          </a:prstGeom>
          <a:noFill/>
        </p:spPr>
        <p:txBody>
          <a:bodyPr wrap="square" rtlCol="0">
            <a:spAutoFit/>
          </a:bodyPr>
          <a:lstStyle/>
          <a:p>
            <a:r>
              <a:rPr lang="uk-UA" sz="1200" dirty="0">
                <a:solidFill>
                  <a:schemeClr val="bg1"/>
                </a:solidFill>
              </a:rPr>
              <a:t>12,7</a:t>
            </a:r>
          </a:p>
        </p:txBody>
      </p:sp>
      <p:sp>
        <p:nvSpPr>
          <p:cNvPr id="57" name="TextBox 56">
            <a:extLst>
              <a:ext uri="{FF2B5EF4-FFF2-40B4-BE49-F238E27FC236}">
                <a16:creationId xmlns:a16="http://schemas.microsoft.com/office/drawing/2014/main" id="{03A26151-E0EE-4980-8A24-53C409E473E7}"/>
              </a:ext>
            </a:extLst>
          </p:cNvPr>
          <p:cNvSpPr txBox="1"/>
          <p:nvPr/>
        </p:nvSpPr>
        <p:spPr>
          <a:xfrm>
            <a:off x="7575727" y="2219678"/>
            <a:ext cx="515165" cy="276999"/>
          </a:xfrm>
          <a:prstGeom prst="rect">
            <a:avLst/>
          </a:prstGeom>
          <a:noFill/>
        </p:spPr>
        <p:txBody>
          <a:bodyPr wrap="square" rtlCol="0">
            <a:spAutoFit/>
          </a:bodyPr>
          <a:lstStyle/>
          <a:p>
            <a:r>
              <a:rPr lang="uk-UA" sz="1200" dirty="0">
                <a:solidFill>
                  <a:schemeClr val="bg1"/>
                </a:solidFill>
              </a:rPr>
              <a:t>26,0</a:t>
            </a:r>
          </a:p>
        </p:txBody>
      </p:sp>
      <p:sp>
        <p:nvSpPr>
          <p:cNvPr id="58" name="TextBox 57">
            <a:extLst>
              <a:ext uri="{FF2B5EF4-FFF2-40B4-BE49-F238E27FC236}">
                <a16:creationId xmlns:a16="http://schemas.microsoft.com/office/drawing/2014/main" id="{686A95B0-C6BE-458B-A5A1-90F1DF72F5C3}"/>
              </a:ext>
            </a:extLst>
          </p:cNvPr>
          <p:cNvSpPr txBox="1"/>
          <p:nvPr/>
        </p:nvSpPr>
        <p:spPr>
          <a:xfrm>
            <a:off x="8080793" y="2589710"/>
            <a:ext cx="515165" cy="276999"/>
          </a:xfrm>
          <a:prstGeom prst="rect">
            <a:avLst/>
          </a:prstGeom>
          <a:noFill/>
        </p:spPr>
        <p:txBody>
          <a:bodyPr wrap="square" rtlCol="0">
            <a:spAutoFit/>
          </a:bodyPr>
          <a:lstStyle/>
          <a:p>
            <a:r>
              <a:rPr lang="uk-UA" sz="1200" dirty="0">
                <a:solidFill>
                  <a:schemeClr val="bg1"/>
                </a:solidFill>
              </a:rPr>
              <a:t>24,0</a:t>
            </a:r>
          </a:p>
        </p:txBody>
      </p:sp>
      <p:sp>
        <p:nvSpPr>
          <p:cNvPr id="59" name="TextBox 58">
            <a:extLst>
              <a:ext uri="{FF2B5EF4-FFF2-40B4-BE49-F238E27FC236}">
                <a16:creationId xmlns:a16="http://schemas.microsoft.com/office/drawing/2014/main" id="{8F82D5AD-7E37-43BF-BAFC-F7E86AE595EE}"/>
              </a:ext>
            </a:extLst>
          </p:cNvPr>
          <p:cNvSpPr txBox="1"/>
          <p:nvPr/>
        </p:nvSpPr>
        <p:spPr>
          <a:xfrm>
            <a:off x="8338376" y="2224170"/>
            <a:ext cx="515165" cy="276999"/>
          </a:xfrm>
          <a:prstGeom prst="rect">
            <a:avLst/>
          </a:prstGeom>
          <a:noFill/>
        </p:spPr>
        <p:txBody>
          <a:bodyPr wrap="square" rtlCol="0">
            <a:spAutoFit/>
          </a:bodyPr>
          <a:lstStyle/>
          <a:p>
            <a:r>
              <a:rPr lang="uk-UA" sz="1200" dirty="0">
                <a:solidFill>
                  <a:schemeClr val="bg1"/>
                </a:solidFill>
              </a:rPr>
              <a:t>12,7</a:t>
            </a:r>
          </a:p>
        </p:txBody>
      </p:sp>
      <p:sp>
        <p:nvSpPr>
          <p:cNvPr id="60" name="TextBox 59">
            <a:extLst>
              <a:ext uri="{FF2B5EF4-FFF2-40B4-BE49-F238E27FC236}">
                <a16:creationId xmlns:a16="http://schemas.microsoft.com/office/drawing/2014/main" id="{6ECD0A92-4BF6-4554-8DEE-F9E1988FE6C0}"/>
              </a:ext>
            </a:extLst>
          </p:cNvPr>
          <p:cNvSpPr txBox="1"/>
          <p:nvPr/>
        </p:nvSpPr>
        <p:spPr>
          <a:xfrm>
            <a:off x="5480445" y="2588692"/>
            <a:ext cx="515165" cy="276999"/>
          </a:xfrm>
          <a:prstGeom prst="rect">
            <a:avLst/>
          </a:prstGeom>
          <a:noFill/>
        </p:spPr>
        <p:txBody>
          <a:bodyPr wrap="square" rtlCol="0">
            <a:spAutoFit/>
          </a:bodyPr>
          <a:lstStyle/>
          <a:p>
            <a:r>
              <a:rPr lang="uk-UA" sz="1200" dirty="0">
                <a:solidFill>
                  <a:schemeClr val="bg1"/>
                </a:solidFill>
              </a:rPr>
              <a:t>23,3</a:t>
            </a:r>
          </a:p>
        </p:txBody>
      </p:sp>
      <p:sp>
        <p:nvSpPr>
          <p:cNvPr id="61" name="TextBox 60">
            <a:extLst>
              <a:ext uri="{FF2B5EF4-FFF2-40B4-BE49-F238E27FC236}">
                <a16:creationId xmlns:a16="http://schemas.microsoft.com/office/drawing/2014/main" id="{6EE91FAE-5C78-418B-A207-58E40D6E7E91}"/>
              </a:ext>
            </a:extLst>
          </p:cNvPr>
          <p:cNvSpPr txBox="1"/>
          <p:nvPr/>
        </p:nvSpPr>
        <p:spPr>
          <a:xfrm>
            <a:off x="6761387" y="2607985"/>
            <a:ext cx="515165" cy="276999"/>
          </a:xfrm>
          <a:prstGeom prst="rect">
            <a:avLst/>
          </a:prstGeom>
          <a:noFill/>
        </p:spPr>
        <p:txBody>
          <a:bodyPr wrap="square" rtlCol="0">
            <a:spAutoFit/>
          </a:bodyPr>
          <a:lstStyle/>
          <a:p>
            <a:r>
              <a:rPr lang="uk-UA" sz="1200" dirty="0">
                <a:solidFill>
                  <a:schemeClr val="bg1"/>
                </a:solidFill>
              </a:rPr>
              <a:t>42,0</a:t>
            </a:r>
          </a:p>
        </p:txBody>
      </p:sp>
      <p:sp>
        <p:nvSpPr>
          <p:cNvPr id="62" name="TextBox 61">
            <a:extLst>
              <a:ext uri="{FF2B5EF4-FFF2-40B4-BE49-F238E27FC236}">
                <a16:creationId xmlns:a16="http://schemas.microsoft.com/office/drawing/2014/main" id="{6E143D46-9BE7-4641-AEF2-5F7909448CCD}"/>
              </a:ext>
            </a:extLst>
          </p:cNvPr>
          <p:cNvSpPr txBox="1"/>
          <p:nvPr/>
        </p:nvSpPr>
        <p:spPr>
          <a:xfrm>
            <a:off x="4946134" y="2578591"/>
            <a:ext cx="454359" cy="276999"/>
          </a:xfrm>
          <a:prstGeom prst="rect">
            <a:avLst/>
          </a:prstGeom>
          <a:noFill/>
        </p:spPr>
        <p:txBody>
          <a:bodyPr wrap="square" rtlCol="0">
            <a:spAutoFit/>
          </a:bodyPr>
          <a:lstStyle/>
          <a:p>
            <a:r>
              <a:rPr lang="uk-UA" sz="1200" dirty="0">
                <a:solidFill>
                  <a:schemeClr val="bg1"/>
                </a:solidFill>
              </a:rPr>
              <a:t>6,0</a:t>
            </a:r>
          </a:p>
        </p:txBody>
      </p:sp>
      <p:sp>
        <p:nvSpPr>
          <p:cNvPr id="63" name="TextBox 62">
            <a:extLst>
              <a:ext uri="{FF2B5EF4-FFF2-40B4-BE49-F238E27FC236}">
                <a16:creationId xmlns:a16="http://schemas.microsoft.com/office/drawing/2014/main" id="{E05151BF-2914-4FFA-854E-96F2DD98448A}"/>
              </a:ext>
            </a:extLst>
          </p:cNvPr>
          <p:cNvSpPr txBox="1"/>
          <p:nvPr/>
        </p:nvSpPr>
        <p:spPr>
          <a:xfrm>
            <a:off x="4777069" y="2946237"/>
            <a:ext cx="454359" cy="276999"/>
          </a:xfrm>
          <a:prstGeom prst="rect">
            <a:avLst/>
          </a:prstGeom>
          <a:noFill/>
        </p:spPr>
        <p:txBody>
          <a:bodyPr wrap="square" rtlCol="0">
            <a:spAutoFit/>
          </a:bodyPr>
          <a:lstStyle/>
          <a:p>
            <a:r>
              <a:rPr lang="uk-UA" sz="1200" dirty="0">
                <a:solidFill>
                  <a:schemeClr val="bg1"/>
                </a:solidFill>
              </a:rPr>
              <a:t>8,0</a:t>
            </a:r>
          </a:p>
        </p:txBody>
      </p:sp>
      <p:sp>
        <p:nvSpPr>
          <p:cNvPr id="64" name="TextBox 63">
            <a:extLst>
              <a:ext uri="{FF2B5EF4-FFF2-40B4-BE49-F238E27FC236}">
                <a16:creationId xmlns:a16="http://schemas.microsoft.com/office/drawing/2014/main" id="{2CB29D10-2036-400F-BF73-C6DFC3F719FC}"/>
              </a:ext>
            </a:extLst>
          </p:cNvPr>
          <p:cNvSpPr txBox="1"/>
          <p:nvPr/>
        </p:nvSpPr>
        <p:spPr>
          <a:xfrm>
            <a:off x="7378950" y="2950201"/>
            <a:ext cx="454359" cy="276999"/>
          </a:xfrm>
          <a:prstGeom prst="rect">
            <a:avLst/>
          </a:prstGeom>
          <a:noFill/>
        </p:spPr>
        <p:txBody>
          <a:bodyPr wrap="square" rtlCol="0">
            <a:spAutoFit/>
          </a:bodyPr>
          <a:lstStyle/>
          <a:p>
            <a:r>
              <a:rPr lang="uk-UA" sz="1200" dirty="0">
                <a:solidFill>
                  <a:schemeClr val="bg1"/>
                </a:solidFill>
              </a:rPr>
              <a:t>30,0</a:t>
            </a:r>
          </a:p>
        </p:txBody>
      </p:sp>
      <p:sp>
        <p:nvSpPr>
          <p:cNvPr id="65" name="TextBox 64">
            <a:extLst>
              <a:ext uri="{FF2B5EF4-FFF2-40B4-BE49-F238E27FC236}">
                <a16:creationId xmlns:a16="http://schemas.microsoft.com/office/drawing/2014/main" id="{1B354851-07CE-4EA1-91D2-9142758EABB8}"/>
              </a:ext>
            </a:extLst>
          </p:cNvPr>
          <p:cNvSpPr txBox="1"/>
          <p:nvPr/>
        </p:nvSpPr>
        <p:spPr>
          <a:xfrm>
            <a:off x="8284508" y="2950202"/>
            <a:ext cx="454359" cy="276999"/>
          </a:xfrm>
          <a:prstGeom prst="rect">
            <a:avLst/>
          </a:prstGeom>
          <a:noFill/>
        </p:spPr>
        <p:txBody>
          <a:bodyPr wrap="square" rtlCol="0">
            <a:spAutoFit/>
          </a:bodyPr>
          <a:lstStyle/>
          <a:p>
            <a:r>
              <a:rPr lang="uk-UA" sz="1200" dirty="0">
                <a:solidFill>
                  <a:schemeClr val="bg1"/>
                </a:solidFill>
              </a:rPr>
              <a:t>14,7</a:t>
            </a:r>
          </a:p>
        </p:txBody>
      </p:sp>
      <p:sp>
        <p:nvSpPr>
          <p:cNvPr id="66" name="TextBox 65">
            <a:extLst>
              <a:ext uri="{FF2B5EF4-FFF2-40B4-BE49-F238E27FC236}">
                <a16:creationId xmlns:a16="http://schemas.microsoft.com/office/drawing/2014/main" id="{3DE6986C-CF48-492A-9857-C2C5755A355B}"/>
              </a:ext>
            </a:extLst>
          </p:cNvPr>
          <p:cNvSpPr txBox="1"/>
          <p:nvPr/>
        </p:nvSpPr>
        <p:spPr>
          <a:xfrm>
            <a:off x="6135406" y="2955732"/>
            <a:ext cx="454359" cy="276999"/>
          </a:xfrm>
          <a:prstGeom prst="rect">
            <a:avLst/>
          </a:prstGeom>
          <a:noFill/>
        </p:spPr>
        <p:txBody>
          <a:bodyPr wrap="square" rtlCol="0">
            <a:spAutoFit/>
          </a:bodyPr>
          <a:lstStyle/>
          <a:p>
            <a:r>
              <a:rPr lang="uk-UA" sz="1200" dirty="0">
                <a:solidFill>
                  <a:schemeClr val="bg1"/>
                </a:solidFill>
              </a:rPr>
              <a:t>32,7</a:t>
            </a:r>
          </a:p>
        </p:txBody>
      </p:sp>
      <p:sp>
        <p:nvSpPr>
          <p:cNvPr id="67" name="TextBox 66">
            <a:extLst>
              <a:ext uri="{FF2B5EF4-FFF2-40B4-BE49-F238E27FC236}">
                <a16:creationId xmlns:a16="http://schemas.microsoft.com/office/drawing/2014/main" id="{7AA7A9BE-FCE8-4A2B-8FD1-239F65362439}"/>
              </a:ext>
            </a:extLst>
          </p:cNvPr>
          <p:cNvSpPr txBox="1"/>
          <p:nvPr/>
        </p:nvSpPr>
        <p:spPr>
          <a:xfrm>
            <a:off x="5229848" y="2955732"/>
            <a:ext cx="454359" cy="276999"/>
          </a:xfrm>
          <a:prstGeom prst="rect">
            <a:avLst/>
          </a:prstGeom>
          <a:noFill/>
        </p:spPr>
        <p:txBody>
          <a:bodyPr wrap="square" rtlCol="0">
            <a:spAutoFit/>
          </a:bodyPr>
          <a:lstStyle/>
          <a:p>
            <a:r>
              <a:rPr lang="uk-UA" sz="1200" dirty="0">
                <a:solidFill>
                  <a:schemeClr val="bg1"/>
                </a:solidFill>
              </a:rPr>
              <a:t>14,7</a:t>
            </a:r>
          </a:p>
        </p:txBody>
      </p:sp>
      <p:sp>
        <p:nvSpPr>
          <p:cNvPr id="68" name="TextBox 67">
            <a:extLst>
              <a:ext uri="{FF2B5EF4-FFF2-40B4-BE49-F238E27FC236}">
                <a16:creationId xmlns:a16="http://schemas.microsoft.com/office/drawing/2014/main" id="{F070F19B-C03A-414B-9BCE-F3BC9EB55E3A}"/>
              </a:ext>
            </a:extLst>
          </p:cNvPr>
          <p:cNvSpPr txBox="1"/>
          <p:nvPr/>
        </p:nvSpPr>
        <p:spPr>
          <a:xfrm>
            <a:off x="5653461" y="3327791"/>
            <a:ext cx="454359" cy="276999"/>
          </a:xfrm>
          <a:prstGeom prst="rect">
            <a:avLst/>
          </a:prstGeom>
          <a:noFill/>
        </p:spPr>
        <p:txBody>
          <a:bodyPr wrap="square" rtlCol="0">
            <a:spAutoFit/>
          </a:bodyPr>
          <a:lstStyle/>
          <a:p>
            <a:r>
              <a:rPr lang="uk-UA" sz="1200" dirty="0">
                <a:solidFill>
                  <a:schemeClr val="bg1"/>
                </a:solidFill>
              </a:rPr>
              <a:t>24,0</a:t>
            </a:r>
          </a:p>
        </p:txBody>
      </p:sp>
      <p:sp>
        <p:nvSpPr>
          <p:cNvPr id="69" name="TextBox 68">
            <a:extLst>
              <a:ext uri="{FF2B5EF4-FFF2-40B4-BE49-F238E27FC236}">
                <a16:creationId xmlns:a16="http://schemas.microsoft.com/office/drawing/2014/main" id="{9F2E4049-3B56-4E0B-AD80-06106FD831B3}"/>
              </a:ext>
            </a:extLst>
          </p:cNvPr>
          <p:cNvSpPr txBox="1"/>
          <p:nvPr/>
        </p:nvSpPr>
        <p:spPr>
          <a:xfrm>
            <a:off x="4894601" y="3316811"/>
            <a:ext cx="454359" cy="276999"/>
          </a:xfrm>
          <a:prstGeom prst="rect">
            <a:avLst/>
          </a:prstGeom>
          <a:noFill/>
        </p:spPr>
        <p:txBody>
          <a:bodyPr wrap="square" rtlCol="0">
            <a:spAutoFit/>
          </a:bodyPr>
          <a:lstStyle/>
          <a:p>
            <a:r>
              <a:rPr lang="uk-UA" sz="1200" dirty="0">
                <a:solidFill>
                  <a:schemeClr val="bg1"/>
                </a:solidFill>
              </a:rPr>
              <a:t>14,7</a:t>
            </a:r>
          </a:p>
        </p:txBody>
      </p:sp>
      <p:sp>
        <p:nvSpPr>
          <p:cNvPr id="70" name="TextBox 69">
            <a:extLst>
              <a:ext uri="{FF2B5EF4-FFF2-40B4-BE49-F238E27FC236}">
                <a16:creationId xmlns:a16="http://schemas.microsoft.com/office/drawing/2014/main" id="{96186897-76AC-41FA-B0AF-255066EC4388}"/>
              </a:ext>
            </a:extLst>
          </p:cNvPr>
          <p:cNvSpPr txBox="1"/>
          <p:nvPr/>
        </p:nvSpPr>
        <p:spPr>
          <a:xfrm>
            <a:off x="7049372" y="3327791"/>
            <a:ext cx="454359" cy="276999"/>
          </a:xfrm>
          <a:prstGeom prst="rect">
            <a:avLst/>
          </a:prstGeom>
          <a:noFill/>
        </p:spPr>
        <p:txBody>
          <a:bodyPr wrap="square" rtlCol="0">
            <a:spAutoFit/>
          </a:bodyPr>
          <a:lstStyle/>
          <a:p>
            <a:r>
              <a:rPr lang="uk-UA" sz="1200" dirty="0">
                <a:solidFill>
                  <a:schemeClr val="bg1"/>
                </a:solidFill>
              </a:rPr>
              <a:t>46,7</a:t>
            </a:r>
          </a:p>
        </p:txBody>
      </p:sp>
      <p:sp>
        <p:nvSpPr>
          <p:cNvPr id="71" name="TextBox 70">
            <a:extLst>
              <a:ext uri="{FF2B5EF4-FFF2-40B4-BE49-F238E27FC236}">
                <a16:creationId xmlns:a16="http://schemas.microsoft.com/office/drawing/2014/main" id="{14FE1E0B-04D4-4CF9-8E94-B61028C622ED}"/>
              </a:ext>
            </a:extLst>
          </p:cNvPr>
          <p:cNvSpPr txBox="1"/>
          <p:nvPr/>
        </p:nvSpPr>
        <p:spPr>
          <a:xfrm>
            <a:off x="8179596" y="3329718"/>
            <a:ext cx="454359" cy="276999"/>
          </a:xfrm>
          <a:prstGeom prst="rect">
            <a:avLst/>
          </a:prstGeom>
          <a:noFill/>
        </p:spPr>
        <p:txBody>
          <a:bodyPr wrap="square" rtlCol="0">
            <a:spAutoFit/>
          </a:bodyPr>
          <a:lstStyle/>
          <a:p>
            <a:r>
              <a:rPr lang="uk-UA" sz="1200" dirty="0">
                <a:solidFill>
                  <a:schemeClr val="bg1"/>
                </a:solidFill>
              </a:rPr>
              <a:t>9,3</a:t>
            </a:r>
          </a:p>
        </p:txBody>
      </p:sp>
      <p:sp>
        <p:nvSpPr>
          <p:cNvPr id="72" name="TextBox 71">
            <a:extLst>
              <a:ext uri="{FF2B5EF4-FFF2-40B4-BE49-F238E27FC236}">
                <a16:creationId xmlns:a16="http://schemas.microsoft.com/office/drawing/2014/main" id="{B0D8E319-2038-4DC3-A470-B8F6000D7A38}"/>
              </a:ext>
            </a:extLst>
          </p:cNvPr>
          <p:cNvSpPr txBox="1"/>
          <p:nvPr/>
        </p:nvSpPr>
        <p:spPr>
          <a:xfrm>
            <a:off x="8472247" y="3382541"/>
            <a:ext cx="454359" cy="276999"/>
          </a:xfrm>
          <a:prstGeom prst="rect">
            <a:avLst/>
          </a:prstGeom>
          <a:noFill/>
        </p:spPr>
        <p:txBody>
          <a:bodyPr wrap="square" rtlCol="0">
            <a:spAutoFit/>
          </a:bodyPr>
          <a:lstStyle/>
          <a:p>
            <a:r>
              <a:rPr lang="uk-UA" sz="1200" dirty="0">
                <a:solidFill>
                  <a:schemeClr val="bg1"/>
                </a:solidFill>
              </a:rPr>
              <a:t>5,3</a:t>
            </a:r>
          </a:p>
        </p:txBody>
      </p:sp>
      <p:sp>
        <p:nvSpPr>
          <p:cNvPr id="73" name="TextBox 72">
            <a:extLst>
              <a:ext uri="{FF2B5EF4-FFF2-40B4-BE49-F238E27FC236}">
                <a16:creationId xmlns:a16="http://schemas.microsoft.com/office/drawing/2014/main" id="{E1E00BD1-6001-4A1B-96E3-195C70786694}"/>
              </a:ext>
            </a:extLst>
          </p:cNvPr>
          <p:cNvSpPr txBox="1"/>
          <p:nvPr/>
        </p:nvSpPr>
        <p:spPr>
          <a:xfrm>
            <a:off x="4828296" y="3693222"/>
            <a:ext cx="454359" cy="276999"/>
          </a:xfrm>
          <a:prstGeom prst="rect">
            <a:avLst/>
          </a:prstGeom>
          <a:noFill/>
        </p:spPr>
        <p:txBody>
          <a:bodyPr wrap="square" rtlCol="0">
            <a:spAutoFit/>
          </a:bodyPr>
          <a:lstStyle/>
          <a:p>
            <a:r>
              <a:rPr lang="uk-UA" sz="1200" dirty="0">
                <a:solidFill>
                  <a:schemeClr val="bg1"/>
                </a:solidFill>
              </a:rPr>
              <a:t>10,7</a:t>
            </a:r>
          </a:p>
        </p:txBody>
      </p:sp>
      <p:sp>
        <p:nvSpPr>
          <p:cNvPr id="74" name="TextBox 73">
            <a:extLst>
              <a:ext uri="{FF2B5EF4-FFF2-40B4-BE49-F238E27FC236}">
                <a16:creationId xmlns:a16="http://schemas.microsoft.com/office/drawing/2014/main" id="{B529A8A8-290F-4287-808C-DFB45BAC6B46}"/>
              </a:ext>
            </a:extLst>
          </p:cNvPr>
          <p:cNvSpPr txBox="1"/>
          <p:nvPr/>
        </p:nvSpPr>
        <p:spPr>
          <a:xfrm>
            <a:off x="8183220" y="3706516"/>
            <a:ext cx="454359" cy="276999"/>
          </a:xfrm>
          <a:prstGeom prst="rect">
            <a:avLst/>
          </a:prstGeom>
          <a:noFill/>
        </p:spPr>
        <p:txBody>
          <a:bodyPr wrap="square" rtlCol="0">
            <a:spAutoFit/>
          </a:bodyPr>
          <a:lstStyle/>
          <a:p>
            <a:r>
              <a:rPr lang="uk-UA" sz="1200" dirty="0">
                <a:solidFill>
                  <a:schemeClr val="bg1"/>
                </a:solidFill>
              </a:rPr>
              <a:t>20,0</a:t>
            </a:r>
          </a:p>
        </p:txBody>
      </p:sp>
      <p:sp>
        <p:nvSpPr>
          <p:cNvPr id="75" name="TextBox 74">
            <a:extLst>
              <a:ext uri="{FF2B5EF4-FFF2-40B4-BE49-F238E27FC236}">
                <a16:creationId xmlns:a16="http://schemas.microsoft.com/office/drawing/2014/main" id="{D977E8AA-182D-4519-A6CA-E41976CBAA71}"/>
              </a:ext>
            </a:extLst>
          </p:cNvPr>
          <p:cNvSpPr txBox="1"/>
          <p:nvPr/>
        </p:nvSpPr>
        <p:spPr>
          <a:xfrm>
            <a:off x="7175714" y="3713723"/>
            <a:ext cx="454359" cy="276999"/>
          </a:xfrm>
          <a:prstGeom prst="rect">
            <a:avLst/>
          </a:prstGeom>
          <a:noFill/>
        </p:spPr>
        <p:txBody>
          <a:bodyPr wrap="square" rtlCol="0">
            <a:spAutoFit/>
          </a:bodyPr>
          <a:lstStyle/>
          <a:p>
            <a:r>
              <a:rPr lang="uk-UA" sz="1200" dirty="0">
                <a:solidFill>
                  <a:schemeClr val="bg1"/>
                </a:solidFill>
              </a:rPr>
              <a:t>30,0</a:t>
            </a:r>
          </a:p>
        </p:txBody>
      </p:sp>
      <p:sp>
        <p:nvSpPr>
          <p:cNvPr id="76" name="TextBox 75">
            <a:extLst>
              <a:ext uri="{FF2B5EF4-FFF2-40B4-BE49-F238E27FC236}">
                <a16:creationId xmlns:a16="http://schemas.microsoft.com/office/drawing/2014/main" id="{8FF80EEA-36BC-4C16-B8E3-11D39692E8DA}"/>
              </a:ext>
            </a:extLst>
          </p:cNvPr>
          <p:cNvSpPr txBox="1"/>
          <p:nvPr/>
        </p:nvSpPr>
        <p:spPr>
          <a:xfrm>
            <a:off x="5269139" y="3676821"/>
            <a:ext cx="454359" cy="276999"/>
          </a:xfrm>
          <a:prstGeom prst="rect">
            <a:avLst/>
          </a:prstGeom>
          <a:noFill/>
        </p:spPr>
        <p:txBody>
          <a:bodyPr wrap="square" rtlCol="0">
            <a:spAutoFit/>
          </a:bodyPr>
          <a:lstStyle/>
          <a:p>
            <a:r>
              <a:rPr lang="uk-UA" sz="1200" dirty="0">
                <a:solidFill>
                  <a:schemeClr val="bg1"/>
                </a:solidFill>
              </a:rPr>
              <a:t>12,0</a:t>
            </a:r>
          </a:p>
        </p:txBody>
      </p:sp>
      <p:sp>
        <p:nvSpPr>
          <p:cNvPr id="77" name="TextBox 76">
            <a:extLst>
              <a:ext uri="{FF2B5EF4-FFF2-40B4-BE49-F238E27FC236}">
                <a16:creationId xmlns:a16="http://schemas.microsoft.com/office/drawing/2014/main" id="{278C17ED-B33E-4D86-A535-2E0C93BDF03F}"/>
              </a:ext>
            </a:extLst>
          </p:cNvPr>
          <p:cNvSpPr txBox="1"/>
          <p:nvPr/>
        </p:nvSpPr>
        <p:spPr>
          <a:xfrm>
            <a:off x="6003365" y="3703408"/>
            <a:ext cx="454359" cy="276999"/>
          </a:xfrm>
          <a:prstGeom prst="rect">
            <a:avLst/>
          </a:prstGeom>
          <a:noFill/>
        </p:spPr>
        <p:txBody>
          <a:bodyPr wrap="square" rtlCol="0">
            <a:spAutoFit/>
          </a:bodyPr>
          <a:lstStyle/>
          <a:p>
            <a:r>
              <a:rPr lang="uk-UA" sz="1200" dirty="0">
                <a:solidFill>
                  <a:schemeClr val="bg1"/>
                </a:solidFill>
              </a:rPr>
              <a:t>27,3</a:t>
            </a:r>
          </a:p>
        </p:txBody>
      </p:sp>
      <p:sp>
        <p:nvSpPr>
          <p:cNvPr id="78" name="TextBox 77">
            <a:extLst>
              <a:ext uri="{FF2B5EF4-FFF2-40B4-BE49-F238E27FC236}">
                <a16:creationId xmlns:a16="http://schemas.microsoft.com/office/drawing/2014/main" id="{3DF02709-04A7-4148-9AC1-F6C43CA1E1BD}"/>
              </a:ext>
            </a:extLst>
          </p:cNvPr>
          <p:cNvSpPr txBox="1"/>
          <p:nvPr/>
        </p:nvSpPr>
        <p:spPr>
          <a:xfrm>
            <a:off x="8111195" y="4041147"/>
            <a:ext cx="454359" cy="276999"/>
          </a:xfrm>
          <a:prstGeom prst="rect">
            <a:avLst/>
          </a:prstGeom>
          <a:noFill/>
        </p:spPr>
        <p:txBody>
          <a:bodyPr wrap="square" rtlCol="0">
            <a:spAutoFit/>
          </a:bodyPr>
          <a:lstStyle/>
          <a:p>
            <a:r>
              <a:rPr lang="uk-UA" sz="1200" dirty="0">
                <a:solidFill>
                  <a:schemeClr val="bg1"/>
                </a:solidFill>
              </a:rPr>
              <a:t>24,0</a:t>
            </a:r>
          </a:p>
        </p:txBody>
      </p:sp>
      <p:sp>
        <p:nvSpPr>
          <p:cNvPr id="79" name="TextBox 78">
            <a:extLst>
              <a:ext uri="{FF2B5EF4-FFF2-40B4-BE49-F238E27FC236}">
                <a16:creationId xmlns:a16="http://schemas.microsoft.com/office/drawing/2014/main" id="{E9082197-F8A2-435A-88B2-83DA9FDDD2C3}"/>
              </a:ext>
            </a:extLst>
          </p:cNvPr>
          <p:cNvSpPr txBox="1"/>
          <p:nvPr/>
        </p:nvSpPr>
        <p:spPr>
          <a:xfrm>
            <a:off x="4940529" y="4422195"/>
            <a:ext cx="454359" cy="276999"/>
          </a:xfrm>
          <a:prstGeom prst="rect">
            <a:avLst/>
          </a:prstGeom>
          <a:noFill/>
        </p:spPr>
        <p:txBody>
          <a:bodyPr wrap="square" rtlCol="0">
            <a:spAutoFit/>
          </a:bodyPr>
          <a:lstStyle/>
          <a:p>
            <a:r>
              <a:rPr lang="uk-UA" sz="1200" dirty="0">
                <a:solidFill>
                  <a:schemeClr val="bg1"/>
                </a:solidFill>
              </a:rPr>
              <a:t>16,0</a:t>
            </a:r>
          </a:p>
        </p:txBody>
      </p:sp>
      <p:sp>
        <p:nvSpPr>
          <p:cNvPr id="80" name="TextBox 79">
            <a:extLst>
              <a:ext uri="{FF2B5EF4-FFF2-40B4-BE49-F238E27FC236}">
                <a16:creationId xmlns:a16="http://schemas.microsoft.com/office/drawing/2014/main" id="{95E9A07E-F2BF-42EA-8F26-4CCDE90BC45A}"/>
              </a:ext>
            </a:extLst>
          </p:cNvPr>
          <p:cNvSpPr txBox="1"/>
          <p:nvPr/>
        </p:nvSpPr>
        <p:spPr>
          <a:xfrm>
            <a:off x="5811394" y="4432300"/>
            <a:ext cx="454359" cy="276999"/>
          </a:xfrm>
          <a:prstGeom prst="rect">
            <a:avLst/>
          </a:prstGeom>
          <a:noFill/>
        </p:spPr>
        <p:txBody>
          <a:bodyPr wrap="square" rtlCol="0">
            <a:spAutoFit/>
          </a:bodyPr>
          <a:lstStyle/>
          <a:p>
            <a:r>
              <a:rPr lang="uk-UA" sz="1200" dirty="0">
                <a:solidFill>
                  <a:schemeClr val="bg1"/>
                </a:solidFill>
              </a:rPr>
              <a:t>28,7</a:t>
            </a:r>
          </a:p>
        </p:txBody>
      </p:sp>
      <p:sp>
        <p:nvSpPr>
          <p:cNvPr id="81" name="TextBox 80">
            <a:extLst>
              <a:ext uri="{FF2B5EF4-FFF2-40B4-BE49-F238E27FC236}">
                <a16:creationId xmlns:a16="http://schemas.microsoft.com/office/drawing/2014/main" id="{9914E08A-8E6A-4E13-B590-BD9B4814D441}"/>
              </a:ext>
            </a:extLst>
          </p:cNvPr>
          <p:cNvSpPr txBox="1"/>
          <p:nvPr/>
        </p:nvSpPr>
        <p:spPr>
          <a:xfrm>
            <a:off x="5521305" y="4069690"/>
            <a:ext cx="454359" cy="276999"/>
          </a:xfrm>
          <a:prstGeom prst="rect">
            <a:avLst/>
          </a:prstGeom>
          <a:noFill/>
        </p:spPr>
        <p:txBody>
          <a:bodyPr wrap="square" rtlCol="0">
            <a:spAutoFit/>
          </a:bodyPr>
          <a:lstStyle/>
          <a:p>
            <a:r>
              <a:rPr lang="uk-UA" sz="1200" dirty="0">
                <a:solidFill>
                  <a:schemeClr val="bg1"/>
                </a:solidFill>
              </a:rPr>
              <a:t>26,0</a:t>
            </a:r>
          </a:p>
        </p:txBody>
      </p:sp>
      <p:sp>
        <p:nvSpPr>
          <p:cNvPr id="82" name="TextBox 81">
            <a:extLst>
              <a:ext uri="{FF2B5EF4-FFF2-40B4-BE49-F238E27FC236}">
                <a16:creationId xmlns:a16="http://schemas.microsoft.com/office/drawing/2014/main" id="{64A0AAAA-0C40-41E3-99C8-ACFA5FC20E8A}"/>
              </a:ext>
            </a:extLst>
          </p:cNvPr>
          <p:cNvSpPr txBox="1"/>
          <p:nvPr/>
        </p:nvSpPr>
        <p:spPr>
          <a:xfrm>
            <a:off x="6804565" y="4056989"/>
            <a:ext cx="454359" cy="276999"/>
          </a:xfrm>
          <a:prstGeom prst="rect">
            <a:avLst/>
          </a:prstGeom>
          <a:noFill/>
        </p:spPr>
        <p:txBody>
          <a:bodyPr wrap="square" rtlCol="0">
            <a:spAutoFit/>
          </a:bodyPr>
          <a:lstStyle/>
          <a:p>
            <a:r>
              <a:rPr lang="uk-UA" sz="1200" dirty="0">
                <a:solidFill>
                  <a:schemeClr val="bg1"/>
                </a:solidFill>
              </a:rPr>
              <a:t>40,0</a:t>
            </a:r>
          </a:p>
        </p:txBody>
      </p:sp>
      <p:sp>
        <p:nvSpPr>
          <p:cNvPr id="83" name="TextBox 82">
            <a:extLst>
              <a:ext uri="{FF2B5EF4-FFF2-40B4-BE49-F238E27FC236}">
                <a16:creationId xmlns:a16="http://schemas.microsoft.com/office/drawing/2014/main" id="{169ED08F-EB69-44C6-A30F-23B4BC7B25E6}"/>
              </a:ext>
            </a:extLst>
          </p:cNvPr>
          <p:cNvSpPr txBox="1"/>
          <p:nvPr/>
        </p:nvSpPr>
        <p:spPr>
          <a:xfrm>
            <a:off x="4871993" y="4082032"/>
            <a:ext cx="454359" cy="276999"/>
          </a:xfrm>
          <a:prstGeom prst="rect">
            <a:avLst/>
          </a:prstGeom>
          <a:noFill/>
        </p:spPr>
        <p:txBody>
          <a:bodyPr wrap="square" rtlCol="0">
            <a:spAutoFit/>
          </a:bodyPr>
          <a:lstStyle/>
          <a:p>
            <a:r>
              <a:rPr lang="uk-UA" sz="1200" dirty="0">
                <a:solidFill>
                  <a:schemeClr val="bg1"/>
                </a:solidFill>
              </a:rPr>
              <a:t>8,0</a:t>
            </a:r>
          </a:p>
        </p:txBody>
      </p:sp>
      <p:sp>
        <p:nvSpPr>
          <p:cNvPr id="84" name="TextBox 83">
            <a:extLst>
              <a:ext uri="{FF2B5EF4-FFF2-40B4-BE49-F238E27FC236}">
                <a16:creationId xmlns:a16="http://schemas.microsoft.com/office/drawing/2014/main" id="{0AAE0E40-042C-4115-91A2-F06AD6F3FA82}"/>
              </a:ext>
            </a:extLst>
          </p:cNvPr>
          <p:cNvSpPr txBox="1"/>
          <p:nvPr/>
        </p:nvSpPr>
        <p:spPr>
          <a:xfrm>
            <a:off x="7922014" y="4439609"/>
            <a:ext cx="454359" cy="276999"/>
          </a:xfrm>
          <a:prstGeom prst="rect">
            <a:avLst/>
          </a:prstGeom>
          <a:noFill/>
        </p:spPr>
        <p:txBody>
          <a:bodyPr wrap="square" rtlCol="0">
            <a:spAutoFit/>
          </a:bodyPr>
          <a:lstStyle/>
          <a:p>
            <a:r>
              <a:rPr lang="uk-UA" sz="1200" dirty="0">
                <a:solidFill>
                  <a:schemeClr val="bg1"/>
                </a:solidFill>
              </a:rPr>
              <a:t>22,7</a:t>
            </a:r>
          </a:p>
        </p:txBody>
      </p:sp>
      <p:sp>
        <p:nvSpPr>
          <p:cNvPr id="85" name="TextBox 84">
            <a:extLst>
              <a:ext uri="{FF2B5EF4-FFF2-40B4-BE49-F238E27FC236}">
                <a16:creationId xmlns:a16="http://schemas.microsoft.com/office/drawing/2014/main" id="{0747F9C3-2E47-447B-874E-5F99D50C6E4A}"/>
              </a:ext>
            </a:extLst>
          </p:cNvPr>
          <p:cNvSpPr txBox="1"/>
          <p:nvPr/>
        </p:nvSpPr>
        <p:spPr>
          <a:xfrm>
            <a:off x="8421323" y="4430683"/>
            <a:ext cx="454359" cy="276999"/>
          </a:xfrm>
          <a:prstGeom prst="rect">
            <a:avLst/>
          </a:prstGeom>
          <a:noFill/>
        </p:spPr>
        <p:txBody>
          <a:bodyPr wrap="square" rtlCol="0">
            <a:spAutoFit/>
          </a:bodyPr>
          <a:lstStyle/>
          <a:p>
            <a:r>
              <a:rPr lang="uk-UA" sz="1200" dirty="0">
                <a:solidFill>
                  <a:schemeClr val="bg1"/>
                </a:solidFill>
              </a:rPr>
              <a:t>5,3</a:t>
            </a:r>
          </a:p>
        </p:txBody>
      </p:sp>
      <p:sp>
        <p:nvSpPr>
          <p:cNvPr id="86" name="TextBox 85">
            <a:extLst>
              <a:ext uri="{FF2B5EF4-FFF2-40B4-BE49-F238E27FC236}">
                <a16:creationId xmlns:a16="http://schemas.microsoft.com/office/drawing/2014/main" id="{8437DCD6-7361-4D0B-88E0-FF6B9CB98F81}"/>
              </a:ext>
            </a:extLst>
          </p:cNvPr>
          <p:cNvSpPr txBox="1"/>
          <p:nvPr/>
        </p:nvSpPr>
        <p:spPr>
          <a:xfrm>
            <a:off x="6924591" y="4442921"/>
            <a:ext cx="454359" cy="276999"/>
          </a:xfrm>
          <a:prstGeom prst="rect">
            <a:avLst/>
          </a:prstGeom>
          <a:noFill/>
        </p:spPr>
        <p:txBody>
          <a:bodyPr wrap="square" rtlCol="0">
            <a:spAutoFit/>
          </a:bodyPr>
          <a:lstStyle/>
          <a:p>
            <a:r>
              <a:rPr lang="uk-UA" sz="1200" dirty="0">
                <a:solidFill>
                  <a:schemeClr val="bg1"/>
                </a:solidFill>
              </a:rPr>
              <a:t>27,3</a:t>
            </a:r>
          </a:p>
        </p:txBody>
      </p:sp>
      <p:sp>
        <p:nvSpPr>
          <p:cNvPr id="87" name="TextBox 86">
            <a:extLst>
              <a:ext uri="{FF2B5EF4-FFF2-40B4-BE49-F238E27FC236}">
                <a16:creationId xmlns:a16="http://schemas.microsoft.com/office/drawing/2014/main" id="{C857B480-2A57-45C1-9DB5-6DFA134874FA}"/>
              </a:ext>
            </a:extLst>
          </p:cNvPr>
          <p:cNvSpPr txBox="1"/>
          <p:nvPr/>
        </p:nvSpPr>
        <p:spPr>
          <a:xfrm>
            <a:off x="4740977" y="3986106"/>
            <a:ext cx="454359" cy="276999"/>
          </a:xfrm>
          <a:prstGeom prst="rect">
            <a:avLst/>
          </a:prstGeom>
          <a:noFill/>
        </p:spPr>
        <p:txBody>
          <a:bodyPr wrap="square" rtlCol="0">
            <a:spAutoFit/>
          </a:bodyPr>
          <a:lstStyle/>
          <a:p>
            <a:r>
              <a:rPr lang="uk-UA" sz="1200" dirty="0">
                <a:solidFill>
                  <a:schemeClr val="bg1"/>
                </a:solidFill>
              </a:rPr>
              <a:t>2,0</a:t>
            </a:r>
          </a:p>
        </p:txBody>
      </p:sp>
      <p:sp>
        <p:nvSpPr>
          <p:cNvPr id="88" name="TextBox 87">
            <a:extLst>
              <a:ext uri="{FF2B5EF4-FFF2-40B4-BE49-F238E27FC236}">
                <a16:creationId xmlns:a16="http://schemas.microsoft.com/office/drawing/2014/main" id="{4C50FBAB-9EA4-4476-9A46-88DD44740B73}"/>
              </a:ext>
            </a:extLst>
          </p:cNvPr>
          <p:cNvSpPr txBox="1"/>
          <p:nvPr/>
        </p:nvSpPr>
        <p:spPr>
          <a:xfrm>
            <a:off x="5073626" y="4802401"/>
            <a:ext cx="454359" cy="276999"/>
          </a:xfrm>
          <a:prstGeom prst="rect">
            <a:avLst/>
          </a:prstGeom>
          <a:noFill/>
        </p:spPr>
        <p:txBody>
          <a:bodyPr wrap="square" rtlCol="0">
            <a:spAutoFit/>
          </a:bodyPr>
          <a:lstStyle/>
          <a:p>
            <a:r>
              <a:rPr lang="uk-UA" sz="1200" dirty="0">
                <a:solidFill>
                  <a:schemeClr val="bg1"/>
                </a:solidFill>
              </a:rPr>
              <a:t>22,7</a:t>
            </a:r>
          </a:p>
        </p:txBody>
      </p:sp>
      <p:sp>
        <p:nvSpPr>
          <p:cNvPr id="89" name="TextBox 88">
            <a:extLst>
              <a:ext uri="{FF2B5EF4-FFF2-40B4-BE49-F238E27FC236}">
                <a16:creationId xmlns:a16="http://schemas.microsoft.com/office/drawing/2014/main" id="{CB546A70-0968-4716-A19D-1B5093F5CD2D}"/>
              </a:ext>
            </a:extLst>
          </p:cNvPr>
          <p:cNvSpPr txBox="1"/>
          <p:nvPr/>
        </p:nvSpPr>
        <p:spPr>
          <a:xfrm>
            <a:off x="5912338" y="4798582"/>
            <a:ext cx="454359" cy="276999"/>
          </a:xfrm>
          <a:prstGeom prst="rect">
            <a:avLst/>
          </a:prstGeom>
          <a:noFill/>
        </p:spPr>
        <p:txBody>
          <a:bodyPr wrap="square" rtlCol="0">
            <a:spAutoFit/>
          </a:bodyPr>
          <a:lstStyle/>
          <a:p>
            <a:r>
              <a:rPr lang="uk-UA" sz="1200" dirty="0">
                <a:solidFill>
                  <a:schemeClr val="bg1"/>
                </a:solidFill>
              </a:rPr>
              <a:t>18,7</a:t>
            </a:r>
          </a:p>
        </p:txBody>
      </p:sp>
      <p:sp>
        <p:nvSpPr>
          <p:cNvPr id="90" name="TextBox 89">
            <a:extLst>
              <a:ext uri="{FF2B5EF4-FFF2-40B4-BE49-F238E27FC236}">
                <a16:creationId xmlns:a16="http://schemas.microsoft.com/office/drawing/2014/main" id="{35E94212-E0F9-4BF3-9F0F-905FC7CD8934}"/>
              </a:ext>
            </a:extLst>
          </p:cNvPr>
          <p:cNvSpPr txBox="1"/>
          <p:nvPr/>
        </p:nvSpPr>
        <p:spPr>
          <a:xfrm>
            <a:off x="6917356" y="4799022"/>
            <a:ext cx="454359" cy="276999"/>
          </a:xfrm>
          <a:prstGeom prst="rect">
            <a:avLst/>
          </a:prstGeom>
          <a:noFill/>
        </p:spPr>
        <p:txBody>
          <a:bodyPr wrap="square" rtlCol="0">
            <a:spAutoFit/>
          </a:bodyPr>
          <a:lstStyle/>
          <a:p>
            <a:r>
              <a:rPr lang="uk-UA" sz="1200" dirty="0">
                <a:solidFill>
                  <a:schemeClr val="bg1"/>
                </a:solidFill>
              </a:rPr>
              <a:t>33,3</a:t>
            </a:r>
          </a:p>
        </p:txBody>
      </p:sp>
      <p:sp>
        <p:nvSpPr>
          <p:cNvPr id="91" name="TextBox 90">
            <a:extLst>
              <a:ext uri="{FF2B5EF4-FFF2-40B4-BE49-F238E27FC236}">
                <a16:creationId xmlns:a16="http://schemas.microsoft.com/office/drawing/2014/main" id="{32BA61CA-3723-4A98-B2B6-D32DA8610DAE}"/>
              </a:ext>
            </a:extLst>
          </p:cNvPr>
          <p:cNvSpPr txBox="1"/>
          <p:nvPr/>
        </p:nvSpPr>
        <p:spPr>
          <a:xfrm>
            <a:off x="7798675" y="4799022"/>
            <a:ext cx="454359" cy="276999"/>
          </a:xfrm>
          <a:prstGeom prst="rect">
            <a:avLst/>
          </a:prstGeom>
          <a:noFill/>
        </p:spPr>
        <p:txBody>
          <a:bodyPr wrap="square" rtlCol="0">
            <a:spAutoFit/>
          </a:bodyPr>
          <a:lstStyle/>
          <a:p>
            <a:r>
              <a:rPr lang="uk-UA" sz="1200" dirty="0">
                <a:solidFill>
                  <a:schemeClr val="bg1"/>
                </a:solidFill>
              </a:rPr>
              <a:t>12,7</a:t>
            </a:r>
          </a:p>
        </p:txBody>
      </p:sp>
      <p:sp>
        <p:nvSpPr>
          <p:cNvPr id="92" name="TextBox 91">
            <a:extLst>
              <a:ext uri="{FF2B5EF4-FFF2-40B4-BE49-F238E27FC236}">
                <a16:creationId xmlns:a16="http://schemas.microsoft.com/office/drawing/2014/main" id="{356AE293-C431-45C2-ABCF-DF93BFE43A07}"/>
              </a:ext>
            </a:extLst>
          </p:cNvPr>
          <p:cNvSpPr txBox="1"/>
          <p:nvPr/>
        </p:nvSpPr>
        <p:spPr>
          <a:xfrm>
            <a:off x="8330655" y="4800958"/>
            <a:ext cx="454359" cy="276999"/>
          </a:xfrm>
          <a:prstGeom prst="rect">
            <a:avLst/>
          </a:prstGeom>
          <a:noFill/>
        </p:spPr>
        <p:txBody>
          <a:bodyPr wrap="square" rtlCol="0">
            <a:spAutoFit/>
          </a:bodyPr>
          <a:lstStyle/>
          <a:p>
            <a:r>
              <a:rPr lang="uk-UA" sz="1200" dirty="0">
                <a:solidFill>
                  <a:schemeClr val="bg1"/>
                </a:solidFill>
              </a:rPr>
              <a:t>12,7</a:t>
            </a:r>
          </a:p>
        </p:txBody>
      </p:sp>
      <p:sp>
        <p:nvSpPr>
          <p:cNvPr id="93" name="TextBox 92">
            <a:extLst>
              <a:ext uri="{FF2B5EF4-FFF2-40B4-BE49-F238E27FC236}">
                <a16:creationId xmlns:a16="http://schemas.microsoft.com/office/drawing/2014/main" id="{66EF463F-48AA-48CE-B290-BB69265C8A71}"/>
              </a:ext>
            </a:extLst>
          </p:cNvPr>
          <p:cNvSpPr txBox="1"/>
          <p:nvPr/>
        </p:nvSpPr>
        <p:spPr>
          <a:xfrm>
            <a:off x="4737160" y="2652305"/>
            <a:ext cx="454359" cy="276999"/>
          </a:xfrm>
          <a:prstGeom prst="rect">
            <a:avLst/>
          </a:prstGeom>
          <a:noFill/>
        </p:spPr>
        <p:txBody>
          <a:bodyPr wrap="square" rtlCol="0">
            <a:spAutoFit/>
          </a:bodyPr>
          <a:lstStyle/>
          <a:p>
            <a:r>
              <a:rPr lang="uk-UA" sz="1200" dirty="0">
                <a:solidFill>
                  <a:schemeClr val="bg1"/>
                </a:solidFill>
              </a:rPr>
              <a:t>4,7</a:t>
            </a:r>
          </a:p>
        </p:txBody>
      </p:sp>
      <p:pic>
        <p:nvPicPr>
          <p:cNvPr id="2" name="Рисунок 1">
            <a:extLst>
              <a:ext uri="{FF2B5EF4-FFF2-40B4-BE49-F238E27FC236}">
                <a16:creationId xmlns:a16="http://schemas.microsoft.com/office/drawing/2014/main" id="{964DFC68-604D-410B-8E01-D5A2592E369E}"/>
              </a:ext>
            </a:extLst>
          </p:cNvPr>
          <p:cNvPicPr>
            <a:picLocks noChangeAspect="1"/>
          </p:cNvPicPr>
          <p:nvPr/>
        </p:nvPicPr>
        <p:blipFill>
          <a:blip r:embed="rId3"/>
          <a:stretch>
            <a:fillRect/>
          </a:stretch>
        </p:blipFill>
        <p:spPr>
          <a:xfrm>
            <a:off x="4796147" y="1464785"/>
            <a:ext cx="4030569" cy="3784547"/>
          </a:xfrm>
          <a:prstGeom prst="rect">
            <a:avLst/>
          </a:prstGeom>
        </p:spPr>
      </p:pic>
      <p:sp>
        <p:nvSpPr>
          <p:cNvPr id="7" name="TextBox 6">
            <a:extLst>
              <a:ext uri="{FF2B5EF4-FFF2-40B4-BE49-F238E27FC236}">
                <a16:creationId xmlns:a16="http://schemas.microsoft.com/office/drawing/2014/main" id="{1B22F189-C145-41C0-907A-2EE035218673}"/>
              </a:ext>
            </a:extLst>
          </p:cNvPr>
          <p:cNvSpPr txBox="1"/>
          <p:nvPr/>
        </p:nvSpPr>
        <p:spPr>
          <a:xfrm>
            <a:off x="4940529" y="1522400"/>
            <a:ext cx="515165" cy="276999"/>
          </a:xfrm>
          <a:prstGeom prst="rect">
            <a:avLst/>
          </a:prstGeom>
          <a:noFill/>
        </p:spPr>
        <p:txBody>
          <a:bodyPr wrap="square" rtlCol="0">
            <a:spAutoFit/>
          </a:bodyPr>
          <a:lstStyle/>
          <a:p>
            <a:r>
              <a:rPr lang="uk-UA" sz="1200" dirty="0">
                <a:solidFill>
                  <a:schemeClr val="bg1"/>
                </a:solidFill>
              </a:rPr>
              <a:t>16,7</a:t>
            </a:r>
          </a:p>
        </p:txBody>
      </p:sp>
      <p:sp>
        <p:nvSpPr>
          <p:cNvPr id="94" name="TextBox 93">
            <a:extLst>
              <a:ext uri="{FF2B5EF4-FFF2-40B4-BE49-F238E27FC236}">
                <a16:creationId xmlns:a16="http://schemas.microsoft.com/office/drawing/2014/main" id="{66A5745A-0C99-4A3E-9E9C-0F80068A9FA4}"/>
              </a:ext>
            </a:extLst>
          </p:cNvPr>
          <p:cNvSpPr txBox="1"/>
          <p:nvPr/>
        </p:nvSpPr>
        <p:spPr>
          <a:xfrm>
            <a:off x="5696256" y="1504390"/>
            <a:ext cx="515165" cy="276999"/>
          </a:xfrm>
          <a:prstGeom prst="rect">
            <a:avLst/>
          </a:prstGeom>
          <a:noFill/>
        </p:spPr>
        <p:txBody>
          <a:bodyPr wrap="square" rtlCol="0">
            <a:spAutoFit/>
          </a:bodyPr>
          <a:lstStyle/>
          <a:p>
            <a:r>
              <a:rPr lang="uk-UA" sz="1200" dirty="0">
                <a:solidFill>
                  <a:schemeClr val="bg1"/>
                </a:solidFill>
              </a:rPr>
              <a:t>22,0</a:t>
            </a:r>
          </a:p>
        </p:txBody>
      </p:sp>
      <p:sp>
        <p:nvSpPr>
          <p:cNvPr id="95" name="TextBox 94">
            <a:extLst>
              <a:ext uri="{FF2B5EF4-FFF2-40B4-BE49-F238E27FC236}">
                <a16:creationId xmlns:a16="http://schemas.microsoft.com/office/drawing/2014/main" id="{11DC8256-4256-42FA-ABB0-A763C36E6F6A}"/>
              </a:ext>
            </a:extLst>
          </p:cNvPr>
          <p:cNvSpPr txBox="1"/>
          <p:nvPr/>
        </p:nvSpPr>
        <p:spPr>
          <a:xfrm>
            <a:off x="6894187" y="1529690"/>
            <a:ext cx="515165" cy="276999"/>
          </a:xfrm>
          <a:prstGeom prst="rect">
            <a:avLst/>
          </a:prstGeom>
          <a:noFill/>
        </p:spPr>
        <p:txBody>
          <a:bodyPr wrap="square" rtlCol="0">
            <a:spAutoFit/>
          </a:bodyPr>
          <a:lstStyle/>
          <a:p>
            <a:r>
              <a:rPr lang="uk-UA" sz="1200" dirty="0">
                <a:solidFill>
                  <a:srgbClr val="FF0000"/>
                </a:solidFill>
              </a:rPr>
              <a:t>42,0</a:t>
            </a:r>
          </a:p>
        </p:txBody>
      </p:sp>
      <p:sp>
        <p:nvSpPr>
          <p:cNvPr id="96" name="TextBox 95">
            <a:extLst>
              <a:ext uri="{FF2B5EF4-FFF2-40B4-BE49-F238E27FC236}">
                <a16:creationId xmlns:a16="http://schemas.microsoft.com/office/drawing/2014/main" id="{37322DD9-CDB1-4C24-82C6-70C0F65025E2}"/>
              </a:ext>
            </a:extLst>
          </p:cNvPr>
          <p:cNvSpPr txBox="1"/>
          <p:nvPr/>
        </p:nvSpPr>
        <p:spPr>
          <a:xfrm>
            <a:off x="8026925" y="1513397"/>
            <a:ext cx="515165" cy="276999"/>
          </a:xfrm>
          <a:prstGeom prst="rect">
            <a:avLst/>
          </a:prstGeom>
          <a:noFill/>
        </p:spPr>
        <p:txBody>
          <a:bodyPr wrap="square" rtlCol="0">
            <a:spAutoFit/>
          </a:bodyPr>
          <a:lstStyle/>
          <a:p>
            <a:r>
              <a:rPr lang="uk-UA" sz="1200" dirty="0">
                <a:solidFill>
                  <a:schemeClr val="bg1"/>
                </a:solidFill>
              </a:rPr>
              <a:t>14,7</a:t>
            </a:r>
          </a:p>
        </p:txBody>
      </p:sp>
      <p:sp>
        <p:nvSpPr>
          <p:cNvPr id="97" name="TextBox 96">
            <a:extLst>
              <a:ext uri="{FF2B5EF4-FFF2-40B4-BE49-F238E27FC236}">
                <a16:creationId xmlns:a16="http://schemas.microsoft.com/office/drawing/2014/main" id="{FFB00445-B5CC-47CA-B773-EECE53C01137}"/>
              </a:ext>
            </a:extLst>
          </p:cNvPr>
          <p:cNvSpPr txBox="1"/>
          <p:nvPr/>
        </p:nvSpPr>
        <p:spPr>
          <a:xfrm>
            <a:off x="5946442" y="1883255"/>
            <a:ext cx="515165" cy="276999"/>
          </a:xfrm>
          <a:prstGeom prst="rect">
            <a:avLst/>
          </a:prstGeom>
          <a:noFill/>
        </p:spPr>
        <p:txBody>
          <a:bodyPr wrap="square" rtlCol="0">
            <a:spAutoFit/>
          </a:bodyPr>
          <a:lstStyle/>
          <a:p>
            <a:r>
              <a:rPr lang="uk-UA" sz="1200" dirty="0">
                <a:solidFill>
                  <a:schemeClr val="bg1"/>
                </a:solidFill>
              </a:rPr>
              <a:t>24,0</a:t>
            </a:r>
          </a:p>
        </p:txBody>
      </p:sp>
      <p:sp>
        <p:nvSpPr>
          <p:cNvPr id="98" name="TextBox 97">
            <a:extLst>
              <a:ext uri="{FF2B5EF4-FFF2-40B4-BE49-F238E27FC236}">
                <a16:creationId xmlns:a16="http://schemas.microsoft.com/office/drawing/2014/main" id="{C9AF9551-5F99-4049-BF27-AE062C23E914}"/>
              </a:ext>
            </a:extLst>
          </p:cNvPr>
          <p:cNvSpPr txBox="1"/>
          <p:nvPr/>
        </p:nvSpPr>
        <p:spPr>
          <a:xfrm>
            <a:off x="5057182" y="1888565"/>
            <a:ext cx="515165" cy="276999"/>
          </a:xfrm>
          <a:prstGeom prst="rect">
            <a:avLst/>
          </a:prstGeom>
          <a:noFill/>
        </p:spPr>
        <p:txBody>
          <a:bodyPr wrap="square" rtlCol="0">
            <a:spAutoFit/>
          </a:bodyPr>
          <a:lstStyle/>
          <a:p>
            <a:r>
              <a:rPr lang="uk-UA" sz="1200" dirty="0">
                <a:solidFill>
                  <a:schemeClr val="bg1"/>
                </a:solidFill>
              </a:rPr>
              <a:t>22,0</a:t>
            </a:r>
          </a:p>
        </p:txBody>
      </p:sp>
      <p:sp>
        <p:nvSpPr>
          <p:cNvPr id="99" name="TextBox 98">
            <a:extLst>
              <a:ext uri="{FF2B5EF4-FFF2-40B4-BE49-F238E27FC236}">
                <a16:creationId xmlns:a16="http://schemas.microsoft.com/office/drawing/2014/main" id="{0052DAB8-ED9D-4F5B-BAE5-D6C808C2F26E}"/>
              </a:ext>
            </a:extLst>
          </p:cNvPr>
          <p:cNvSpPr txBox="1"/>
          <p:nvPr/>
        </p:nvSpPr>
        <p:spPr>
          <a:xfrm>
            <a:off x="7079215" y="1899395"/>
            <a:ext cx="515165" cy="276999"/>
          </a:xfrm>
          <a:prstGeom prst="rect">
            <a:avLst/>
          </a:prstGeom>
          <a:noFill/>
        </p:spPr>
        <p:txBody>
          <a:bodyPr wrap="square" rtlCol="0">
            <a:spAutoFit/>
          </a:bodyPr>
          <a:lstStyle/>
          <a:p>
            <a:r>
              <a:rPr lang="uk-UA" sz="1200" dirty="0">
                <a:solidFill>
                  <a:schemeClr val="bg1"/>
                </a:solidFill>
              </a:rPr>
              <a:t>36,7</a:t>
            </a:r>
          </a:p>
        </p:txBody>
      </p:sp>
      <p:sp>
        <p:nvSpPr>
          <p:cNvPr id="100" name="TextBox 99">
            <a:extLst>
              <a:ext uri="{FF2B5EF4-FFF2-40B4-BE49-F238E27FC236}">
                <a16:creationId xmlns:a16="http://schemas.microsoft.com/office/drawing/2014/main" id="{ECFF4AB7-C988-4D58-8DE8-74DE009D1C39}"/>
              </a:ext>
            </a:extLst>
          </p:cNvPr>
          <p:cNvSpPr txBox="1"/>
          <p:nvPr/>
        </p:nvSpPr>
        <p:spPr>
          <a:xfrm>
            <a:off x="8042453" y="1880735"/>
            <a:ext cx="515165" cy="276999"/>
          </a:xfrm>
          <a:prstGeom prst="rect">
            <a:avLst/>
          </a:prstGeom>
          <a:noFill/>
        </p:spPr>
        <p:txBody>
          <a:bodyPr wrap="square" rtlCol="0">
            <a:spAutoFit/>
          </a:bodyPr>
          <a:lstStyle/>
          <a:p>
            <a:r>
              <a:rPr lang="uk-UA" sz="1200" dirty="0">
                <a:solidFill>
                  <a:schemeClr val="bg1"/>
                </a:solidFill>
              </a:rPr>
              <a:t>12,7</a:t>
            </a:r>
          </a:p>
        </p:txBody>
      </p:sp>
      <p:sp>
        <p:nvSpPr>
          <p:cNvPr id="101" name="TextBox 100">
            <a:extLst>
              <a:ext uri="{FF2B5EF4-FFF2-40B4-BE49-F238E27FC236}">
                <a16:creationId xmlns:a16="http://schemas.microsoft.com/office/drawing/2014/main" id="{55201B1B-78F5-4C7A-98FF-8909D861D16A}"/>
              </a:ext>
            </a:extLst>
          </p:cNvPr>
          <p:cNvSpPr txBox="1"/>
          <p:nvPr/>
        </p:nvSpPr>
        <p:spPr>
          <a:xfrm>
            <a:off x="4955442" y="2237967"/>
            <a:ext cx="515165" cy="276999"/>
          </a:xfrm>
          <a:prstGeom prst="rect">
            <a:avLst/>
          </a:prstGeom>
          <a:noFill/>
        </p:spPr>
        <p:txBody>
          <a:bodyPr wrap="square" rtlCol="0">
            <a:spAutoFit/>
          </a:bodyPr>
          <a:lstStyle/>
          <a:p>
            <a:r>
              <a:rPr lang="uk-UA" sz="1200" dirty="0">
                <a:solidFill>
                  <a:schemeClr val="bg1"/>
                </a:solidFill>
              </a:rPr>
              <a:t>16,0</a:t>
            </a:r>
          </a:p>
        </p:txBody>
      </p:sp>
      <p:sp>
        <p:nvSpPr>
          <p:cNvPr id="102" name="TextBox 101">
            <a:extLst>
              <a:ext uri="{FF2B5EF4-FFF2-40B4-BE49-F238E27FC236}">
                <a16:creationId xmlns:a16="http://schemas.microsoft.com/office/drawing/2014/main" id="{2BE621BC-E5F1-4B1D-911F-0499409D0ADB}"/>
              </a:ext>
            </a:extLst>
          </p:cNvPr>
          <p:cNvSpPr txBox="1"/>
          <p:nvPr/>
        </p:nvSpPr>
        <p:spPr>
          <a:xfrm>
            <a:off x="6563960" y="2227566"/>
            <a:ext cx="515165" cy="276999"/>
          </a:xfrm>
          <a:prstGeom prst="rect">
            <a:avLst/>
          </a:prstGeom>
          <a:noFill/>
        </p:spPr>
        <p:txBody>
          <a:bodyPr wrap="square" rtlCol="0">
            <a:spAutoFit/>
          </a:bodyPr>
          <a:lstStyle/>
          <a:p>
            <a:r>
              <a:rPr lang="uk-UA" sz="1200" dirty="0">
                <a:solidFill>
                  <a:srgbClr val="FF0000"/>
                </a:solidFill>
              </a:rPr>
              <a:t>40,7</a:t>
            </a:r>
          </a:p>
        </p:txBody>
      </p:sp>
      <p:sp>
        <p:nvSpPr>
          <p:cNvPr id="103" name="TextBox 102">
            <a:extLst>
              <a:ext uri="{FF2B5EF4-FFF2-40B4-BE49-F238E27FC236}">
                <a16:creationId xmlns:a16="http://schemas.microsoft.com/office/drawing/2014/main" id="{22DA3098-7FA2-4089-B1EC-2E0D4983D238}"/>
              </a:ext>
            </a:extLst>
          </p:cNvPr>
          <p:cNvSpPr txBox="1"/>
          <p:nvPr/>
        </p:nvSpPr>
        <p:spPr>
          <a:xfrm>
            <a:off x="5541750" y="2229174"/>
            <a:ext cx="515165" cy="276999"/>
          </a:xfrm>
          <a:prstGeom prst="rect">
            <a:avLst/>
          </a:prstGeom>
          <a:noFill/>
        </p:spPr>
        <p:txBody>
          <a:bodyPr wrap="square" rtlCol="0">
            <a:spAutoFit/>
          </a:bodyPr>
          <a:lstStyle/>
          <a:p>
            <a:r>
              <a:rPr lang="uk-UA" sz="1200" dirty="0">
                <a:solidFill>
                  <a:schemeClr val="bg1"/>
                </a:solidFill>
              </a:rPr>
              <a:t>15,3</a:t>
            </a:r>
          </a:p>
        </p:txBody>
      </p:sp>
      <p:sp>
        <p:nvSpPr>
          <p:cNvPr id="104" name="TextBox 103">
            <a:extLst>
              <a:ext uri="{FF2B5EF4-FFF2-40B4-BE49-F238E27FC236}">
                <a16:creationId xmlns:a16="http://schemas.microsoft.com/office/drawing/2014/main" id="{67CC62DB-B9E0-4EEF-BD00-AA2541E898F1}"/>
              </a:ext>
            </a:extLst>
          </p:cNvPr>
          <p:cNvSpPr txBox="1"/>
          <p:nvPr/>
        </p:nvSpPr>
        <p:spPr>
          <a:xfrm>
            <a:off x="8338374" y="2241227"/>
            <a:ext cx="515165" cy="276999"/>
          </a:xfrm>
          <a:prstGeom prst="rect">
            <a:avLst/>
          </a:prstGeom>
          <a:noFill/>
        </p:spPr>
        <p:txBody>
          <a:bodyPr wrap="square" rtlCol="0">
            <a:spAutoFit/>
          </a:bodyPr>
          <a:lstStyle/>
          <a:p>
            <a:r>
              <a:rPr lang="uk-UA" sz="1200" dirty="0">
                <a:solidFill>
                  <a:schemeClr val="bg1"/>
                </a:solidFill>
              </a:rPr>
              <a:t>8,0</a:t>
            </a:r>
          </a:p>
        </p:txBody>
      </p:sp>
      <p:sp>
        <p:nvSpPr>
          <p:cNvPr id="105" name="TextBox 104">
            <a:extLst>
              <a:ext uri="{FF2B5EF4-FFF2-40B4-BE49-F238E27FC236}">
                <a16:creationId xmlns:a16="http://schemas.microsoft.com/office/drawing/2014/main" id="{845A4E64-24CF-4293-9A5D-53551074B96F}"/>
              </a:ext>
            </a:extLst>
          </p:cNvPr>
          <p:cNvSpPr txBox="1"/>
          <p:nvPr/>
        </p:nvSpPr>
        <p:spPr>
          <a:xfrm>
            <a:off x="7796388" y="2237483"/>
            <a:ext cx="515165" cy="276999"/>
          </a:xfrm>
          <a:prstGeom prst="rect">
            <a:avLst/>
          </a:prstGeom>
          <a:noFill/>
        </p:spPr>
        <p:txBody>
          <a:bodyPr wrap="square" rtlCol="0">
            <a:spAutoFit/>
          </a:bodyPr>
          <a:lstStyle/>
          <a:p>
            <a:r>
              <a:rPr lang="uk-UA" sz="1200" dirty="0">
                <a:solidFill>
                  <a:schemeClr val="bg1"/>
                </a:solidFill>
              </a:rPr>
              <a:t>20,0</a:t>
            </a:r>
          </a:p>
        </p:txBody>
      </p:sp>
      <p:sp>
        <p:nvSpPr>
          <p:cNvPr id="106" name="TextBox 105">
            <a:extLst>
              <a:ext uri="{FF2B5EF4-FFF2-40B4-BE49-F238E27FC236}">
                <a16:creationId xmlns:a16="http://schemas.microsoft.com/office/drawing/2014/main" id="{41C66726-BAE7-4050-A8FF-FF163C065471}"/>
              </a:ext>
            </a:extLst>
          </p:cNvPr>
          <p:cNvSpPr txBox="1"/>
          <p:nvPr/>
        </p:nvSpPr>
        <p:spPr>
          <a:xfrm>
            <a:off x="5058106" y="2587277"/>
            <a:ext cx="515165" cy="276999"/>
          </a:xfrm>
          <a:prstGeom prst="rect">
            <a:avLst/>
          </a:prstGeom>
          <a:noFill/>
        </p:spPr>
        <p:txBody>
          <a:bodyPr wrap="square" rtlCol="0">
            <a:spAutoFit/>
          </a:bodyPr>
          <a:lstStyle/>
          <a:p>
            <a:r>
              <a:rPr lang="uk-UA" sz="1200" dirty="0">
                <a:solidFill>
                  <a:schemeClr val="bg1"/>
                </a:solidFill>
              </a:rPr>
              <a:t>8,7</a:t>
            </a:r>
          </a:p>
        </p:txBody>
      </p:sp>
      <p:sp>
        <p:nvSpPr>
          <p:cNvPr id="107" name="TextBox 106">
            <a:extLst>
              <a:ext uri="{FF2B5EF4-FFF2-40B4-BE49-F238E27FC236}">
                <a16:creationId xmlns:a16="http://schemas.microsoft.com/office/drawing/2014/main" id="{AA16715E-CEB7-4143-A4E5-CE6776E2F552}"/>
              </a:ext>
            </a:extLst>
          </p:cNvPr>
          <p:cNvSpPr txBox="1"/>
          <p:nvPr/>
        </p:nvSpPr>
        <p:spPr>
          <a:xfrm>
            <a:off x="4838979" y="2954179"/>
            <a:ext cx="515165" cy="276999"/>
          </a:xfrm>
          <a:prstGeom prst="rect">
            <a:avLst/>
          </a:prstGeom>
          <a:noFill/>
        </p:spPr>
        <p:txBody>
          <a:bodyPr wrap="square" rtlCol="0">
            <a:spAutoFit/>
          </a:bodyPr>
          <a:lstStyle/>
          <a:p>
            <a:r>
              <a:rPr lang="uk-UA" sz="1200" dirty="0">
                <a:solidFill>
                  <a:schemeClr val="bg1"/>
                </a:solidFill>
              </a:rPr>
              <a:t>10,7</a:t>
            </a:r>
          </a:p>
        </p:txBody>
      </p:sp>
      <p:sp>
        <p:nvSpPr>
          <p:cNvPr id="108" name="TextBox 107">
            <a:extLst>
              <a:ext uri="{FF2B5EF4-FFF2-40B4-BE49-F238E27FC236}">
                <a16:creationId xmlns:a16="http://schemas.microsoft.com/office/drawing/2014/main" id="{760E8201-834B-438D-8A59-66370DFE7A15}"/>
              </a:ext>
            </a:extLst>
          </p:cNvPr>
          <p:cNvSpPr txBox="1"/>
          <p:nvPr/>
        </p:nvSpPr>
        <p:spPr>
          <a:xfrm>
            <a:off x="7959069" y="2595533"/>
            <a:ext cx="515165" cy="276999"/>
          </a:xfrm>
          <a:prstGeom prst="rect">
            <a:avLst/>
          </a:prstGeom>
          <a:noFill/>
        </p:spPr>
        <p:txBody>
          <a:bodyPr wrap="square" rtlCol="0">
            <a:spAutoFit/>
          </a:bodyPr>
          <a:lstStyle/>
          <a:p>
            <a:r>
              <a:rPr lang="uk-UA" sz="1200" dirty="0"/>
              <a:t>27,3</a:t>
            </a:r>
          </a:p>
        </p:txBody>
      </p:sp>
      <p:sp>
        <p:nvSpPr>
          <p:cNvPr id="109" name="TextBox 108">
            <a:extLst>
              <a:ext uri="{FF2B5EF4-FFF2-40B4-BE49-F238E27FC236}">
                <a16:creationId xmlns:a16="http://schemas.microsoft.com/office/drawing/2014/main" id="{C0180FD3-D8A4-4477-9D83-3F13A49C5555}"/>
              </a:ext>
            </a:extLst>
          </p:cNvPr>
          <p:cNvSpPr txBox="1"/>
          <p:nvPr/>
        </p:nvSpPr>
        <p:spPr>
          <a:xfrm>
            <a:off x="5693547" y="2620342"/>
            <a:ext cx="515165" cy="276999"/>
          </a:xfrm>
          <a:prstGeom prst="rect">
            <a:avLst/>
          </a:prstGeom>
          <a:noFill/>
        </p:spPr>
        <p:txBody>
          <a:bodyPr wrap="square" rtlCol="0">
            <a:spAutoFit/>
          </a:bodyPr>
          <a:lstStyle/>
          <a:p>
            <a:r>
              <a:rPr lang="uk-UA" sz="1200" dirty="0">
                <a:solidFill>
                  <a:schemeClr val="bg1"/>
                </a:solidFill>
              </a:rPr>
              <a:t>27,3</a:t>
            </a:r>
          </a:p>
        </p:txBody>
      </p:sp>
      <p:sp>
        <p:nvSpPr>
          <p:cNvPr id="110" name="TextBox 109">
            <a:extLst>
              <a:ext uri="{FF2B5EF4-FFF2-40B4-BE49-F238E27FC236}">
                <a16:creationId xmlns:a16="http://schemas.microsoft.com/office/drawing/2014/main" id="{7A1AEF8B-85D1-4D07-8AF6-76973919F971}"/>
              </a:ext>
            </a:extLst>
          </p:cNvPr>
          <p:cNvSpPr txBox="1"/>
          <p:nvPr/>
        </p:nvSpPr>
        <p:spPr>
          <a:xfrm>
            <a:off x="5392121" y="2943243"/>
            <a:ext cx="515165" cy="276999"/>
          </a:xfrm>
          <a:prstGeom prst="rect">
            <a:avLst/>
          </a:prstGeom>
          <a:noFill/>
        </p:spPr>
        <p:txBody>
          <a:bodyPr wrap="square" rtlCol="0">
            <a:spAutoFit/>
          </a:bodyPr>
          <a:lstStyle/>
          <a:p>
            <a:r>
              <a:rPr lang="uk-UA" sz="1200" dirty="0">
                <a:solidFill>
                  <a:schemeClr val="bg1"/>
                </a:solidFill>
              </a:rPr>
              <a:t>16,7</a:t>
            </a:r>
          </a:p>
        </p:txBody>
      </p:sp>
      <p:sp>
        <p:nvSpPr>
          <p:cNvPr id="111" name="TextBox 110">
            <a:extLst>
              <a:ext uri="{FF2B5EF4-FFF2-40B4-BE49-F238E27FC236}">
                <a16:creationId xmlns:a16="http://schemas.microsoft.com/office/drawing/2014/main" id="{56811613-9289-4324-80EF-DB3FDA92CCC2}"/>
              </a:ext>
            </a:extLst>
          </p:cNvPr>
          <p:cNvSpPr txBox="1"/>
          <p:nvPr/>
        </p:nvSpPr>
        <p:spPr>
          <a:xfrm>
            <a:off x="6263382" y="2933437"/>
            <a:ext cx="515165" cy="276999"/>
          </a:xfrm>
          <a:prstGeom prst="rect">
            <a:avLst/>
          </a:prstGeom>
          <a:noFill/>
        </p:spPr>
        <p:txBody>
          <a:bodyPr wrap="square" rtlCol="0">
            <a:spAutoFit/>
          </a:bodyPr>
          <a:lstStyle/>
          <a:p>
            <a:r>
              <a:rPr lang="uk-UA" sz="1200" dirty="0">
                <a:solidFill>
                  <a:schemeClr val="bg1"/>
                </a:solidFill>
              </a:rPr>
              <a:t>30,7</a:t>
            </a:r>
          </a:p>
        </p:txBody>
      </p:sp>
      <p:sp>
        <p:nvSpPr>
          <p:cNvPr id="112" name="TextBox 111">
            <a:extLst>
              <a:ext uri="{FF2B5EF4-FFF2-40B4-BE49-F238E27FC236}">
                <a16:creationId xmlns:a16="http://schemas.microsoft.com/office/drawing/2014/main" id="{CBFEEE68-48E2-449F-B200-3BDD84E235D5}"/>
              </a:ext>
            </a:extLst>
          </p:cNvPr>
          <p:cNvSpPr txBox="1"/>
          <p:nvPr/>
        </p:nvSpPr>
        <p:spPr>
          <a:xfrm>
            <a:off x="4802754" y="2589896"/>
            <a:ext cx="515165" cy="276999"/>
          </a:xfrm>
          <a:prstGeom prst="rect">
            <a:avLst/>
          </a:prstGeom>
          <a:noFill/>
        </p:spPr>
        <p:txBody>
          <a:bodyPr wrap="square" rtlCol="0">
            <a:spAutoFit/>
          </a:bodyPr>
          <a:lstStyle/>
          <a:p>
            <a:r>
              <a:rPr lang="uk-UA" sz="1200" dirty="0">
                <a:solidFill>
                  <a:schemeClr val="bg1"/>
                </a:solidFill>
              </a:rPr>
              <a:t>6,0</a:t>
            </a:r>
          </a:p>
        </p:txBody>
      </p:sp>
      <p:sp>
        <p:nvSpPr>
          <p:cNvPr id="113" name="TextBox 112">
            <a:extLst>
              <a:ext uri="{FF2B5EF4-FFF2-40B4-BE49-F238E27FC236}">
                <a16:creationId xmlns:a16="http://schemas.microsoft.com/office/drawing/2014/main" id="{D0E137BE-7B5E-42A4-B70F-CD53ED855B6C}"/>
              </a:ext>
            </a:extLst>
          </p:cNvPr>
          <p:cNvSpPr txBox="1"/>
          <p:nvPr/>
        </p:nvSpPr>
        <p:spPr>
          <a:xfrm>
            <a:off x="7443904" y="2946106"/>
            <a:ext cx="515165" cy="276999"/>
          </a:xfrm>
          <a:prstGeom prst="rect">
            <a:avLst/>
          </a:prstGeom>
          <a:noFill/>
        </p:spPr>
        <p:txBody>
          <a:bodyPr wrap="square" rtlCol="0">
            <a:spAutoFit/>
          </a:bodyPr>
          <a:lstStyle/>
          <a:p>
            <a:r>
              <a:rPr lang="uk-UA" sz="1200" dirty="0">
                <a:solidFill>
                  <a:schemeClr val="bg1"/>
                </a:solidFill>
              </a:rPr>
              <a:t>30,0</a:t>
            </a:r>
          </a:p>
        </p:txBody>
      </p:sp>
      <p:sp>
        <p:nvSpPr>
          <p:cNvPr id="114" name="TextBox 113">
            <a:extLst>
              <a:ext uri="{FF2B5EF4-FFF2-40B4-BE49-F238E27FC236}">
                <a16:creationId xmlns:a16="http://schemas.microsoft.com/office/drawing/2014/main" id="{46A70074-2DC9-46A9-A18D-01D156037249}"/>
              </a:ext>
            </a:extLst>
          </p:cNvPr>
          <p:cNvSpPr txBox="1"/>
          <p:nvPr/>
        </p:nvSpPr>
        <p:spPr>
          <a:xfrm>
            <a:off x="6863785" y="2588691"/>
            <a:ext cx="515165" cy="276999"/>
          </a:xfrm>
          <a:prstGeom prst="rect">
            <a:avLst/>
          </a:prstGeom>
          <a:noFill/>
        </p:spPr>
        <p:txBody>
          <a:bodyPr wrap="square" rtlCol="0">
            <a:spAutoFit/>
          </a:bodyPr>
          <a:lstStyle/>
          <a:p>
            <a:r>
              <a:rPr lang="uk-UA" sz="1200" dirty="0">
                <a:solidFill>
                  <a:schemeClr val="bg1"/>
                </a:solidFill>
              </a:rPr>
              <a:t>30,7</a:t>
            </a:r>
          </a:p>
        </p:txBody>
      </p:sp>
      <p:sp>
        <p:nvSpPr>
          <p:cNvPr id="115" name="TextBox 114">
            <a:extLst>
              <a:ext uri="{FF2B5EF4-FFF2-40B4-BE49-F238E27FC236}">
                <a16:creationId xmlns:a16="http://schemas.microsoft.com/office/drawing/2014/main" id="{00D0E4D2-A88A-4966-B963-FB1ACEE48854}"/>
              </a:ext>
            </a:extLst>
          </p:cNvPr>
          <p:cNvSpPr txBox="1"/>
          <p:nvPr/>
        </p:nvSpPr>
        <p:spPr>
          <a:xfrm>
            <a:off x="4964339" y="3644795"/>
            <a:ext cx="515165" cy="276999"/>
          </a:xfrm>
          <a:prstGeom prst="rect">
            <a:avLst/>
          </a:prstGeom>
          <a:noFill/>
        </p:spPr>
        <p:txBody>
          <a:bodyPr wrap="square" rtlCol="0">
            <a:spAutoFit/>
          </a:bodyPr>
          <a:lstStyle/>
          <a:p>
            <a:r>
              <a:rPr lang="uk-UA" sz="1200" dirty="0">
                <a:solidFill>
                  <a:schemeClr val="bg1"/>
                </a:solidFill>
              </a:rPr>
              <a:t>16,0</a:t>
            </a:r>
          </a:p>
        </p:txBody>
      </p:sp>
      <p:sp>
        <p:nvSpPr>
          <p:cNvPr id="116" name="TextBox 115">
            <a:extLst>
              <a:ext uri="{FF2B5EF4-FFF2-40B4-BE49-F238E27FC236}">
                <a16:creationId xmlns:a16="http://schemas.microsoft.com/office/drawing/2014/main" id="{98BC5822-F3EF-4CD5-8734-05F965569011}"/>
              </a:ext>
            </a:extLst>
          </p:cNvPr>
          <p:cNvSpPr txBox="1"/>
          <p:nvPr/>
        </p:nvSpPr>
        <p:spPr>
          <a:xfrm>
            <a:off x="8240904" y="2939932"/>
            <a:ext cx="515165" cy="276999"/>
          </a:xfrm>
          <a:prstGeom prst="rect">
            <a:avLst/>
          </a:prstGeom>
          <a:noFill/>
        </p:spPr>
        <p:txBody>
          <a:bodyPr wrap="square" rtlCol="0">
            <a:spAutoFit/>
          </a:bodyPr>
          <a:lstStyle/>
          <a:p>
            <a:r>
              <a:rPr lang="uk-UA" sz="1200" dirty="0">
                <a:solidFill>
                  <a:schemeClr val="bg1"/>
                </a:solidFill>
              </a:rPr>
              <a:t>12,0</a:t>
            </a:r>
          </a:p>
        </p:txBody>
      </p:sp>
      <p:sp>
        <p:nvSpPr>
          <p:cNvPr id="117" name="TextBox 116">
            <a:extLst>
              <a:ext uri="{FF2B5EF4-FFF2-40B4-BE49-F238E27FC236}">
                <a16:creationId xmlns:a16="http://schemas.microsoft.com/office/drawing/2014/main" id="{AC43F31B-EA50-4335-8DFD-2BCB03928066}"/>
              </a:ext>
            </a:extLst>
          </p:cNvPr>
          <p:cNvSpPr txBox="1"/>
          <p:nvPr/>
        </p:nvSpPr>
        <p:spPr>
          <a:xfrm>
            <a:off x="5085347" y="3290715"/>
            <a:ext cx="515165" cy="276999"/>
          </a:xfrm>
          <a:prstGeom prst="rect">
            <a:avLst/>
          </a:prstGeom>
          <a:noFill/>
        </p:spPr>
        <p:txBody>
          <a:bodyPr wrap="square" rtlCol="0">
            <a:spAutoFit/>
          </a:bodyPr>
          <a:lstStyle/>
          <a:p>
            <a:r>
              <a:rPr lang="uk-UA" sz="1200" dirty="0">
                <a:solidFill>
                  <a:schemeClr val="bg1"/>
                </a:solidFill>
              </a:rPr>
              <a:t>21,3</a:t>
            </a:r>
          </a:p>
        </p:txBody>
      </p:sp>
      <p:sp>
        <p:nvSpPr>
          <p:cNvPr id="118" name="TextBox 117">
            <a:extLst>
              <a:ext uri="{FF2B5EF4-FFF2-40B4-BE49-F238E27FC236}">
                <a16:creationId xmlns:a16="http://schemas.microsoft.com/office/drawing/2014/main" id="{DAF2A781-F603-42BC-801F-F7498AEB3D75}"/>
              </a:ext>
            </a:extLst>
          </p:cNvPr>
          <p:cNvSpPr txBox="1"/>
          <p:nvPr/>
        </p:nvSpPr>
        <p:spPr>
          <a:xfrm>
            <a:off x="5489443" y="3655205"/>
            <a:ext cx="515165" cy="276999"/>
          </a:xfrm>
          <a:prstGeom prst="rect">
            <a:avLst/>
          </a:prstGeom>
          <a:noFill/>
        </p:spPr>
        <p:txBody>
          <a:bodyPr wrap="square" rtlCol="0">
            <a:spAutoFit/>
          </a:bodyPr>
          <a:lstStyle/>
          <a:p>
            <a:r>
              <a:rPr lang="uk-UA" sz="1200" dirty="0">
                <a:solidFill>
                  <a:schemeClr val="bg1"/>
                </a:solidFill>
              </a:rPr>
              <a:t>14,0</a:t>
            </a:r>
          </a:p>
        </p:txBody>
      </p:sp>
      <p:sp>
        <p:nvSpPr>
          <p:cNvPr id="119" name="TextBox 118">
            <a:extLst>
              <a:ext uri="{FF2B5EF4-FFF2-40B4-BE49-F238E27FC236}">
                <a16:creationId xmlns:a16="http://schemas.microsoft.com/office/drawing/2014/main" id="{6C46982A-8759-45D6-B130-C6B4E45D3699}"/>
              </a:ext>
            </a:extLst>
          </p:cNvPr>
          <p:cNvSpPr txBox="1"/>
          <p:nvPr/>
        </p:nvSpPr>
        <p:spPr>
          <a:xfrm>
            <a:off x="5827187" y="3283256"/>
            <a:ext cx="515165" cy="276999"/>
          </a:xfrm>
          <a:prstGeom prst="rect">
            <a:avLst/>
          </a:prstGeom>
          <a:noFill/>
        </p:spPr>
        <p:txBody>
          <a:bodyPr wrap="square" rtlCol="0">
            <a:spAutoFit/>
          </a:bodyPr>
          <a:lstStyle/>
          <a:p>
            <a:r>
              <a:rPr lang="uk-UA" sz="1200" dirty="0">
                <a:solidFill>
                  <a:schemeClr val="bg1"/>
                </a:solidFill>
              </a:rPr>
              <a:t>18,7</a:t>
            </a:r>
          </a:p>
        </p:txBody>
      </p:sp>
      <p:sp>
        <p:nvSpPr>
          <p:cNvPr id="120" name="TextBox 119">
            <a:extLst>
              <a:ext uri="{FF2B5EF4-FFF2-40B4-BE49-F238E27FC236}">
                <a16:creationId xmlns:a16="http://schemas.microsoft.com/office/drawing/2014/main" id="{A2248322-8EE5-4FEF-802D-BB68571148BD}"/>
              </a:ext>
            </a:extLst>
          </p:cNvPr>
          <p:cNvSpPr txBox="1"/>
          <p:nvPr/>
        </p:nvSpPr>
        <p:spPr>
          <a:xfrm>
            <a:off x="6337023" y="3676820"/>
            <a:ext cx="515165" cy="276999"/>
          </a:xfrm>
          <a:prstGeom prst="rect">
            <a:avLst/>
          </a:prstGeom>
          <a:noFill/>
        </p:spPr>
        <p:txBody>
          <a:bodyPr wrap="square" rtlCol="0">
            <a:spAutoFit/>
          </a:bodyPr>
          <a:lstStyle/>
          <a:p>
            <a:r>
              <a:rPr lang="uk-UA" sz="1200" dirty="0">
                <a:solidFill>
                  <a:schemeClr val="bg1"/>
                </a:solidFill>
              </a:rPr>
              <a:t>28,7</a:t>
            </a:r>
          </a:p>
        </p:txBody>
      </p:sp>
      <p:sp>
        <p:nvSpPr>
          <p:cNvPr id="121" name="TextBox 120">
            <a:extLst>
              <a:ext uri="{FF2B5EF4-FFF2-40B4-BE49-F238E27FC236}">
                <a16:creationId xmlns:a16="http://schemas.microsoft.com/office/drawing/2014/main" id="{F6AA0306-0451-4370-84DA-E73E9D3ABFA2}"/>
              </a:ext>
            </a:extLst>
          </p:cNvPr>
          <p:cNvSpPr txBox="1"/>
          <p:nvPr/>
        </p:nvSpPr>
        <p:spPr>
          <a:xfrm>
            <a:off x="6991466" y="3295835"/>
            <a:ext cx="515165" cy="276999"/>
          </a:xfrm>
          <a:prstGeom prst="rect">
            <a:avLst/>
          </a:prstGeom>
          <a:noFill/>
        </p:spPr>
        <p:txBody>
          <a:bodyPr wrap="square" rtlCol="0">
            <a:spAutoFit/>
          </a:bodyPr>
          <a:lstStyle/>
          <a:p>
            <a:r>
              <a:rPr lang="uk-UA" sz="1200" dirty="0">
                <a:solidFill>
                  <a:schemeClr val="bg1"/>
                </a:solidFill>
              </a:rPr>
              <a:t>40,7</a:t>
            </a:r>
          </a:p>
        </p:txBody>
      </p:sp>
      <p:sp>
        <p:nvSpPr>
          <p:cNvPr id="122" name="TextBox 121">
            <a:extLst>
              <a:ext uri="{FF2B5EF4-FFF2-40B4-BE49-F238E27FC236}">
                <a16:creationId xmlns:a16="http://schemas.microsoft.com/office/drawing/2014/main" id="{850E723B-0EBE-4B36-A132-9F87235D87A7}"/>
              </a:ext>
            </a:extLst>
          </p:cNvPr>
          <p:cNvSpPr txBox="1"/>
          <p:nvPr/>
        </p:nvSpPr>
        <p:spPr>
          <a:xfrm>
            <a:off x="8026925" y="3288182"/>
            <a:ext cx="515165" cy="276999"/>
          </a:xfrm>
          <a:prstGeom prst="rect">
            <a:avLst/>
          </a:prstGeom>
          <a:noFill/>
        </p:spPr>
        <p:txBody>
          <a:bodyPr wrap="square" rtlCol="0">
            <a:spAutoFit/>
          </a:bodyPr>
          <a:lstStyle/>
          <a:p>
            <a:r>
              <a:rPr lang="uk-UA" sz="1200" dirty="0">
                <a:solidFill>
                  <a:schemeClr val="bg1"/>
                </a:solidFill>
              </a:rPr>
              <a:t>13,3</a:t>
            </a:r>
          </a:p>
        </p:txBody>
      </p:sp>
      <p:sp>
        <p:nvSpPr>
          <p:cNvPr id="123" name="TextBox 122">
            <a:extLst>
              <a:ext uri="{FF2B5EF4-FFF2-40B4-BE49-F238E27FC236}">
                <a16:creationId xmlns:a16="http://schemas.microsoft.com/office/drawing/2014/main" id="{4F6D7094-931A-4C0C-9E84-E9244DC411C5}"/>
              </a:ext>
            </a:extLst>
          </p:cNvPr>
          <p:cNvSpPr txBox="1"/>
          <p:nvPr/>
        </p:nvSpPr>
        <p:spPr>
          <a:xfrm>
            <a:off x="8183524" y="3679064"/>
            <a:ext cx="515165" cy="276999"/>
          </a:xfrm>
          <a:prstGeom prst="rect">
            <a:avLst/>
          </a:prstGeom>
          <a:noFill/>
        </p:spPr>
        <p:txBody>
          <a:bodyPr wrap="square" rtlCol="0">
            <a:spAutoFit/>
          </a:bodyPr>
          <a:lstStyle/>
          <a:p>
            <a:r>
              <a:rPr lang="uk-UA" sz="1200" dirty="0">
                <a:solidFill>
                  <a:schemeClr val="bg1"/>
                </a:solidFill>
              </a:rPr>
              <a:t>16,7</a:t>
            </a:r>
          </a:p>
        </p:txBody>
      </p:sp>
      <p:sp>
        <p:nvSpPr>
          <p:cNvPr id="124" name="TextBox 123">
            <a:extLst>
              <a:ext uri="{FF2B5EF4-FFF2-40B4-BE49-F238E27FC236}">
                <a16:creationId xmlns:a16="http://schemas.microsoft.com/office/drawing/2014/main" id="{7CEEB43B-970A-448D-9B46-4A72A0DEA45A}"/>
              </a:ext>
            </a:extLst>
          </p:cNvPr>
          <p:cNvSpPr txBox="1"/>
          <p:nvPr/>
        </p:nvSpPr>
        <p:spPr>
          <a:xfrm>
            <a:off x="7389432" y="3676820"/>
            <a:ext cx="515165" cy="276999"/>
          </a:xfrm>
          <a:prstGeom prst="rect">
            <a:avLst/>
          </a:prstGeom>
          <a:noFill/>
        </p:spPr>
        <p:txBody>
          <a:bodyPr wrap="square" rtlCol="0">
            <a:spAutoFit/>
          </a:bodyPr>
          <a:lstStyle/>
          <a:p>
            <a:r>
              <a:rPr lang="uk-UA" sz="1200" dirty="0">
                <a:solidFill>
                  <a:schemeClr val="bg1"/>
                </a:solidFill>
              </a:rPr>
              <a:t>24,7</a:t>
            </a:r>
          </a:p>
        </p:txBody>
      </p:sp>
      <p:sp>
        <p:nvSpPr>
          <p:cNvPr id="125" name="TextBox 124">
            <a:extLst>
              <a:ext uri="{FF2B5EF4-FFF2-40B4-BE49-F238E27FC236}">
                <a16:creationId xmlns:a16="http://schemas.microsoft.com/office/drawing/2014/main" id="{2F04B4E7-03E3-4692-BB80-F005B9B1483C}"/>
              </a:ext>
            </a:extLst>
          </p:cNvPr>
          <p:cNvSpPr txBox="1"/>
          <p:nvPr/>
        </p:nvSpPr>
        <p:spPr>
          <a:xfrm>
            <a:off x="4837587" y="4020315"/>
            <a:ext cx="515165" cy="276999"/>
          </a:xfrm>
          <a:prstGeom prst="rect">
            <a:avLst/>
          </a:prstGeom>
          <a:noFill/>
        </p:spPr>
        <p:txBody>
          <a:bodyPr wrap="square" rtlCol="0">
            <a:spAutoFit/>
          </a:bodyPr>
          <a:lstStyle/>
          <a:p>
            <a:r>
              <a:rPr lang="uk-UA" sz="1200" dirty="0">
                <a:solidFill>
                  <a:schemeClr val="bg1"/>
                </a:solidFill>
              </a:rPr>
              <a:t>9,3</a:t>
            </a:r>
          </a:p>
        </p:txBody>
      </p:sp>
      <p:sp>
        <p:nvSpPr>
          <p:cNvPr id="126" name="TextBox 125">
            <a:extLst>
              <a:ext uri="{FF2B5EF4-FFF2-40B4-BE49-F238E27FC236}">
                <a16:creationId xmlns:a16="http://schemas.microsoft.com/office/drawing/2014/main" id="{DBDC0288-F189-4A27-8648-DEB5BF055D3B}"/>
              </a:ext>
            </a:extLst>
          </p:cNvPr>
          <p:cNvSpPr txBox="1"/>
          <p:nvPr/>
        </p:nvSpPr>
        <p:spPr>
          <a:xfrm>
            <a:off x="5188403" y="4018026"/>
            <a:ext cx="515165" cy="276999"/>
          </a:xfrm>
          <a:prstGeom prst="rect">
            <a:avLst/>
          </a:prstGeom>
          <a:noFill/>
        </p:spPr>
        <p:txBody>
          <a:bodyPr wrap="square" rtlCol="0">
            <a:spAutoFit/>
          </a:bodyPr>
          <a:lstStyle/>
          <a:p>
            <a:r>
              <a:rPr lang="uk-UA" sz="1200" dirty="0">
                <a:solidFill>
                  <a:schemeClr val="bg1"/>
                </a:solidFill>
              </a:rPr>
              <a:t>8,0</a:t>
            </a:r>
          </a:p>
        </p:txBody>
      </p:sp>
      <p:sp>
        <p:nvSpPr>
          <p:cNvPr id="127" name="TextBox 126">
            <a:extLst>
              <a:ext uri="{FF2B5EF4-FFF2-40B4-BE49-F238E27FC236}">
                <a16:creationId xmlns:a16="http://schemas.microsoft.com/office/drawing/2014/main" id="{BB178171-FC96-4908-AE5B-FF82D3EF39CC}"/>
              </a:ext>
            </a:extLst>
          </p:cNvPr>
          <p:cNvSpPr txBox="1"/>
          <p:nvPr/>
        </p:nvSpPr>
        <p:spPr>
          <a:xfrm>
            <a:off x="5838065" y="4026639"/>
            <a:ext cx="515165" cy="276999"/>
          </a:xfrm>
          <a:prstGeom prst="rect">
            <a:avLst/>
          </a:prstGeom>
          <a:noFill/>
        </p:spPr>
        <p:txBody>
          <a:bodyPr wrap="square" rtlCol="0">
            <a:spAutoFit/>
          </a:bodyPr>
          <a:lstStyle/>
          <a:p>
            <a:r>
              <a:rPr lang="uk-UA" sz="1200" dirty="0">
                <a:solidFill>
                  <a:schemeClr val="bg1"/>
                </a:solidFill>
              </a:rPr>
              <a:t>30,0</a:t>
            </a:r>
          </a:p>
        </p:txBody>
      </p:sp>
      <p:sp>
        <p:nvSpPr>
          <p:cNvPr id="128" name="TextBox 127">
            <a:extLst>
              <a:ext uri="{FF2B5EF4-FFF2-40B4-BE49-F238E27FC236}">
                <a16:creationId xmlns:a16="http://schemas.microsoft.com/office/drawing/2014/main" id="{EAA7EB25-798B-4659-BA39-603E72DD5AEC}"/>
              </a:ext>
            </a:extLst>
          </p:cNvPr>
          <p:cNvSpPr txBox="1"/>
          <p:nvPr/>
        </p:nvSpPr>
        <p:spPr>
          <a:xfrm>
            <a:off x="8057178" y="4025811"/>
            <a:ext cx="515165" cy="276999"/>
          </a:xfrm>
          <a:prstGeom prst="rect">
            <a:avLst/>
          </a:prstGeom>
          <a:noFill/>
        </p:spPr>
        <p:txBody>
          <a:bodyPr wrap="square" rtlCol="0">
            <a:spAutoFit/>
          </a:bodyPr>
          <a:lstStyle/>
          <a:p>
            <a:r>
              <a:rPr lang="uk-UA" sz="1200" dirty="0"/>
              <a:t>24,0</a:t>
            </a:r>
          </a:p>
        </p:txBody>
      </p:sp>
      <p:sp>
        <p:nvSpPr>
          <p:cNvPr id="129" name="TextBox 128">
            <a:extLst>
              <a:ext uri="{FF2B5EF4-FFF2-40B4-BE49-F238E27FC236}">
                <a16:creationId xmlns:a16="http://schemas.microsoft.com/office/drawing/2014/main" id="{76D09E0B-610E-4FCB-A7CD-D51AA2D7C7A9}"/>
              </a:ext>
            </a:extLst>
          </p:cNvPr>
          <p:cNvSpPr txBox="1"/>
          <p:nvPr/>
        </p:nvSpPr>
        <p:spPr>
          <a:xfrm>
            <a:off x="5052639" y="4380758"/>
            <a:ext cx="515165" cy="276999"/>
          </a:xfrm>
          <a:prstGeom prst="rect">
            <a:avLst/>
          </a:prstGeom>
          <a:noFill/>
        </p:spPr>
        <p:txBody>
          <a:bodyPr wrap="square" rtlCol="0">
            <a:spAutoFit/>
          </a:bodyPr>
          <a:lstStyle/>
          <a:p>
            <a:r>
              <a:rPr lang="uk-UA" sz="1200" dirty="0">
                <a:solidFill>
                  <a:schemeClr val="bg1"/>
                </a:solidFill>
              </a:rPr>
              <a:t>20,0</a:t>
            </a:r>
          </a:p>
        </p:txBody>
      </p:sp>
      <p:sp>
        <p:nvSpPr>
          <p:cNvPr id="130" name="TextBox 129">
            <a:extLst>
              <a:ext uri="{FF2B5EF4-FFF2-40B4-BE49-F238E27FC236}">
                <a16:creationId xmlns:a16="http://schemas.microsoft.com/office/drawing/2014/main" id="{E4DDE13C-850C-4D7D-8749-D32BEA5FA5A4}"/>
              </a:ext>
            </a:extLst>
          </p:cNvPr>
          <p:cNvSpPr txBox="1"/>
          <p:nvPr/>
        </p:nvSpPr>
        <p:spPr>
          <a:xfrm>
            <a:off x="7946180" y="4377871"/>
            <a:ext cx="515165" cy="276999"/>
          </a:xfrm>
          <a:prstGeom prst="rect">
            <a:avLst/>
          </a:prstGeom>
          <a:noFill/>
        </p:spPr>
        <p:txBody>
          <a:bodyPr wrap="square" rtlCol="0">
            <a:spAutoFit/>
          </a:bodyPr>
          <a:lstStyle/>
          <a:p>
            <a:r>
              <a:rPr lang="uk-UA" sz="1200" dirty="0">
                <a:solidFill>
                  <a:schemeClr val="bg1"/>
                </a:solidFill>
              </a:rPr>
              <a:t>14,0</a:t>
            </a:r>
          </a:p>
        </p:txBody>
      </p:sp>
      <p:sp>
        <p:nvSpPr>
          <p:cNvPr id="131" name="TextBox 130">
            <a:extLst>
              <a:ext uri="{FF2B5EF4-FFF2-40B4-BE49-F238E27FC236}">
                <a16:creationId xmlns:a16="http://schemas.microsoft.com/office/drawing/2014/main" id="{07C293F5-3EA3-4D01-9071-29C20CA1CC89}"/>
              </a:ext>
            </a:extLst>
          </p:cNvPr>
          <p:cNvSpPr txBox="1"/>
          <p:nvPr/>
        </p:nvSpPr>
        <p:spPr>
          <a:xfrm>
            <a:off x="5235499" y="4742057"/>
            <a:ext cx="515165" cy="276999"/>
          </a:xfrm>
          <a:prstGeom prst="rect">
            <a:avLst/>
          </a:prstGeom>
          <a:noFill/>
        </p:spPr>
        <p:txBody>
          <a:bodyPr wrap="square" rtlCol="0">
            <a:spAutoFit/>
          </a:bodyPr>
          <a:lstStyle/>
          <a:p>
            <a:r>
              <a:rPr lang="uk-UA" sz="1200" dirty="0">
                <a:solidFill>
                  <a:schemeClr val="bg1"/>
                </a:solidFill>
              </a:rPr>
              <a:t>32,0</a:t>
            </a:r>
          </a:p>
        </p:txBody>
      </p:sp>
      <p:sp>
        <p:nvSpPr>
          <p:cNvPr id="132" name="TextBox 131">
            <a:extLst>
              <a:ext uri="{FF2B5EF4-FFF2-40B4-BE49-F238E27FC236}">
                <a16:creationId xmlns:a16="http://schemas.microsoft.com/office/drawing/2014/main" id="{72A501C5-6DD8-482E-BE3A-2E1A3A6443E2}"/>
              </a:ext>
            </a:extLst>
          </p:cNvPr>
          <p:cNvSpPr txBox="1"/>
          <p:nvPr/>
        </p:nvSpPr>
        <p:spPr>
          <a:xfrm>
            <a:off x="6918837" y="4021713"/>
            <a:ext cx="515165" cy="276999"/>
          </a:xfrm>
          <a:prstGeom prst="rect">
            <a:avLst/>
          </a:prstGeom>
          <a:noFill/>
        </p:spPr>
        <p:txBody>
          <a:bodyPr wrap="square" rtlCol="0">
            <a:spAutoFit/>
          </a:bodyPr>
          <a:lstStyle/>
          <a:p>
            <a:r>
              <a:rPr lang="uk-UA" sz="1200" dirty="0"/>
              <a:t>28,7</a:t>
            </a:r>
          </a:p>
        </p:txBody>
      </p:sp>
      <p:sp>
        <p:nvSpPr>
          <p:cNvPr id="133" name="TextBox 132">
            <a:extLst>
              <a:ext uri="{FF2B5EF4-FFF2-40B4-BE49-F238E27FC236}">
                <a16:creationId xmlns:a16="http://schemas.microsoft.com/office/drawing/2014/main" id="{A0C898D7-450C-4F07-94AF-B4F3B5E19059}"/>
              </a:ext>
            </a:extLst>
          </p:cNvPr>
          <p:cNvSpPr txBox="1"/>
          <p:nvPr/>
        </p:nvSpPr>
        <p:spPr>
          <a:xfrm>
            <a:off x="5873430" y="4361696"/>
            <a:ext cx="515165" cy="276999"/>
          </a:xfrm>
          <a:prstGeom prst="rect">
            <a:avLst/>
          </a:prstGeom>
          <a:noFill/>
        </p:spPr>
        <p:txBody>
          <a:bodyPr wrap="square" rtlCol="0">
            <a:spAutoFit/>
          </a:bodyPr>
          <a:lstStyle/>
          <a:p>
            <a:r>
              <a:rPr lang="uk-UA" sz="1200" dirty="0">
                <a:solidFill>
                  <a:schemeClr val="bg1"/>
                </a:solidFill>
              </a:rPr>
              <a:t>26,0</a:t>
            </a:r>
          </a:p>
        </p:txBody>
      </p:sp>
      <p:sp>
        <p:nvSpPr>
          <p:cNvPr id="134" name="TextBox 133">
            <a:extLst>
              <a:ext uri="{FF2B5EF4-FFF2-40B4-BE49-F238E27FC236}">
                <a16:creationId xmlns:a16="http://schemas.microsoft.com/office/drawing/2014/main" id="{F5162605-88C5-498B-8BBB-2B4208C5A20E}"/>
              </a:ext>
            </a:extLst>
          </p:cNvPr>
          <p:cNvSpPr txBox="1"/>
          <p:nvPr/>
        </p:nvSpPr>
        <p:spPr>
          <a:xfrm>
            <a:off x="8340722" y="4742057"/>
            <a:ext cx="515165" cy="276999"/>
          </a:xfrm>
          <a:prstGeom prst="rect">
            <a:avLst/>
          </a:prstGeom>
          <a:noFill/>
        </p:spPr>
        <p:txBody>
          <a:bodyPr wrap="square" rtlCol="0">
            <a:spAutoFit/>
          </a:bodyPr>
          <a:lstStyle/>
          <a:p>
            <a:r>
              <a:rPr lang="uk-UA" sz="1200" dirty="0">
                <a:solidFill>
                  <a:schemeClr val="bg1"/>
                </a:solidFill>
              </a:rPr>
              <a:t>9,3</a:t>
            </a:r>
          </a:p>
        </p:txBody>
      </p:sp>
      <p:sp>
        <p:nvSpPr>
          <p:cNvPr id="135" name="TextBox 134">
            <a:extLst>
              <a:ext uri="{FF2B5EF4-FFF2-40B4-BE49-F238E27FC236}">
                <a16:creationId xmlns:a16="http://schemas.microsoft.com/office/drawing/2014/main" id="{46339B8C-D470-4AB7-80F7-FB204A0B1714}"/>
              </a:ext>
            </a:extLst>
          </p:cNvPr>
          <p:cNvSpPr txBox="1"/>
          <p:nvPr/>
        </p:nvSpPr>
        <p:spPr>
          <a:xfrm>
            <a:off x="8369894" y="4368244"/>
            <a:ext cx="515165" cy="276999"/>
          </a:xfrm>
          <a:prstGeom prst="rect">
            <a:avLst/>
          </a:prstGeom>
          <a:noFill/>
        </p:spPr>
        <p:txBody>
          <a:bodyPr wrap="square" rtlCol="0">
            <a:spAutoFit/>
          </a:bodyPr>
          <a:lstStyle/>
          <a:p>
            <a:r>
              <a:rPr lang="uk-UA" sz="1200" dirty="0">
                <a:solidFill>
                  <a:schemeClr val="bg1"/>
                </a:solidFill>
              </a:rPr>
              <a:t>7,3</a:t>
            </a:r>
          </a:p>
        </p:txBody>
      </p:sp>
      <p:sp>
        <p:nvSpPr>
          <p:cNvPr id="136" name="TextBox 135">
            <a:extLst>
              <a:ext uri="{FF2B5EF4-FFF2-40B4-BE49-F238E27FC236}">
                <a16:creationId xmlns:a16="http://schemas.microsoft.com/office/drawing/2014/main" id="{5EDF4511-A8A5-4E61-B880-516308C11BFA}"/>
              </a:ext>
            </a:extLst>
          </p:cNvPr>
          <p:cNvSpPr txBox="1"/>
          <p:nvPr/>
        </p:nvSpPr>
        <p:spPr>
          <a:xfrm>
            <a:off x="6983875" y="4388576"/>
            <a:ext cx="515165" cy="276999"/>
          </a:xfrm>
          <a:prstGeom prst="rect">
            <a:avLst/>
          </a:prstGeom>
          <a:noFill/>
        </p:spPr>
        <p:txBody>
          <a:bodyPr wrap="square" rtlCol="0">
            <a:spAutoFit/>
          </a:bodyPr>
          <a:lstStyle/>
          <a:p>
            <a:r>
              <a:rPr lang="uk-UA" sz="1200" dirty="0">
                <a:solidFill>
                  <a:schemeClr val="bg1"/>
                </a:solidFill>
              </a:rPr>
              <a:t>32,7</a:t>
            </a:r>
          </a:p>
        </p:txBody>
      </p:sp>
      <p:sp>
        <p:nvSpPr>
          <p:cNvPr id="137" name="TextBox 136">
            <a:extLst>
              <a:ext uri="{FF2B5EF4-FFF2-40B4-BE49-F238E27FC236}">
                <a16:creationId xmlns:a16="http://schemas.microsoft.com/office/drawing/2014/main" id="{1B454380-7F6C-4635-9723-E51BDF9FC122}"/>
              </a:ext>
            </a:extLst>
          </p:cNvPr>
          <p:cNvSpPr txBox="1"/>
          <p:nvPr/>
        </p:nvSpPr>
        <p:spPr>
          <a:xfrm>
            <a:off x="6253335" y="4733852"/>
            <a:ext cx="515165" cy="276999"/>
          </a:xfrm>
          <a:prstGeom prst="rect">
            <a:avLst/>
          </a:prstGeom>
          <a:noFill/>
        </p:spPr>
        <p:txBody>
          <a:bodyPr wrap="square" rtlCol="0">
            <a:spAutoFit/>
          </a:bodyPr>
          <a:lstStyle/>
          <a:p>
            <a:r>
              <a:rPr lang="uk-UA" sz="1200" dirty="0">
                <a:solidFill>
                  <a:schemeClr val="bg1"/>
                </a:solidFill>
              </a:rPr>
              <a:t>20,7</a:t>
            </a:r>
          </a:p>
        </p:txBody>
      </p:sp>
      <p:sp>
        <p:nvSpPr>
          <p:cNvPr id="138" name="TextBox 137">
            <a:extLst>
              <a:ext uri="{FF2B5EF4-FFF2-40B4-BE49-F238E27FC236}">
                <a16:creationId xmlns:a16="http://schemas.microsoft.com/office/drawing/2014/main" id="{42921321-020A-4E3F-8F78-0A0E44531ADC}"/>
              </a:ext>
            </a:extLst>
          </p:cNvPr>
          <p:cNvSpPr txBox="1"/>
          <p:nvPr/>
        </p:nvSpPr>
        <p:spPr>
          <a:xfrm>
            <a:off x="7199482" y="4740718"/>
            <a:ext cx="515165" cy="276999"/>
          </a:xfrm>
          <a:prstGeom prst="rect">
            <a:avLst/>
          </a:prstGeom>
          <a:noFill/>
        </p:spPr>
        <p:txBody>
          <a:bodyPr wrap="square" rtlCol="0">
            <a:spAutoFit/>
          </a:bodyPr>
          <a:lstStyle/>
          <a:p>
            <a:r>
              <a:rPr lang="uk-UA" sz="1200" dirty="0">
                <a:solidFill>
                  <a:schemeClr val="bg1"/>
                </a:solidFill>
              </a:rPr>
              <a:t>28,7</a:t>
            </a:r>
          </a:p>
        </p:txBody>
      </p:sp>
      <p:sp>
        <p:nvSpPr>
          <p:cNvPr id="139" name="TextBox 138">
            <a:extLst>
              <a:ext uri="{FF2B5EF4-FFF2-40B4-BE49-F238E27FC236}">
                <a16:creationId xmlns:a16="http://schemas.microsoft.com/office/drawing/2014/main" id="{4D57AD4C-FAF6-4B5B-80A9-BB01A4AC3F2C}"/>
              </a:ext>
            </a:extLst>
          </p:cNvPr>
          <p:cNvSpPr txBox="1"/>
          <p:nvPr/>
        </p:nvSpPr>
        <p:spPr>
          <a:xfrm>
            <a:off x="7963810" y="4733852"/>
            <a:ext cx="515165" cy="276999"/>
          </a:xfrm>
          <a:prstGeom prst="rect">
            <a:avLst/>
          </a:prstGeom>
          <a:noFill/>
        </p:spPr>
        <p:txBody>
          <a:bodyPr wrap="square" rtlCol="0">
            <a:spAutoFit/>
          </a:bodyPr>
          <a:lstStyle/>
          <a:p>
            <a:r>
              <a:rPr lang="uk-UA" sz="1200" dirty="0">
                <a:solidFill>
                  <a:schemeClr val="bg1"/>
                </a:solidFill>
              </a:rPr>
              <a:t>9,3</a:t>
            </a:r>
          </a:p>
        </p:txBody>
      </p:sp>
      <p:sp>
        <p:nvSpPr>
          <p:cNvPr id="140" name="TextBox 139">
            <a:extLst>
              <a:ext uri="{FF2B5EF4-FFF2-40B4-BE49-F238E27FC236}">
                <a16:creationId xmlns:a16="http://schemas.microsoft.com/office/drawing/2014/main" id="{8EF602A1-83F1-4194-AE92-A439586AC7EE}"/>
              </a:ext>
            </a:extLst>
          </p:cNvPr>
          <p:cNvSpPr txBox="1"/>
          <p:nvPr/>
        </p:nvSpPr>
        <p:spPr>
          <a:xfrm>
            <a:off x="8441106" y="1553616"/>
            <a:ext cx="515165" cy="276999"/>
          </a:xfrm>
          <a:prstGeom prst="rect">
            <a:avLst/>
          </a:prstGeom>
          <a:noFill/>
        </p:spPr>
        <p:txBody>
          <a:bodyPr wrap="square" rtlCol="0">
            <a:spAutoFit/>
          </a:bodyPr>
          <a:lstStyle/>
          <a:p>
            <a:r>
              <a:rPr lang="uk-UA" sz="1200" dirty="0">
                <a:solidFill>
                  <a:schemeClr val="bg1"/>
                </a:solidFill>
              </a:rPr>
              <a:t>4,7</a:t>
            </a:r>
          </a:p>
        </p:txBody>
      </p:sp>
      <p:sp>
        <p:nvSpPr>
          <p:cNvPr id="141" name="TextBox 140">
            <a:extLst>
              <a:ext uri="{FF2B5EF4-FFF2-40B4-BE49-F238E27FC236}">
                <a16:creationId xmlns:a16="http://schemas.microsoft.com/office/drawing/2014/main" id="{A37B6B22-2D73-414A-8531-67671E04CA7F}"/>
              </a:ext>
            </a:extLst>
          </p:cNvPr>
          <p:cNvSpPr txBox="1"/>
          <p:nvPr/>
        </p:nvSpPr>
        <p:spPr>
          <a:xfrm>
            <a:off x="8441105" y="1907967"/>
            <a:ext cx="515165" cy="276999"/>
          </a:xfrm>
          <a:prstGeom prst="rect">
            <a:avLst/>
          </a:prstGeom>
          <a:noFill/>
        </p:spPr>
        <p:txBody>
          <a:bodyPr wrap="square" rtlCol="0">
            <a:spAutoFit/>
          </a:bodyPr>
          <a:lstStyle/>
          <a:p>
            <a:r>
              <a:rPr lang="uk-UA" sz="1200" dirty="0">
                <a:solidFill>
                  <a:schemeClr val="bg1"/>
                </a:solidFill>
              </a:rPr>
              <a:t>4,7</a:t>
            </a:r>
          </a:p>
        </p:txBody>
      </p:sp>
      <p:sp>
        <p:nvSpPr>
          <p:cNvPr id="142" name="TextBox 141">
            <a:extLst>
              <a:ext uri="{FF2B5EF4-FFF2-40B4-BE49-F238E27FC236}">
                <a16:creationId xmlns:a16="http://schemas.microsoft.com/office/drawing/2014/main" id="{8149BA7D-AD66-41DB-A44C-8925BF45B0ED}"/>
              </a:ext>
            </a:extLst>
          </p:cNvPr>
          <p:cNvSpPr txBox="1"/>
          <p:nvPr/>
        </p:nvSpPr>
        <p:spPr>
          <a:xfrm>
            <a:off x="8417404" y="3290715"/>
            <a:ext cx="515165" cy="276999"/>
          </a:xfrm>
          <a:prstGeom prst="rect">
            <a:avLst/>
          </a:prstGeom>
          <a:noFill/>
        </p:spPr>
        <p:txBody>
          <a:bodyPr wrap="square" rtlCol="0">
            <a:spAutoFit/>
          </a:bodyPr>
          <a:lstStyle/>
          <a:p>
            <a:r>
              <a:rPr lang="uk-UA" sz="1200" dirty="0">
                <a:solidFill>
                  <a:schemeClr val="bg1"/>
                </a:solidFill>
              </a:rPr>
              <a:t>6,0</a:t>
            </a:r>
          </a:p>
        </p:txBody>
      </p:sp>
      <p:sp>
        <p:nvSpPr>
          <p:cNvPr id="143" name="TextBox 142">
            <a:extLst>
              <a:ext uri="{FF2B5EF4-FFF2-40B4-BE49-F238E27FC236}">
                <a16:creationId xmlns:a16="http://schemas.microsoft.com/office/drawing/2014/main" id="{50E61FCE-B2F7-46C1-B8D4-8D5CB009E6E3}"/>
              </a:ext>
            </a:extLst>
          </p:cNvPr>
          <p:cNvSpPr txBox="1"/>
          <p:nvPr/>
        </p:nvSpPr>
        <p:spPr>
          <a:xfrm>
            <a:off x="2564961" y="1204215"/>
            <a:ext cx="2268900" cy="276999"/>
          </a:xfrm>
          <a:prstGeom prst="rect">
            <a:avLst/>
          </a:prstGeom>
          <a:noFill/>
        </p:spPr>
        <p:txBody>
          <a:bodyPr wrap="square" rtlCol="0">
            <a:spAutoFit/>
          </a:bodyPr>
          <a:lstStyle/>
          <a:p>
            <a:r>
              <a:rPr lang="uk-UA" sz="1200" i="1" dirty="0"/>
              <a:t>пацієнти, які хворіють на ТБ</a:t>
            </a:r>
          </a:p>
        </p:txBody>
      </p:sp>
      <p:pic>
        <p:nvPicPr>
          <p:cNvPr id="144" name="Рисунок 143">
            <a:extLst>
              <a:ext uri="{FF2B5EF4-FFF2-40B4-BE49-F238E27FC236}">
                <a16:creationId xmlns:a16="http://schemas.microsoft.com/office/drawing/2014/main" id="{346DDAB1-5CDA-4273-8EA1-A45172BF2A4B}"/>
              </a:ext>
            </a:extLst>
          </p:cNvPr>
          <p:cNvPicPr>
            <a:picLocks noChangeAspect="1"/>
          </p:cNvPicPr>
          <p:nvPr/>
        </p:nvPicPr>
        <p:blipFill>
          <a:blip r:embed="rId4"/>
          <a:stretch>
            <a:fillRect/>
          </a:stretch>
        </p:blipFill>
        <p:spPr>
          <a:xfrm>
            <a:off x="5192496" y="1028675"/>
            <a:ext cx="209579" cy="171474"/>
          </a:xfrm>
          <a:prstGeom prst="rect">
            <a:avLst/>
          </a:prstGeom>
        </p:spPr>
      </p:pic>
      <p:pic>
        <p:nvPicPr>
          <p:cNvPr id="145" name="Рисунок 144">
            <a:extLst>
              <a:ext uri="{FF2B5EF4-FFF2-40B4-BE49-F238E27FC236}">
                <a16:creationId xmlns:a16="http://schemas.microsoft.com/office/drawing/2014/main" id="{9BEE84B8-9898-42CC-B4BC-2319D4967DB1}"/>
              </a:ext>
            </a:extLst>
          </p:cNvPr>
          <p:cNvPicPr>
            <a:picLocks noChangeAspect="1"/>
          </p:cNvPicPr>
          <p:nvPr/>
        </p:nvPicPr>
        <p:blipFill>
          <a:blip r:embed="rId5"/>
          <a:stretch>
            <a:fillRect/>
          </a:stretch>
        </p:blipFill>
        <p:spPr>
          <a:xfrm>
            <a:off x="5896295" y="968888"/>
            <a:ext cx="257211" cy="181000"/>
          </a:xfrm>
          <a:prstGeom prst="rect">
            <a:avLst/>
          </a:prstGeom>
        </p:spPr>
      </p:pic>
      <p:pic>
        <p:nvPicPr>
          <p:cNvPr id="146" name="Рисунок 145">
            <a:extLst>
              <a:ext uri="{FF2B5EF4-FFF2-40B4-BE49-F238E27FC236}">
                <a16:creationId xmlns:a16="http://schemas.microsoft.com/office/drawing/2014/main" id="{725FB9AC-4AA9-4D99-A87F-F2D77E37A2A1}"/>
              </a:ext>
            </a:extLst>
          </p:cNvPr>
          <p:cNvPicPr>
            <a:picLocks noChangeAspect="1"/>
          </p:cNvPicPr>
          <p:nvPr/>
        </p:nvPicPr>
        <p:blipFill>
          <a:blip r:embed="rId6"/>
          <a:stretch>
            <a:fillRect/>
          </a:stretch>
        </p:blipFill>
        <p:spPr>
          <a:xfrm>
            <a:off x="6690249" y="962037"/>
            <a:ext cx="228632" cy="190527"/>
          </a:xfrm>
          <a:prstGeom prst="rect">
            <a:avLst/>
          </a:prstGeom>
        </p:spPr>
      </p:pic>
      <p:pic>
        <p:nvPicPr>
          <p:cNvPr id="147" name="Рисунок 146">
            <a:extLst>
              <a:ext uri="{FF2B5EF4-FFF2-40B4-BE49-F238E27FC236}">
                <a16:creationId xmlns:a16="http://schemas.microsoft.com/office/drawing/2014/main" id="{EDA43A2A-875D-43EF-ADFE-B4B0D66A72AA}"/>
              </a:ext>
            </a:extLst>
          </p:cNvPr>
          <p:cNvPicPr>
            <a:picLocks noChangeAspect="1"/>
          </p:cNvPicPr>
          <p:nvPr/>
        </p:nvPicPr>
        <p:blipFill>
          <a:blip r:embed="rId7"/>
          <a:stretch>
            <a:fillRect/>
          </a:stretch>
        </p:blipFill>
        <p:spPr>
          <a:xfrm>
            <a:off x="7497595" y="969485"/>
            <a:ext cx="181000" cy="171474"/>
          </a:xfrm>
          <a:prstGeom prst="rect">
            <a:avLst/>
          </a:prstGeom>
        </p:spPr>
      </p:pic>
      <p:pic>
        <p:nvPicPr>
          <p:cNvPr id="148" name="Рисунок 147">
            <a:extLst>
              <a:ext uri="{FF2B5EF4-FFF2-40B4-BE49-F238E27FC236}">
                <a16:creationId xmlns:a16="http://schemas.microsoft.com/office/drawing/2014/main" id="{32EA28E4-4CEE-4A8A-BCB6-976C7C973D62}"/>
              </a:ext>
            </a:extLst>
          </p:cNvPr>
          <p:cNvPicPr>
            <a:picLocks noChangeAspect="1"/>
          </p:cNvPicPr>
          <p:nvPr/>
        </p:nvPicPr>
        <p:blipFill>
          <a:blip r:embed="rId8"/>
          <a:stretch>
            <a:fillRect/>
          </a:stretch>
        </p:blipFill>
        <p:spPr>
          <a:xfrm>
            <a:off x="8357781" y="988705"/>
            <a:ext cx="200053" cy="200053"/>
          </a:xfrm>
          <a:prstGeom prst="rect">
            <a:avLst/>
          </a:prstGeom>
        </p:spPr>
      </p:pic>
      <p:sp>
        <p:nvSpPr>
          <p:cNvPr id="149" name="TextBox 148">
            <a:extLst>
              <a:ext uri="{FF2B5EF4-FFF2-40B4-BE49-F238E27FC236}">
                <a16:creationId xmlns:a16="http://schemas.microsoft.com/office/drawing/2014/main" id="{ACBAEA87-1115-4742-A57C-BB08AE19F2D2}"/>
              </a:ext>
            </a:extLst>
          </p:cNvPr>
          <p:cNvSpPr txBox="1"/>
          <p:nvPr/>
        </p:nvSpPr>
        <p:spPr>
          <a:xfrm>
            <a:off x="5102972" y="1208401"/>
            <a:ext cx="529686" cy="200055"/>
          </a:xfrm>
          <a:prstGeom prst="rect">
            <a:avLst/>
          </a:prstGeom>
          <a:noFill/>
        </p:spPr>
        <p:txBody>
          <a:bodyPr wrap="square" rtlCol="0">
            <a:spAutoFit/>
          </a:bodyPr>
          <a:lstStyle/>
          <a:p>
            <a:r>
              <a:rPr lang="uk-UA" sz="700" dirty="0"/>
              <a:t>Ніколи</a:t>
            </a:r>
          </a:p>
        </p:txBody>
      </p:sp>
      <p:sp>
        <p:nvSpPr>
          <p:cNvPr id="150" name="TextBox 149">
            <a:extLst>
              <a:ext uri="{FF2B5EF4-FFF2-40B4-BE49-F238E27FC236}">
                <a16:creationId xmlns:a16="http://schemas.microsoft.com/office/drawing/2014/main" id="{B94F6A8C-DA55-48D4-89FD-70A24D55D602}"/>
              </a:ext>
            </a:extLst>
          </p:cNvPr>
          <p:cNvSpPr txBox="1"/>
          <p:nvPr/>
        </p:nvSpPr>
        <p:spPr>
          <a:xfrm>
            <a:off x="5792850" y="1168902"/>
            <a:ext cx="529686" cy="307777"/>
          </a:xfrm>
          <a:prstGeom prst="rect">
            <a:avLst/>
          </a:prstGeom>
          <a:noFill/>
        </p:spPr>
        <p:txBody>
          <a:bodyPr wrap="square" rtlCol="0">
            <a:spAutoFit/>
          </a:bodyPr>
          <a:lstStyle/>
          <a:p>
            <a:pPr algn="ctr"/>
            <a:r>
              <a:rPr lang="uk-UA" sz="700" dirty="0"/>
              <a:t>Майже ніколи</a:t>
            </a:r>
          </a:p>
        </p:txBody>
      </p:sp>
      <p:sp>
        <p:nvSpPr>
          <p:cNvPr id="151" name="TextBox 150">
            <a:extLst>
              <a:ext uri="{FF2B5EF4-FFF2-40B4-BE49-F238E27FC236}">
                <a16:creationId xmlns:a16="http://schemas.microsoft.com/office/drawing/2014/main" id="{CB34DF28-6AF8-4ED7-BC15-2EFC53822458}"/>
              </a:ext>
            </a:extLst>
          </p:cNvPr>
          <p:cNvSpPr txBox="1"/>
          <p:nvPr/>
        </p:nvSpPr>
        <p:spPr>
          <a:xfrm>
            <a:off x="6616650" y="1208401"/>
            <a:ext cx="529686" cy="200055"/>
          </a:xfrm>
          <a:prstGeom prst="rect">
            <a:avLst/>
          </a:prstGeom>
          <a:noFill/>
        </p:spPr>
        <p:txBody>
          <a:bodyPr wrap="square" rtlCol="0">
            <a:spAutoFit/>
          </a:bodyPr>
          <a:lstStyle/>
          <a:p>
            <a:r>
              <a:rPr lang="uk-UA" sz="700" dirty="0"/>
              <a:t>Інколи</a:t>
            </a:r>
          </a:p>
        </p:txBody>
      </p:sp>
      <p:sp>
        <p:nvSpPr>
          <p:cNvPr id="152" name="TextBox 151">
            <a:extLst>
              <a:ext uri="{FF2B5EF4-FFF2-40B4-BE49-F238E27FC236}">
                <a16:creationId xmlns:a16="http://schemas.microsoft.com/office/drawing/2014/main" id="{24ABAF8A-665F-438B-84A8-82C430B88F48}"/>
              </a:ext>
            </a:extLst>
          </p:cNvPr>
          <p:cNvSpPr txBox="1"/>
          <p:nvPr/>
        </p:nvSpPr>
        <p:spPr>
          <a:xfrm>
            <a:off x="7339438" y="1167505"/>
            <a:ext cx="529686" cy="307777"/>
          </a:xfrm>
          <a:prstGeom prst="rect">
            <a:avLst/>
          </a:prstGeom>
          <a:noFill/>
        </p:spPr>
        <p:txBody>
          <a:bodyPr wrap="square" rtlCol="0">
            <a:spAutoFit/>
          </a:bodyPr>
          <a:lstStyle/>
          <a:p>
            <a:pPr algn="ctr"/>
            <a:r>
              <a:rPr lang="uk-UA" sz="700" dirty="0"/>
              <a:t>Доволі часто</a:t>
            </a:r>
          </a:p>
        </p:txBody>
      </p:sp>
      <p:sp>
        <p:nvSpPr>
          <p:cNvPr id="153" name="TextBox 152">
            <a:extLst>
              <a:ext uri="{FF2B5EF4-FFF2-40B4-BE49-F238E27FC236}">
                <a16:creationId xmlns:a16="http://schemas.microsoft.com/office/drawing/2014/main" id="{A2E04685-8F90-42DB-B47C-E0F2B166C06A}"/>
              </a:ext>
            </a:extLst>
          </p:cNvPr>
          <p:cNvSpPr txBox="1"/>
          <p:nvPr/>
        </p:nvSpPr>
        <p:spPr>
          <a:xfrm>
            <a:off x="8255328" y="1230427"/>
            <a:ext cx="529686" cy="200055"/>
          </a:xfrm>
          <a:prstGeom prst="rect">
            <a:avLst/>
          </a:prstGeom>
          <a:noFill/>
        </p:spPr>
        <p:txBody>
          <a:bodyPr wrap="square" rtlCol="0">
            <a:spAutoFit/>
          </a:bodyPr>
          <a:lstStyle/>
          <a:p>
            <a:r>
              <a:rPr lang="uk-UA" sz="700" dirty="0"/>
              <a:t>Часто</a:t>
            </a:r>
          </a:p>
        </p:txBody>
      </p:sp>
    </p:spTree>
    <p:extLst>
      <p:ext uri="{BB962C8B-B14F-4D97-AF65-F5344CB8AC3E}">
        <p14:creationId xmlns:p14="http://schemas.microsoft.com/office/powerpoint/2010/main" val="1924457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Лонгслів жіночий &quot;Слава Україні&quot;">
            <a:extLst>
              <a:ext uri="{FF2B5EF4-FFF2-40B4-BE49-F238E27FC236}">
                <a16:creationId xmlns:a16="http://schemas.microsoft.com/office/drawing/2014/main" id="{975EDC19-7400-4DB3-AA57-04D020194F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6013" y="1142049"/>
            <a:ext cx="4179093" cy="3430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720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1">
            <a:extLst>
              <a:ext uri="{FF2B5EF4-FFF2-40B4-BE49-F238E27FC236}">
                <a16:creationId xmlns:a16="http://schemas.microsoft.com/office/drawing/2014/main" id="{ACD52752-3448-9AFE-27D7-AFF5BD60F347}"/>
              </a:ext>
            </a:extLst>
          </p:cNvPr>
          <p:cNvGrpSpPr>
            <a:grpSpLocks noChangeAspect="1"/>
          </p:cNvGrpSpPr>
          <p:nvPr/>
        </p:nvGrpSpPr>
        <p:grpSpPr bwMode="auto">
          <a:xfrm>
            <a:off x="2893423" y="786739"/>
            <a:ext cx="6034471" cy="3925584"/>
            <a:chOff x="0" y="0"/>
            <a:chExt cx="2818" cy="1888"/>
          </a:xfrm>
        </p:grpSpPr>
        <p:sp>
          <p:nvSpPr>
            <p:cNvPr id="45" name="AutoShape 3">
              <a:extLst>
                <a:ext uri="{FF2B5EF4-FFF2-40B4-BE49-F238E27FC236}">
                  <a16:creationId xmlns:a16="http://schemas.microsoft.com/office/drawing/2014/main" id="{565CE644-372C-F079-561F-59E639447AC5}"/>
                </a:ext>
              </a:extLst>
            </p:cNvPr>
            <p:cNvSpPr>
              <a:spLocks noChangeAspect="1" noChangeArrowheads="1" noTextEdit="1"/>
            </p:cNvSpPr>
            <p:nvPr/>
          </p:nvSpPr>
          <p:spPr bwMode="auto">
            <a:xfrm>
              <a:off x="0" y="0"/>
              <a:ext cx="2818" cy="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uk-UA"/>
            </a:p>
          </p:txBody>
        </p:sp>
        <p:sp>
          <p:nvSpPr>
            <p:cNvPr id="46" name="Freeform 3">
              <a:extLst>
                <a:ext uri="{FF2B5EF4-FFF2-40B4-BE49-F238E27FC236}">
                  <a16:creationId xmlns:a16="http://schemas.microsoft.com/office/drawing/2014/main" id="{9B7D6F74-0094-BEC5-E07F-73972AC5E53A}"/>
                </a:ext>
              </a:extLst>
            </p:cNvPr>
            <p:cNvSpPr>
              <a:spLocks/>
            </p:cNvSpPr>
            <p:nvPr/>
          </p:nvSpPr>
          <p:spPr bwMode="auto">
            <a:xfrm>
              <a:off x="1183" y="513"/>
              <a:ext cx="510" cy="403"/>
            </a:xfrm>
            <a:custGeom>
              <a:avLst/>
              <a:gdLst>
                <a:gd name="T0" fmla="*/ 826 w 1021"/>
                <a:gd name="T1" fmla="*/ 61 h 805"/>
                <a:gd name="T2" fmla="*/ 859 w 1021"/>
                <a:gd name="T3" fmla="*/ 95 h 805"/>
                <a:gd name="T4" fmla="*/ 876 w 1021"/>
                <a:gd name="T5" fmla="*/ 156 h 805"/>
                <a:gd name="T6" fmla="*/ 903 w 1021"/>
                <a:gd name="T7" fmla="*/ 204 h 805"/>
                <a:gd name="T8" fmla="*/ 956 w 1021"/>
                <a:gd name="T9" fmla="*/ 265 h 805"/>
                <a:gd name="T10" fmla="*/ 983 w 1021"/>
                <a:gd name="T11" fmla="*/ 316 h 805"/>
                <a:gd name="T12" fmla="*/ 960 w 1021"/>
                <a:gd name="T13" fmla="*/ 389 h 805"/>
                <a:gd name="T14" fmla="*/ 937 w 1021"/>
                <a:gd name="T15" fmla="*/ 410 h 805"/>
                <a:gd name="T16" fmla="*/ 887 w 1021"/>
                <a:gd name="T17" fmla="*/ 419 h 805"/>
                <a:gd name="T18" fmla="*/ 956 w 1021"/>
                <a:gd name="T19" fmla="*/ 463 h 805"/>
                <a:gd name="T20" fmla="*/ 1004 w 1021"/>
                <a:gd name="T21" fmla="*/ 475 h 805"/>
                <a:gd name="T22" fmla="*/ 1021 w 1021"/>
                <a:gd name="T23" fmla="*/ 528 h 805"/>
                <a:gd name="T24" fmla="*/ 1006 w 1021"/>
                <a:gd name="T25" fmla="*/ 585 h 805"/>
                <a:gd name="T26" fmla="*/ 954 w 1021"/>
                <a:gd name="T27" fmla="*/ 601 h 805"/>
                <a:gd name="T28" fmla="*/ 908 w 1021"/>
                <a:gd name="T29" fmla="*/ 612 h 805"/>
                <a:gd name="T30" fmla="*/ 887 w 1021"/>
                <a:gd name="T31" fmla="*/ 560 h 805"/>
                <a:gd name="T32" fmla="*/ 847 w 1021"/>
                <a:gd name="T33" fmla="*/ 539 h 805"/>
                <a:gd name="T34" fmla="*/ 815 w 1021"/>
                <a:gd name="T35" fmla="*/ 568 h 805"/>
                <a:gd name="T36" fmla="*/ 782 w 1021"/>
                <a:gd name="T37" fmla="*/ 620 h 805"/>
                <a:gd name="T38" fmla="*/ 725 w 1021"/>
                <a:gd name="T39" fmla="*/ 622 h 805"/>
                <a:gd name="T40" fmla="*/ 679 w 1021"/>
                <a:gd name="T41" fmla="*/ 602 h 805"/>
                <a:gd name="T42" fmla="*/ 631 w 1021"/>
                <a:gd name="T43" fmla="*/ 614 h 805"/>
                <a:gd name="T44" fmla="*/ 605 w 1021"/>
                <a:gd name="T45" fmla="*/ 633 h 805"/>
                <a:gd name="T46" fmla="*/ 549 w 1021"/>
                <a:gd name="T47" fmla="*/ 688 h 805"/>
                <a:gd name="T48" fmla="*/ 515 w 1021"/>
                <a:gd name="T49" fmla="*/ 685 h 805"/>
                <a:gd name="T50" fmla="*/ 473 w 1021"/>
                <a:gd name="T51" fmla="*/ 685 h 805"/>
                <a:gd name="T52" fmla="*/ 444 w 1021"/>
                <a:gd name="T53" fmla="*/ 681 h 805"/>
                <a:gd name="T54" fmla="*/ 376 w 1021"/>
                <a:gd name="T55" fmla="*/ 677 h 805"/>
                <a:gd name="T56" fmla="*/ 303 w 1021"/>
                <a:gd name="T57" fmla="*/ 696 h 805"/>
                <a:gd name="T58" fmla="*/ 288 w 1021"/>
                <a:gd name="T59" fmla="*/ 740 h 805"/>
                <a:gd name="T60" fmla="*/ 252 w 1021"/>
                <a:gd name="T61" fmla="*/ 751 h 805"/>
                <a:gd name="T62" fmla="*/ 192 w 1021"/>
                <a:gd name="T63" fmla="*/ 782 h 805"/>
                <a:gd name="T64" fmla="*/ 145 w 1021"/>
                <a:gd name="T65" fmla="*/ 805 h 805"/>
                <a:gd name="T66" fmla="*/ 106 w 1021"/>
                <a:gd name="T67" fmla="*/ 782 h 805"/>
                <a:gd name="T68" fmla="*/ 99 w 1021"/>
                <a:gd name="T69" fmla="*/ 732 h 805"/>
                <a:gd name="T70" fmla="*/ 74 w 1021"/>
                <a:gd name="T71" fmla="*/ 679 h 805"/>
                <a:gd name="T72" fmla="*/ 43 w 1021"/>
                <a:gd name="T73" fmla="*/ 637 h 805"/>
                <a:gd name="T74" fmla="*/ 30 w 1021"/>
                <a:gd name="T75" fmla="*/ 583 h 805"/>
                <a:gd name="T76" fmla="*/ 7 w 1021"/>
                <a:gd name="T77" fmla="*/ 536 h 805"/>
                <a:gd name="T78" fmla="*/ 17 w 1021"/>
                <a:gd name="T79" fmla="*/ 498 h 805"/>
                <a:gd name="T80" fmla="*/ 38 w 1021"/>
                <a:gd name="T81" fmla="*/ 448 h 805"/>
                <a:gd name="T82" fmla="*/ 78 w 1021"/>
                <a:gd name="T83" fmla="*/ 457 h 805"/>
                <a:gd name="T84" fmla="*/ 114 w 1021"/>
                <a:gd name="T85" fmla="*/ 400 h 805"/>
                <a:gd name="T86" fmla="*/ 152 w 1021"/>
                <a:gd name="T87" fmla="*/ 406 h 805"/>
                <a:gd name="T88" fmla="*/ 185 w 1021"/>
                <a:gd name="T89" fmla="*/ 423 h 805"/>
                <a:gd name="T90" fmla="*/ 248 w 1021"/>
                <a:gd name="T91" fmla="*/ 412 h 805"/>
                <a:gd name="T92" fmla="*/ 286 w 1021"/>
                <a:gd name="T93" fmla="*/ 402 h 805"/>
                <a:gd name="T94" fmla="*/ 345 w 1021"/>
                <a:gd name="T95" fmla="*/ 404 h 805"/>
                <a:gd name="T96" fmla="*/ 412 w 1021"/>
                <a:gd name="T97" fmla="*/ 391 h 805"/>
                <a:gd name="T98" fmla="*/ 442 w 1021"/>
                <a:gd name="T99" fmla="*/ 353 h 805"/>
                <a:gd name="T100" fmla="*/ 475 w 1021"/>
                <a:gd name="T101" fmla="*/ 307 h 805"/>
                <a:gd name="T102" fmla="*/ 505 w 1021"/>
                <a:gd name="T103" fmla="*/ 242 h 805"/>
                <a:gd name="T104" fmla="*/ 507 w 1021"/>
                <a:gd name="T105" fmla="*/ 179 h 805"/>
                <a:gd name="T106" fmla="*/ 546 w 1021"/>
                <a:gd name="T107" fmla="*/ 145 h 805"/>
                <a:gd name="T108" fmla="*/ 555 w 1021"/>
                <a:gd name="T109" fmla="*/ 99 h 805"/>
                <a:gd name="T110" fmla="*/ 584 w 1021"/>
                <a:gd name="T111" fmla="*/ 158 h 805"/>
                <a:gd name="T112" fmla="*/ 620 w 1021"/>
                <a:gd name="T113" fmla="*/ 148 h 805"/>
                <a:gd name="T114" fmla="*/ 658 w 1021"/>
                <a:gd name="T115" fmla="*/ 173 h 805"/>
                <a:gd name="T116" fmla="*/ 700 w 1021"/>
                <a:gd name="T117" fmla="*/ 122 h 805"/>
                <a:gd name="T118" fmla="*/ 721 w 1021"/>
                <a:gd name="T119" fmla="*/ 91 h 805"/>
                <a:gd name="T120" fmla="*/ 725 w 1021"/>
                <a:gd name="T121" fmla="*/ 62 h 805"/>
                <a:gd name="T122" fmla="*/ 746 w 1021"/>
                <a:gd name="T123" fmla="*/ 21 h 805"/>
                <a:gd name="T124" fmla="*/ 777 w 1021"/>
                <a:gd name="T125" fmla="*/ 7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21" h="805">
                  <a:moveTo>
                    <a:pt x="788" y="5"/>
                  </a:moveTo>
                  <a:lnTo>
                    <a:pt x="788" y="7"/>
                  </a:lnTo>
                  <a:lnTo>
                    <a:pt x="788" y="11"/>
                  </a:lnTo>
                  <a:lnTo>
                    <a:pt x="799" y="19"/>
                  </a:lnTo>
                  <a:lnTo>
                    <a:pt x="809" y="30"/>
                  </a:lnTo>
                  <a:lnTo>
                    <a:pt x="811" y="32"/>
                  </a:lnTo>
                  <a:lnTo>
                    <a:pt x="817" y="32"/>
                  </a:lnTo>
                  <a:lnTo>
                    <a:pt x="819" y="32"/>
                  </a:lnTo>
                  <a:lnTo>
                    <a:pt x="826" y="38"/>
                  </a:lnTo>
                  <a:lnTo>
                    <a:pt x="830" y="41"/>
                  </a:lnTo>
                  <a:lnTo>
                    <a:pt x="830" y="47"/>
                  </a:lnTo>
                  <a:lnTo>
                    <a:pt x="830" y="49"/>
                  </a:lnTo>
                  <a:lnTo>
                    <a:pt x="830" y="53"/>
                  </a:lnTo>
                  <a:lnTo>
                    <a:pt x="824" y="53"/>
                  </a:lnTo>
                  <a:lnTo>
                    <a:pt x="824" y="55"/>
                  </a:lnTo>
                  <a:lnTo>
                    <a:pt x="824" y="59"/>
                  </a:lnTo>
                  <a:lnTo>
                    <a:pt x="826" y="61"/>
                  </a:lnTo>
                  <a:lnTo>
                    <a:pt x="830" y="61"/>
                  </a:lnTo>
                  <a:lnTo>
                    <a:pt x="832" y="64"/>
                  </a:lnTo>
                  <a:lnTo>
                    <a:pt x="832" y="72"/>
                  </a:lnTo>
                  <a:lnTo>
                    <a:pt x="836" y="80"/>
                  </a:lnTo>
                  <a:lnTo>
                    <a:pt x="836" y="83"/>
                  </a:lnTo>
                  <a:lnTo>
                    <a:pt x="838" y="85"/>
                  </a:lnTo>
                  <a:lnTo>
                    <a:pt x="841" y="85"/>
                  </a:lnTo>
                  <a:lnTo>
                    <a:pt x="843" y="85"/>
                  </a:lnTo>
                  <a:lnTo>
                    <a:pt x="847" y="83"/>
                  </a:lnTo>
                  <a:lnTo>
                    <a:pt x="849" y="83"/>
                  </a:lnTo>
                  <a:lnTo>
                    <a:pt x="853" y="83"/>
                  </a:lnTo>
                  <a:lnTo>
                    <a:pt x="853" y="85"/>
                  </a:lnTo>
                  <a:lnTo>
                    <a:pt x="853" y="89"/>
                  </a:lnTo>
                  <a:lnTo>
                    <a:pt x="855" y="89"/>
                  </a:lnTo>
                  <a:lnTo>
                    <a:pt x="855" y="91"/>
                  </a:lnTo>
                  <a:lnTo>
                    <a:pt x="859" y="91"/>
                  </a:lnTo>
                  <a:lnTo>
                    <a:pt x="859" y="95"/>
                  </a:lnTo>
                  <a:lnTo>
                    <a:pt x="859" y="97"/>
                  </a:lnTo>
                  <a:lnTo>
                    <a:pt x="859" y="103"/>
                  </a:lnTo>
                  <a:lnTo>
                    <a:pt x="861" y="106"/>
                  </a:lnTo>
                  <a:lnTo>
                    <a:pt x="866" y="106"/>
                  </a:lnTo>
                  <a:lnTo>
                    <a:pt x="868" y="108"/>
                  </a:lnTo>
                  <a:lnTo>
                    <a:pt x="868" y="112"/>
                  </a:lnTo>
                  <a:lnTo>
                    <a:pt x="868" y="118"/>
                  </a:lnTo>
                  <a:lnTo>
                    <a:pt x="868" y="120"/>
                  </a:lnTo>
                  <a:lnTo>
                    <a:pt x="870" y="122"/>
                  </a:lnTo>
                  <a:lnTo>
                    <a:pt x="880" y="127"/>
                  </a:lnTo>
                  <a:lnTo>
                    <a:pt x="880" y="131"/>
                  </a:lnTo>
                  <a:lnTo>
                    <a:pt x="876" y="133"/>
                  </a:lnTo>
                  <a:lnTo>
                    <a:pt x="876" y="137"/>
                  </a:lnTo>
                  <a:lnTo>
                    <a:pt x="876" y="145"/>
                  </a:lnTo>
                  <a:lnTo>
                    <a:pt x="876" y="150"/>
                  </a:lnTo>
                  <a:lnTo>
                    <a:pt x="874" y="154"/>
                  </a:lnTo>
                  <a:lnTo>
                    <a:pt x="876" y="156"/>
                  </a:lnTo>
                  <a:lnTo>
                    <a:pt x="880" y="160"/>
                  </a:lnTo>
                  <a:lnTo>
                    <a:pt x="880" y="164"/>
                  </a:lnTo>
                  <a:lnTo>
                    <a:pt x="876" y="166"/>
                  </a:lnTo>
                  <a:lnTo>
                    <a:pt x="874" y="166"/>
                  </a:lnTo>
                  <a:lnTo>
                    <a:pt x="868" y="164"/>
                  </a:lnTo>
                  <a:lnTo>
                    <a:pt x="864" y="164"/>
                  </a:lnTo>
                  <a:lnTo>
                    <a:pt x="862" y="166"/>
                  </a:lnTo>
                  <a:lnTo>
                    <a:pt x="862" y="169"/>
                  </a:lnTo>
                  <a:lnTo>
                    <a:pt x="864" y="169"/>
                  </a:lnTo>
                  <a:lnTo>
                    <a:pt x="868" y="175"/>
                  </a:lnTo>
                  <a:lnTo>
                    <a:pt x="876" y="183"/>
                  </a:lnTo>
                  <a:lnTo>
                    <a:pt x="882" y="192"/>
                  </a:lnTo>
                  <a:lnTo>
                    <a:pt x="882" y="196"/>
                  </a:lnTo>
                  <a:lnTo>
                    <a:pt x="885" y="202"/>
                  </a:lnTo>
                  <a:lnTo>
                    <a:pt x="885" y="204"/>
                  </a:lnTo>
                  <a:lnTo>
                    <a:pt x="899" y="204"/>
                  </a:lnTo>
                  <a:lnTo>
                    <a:pt x="903" y="204"/>
                  </a:lnTo>
                  <a:lnTo>
                    <a:pt x="904" y="207"/>
                  </a:lnTo>
                  <a:lnTo>
                    <a:pt x="908" y="211"/>
                  </a:lnTo>
                  <a:lnTo>
                    <a:pt x="910" y="213"/>
                  </a:lnTo>
                  <a:lnTo>
                    <a:pt x="918" y="213"/>
                  </a:lnTo>
                  <a:lnTo>
                    <a:pt x="920" y="217"/>
                  </a:lnTo>
                  <a:lnTo>
                    <a:pt x="920" y="221"/>
                  </a:lnTo>
                  <a:lnTo>
                    <a:pt x="920" y="223"/>
                  </a:lnTo>
                  <a:lnTo>
                    <a:pt x="920" y="232"/>
                  </a:lnTo>
                  <a:lnTo>
                    <a:pt x="924" y="240"/>
                  </a:lnTo>
                  <a:lnTo>
                    <a:pt x="924" y="246"/>
                  </a:lnTo>
                  <a:lnTo>
                    <a:pt x="924" y="249"/>
                  </a:lnTo>
                  <a:lnTo>
                    <a:pt x="924" y="251"/>
                  </a:lnTo>
                  <a:lnTo>
                    <a:pt x="925" y="255"/>
                  </a:lnTo>
                  <a:lnTo>
                    <a:pt x="929" y="255"/>
                  </a:lnTo>
                  <a:lnTo>
                    <a:pt x="941" y="255"/>
                  </a:lnTo>
                  <a:lnTo>
                    <a:pt x="950" y="259"/>
                  </a:lnTo>
                  <a:lnTo>
                    <a:pt x="956" y="265"/>
                  </a:lnTo>
                  <a:lnTo>
                    <a:pt x="956" y="269"/>
                  </a:lnTo>
                  <a:lnTo>
                    <a:pt x="956" y="270"/>
                  </a:lnTo>
                  <a:lnTo>
                    <a:pt x="960" y="270"/>
                  </a:lnTo>
                  <a:lnTo>
                    <a:pt x="966" y="274"/>
                  </a:lnTo>
                  <a:lnTo>
                    <a:pt x="967" y="276"/>
                  </a:lnTo>
                  <a:lnTo>
                    <a:pt x="967" y="280"/>
                  </a:lnTo>
                  <a:lnTo>
                    <a:pt x="971" y="282"/>
                  </a:lnTo>
                  <a:lnTo>
                    <a:pt x="967" y="286"/>
                  </a:lnTo>
                  <a:lnTo>
                    <a:pt x="971" y="288"/>
                  </a:lnTo>
                  <a:lnTo>
                    <a:pt x="967" y="293"/>
                  </a:lnTo>
                  <a:lnTo>
                    <a:pt x="967" y="297"/>
                  </a:lnTo>
                  <a:lnTo>
                    <a:pt x="967" y="299"/>
                  </a:lnTo>
                  <a:lnTo>
                    <a:pt x="971" y="299"/>
                  </a:lnTo>
                  <a:lnTo>
                    <a:pt x="979" y="307"/>
                  </a:lnTo>
                  <a:lnTo>
                    <a:pt x="983" y="311"/>
                  </a:lnTo>
                  <a:lnTo>
                    <a:pt x="983" y="312"/>
                  </a:lnTo>
                  <a:lnTo>
                    <a:pt x="983" y="316"/>
                  </a:lnTo>
                  <a:lnTo>
                    <a:pt x="983" y="322"/>
                  </a:lnTo>
                  <a:lnTo>
                    <a:pt x="981" y="328"/>
                  </a:lnTo>
                  <a:lnTo>
                    <a:pt x="979" y="330"/>
                  </a:lnTo>
                  <a:lnTo>
                    <a:pt x="975" y="335"/>
                  </a:lnTo>
                  <a:lnTo>
                    <a:pt x="969" y="341"/>
                  </a:lnTo>
                  <a:lnTo>
                    <a:pt x="967" y="345"/>
                  </a:lnTo>
                  <a:lnTo>
                    <a:pt x="964" y="347"/>
                  </a:lnTo>
                  <a:lnTo>
                    <a:pt x="962" y="351"/>
                  </a:lnTo>
                  <a:lnTo>
                    <a:pt x="958" y="354"/>
                  </a:lnTo>
                  <a:lnTo>
                    <a:pt x="958" y="356"/>
                  </a:lnTo>
                  <a:lnTo>
                    <a:pt x="956" y="360"/>
                  </a:lnTo>
                  <a:lnTo>
                    <a:pt x="956" y="366"/>
                  </a:lnTo>
                  <a:lnTo>
                    <a:pt x="956" y="372"/>
                  </a:lnTo>
                  <a:lnTo>
                    <a:pt x="956" y="377"/>
                  </a:lnTo>
                  <a:lnTo>
                    <a:pt x="960" y="379"/>
                  </a:lnTo>
                  <a:lnTo>
                    <a:pt x="960" y="383"/>
                  </a:lnTo>
                  <a:lnTo>
                    <a:pt x="960" y="389"/>
                  </a:lnTo>
                  <a:lnTo>
                    <a:pt x="960" y="391"/>
                  </a:lnTo>
                  <a:lnTo>
                    <a:pt x="960" y="393"/>
                  </a:lnTo>
                  <a:lnTo>
                    <a:pt x="964" y="394"/>
                  </a:lnTo>
                  <a:lnTo>
                    <a:pt x="969" y="394"/>
                  </a:lnTo>
                  <a:lnTo>
                    <a:pt x="971" y="394"/>
                  </a:lnTo>
                  <a:lnTo>
                    <a:pt x="975" y="398"/>
                  </a:lnTo>
                  <a:lnTo>
                    <a:pt x="977" y="402"/>
                  </a:lnTo>
                  <a:lnTo>
                    <a:pt x="981" y="404"/>
                  </a:lnTo>
                  <a:lnTo>
                    <a:pt x="977" y="410"/>
                  </a:lnTo>
                  <a:lnTo>
                    <a:pt x="977" y="414"/>
                  </a:lnTo>
                  <a:lnTo>
                    <a:pt x="977" y="415"/>
                  </a:lnTo>
                  <a:lnTo>
                    <a:pt x="975" y="415"/>
                  </a:lnTo>
                  <a:lnTo>
                    <a:pt x="969" y="415"/>
                  </a:lnTo>
                  <a:lnTo>
                    <a:pt x="956" y="415"/>
                  </a:lnTo>
                  <a:lnTo>
                    <a:pt x="950" y="415"/>
                  </a:lnTo>
                  <a:lnTo>
                    <a:pt x="943" y="412"/>
                  </a:lnTo>
                  <a:lnTo>
                    <a:pt x="937" y="410"/>
                  </a:lnTo>
                  <a:lnTo>
                    <a:pt x="933" y="406"/>
                  </a:lnTo>
                  <a:lnTo>
                    <a:pt x="927" y="404"/>
                  </a:lnTo>
                  <a:lnTo>
                    <a:pt x="922" y="402"/>
                  </a:lnTo>
                  <a:lnTo>
                    <a:pt x="918" y="402"/>
                  </a:lnTo>
                  <a:lnTo>
                    <a:pt x="910" y="400"/>
                  </a:lnTo>
                  <a:lnTo>
                    <a:pt x="908" y="400"/>
                  </a:lnTo>
                  <a:lnTo>
                    <a:pt x="906" y="394"/>
                  </a:lnTo>
                  <a:lnTo>
                    <a:pt x="903" y="393"/>
                  </a:lnTo>
                  <a:lnTo>
                    <a:pt x="901" y="393"/>
                  </a:lnTo>
                  <a:lnTo>
                    <a:pt x="897" y="394"/>
                  </a:lnTo>
                  <a:lnTo>
                    <a:pt x="897" y="400"/>
                  </a:lnTo>
                  <a:lnTo>
                    <a:pt x="895" y="402"/>
                  </a:lnTo>
                  <a:lnTo>
                    <a:pt x="895" y="408"/>
                  </a:lnTo>
                  <a:lnTo>
                    <a:pt x="891" y="414"/>
                  </a:lnTo>
                  <a:lnTo>
                    <a:pt x="891" y="417"/>
                  </a:lnTo>
                  <a:lnTo>
                    <a:pt x="889" y="417"/>
                  </a:lnTo>
                  <a:lnTo>
                    <a:pt x="887" y="419"/>
                  </a:lnTo>
                  <a:lnTo>
                    <a:pt x="891" y="419"/>
                  </a:lnTo>
                  <a:lnTo>
                    <a:pt x="895" y="423"/>
                  </a:lnTo>
                  <a:lnTo>
                    <a:pt x="891" y="425"/>
                  </a:lnTo>
                  <a:lnTo>
                    <a:pt x="893" y="429"/>
                  </a:lnTo>
                  <a:lnTo>
                    <a:pt x="906" y="436"/>
                  </a:lnTo>
                  <a:lnTo>
                    <a:pt x="916" y="442"/>
                  </a:lnTo>
                  <a:lnTo>
                    <a:pt x="922" y="448"/>
                  </a:lnTo>
                  <a:lnTo>
                    <a:pt x="929" y="450"/>
                  </a:lnTo>
                  <a:lnTo>
                    <a:pt x="933" y="456"/>
                  </a:lnTo>
                  <a:lnTo>
                    <a:pt x="939" y="456"/>
                  </a:lnTo>
                  <a:lnTo>
                    <a:pt x="941" y="459"/>
                  </a:lnTo>
                  <a:lnTo>
                    <a:pt x="945" y="459"/>
                  </a:lnTo>
                  <a:lnTo>
                    <a:pt x="945" y="463"/>
                  </a:lnTo>
                  <a:lnTo>
                    <a:pt x="946" y="463"/>
                  </a:lnTo>
                  <a:lnTo>
                    <a:pt x="950" y="465"/>
                  </a:lnTo>
                  <a:lnTo>
                    <a:pt x="952" y="463"/>
                  </a:lnTo>
                  <a:lnTo>
                    <a:pt x="956" y="463"/>
                  </a:lnTo>
                  <a:lnTo>
                    <a:pt x="956" y="463"/>
                  </a:lnTo>
                  <a:lnTo>
                    <a:pt x="962" y="463"/>
                  </a:lnTo>
                  <a:lnTo>
                    <a:pt x="962" y="459"/>
                  </a:lnTo>
                  <a:lnTo>
                    <a:pt x="969" y="459"/>
                  </a:lnTo>
                  <a:lnTo>
                    <a:pt x="975" y="463"/>
                  </a:lnTo>
                  <a:lnTo>
                    <a:pt x="977" y="465"/>
                  </a:lnTo>
                  <a:lnTo>
                    <a:pt x="981" y="469"/>
                  </a:lnTo>
                  <a:lnTo>
                    <a:pt x="981" y="471"/>
                  </a:lnTo>
                  <a:lnTo>
                    <a:pt x="983" y="475"/>
                  </a:lnTo>
                  <a:lnTo>
                    <a:pt x="987" y="475"/>
                  </a:lnTo>
                  <a:lnTo>
                    <a:pt x="988" y="469"/>
                  </a:lnTo>
                  <a:lnTo>
                    <a:pt x="994" y="467"/>
                  </a:lnTo>
                  <a:lnTo>
                    <a:pt x="998" y="467"/>
                  </a:lnTo>
                  <a:lnTo>
                    <a:pt x="1004" y="467"/>
                  </a:lnTo>
                  <a:lnTo>
                    <a:pt x="1008" y="467"/>
                  </a:lnTo>
                  <a:lnTo>
                    <a:pt x="1008" y="473"/>
                  </a:lnTo>
                  <a:lnTo>
                    <a:pt x="1004" y="475"/>
                  </a:lnTo>
                  <a:lnTo>
                    <a:pt x="1000" y="478"/>
                  </a:lnTo>
                  <a:lnTo>
                    <a:pt x="998" y="480"/>
                  </a:lnTo>
                  <a:lnTo>
                    <a:pt x="994" y="484"/>
                  </a:lnTo>
                  <a:lnTo>
                    <a:pt x="988" y="488"/>
                  </a:lnTo>
                  <a:lnTo>
                    <a:pt x="987" y="490"/>
                  </a:lnTo>
                  <a:lnTo>
                    <a:pt x="983" y="496"/>
                  </a:lnTo>
                  <a:lnTo>
                    <a:pt x="977" y="501"/>
                  </a:lnTo>
                  <a:lnTo>
                    <a:pt x="977" y="507"/>
                  </a:lnTo>
                  <a:lnTo>
                    <a:pt x="977" y="511"/>
                  </a:lnTo>
                  <a:lnTo>
                    <a:pt x="983" y="513"/>
                  </a:lnTo>
                  <a:lnTo>
                    <a:pt x="988" y="517"/>
                  </a:lnTo>
                  <a:lnTo>
                    <a:pt x="990" y="517"/>
                  </a:lnTo>
                  <a:lnTo>
                    <a:pt x="994" y="519"/>
                  </a:lnTo>
                  <a:lnTo>
                    <a:pt x="1009" y="522"/>
                  </a:lnTo>
                  <a:lnTo>
                    <a:pt x="1015" y="526"/>
                  </a:lnTo>
                  <a:lnTo>
                    <a:pt x="1019" y="526"/>
                  </a:lnTo>
                  <a:lnTo>
                    <a:pt x="1021" y="528"/>
                  </a:lnTo>
                  <a:lnTo>
                    <a:pt x="1021" y="530"/>
                  </a:lnTo>
                  <a:lnTo>
                    <a:pt x="1019" y="532"/>
                  </a:lnTo>
                  <a:lnTo>
                    <a:pt x="1019" y="536"/>
                  </a:lnTo>
                  <a:lnTo>
                    <a:pt x="1011" y="538"/>
                  </a:lnTo>
                  <a:lnTo>
                    <a:pt x="1006" y="538"/>
                  </a:lnTo>
                  <a:lnTo>
                    <a:pt x="1004" y="543"/>
                  </a:lnTo>
                  <a:lnTo>
                    <a:pt x="1002" y="547"/>
                  </a:lnTo>
                  <a:lnTo>
                    <a:pt x="1002" y="549"/>
                  </a:lnTo>
                  <a:lnTo>
                    <a:pt x="1002" y="553"/>
                  </a:lnTo>
                  <a:lnTo>
                    <a:pt x="1002" y="555"/>
                  </a:lnTo>
                  <a:lnTo>
                    <a:pt x="1002" y="560"/>
                  </a:lnTo>
                  <a:lnTo>
                    <a:pt x="1002" y="566"/>
                  </a:lnTo>
                  <a:lnTo>
                    <a:pt x="1002" y="570"/>
                  </a:lnTo>
                  <a:lnTo>
                    <a:pt x="1004" y="570"/>
                  </a:lnTo>
                  <a:lnTo>
                    <a:pt x="1006" y="576"/>
                  </a:lnTo>
                  <a:lnTo>
                    <a:pt x="1006" y="580"/>
                  </a:lnTo>
                  <a:lnTo>
                    <a:pt x="1006" y="585"/>
                  </a:lnTo>
                  <a:lnTo>
                    <a:pt x="1004" y="587"/>
                  </a:lnTo>
                  <a:lnTo>
                    <a:pt x="1002" y="591"/>
                  </a:lnTo>
                  <a:lnTo>
                    <a:pt x="992" y="591"/>
                  </a:lnTo>
                  <a:lnTo>
                    <a:pt x="990" y="593"/>
                  </a:lnTo>
                  <a:lnTo>
                    <a:pt x="987" y="593"/>
                  </a:lnTo>
                  <a:lnTo>
                    <a:pt x="973" y="597"/>
                  </a:lnTo>
                  <a:lnTo>
                    <a:pt x="969" y="593"/>
                  </a:lnTo>
                  <a:lnTo>
                    <a:pt x="969" y="589"/>
                  </a:lnTo>
                  <a:lnTo>
                    <a:pt x="967" y="589"/>
                  </a:lnTo>
                  <a:lnTo>
                    <a:pt x="964" y="589"/>
                  </a:lnTo>
                  <a:lnTo>
                    <a:pt x="962" y="589"/>
                  </a:lnTo>
                  <a:lnTo>
                    <a:pt x="958" y="587"/>
                  </a:lnTo>
                  <a:lnTo>
                    <a:pt x="956" y="587"/>
                  </a:lnTo>
                  <a:lnTo>
                    <a:pt x="954" y="589"/>
                  </a:lnTo>
                  <a:lnTo>
                    <a:pt x="952" y="593"/>
                  </a:lnTo>
                  <a:lnTo>
                    <a:pt x="954" y="599"/>
                  </a:lnTo>
                  <a:lnTo>
                    <a:pt x="954" y="601"/>
                  </a:lnTo>
                  <a:lnTo>
                    <a:pt x="948" y="601"/>
                  </a:lnTo>
                  <a:lnTo>
                    <a:pt x="939" y="601"/>
                  </a:lnTo>
                  <a:lnTo>
                    <a:pt x="933" y="601"/>
                  </a:lnTo>
                  <a:lnTo>
                    <a:pt x="931" y="599"/>
                  </a:lnTo>
                  <a:lnTo>
                    <a:pt x="927" y="599"/>
                  </a:lnTo>
                  <a:lnTo>
                    <a:pt x="925" y="597"/>
                  </a:lnTo>
                  <a:lnTo>
                    <a:pt x="925" y="601"/>
                  </a:lnTo>
                  <a:lnTo>
                    <a:pt x="925" y="602"/>
                  </a:lnTo>
                  <a:lnTo>
                    <a:pt x="922" y="602"/>
                  </a:lnTo>
                  <a:lnTo>
                    <a:pt x="920" y="601"/>
                  </a:lnTo>
                  <a:lnTo>
                    <a:pt x="916" y="597"/>
                  </a:lnTo>
                  <a:lnTo>
                    <a:pt x="914" y="597"/>
                  </a:lnTo>
                  <a:lnTo>
                    <a:pt x="914" y="601"/>
                  </a:lnTo>
                  <a:lnTo>
                    <a:pt x="916" y="606"/>
                  </a:lnTo>
                  <a:lnTo>
                    <a:pt x="916" y="608"/>
                  </a:lnTo>
                  <a:lnTo>
                    <a:pt x="914" y="612"/>
                  </a:lnTo>
                  <a:lnTo>
                    <a:pt x="908" y="612"/>
                  </a:lnTo>
                  <a:lnTo>
                    <a:pt x="906" y="608"/>
                  </a:lnTo>
                  <a:lnTo>
                    <a:pt x="906" y="606"/>
                  </a:lnTo>
                  <a:lnTo>
                    <a:pt x="906" y="602"/>
                  </a:lnTo>
                  <a:lnTo>
                    <a:pt x="906" y="597"/>
                  </a:lnTo>
                  <a:lnTo>
                    <a:pt x="906" y="595"/>
                  </a:lnTo>
                  <a:lnTo>
                    <a:pt x="904" y="591"/>
                  </a:lnTo>
                  <a:lnTo>
                    <a:pt x="904" y="589"/>
                  </a:lnTo>
                  <a:lnTo>
                    <a:pt x="904" y="585"/>
                  </a:lnTo>
                  <a:lnTo>
                    <a:pt x="904" y="583"/>
                  </a:lnTo>
                  <a:lnTo>
                    <a:pt x="901" y="580"/>
                  </a:lnTo>
                  <a:lnTo>
                    <a:pt x="899" y="576"/>
                  </a:lnTo>
                  <a:lnTo>
                    <a:pt x="895" y="572"/>
                  </a:lnTo>
                  <a:lnTo>
                    <a:pt x="893" y="570"/>
                  </a:lnTo>
                  <a:lnTo>
                    <a:pt x="889" y="566"/>
                  </a:lnTo>
                  <a:lnTo>
                    <a:pt x="889" y="564"/>
                  </a:lnTo>
                  <a:lnTo>
                    <a:pt x="889" y="560"/>
                  </a:lnTo>
                  <a:lnTo>
                    <a:pt x="887" y="560"/>
                  </a:lnTo>
                  <a:lnTo>
                    <a:pt x="882" y="559"/>
                  </a:lnTo>
                  <a:lnTo>
                    <a:pt x="878" y="559"/>
                  </a:lnTo>
                  <a:lnTo>
                    <a:pt x="878" y="560"/>
                  </a:lnTo>
                  <a:lnTo>
                    <a:pt x="874" y="564"/>
                  </a:lnTo>
                  <a:lnTo>
                    <a:pt x="872" y="566"/>
                  </a:lnTo>
                  <a:lnTo>
                    <a:pt x="866" y="566"/>
                  </a:lnTo>
                  <a:lnTo>
                    <a:pt x="862" y="564"/>
                  </a:lnTo>
                  <a:lnTo>
                    <a:pt x="862" y="564"/>
                  </a:lnTo>
                  <a:lnTo>
                    <a:pt x="859" y="560"/>
                  </a:lnTo>
                  <a:lnTo>
                    <a:pt x="859" y="557"/>
                  </a:lnTo>
                  <a:lnTo>
                    <a:pt x="862" y="555"/>
                  </a:lnTo>
                  <a:lnTo>
                    <a:pt x="857" y="549"/>
                  </a:lnTo>
                  <a:lnTo>
                    <a:pt x="857" y="545"/>
                  </a:lnTo>
                  <a:lnTo>
                    <a:pt x="853" y="543"/>
                  </a:lnTo>
                  <a:lnTo>
                    <a:pt x="851" y="543"/>
                  </a:lnTo>
                  <a:lnTo>
                    <a:pt x="851" y="539"/>
                  </a:lnTo>
                  <a:lnTo>
                    <a:pt x="847" y="539"/>
                  </a:lnTo>
                  <a:lnTo>
                    <a:pt x="845" y="539"/>
                  </a:lnTo>
                  <a:lnTo>
                    <a:pt x="841" y="539"/>
                  </a:lnTo>
                  <a:lnTo>
                    <a:pt x="840" y="543"/>
                  </a:lnTo>
                  <a:lnTo>
                    <a:pt x="840" y="539"/>
                  </a:lnTo>
                  <a:lnTo>
                    <a:pt x="834" y="539"/>
                  </a:lnTo>
                  <a:lnTo>
                    <a:pt x="830" y="538"/>
                  </a:lnTo>
                  <a:lnTo>
                    <a:pt x="828" y="536"/>
                  </a:lnTo>
                  <a:lnTo>
                    <a:pt x="824" y="541"/>
                  </a:lnTo>
                  <a:lnTo>
                    <a:pt x="824" y="545"/>
                  </a:lnTo>
                  <a:lnTo>
                    <a:pt x="822" y="547"/>
                  </a:lnTo>
                  <a:lnTo>
                    <a:pt x="819" y="547"/>
                  </a:lnTo>
                  <a:lnTo>
                    <a:pt x="817" y="547"/>
                  </a:lnTo>
                  <a:lnTo>
                    <a:pt x="817" y="551"/>
                  </a:lnTo>
                  <a:lnTo>
                    <a:pt x="817" y="553"/>
                  </a:lnTo>
                  <a:lnTo>
                    <a:pt x="815" y="559"/>
                  </a:lnTo>
                  <a:lnTo>
                    <a:pt x="817" y="564"/>
                  </a:lnTo>
                  <a:lnTo>
                    <a:pt x="815" y="568"/>
                  </a:lnTo>
                  <a:lnTo>
                    <a:pt x="815" y="570"/>
                  </a:lnTo>
                  <a:lnTo>
                    <a:pt x="809" y="570"/>
                  </a:lnTo>
                  <a:lnTo>
                    <a:pt x="809" y="574"/>
                  </a:lnTo>
                  <a:lnTo>
                    <a:pt x="805" y="574"/>
                  </a:lnTo>
                  <a:lnTo>
                    <a:pt x="805" y="576"/>
                  </a:lnTo>
                  <a:lnTo>
                    <a:pt x="803" y="576"/>
                  </a:lnTo>
                  <a:lnTo>
                    <a:pt x="799" y="578"/>
                  </a:lnTo>
                  <a:lnTo>
                    <a:pt x="792" y="585"/>
                  </a:lnTo>
                  <a:lnTo>
                    <a:pt x="784" y="591"/>
                  </a:lnTo>
                  <a:lnTo>
                    <a:pt x="784" y="597"/>
                  </a:lnTo>
                  <a:lnTo>
                    <a:pt x="788" y="601"/>
                  </a:lnTo>
                  <a:lnTo>
                    <a:pt x="790" y="602"/>
                  </a:lnTo>
                  <a:lnTo>
                    <a:pt x="790" y="606"/>
                  </a:lnTo>
                  <a:lnTo>
                    <a:pt x="790" y="612"/>
                  </a:lnTo>
                  <a:lnTo>
                    <a:pt x="788" y="614"/>
                  </a:lnTo>
                  <a:lnTo>
                    <a:pt x="784" y="620"/>
                  </a:lnTo>
                  <a:lnTo>
                    <a:pt x="782" y="620"/>
                  </a:lnTo>
                  <a:lnTo>
                    <a:pt x="777" y="622"/>
                  </a:lnTo>
                  <a:lnTo>
                    <a:pt x="773" y="620"/>
                  </a:lnTo>
                  <a:lnTo>
                    <a:pt x="771" y="620"/>
                  </a:lnTo>
                  <a:lnTo>
                    <a:pt x="769" y="620"/>
                  </a:lnTo>
                  <a:lnTo>
                    <a:pt x="767" y="618"/>
                  </a:lnTo>
                  <a:lnTo>
                    <a:pt x="761" y="616"/>
                  </a:lnTo>
                  <a:lnTo>
                    <a:pt x="757" y="614"/>
                  </a:lnTo>
                  <a:lnTo>
                    <a:pt x="756" y="610"/>
                  </a:lnTo>
                  <a:lnTo>
                    <a:pt x="752" y="610"/>
                  </a:lnTo>
                  <a:lnTo>
                    <a:pt x="748" y="614"/>
                  </a:lnTo>
                  <a:lnTo>
                    <a:pt x="742" y="620"/>
                  </a:lnTo>
                  <a:lnTo>
                    <a:pt x="740" y="620"/>
                  </a:lnTo>
                  <a:lnTo>
                    <a:pt x="736" y="620"/>
                  </a:lnTo>
                  <a:lnTo>
                    <a:pt x="731" y="620"/>
                  </a:lnTo>
                  <a:lnTo>
                    <a:pt x="729" y="620"/>
                  </a:lnTo>
                  <a:lnTo>
                    <a:pt x="725" y="622"/>
                  </a:lnTo>
                  <a:lnTo>
                    <a:pt x="725" y="622"/>
                  </a:lnTo>
                  <a:lnTo>
                    <a:pt x="725" y="622"/>
                  </a:lnTo>
                  <a:lnTo>
                    <a:pt x="721" y="625"/>
                  </a:lnTo>
                  <a:lnTo>
                    <a:pt x="719" y="627"/>
                  </a:lnTo>
                  <a:lnTo>
                    <a:pt x="715" y="627"/>
                  </a:lnTo>
                  <a:lnTo>
                    <a:pt x="715" y="625"/>
                  </a:lnTo>
                  <a:lnTo>
                    <a:pt x="715" y="622"/>
                  </a:lnTo>
                  <a:lnTo>
                    <a:pt x="715" y="622"/>
                  </a:lnTo>
                  <a:lnTo>
                    <a:pt x="719" y="618"/>
                  </a:lnTo>
                  <a:lnTo>
                    <a:pt x="719" y="616"/>
                  </a:lnTo>
                  <a:lnTo>
                    <a:pt x="715" y="616"/>
                  </a:lnTo>
                  <a:lnTo>
                    <a:pt x="708" y="610"/>
                  </a:lnTo>
                  <a:lnTo>
                    <a:pt x="702" y="606"/>
                  </a:lnTo>
                  <a:lnTo>
                    <a:pt x="694" y="604"/>
                  </a:lnTo>
                  <a:lnTo>
                    <a:pt x="689" y="602"/>
                  </a:lnTo>
                  <a:lnTo>
                    <a:pt x="683" y="601"/>
                  </a:lnTo>
                  <a:lnTo>
                    <a:pt x="681" y="601"/>
                  </a:lnTo>
                  <a:lnTo>
                    <a:pt x="679" y="602"/>
                  </a:lnTo>
                  <a:lnTo>
                    <a:pt x="673" y="602"/>
                  </a:lnTo>
                  <a:lnTo>
                    <a:pt x="672" y="601"/>
                  </a:lnTo>
                  <a:lnTo>
                    <a:pt x="666" y="602"/>
                  </a:lnTo>
                  <a:lnTo>
                    <a:pt x="662" y="602"/>
                  </a:lnTo>
                  <a:lnTo>
                    <a:pt x="660" y="602"/>
                  </a:lnTo>
                  <a:lnTo>
                    <a:pt x="656" y="602"/>
                  </a:lnTo>
                  <a:lnTo>
                    <a:pt x="651" y="602"/>
                  </a:lnTo>
                  <a:lnTo>
                    <a:pt x="649" y="602"/>
                  </a:lnTo>
                  <a:lnTo>
                    <a:pt x="649" y="608"/>
                  </a:lnTo>
                  <a:lnTo>
                    <a:pt x="647" y="610"/>
                  </a:lnTo>
                  <a:lnTo>
                    <a:pt x="647" y="614"/>
                  </a:lnTo>
                  <a:lnTo>
                    <a:pt x="647" y="616"/>
                  </a:lnTo>
                  <a:lnTo>
                    <a:pt x="645" y="620"/>
                  </a:lnTo>
                  <a:lnTo>
                    <a:pt x="641" y="620"/>
                  </a:lnTo>
                  <a:lnTo>
                    <a:pt x="635" y="620"/>
                  </a:lnTo>
                  <a:lnTo>
                    <a:pt x="633" y="616"/>
                  </a:lnTo>
                  <a:lnTo>
                    <a:pt x="631" y="614"/>
                  </a:lnTo>
                  <a:lnTo>
                    <a:pt x="630" y="614"/>
                  </a:lnTo>
                  <a:lnTo>
                    <a:pt x="626" y="614"/>
                  </a:lnTo>
                  <a:lnTo>
                    <a:pt x="624" y="614"/>
                  </a:lnTo>
                  <a:lnTo>
                    <a:pt x="620" y="614"/>
                  </a:lnTo>
                  <a:lnTo>
                    <a:pt x="618" y="612"/>
                  </a:lnTo>
                  <a:lnTo>
                    <a:pt x="614" y="616"/>
                  </a:lnTo>
                  <a:lnTo>
                    <a:pt x="612" y="618"/>
                  </a:lnTo>
                  <a:lnTo>
                    <a:pt x="609" y="622"/>
                  </a:lnTo>
                  <a:lnTo>
                    <a:pt x="607" y="622"/>
                  </a:lnTo>
                  <a:lnTo>
                    <a:pt x="609" y="616"/>
                  </a:lnTo>
                  <a:lnTo>
                    <a:pt x="607" y="616"/>
                  </a:lnTo>
                  <a:lnTo>
                    <a:pt x="603" y="616"/>
                  </a:lnTo>
                  <a:lnTo>
                    <a:pt x="599" y="622"/>
                  </a:lnTo>
                  <a:lnTo>
                    <a:pt x="599" y="625"/>
                  </a:lnTo>
                  <a:lnTo>
                    <a:pt x="603" y="631"/>
                  </a:lnTo>
                  <a:lnTo>
                    <a:pt x="605" y="631"/>
                  </a:lnTo>
                  <a:lnTo>
                    <a:pt x="605" y="633"/>
                  </a:lnTo>
                  <a:lnTo>
                    <a:pt x="603" y="637"/>
                  </a:lnTo>
                  <a:lnTo>
                    <a:pt x="603" y="639"/>
                  </a:lnTo>
                  <a:lnTo>
                    <a:pt x="605" y="643"/>
                  </a:lnTo>
                  <a:lnTo>
                    <a:pt x="605" y="648"/>
                  </a:lnTo>
                  <a:lnTo>
                    <a:pt x="605" y="650"/>
                  </a:lnTo>
                  <a:lnTo>
                    <a:pt x="603" y="654"/>
                  </a:lnTo>
                  <a:lnTo>
                    <a:pt x="597" y="654"/>
                  </a:lnTo>
                  <a:lnTo>
                    <a:pt x="591" y="656"/>
                  </a:lnTo>
                  <a:lnTo>
                    <a:pt x="591" y="660"/>
                  </a:lnTo>
                  <a:lnTo>
                    <a:pt x="591" y="662"/>
                  </a:lnTo>
                  <a:lnTo>
                    <a:pt x="588" y="665"/>
                  </a:lnTo>
                  <a:lnTo>
                    <a:pt x="580" y="669"/>
                  </a:lnTo>
                  <a:lnTo>
                    <a:pt x="578" y="669"/>
                  </a:lnTo>
                  <a:lnTo>
                    <a:pt x="567" y="673"/>
                  </a:lnTo>
                  <a:lnTo>
                    <a:pt x="557" y="683"/>
                  </a:lnTo>
                  <a:lnTo>
                    <a:pt x="551" y="685"/>
                  </a:lnTo>
                  <a:lnTo>
                    <a:pt x="549" y="688"/>
                  </a:lnTo>
                  <a:lnTo>
                    <a:pt x="549" y="690"/>
                  </a:lnTo>
                  <a:lnTo>
                    <a:pt x="549" y="694"/>
                  </a:lnTo>
                  <a:lnTo>
                    <a:pt x="546" y="690"/>
                  </a:lnTo>
                  <a:lnTo>
                    <a:pt x="546" y="688"/>
                  </a:lnTo>
                  <a:lnTo>
                    <a:pt x="544" y="685"/>
                  </a:lnTo>
                  <a:lnTo>
                    <a:pt x="542" y="685"/>
                  </a:lnTo>
                  <a:lnTo>
                    <a:pt x="542" y="688"/>
                  </a:lnTo>
                  <a:lnTo>
                    <a:pt x="538" y="694"/>
                  </a:lnTo>
                  <a:lnTo>
                    <a:pt x="536" y="696"/>
                  </a:lnTo>
                  <a:lnTo>
                    <a:pt x="532" y="696"/>
                  </a:lnTo>
                  <a:lnTo>
                    <a:pt x="530" y="692"/>
                  </a:lnTo>
                  <a:lnTo>
                    <a:pt x="526" y="690"/>
                  </a:lnTo>
                  <a:lnTo>
                    <a:pt x="526" y="686"/>
                  </a:lnTo>
                  <a:lnTo>
                    <a:pt x="526" y="685"/>
                  </a:lnTo>
                  <a:lnTo>
                    <a:pt x="525" y="685"/>
                  </a:lnTo>
                  <a:lnTo>
                    <a:pt x="521" y="685"/>
                  </a:lnTo>
                  <a:lnTo>
                    <a:pt x="515" y="685"/>
                  </a:lnTo>
                  <a:lnTo>
                    <a:pt x="513" y="685"/>
                  </a:lnTo>
                  <a:lnTo>
                    <a:pt x="509" y="681"/>
                  </a:lnTo>
                  <a:lnTo>
                    <a:pt x="507" y="677"/>
                  </a:lnTo>
                  <a:lnTo>
                    <a:pt x="504" y="675"/>
                  </a:lnTo>
                  <a:lnTo>
                    <a:pt x="498" y="675"/>
                  </a:lnTo>
                  <a:lnTo>
                    <a:pt x="496" y="675"/>
                  </a:lnTo>
                  <a:lnTo>
                    <a:pt x="494" y="681"/>
                  </a:lnTo>
                  <a:lnTo>
                    <a:pt x="492" y="677"/>
                  </a:lnTo>
                  <a:lnTo>
                    <a:pt x="488" y="681"/>
                  </a:lnTo>
                  <a:lnTo>
                    <a:pt x="486" y="677"/>
                  </a:lnTo>
                  <a:lnTo>
                    <a:pt x="483" y="677"/>
                  </a:lnTo>
                  <a:lnTo>
                    <a:pt x="483" y="681"/>
                  </a:lnTo>
                  <a:lnTo>
                    <a:pt x="479" y="683"/>
                  </a:lnTo>
                  <a:lnTo>
                    <a:pt x="477" y="685"/>
                  </a:lnTo>
                  <a:lnTo>
                    <a:pt x="477" y="688"/>
                  </a:lnTo>
                  <a:lnTo>
                    <a:pt x="473" y="688"/>
                  </a:lnTo>
                  <a:lnTo>
                    <a:pt x="473" y="685"/>
                  </a:lnTo>
                  <a:lnTo>
                    <a:pt x="471" y="685"/>
                  </a:lnTo>
                  <a:lnTo>
                    <a:pt x="471" y="688"/>
                  </a:lnTo>
                  <a:lnTo>
                    <a:pt x="465" y="690"/>
                  </a:lnTo>
                  <a:lnTo>
                    <a:pt x="465" y="694"/>
                  </a:lnTo>
                  <a:lnTo>
                    <a:pt x="465" y="696"/>
                  </a:lnTo>
                  <a:lnTo>
                    <a:pt x="462" y="696"/>
                  </a:lnTo>
                  <a:lnTo>
                    <a:pt x="460" y="694"/>
                  </a:lnTo>
                  <a:lnTo>
                    <a:pt x="460" y="690"/>
                  </a:lnTo>
                  <a:lnTo>
                    <a:pt x="456" y="690"/>
                  </a:lnTo>
                  <a:lnTo>
                    <a:pt x="456" y="694"/>
                  </a:lnTo>
                  <a:lnTo>
                    <a:pt x="454" y="694"/>
                  </a:lnTo>
                  <a:lnTo>
                    <a:pt x="450" y="690"/>
                  </a:lnTo>
                  <a:lnTo>
                    <a:pt x="450" y="690"/>
                  </a:lnTo>
                  <a:lnTo>
                    <a:pt x="450" y="686"/>
                  </a:lnTo>
                  <a:lnTo>
                    <a:pt x="450" y="685"/>
                  </a:lnTo>
                  <a:lnTo>
                    <a:pt x="446" y="681"/>
                  </a:lnTo>
                  <a:lnTo>
                    <a:pt x="444" y="681"/>
                  </a:lnTo>
                  <a:lnTo>
                    <a:pt x="441" y="675"/>
                  </a:lnTo>
                  <a:lnTo>
                    <a:pt x="435" y="675"/>
                  </a:lnTo>
                  <a:lnTo>
                    <a:pt x="433" y="675"/>
                  </a:lnTo>
                  <a:lnTo>
                    <a:pt x="427" y="679"/>
                  </a:lnTo>
                  <a:lnTo>
                    <a:pt x="420" y="677"/>
                  </a:lnTo>
                  <a:lnTo>
                    <a:pt x="420" y="675"/>
                  </a:lnTo>
                  <a:lnTo>
                    <a:pt x="414" y="671"/>
                  </a:lnTo>
                  <a:lnTo>
                    <a:pt x="412" y="671"/>
                  </a:lnTo>
                  <a:lnTo>
                    <a:pt x="406" y="671"/>
                  </a:lnTo>
                  <a:lnTo>
                    <a:pt x="404" y="675"/>
                  </a:lnTo>
                  <a:lnTo>
                    <a:pt x="399" y="677"/>
                  </a:lnTo>
                  <a:lnTo>
                    <a:pt x="397" y="677"/>
                  </a:lnTo>
                  <a:lnTo>
                    <a:pt x="397" y="681"/>
                  </a:lnTo>
                  <a:lnTo>
                    <a:pt x="393" y="683"/>
                  </a:lnTo>
                  <a:lnTo>
                    <a:pt x="391" y="683"/>
                  </a:lnTo>
                  <a:lnTo>
                    <a:pt x="381" y="677"/>
                  </a:lnTo>
                  <a:lnTo>
                    <a:pt x="376" y="677"/>
                  </a:lnTo>
                  <a:lnTo>
                    <a:pt x="370" y="673"/>
                  </a:lnTo>
                  <a:lnTo>
                    <a:pt x="368" y="673"/>
                  </a:lnTo>
                  <a:lnTo>
                    <a:pt x="360" y="675"/>
                  </a:lnTo>
                  <a:lnTo>
                    <a:pt x="357" y="675"/>
                  </a:lnTo>
                  <a:lnTo>
                    <a:pt x="355" y="675"/>
                  </a:lnTo>
                  <a:lnTo>
                    <a:pt x="349" y="675"/>
                  </a:lnTo>
                  <a:lnTo>
                    <a:pt x="343" y="675"/>
                  </a:lnTo>
                  <a:lnTo>
                    <a:pt x="332" y="671"/>
                  </a:lnTo>
                  <a:lnTo>
                    <a:pt x="328" y="671"/>
                  </a:lnTo>
                  <a:lnTo>
                    <a:pt x="322" y="671"/>
                  </a:lnTo>
                  <a:lnTo>
                    <a:pt x="320" y="675"/>
                  </a:lnTo>
                  <a:lnTo>
                    <a:pt x="316" y="677"/>
                  </a:lnTo>
                  <a:lnTo>
                    <a:pt x="313" y="677"/>
                  </a:lnTo>
                  <a:lnTo>
                    <a:pt x="313" y="681"/>
                  </a:lnTo>
                  <a:lnTo>
                    <a:pt x="309" y="685"/>
                  </a:lnTo>
                  <a:lnTo>
                    <a:pt x="307" y="688"/>
                  </a:lnTo>
                  <a:lnTo>
                    <a:pt x="303" y="696"/>
                  </a:lnTo>
                  <a:lnTo>
                    <a:pt x="309" y="700"/>
                  </a:lnTo>
                  <a:lnTo>
                    <a:pt x="309" y="704"/>
                  </a:lnTo>
                  <a:lnTo>
                    <a:pt x="303" y="705"/>
                  </a:lnTo>
                  <a:lnTo>
                    <a:pt x="303" y="711"/>
                  </a:lnTo>
                  <a:lnTo>
                    <a:pt x="301" y="713"/>
                  </a:lnTo>
                  <a:lnTo>
                    <a:pt x="301" y="715"/>
                  </a:lnTo>
                  <a:lnTo>
                    <a:pt x="295" y="717"/>
                  </a:lnTo>
                  <a:lnTo>
                    <a:pt x="292" y="721"/>
                  </a:lnTo>
                  <a:lnTo>
                    <a:pt x="288" y="721"/>
                  </a:lnTo>
                  <a:lnTo>
                    <a:pt x="286" y="721"/>
                  </a:lnTo>
                  <a:lnTo>
                    <a:pt x="286" y="723"/>
                  </a:lnTo>
                  <a:lnTo>
                    <a:pt x="282" y="726"/>
                  </a:lnTo>
                  <a:lnTo>
                    <a:pt x="280" y="732"/>
                  </a:lnTo>
                  <a:lnTo>
                    <a:pt x="282" y="734"/>
                  </a:lnTo>
                  <a:lnTo>
                    <a:pt x="286" y="738"/>
                  </a:lnTo>
                  <a:lnTo>
                    <a:pt x="286" y="740"/>
                  </a:lnTo>
                  <a:lnTo>
                    <a:pt x="288" y="740"/>
                  </a:lnTo>
                  <a:lnTo>
                    <a:pt x="292" y="744"/>
                  </a:lnTo>
                  <a:lnTo>
                    <a:pt x="292" y="746"/>
                  </a:lnTo>
                  <a:lnTo>
                    <a:pt x="288" y="749"/>
                  </a:lnTo>
                  <a:lnTo>
                    <a:pt x="288" y="755"/>
                  </a:lnTo>
                  <a:lnTo>
                    <a:pt x="292" y="759"/>
                  </a:lnTo>
                  <a:lnTo>
                    <a:pt x="288" y="759"/>
                  </a:lnTo>
                  <a:lnTo>
                    <a:pt x="286" y="759"/>
                  </a:lnTo>
                  <a:lnTo>
                    <a:pt x="282" y="759"/>
                  </a:lnTo>
                  <a:lnTo>
                    <a:pt x="276" y="759"/>
                  </a:lnTo>
                  <a:lnTo>
                    <a:pt x="271" y="759"/>
                  </a:lnTo>
                  <a:lnTo>
                    <a:pt x="267" y="759"/>
                  </a:lnTo>
                  <a:lnTo>
                    <a:pt x="263" y="761"/>
                  </a:lnTo>
                  <a:lnTo>
                    <a:pt x="261" y="761"/>
                  </a:lnTo>
                  <a:lnTo>
                    <a:pt x="257" y="759"/>
                  </a:lnTo>
                  <a:lnTo>
                    <a:pt x="255" y="757"/>
                  </a:lnTo>
                  <a:lnTo>
                    <a:pt x="255" y="753"/>
                  </a:lnTo>
                  <a:lnTo>
                    <a:pt x="252" y="751"/>
                  </a:lnTo>
                  <a:lnTo>
                    <a:pt x="246" y="753"/>
                  </a:lnTo>
                  <a:lnTo>
                    <a:pt x="244" y="753"/>
                  </a:lnTo>
                  <a:lnTo>
                    <a:pt x="238" y="753"/>
                  </a:lnTo>
                  <a:lnTo>
                    <a:pt x="238" y="755"/>
                  </a:lnTo>
                  <a:lnTo>
                    <a:pt x="234" y="759"/>
                  </a:lnTo>
                  <a:lnTo>
                    <a:pt x="234" y="759"/>
                  </a:lnTo>
                  <a:lnTo>
                    <a:pt x="234" y="765"/>
                  </a:lnTo>
                  <a:lnTo>
                    <a:pt x="234" y="768"/>
                  </a:lnTo>
                  <a:lnTo>
                    <a:pt x="231" y="770"/>
                  </a:lnTo>
                  <a:lnTo>
                    <a:pt x="229" y="774"/>
                  </a:lnTo>
                  <a:lnTo>
                    <a:pt x="229" y="776"/>
                  </a:lnTo>
                  <a:lnTo>
                    <a:pt x="225" y="776"/>
                  </a:lnTo>
                  <a:lnTo>
                    <a:pt x="215" y="780"/>
                  </a:lnTo>
                  <a:lnTo>
                    <a:pt x="213" y="782"/>
                  </a:lnTo>
                  <a:lnTo>
                    <a:pt x="204" y="784"/>
                  </a:lnTo>
                  <a:lnTo>
                    <a:pt x="194" y="782"/>
                  </a:lnTo>
                  <a:lnTo>
                    <a:pt x="192" y="782"/>
                  </a:lnTo>
                  <a:lnTo>
                    <a:pt x="189" y="784"/>
                  </a:lnTo>
                  <a:lnTo>
                    <a:pt x="189" y="788"/>
                  </a:lnTo>
                  <a:lnTo>
                    <a:pt x="189" y="789"/>
                  </a:lnTo>
                  <a:lnTo>
                    <a:pt x="189" y="793"/>
                  </a:lnTo>
                  <a:lnTo>
                    <a:pt x="187" y="793"/>
                  </a:lnTo>
                  <a:lnTo>
                    <a:pt x="181" y="795"/>
                  </a:lnTo>
                  <a:lnTo>
                    <a:pt x="175" y="795"/>
                  </a:lnTo>
                  <a:lnTo>
                    <a:pt x="173" y="791"/>
                  </a:lnTo>
                  <a:lnTo>
                    <a:pt x="168" y="789"/>
                  </a:lnTo>
                  <a:lnTo>
                    <a:pt x="162" y="786"/>
                  </a:lnTo>
                  <a:lnTo>
                    <a:pt x="160" y="786"/>
                  </a:lnTo>
                  <a:lnTo>
                    <a:pt x="156" y="791"/>
                  </a:lnTo>
                  <a:lnTo>
                    <a:pt x="156" y="797"/>
                  </a:lnTo>
                  <a:lnTo>
                    <a:pt x="152" y="801"/>
                  </a:lnTo>
                  <a:lnTo>
                    <a:pt x="150" y="801"/>
                  </a:lnTo>
                  <a:lnTo>
                    <a:pt x="147" y="803"/>
                  </a:lnTo>
                  <a:lnTo>
                    <a:pt x="145" y="805"/>
                  </a:lnTo>
                  <a:lnTo>
                    <a:pt x="139" y="803"/>
                  </a:lnTo>
                  <a:lnTo>
                    <a:pt x="133" y="799"/>
                  </a:lnTo>
                  <a:lnTo>
                    <a:pt x="129" y="799"/>
                  </a:lnTo>
                  <a:lnTo>
                    <a:pt x="126" y="797"/>
                  </a:lnTo>
                  <a:lnTo>
                    <a:pt x="124" y="791"/>
                  </a:lnTo>
                  <a:lnTo>
                    <a:pt x="120" y="791"/>
                  </a:lnTo>
                  <a:lnTo>
                    <a:pt x="118" y="789"/>
                  </a:lnTo>
                  <a:lnTo>
                    <a:pt x="112" y="793"/>
                  </a:lnTo>
                  <a:lnTo>
                    <a:pt x="112" y="795"/>
                  </a:lnTo>
                  <a:lnTo>
                    <a:pt x="108" y="793"/>
                  </a:lnTo>
                  <a:lnTo>
                    <a:pt x="108" y="789"/>
                  </a:lnTo>
                  <a:lnTo>
                    <a:pt x="106" y="789"/>
                  </a:lnTo>
                  <a:lnTo>
                    <a:pt x="103" y="789"/>
                  </a:lnTo>
                  <a:lnTo>
                    <a:pt x="101" y="789"/>
                  </a:lnTo>
                  <a:lnTo>
                    <a:pt x="101" y="788"/>
                  </a:lnTo>
                  <a:lnTo>
                    <a:pt x="103" y="784"/>
                  </a:lnTo>
                  <a:lnTo>
                    <a:pt x="106" y="782"/>
                  </a:lnTo>
                  <a:lnTo>
                    <a:pt x="108" y="782"/>
                  </a:lnTo>
                  <a:lnTo>
                    <a:pt x="112" y="782"/>
                  </a:lnTo>
                  <a:lnTo>
                    <a:pt x="114" y="778"/>
                  </a:lnTo>
                  <a:lnTo>
                    <a:pt x="118" y="776"/>
                  </a:lnTo>
                  <a:lnTo>
                    <a:pt x="114" y="772"/>
                  </a:lnTo>
                  <a:lnTo>
                    <a:pt x="112" y="772"/>
                  </a:lnTo>
                  <a:lnTo>
                    <a:pt x="112" y="770"/>
                  </a:lnTo>
                  <a:lnTo>
                    <a:pt x="118" y="770"/>
                  </a:lnTo>
                  <a:lnTo>
                    <a:pt x="120" y="770"/>
                  </a:lnTo>
                  <a:lnTo>
                    <a:pt x="120" y="768"/>
                  </a:lnTo>
                  <a:lnTo>
                    <a:pt x="118" y="759"/>
                  </a:lnTo>
                  <a:lnTo>
                    <a:pt x="118" y="744"/>
                  </a:lnTo>
                  <a:lnTo>
                    <a:pt x="112" y="744"/>
                  </a:lnTo>
                  <a:lnTo>
                    <a:pt x="106" y="740"/>
                  </a:lnTo>
                  <a:lnTo>
                    <a:pt x="101" y="738"/>
                  </a:lnTo>
                  <a:lnTo>
                    <a:pt x="99" y="738"/>
                  </a:lnTo>
                  <a:lnTo>
                    <a:pt x="99" y="732"/>
                  </a:lnTo>
                  <a:lnTo>
                    <a:pt x="99" y="728"/>
                  </a:lnTo>
                  <a:lnTo>
                    <a:pt x="101" y="726"/>
                  </a:lnTo>
                  <a:lnTo>
                    <a:pt x="105" y="726"/>
                  </a:lnTo>
                  <a:lnTo>
                    <a:pt x="110" y="723"/>
                  </a:lnTo>
                  <a:lnTo>
                    <a:pt x="112" y="721"/>
                  </a:lnTo>
                  <a:lnTo>
                    <a:pt x="110" y="717"/>
                  </a:lnTo>
                  <a:lnTo>
                    <a:pt x="106" y="713"/>
                  </a:lnTo>
                  <a:lnTo>
                    <a:pt x="101" y="707"/>
                  </a:lnTo>
                  <a:lnTo>
                    <a:pt x="99" y="700"/>
                  </a:lnTo>
                  <a:lnTo>
                    <a:pt x="95" y="700"/>
                  </a:lnTo>
                  <a:lnTo>
                    <a:pt x="93" y="700"/>
                  </a:lnTo>
                  <a:lnTo>
                    <a:pt x="89" y="696"/>
                  </a:lnTo>
                  <a:lnTo>
                    <a:pt x="87" y="696"/>
                  </a:lnTo>
                  <a:lnTo>
                    <a:pt x="84" y="692"/>
                  </a:lnTo>
                  <a:lnTo>
                    <a:pt x="84" y="690"/>
                  </a:lnTo>
                  <a:lnTo>
                    <a:pt x="78" y="681"/>
                  </a:lnTo>
                  <a:lnTo>
                    <a:pt x="74" y="679"/>
                  </a:lnTo>
                  <a:lnTo>
                    <a:pt x="72" y="675"/>
                  </a:lnTo>
                  <a:lnTo>
                    <a:pt x="72" y="673"/>
                  </a:lnTo>
                  <a:lnTo>
                    <a:pt x="72" y="669"/>
                  </a:lnTo>
                  <a:lnTo>
                    <a:pt x="78" y="667"/>
                  </a:lnTo>
                  <a:lnTo>
                    <a:pt x="78" y="665"/>
                  </a:lnTo>
                  <a:lnTo>
                    <a:pt x="76" y="664"/>
                  </a:lnTo>
                  <a:lnTo>
                    <a:pt x="76" y="660"/>
                  </a:lnTo>
                  <a:lnTo>
                    <a:pt x="76" y="654"/>
                  </a:lnTo>
                  <a:lnTo>
                    <a:pt x="72" y="652"/>
                  </a:lnTo>
                  <a:lnTo>
                    <a:pt x="66" y="652"/>
                  </a:lnTo>
                  <a:lnTo>
                    <a:pt x="64" y="652"/>
                  </a:lnTo>
                  <a:lnTo>
                    <a:pt x="61" y="648"/>
                  </a:lnTo>
                  <a:lnTo>
                    <a:pt x="55" y="646"/>
                  </a:lnTo>
                  <a:lnTo>
                    <a:pt x="43" y="643"/>
                  </a:lnTo>
                  <a:lnTo>
                    <a:pt x="42" y="643"/>
                  </a:lnTo>
                  <a:lnTo>
                    <a:pt x="43" y="639"/>
                  </a:lnTo>
                  <a:lnTo>
                    <a:pt x="43" y="637"/>
                  </a:lnTo>
                  <a:lnTo>
                    <a:pt x="43" y="633"/>
                  </a:lnTo>
                  <a:lnTo>
                    <a:pt x="43" y="625"/>
                  </a:lnTo>
                  <a:lnTo>
                    <a:pt x="43" y="622"/>
                  </a:lnTo>
                  <a:lnTo>
                    <a:pt x="42" y="622"/>
                  </a:lnTo>
                  <a:lnTo>
                    <a:pt x="38" y="622"/>
                  </a:lnTo>
                  <a:lnTo>
                    <a:pt x="36" y="616"/>
                  </a:lnTo>
                  <a:lnTo>
                    <a:pt x="36" y="612"/>
                  </a:lnTo>
                  <a:lnTo>
                    <a:pt x="34" y="606"/>
                  </a:lnTo>
                  <a:lnTo>
                    <a:pt x="34" y="601"/>
                  </a:lnTo>
                  <a:lnTo>
                    <a:pt x="34" y="599"/>
                  </a:lnTo>
                  <a:lnTo>
                    <a:pt x="28" y="593"/>
                  </a:lnTo>
                  <a:lnTo>
                    <a:pt x="28" y="589"/>
                  </a:lnTo>
                  <a:lnTo>
                    <a:pt x="32" y="589"/>
                  </a:lnTo>
                  <a:lnTo>
                    <a:pt x="34" y="589"/>
                  </a:lnTo>
                  <a:lnTo>
                    <a:pt x="36" y="587"/>
                  </a:lnTo>
                  <a:lnTo>
                    <a:pt x="36" y="583"/>
                  </a:lnTo>
                  <a:lnTo>
                    <a:pt x="30" y="583"/>
                  </a:lnTo>
                  <a:lnTo>
                    <a:pt x="21" y="580"/>
                  </a:lnTo>
                  <a:lnTo>
                    <a:pt x="19" y="578"/>
                  </a:lnTo>
                  <a:lnTo>
                    <a:pt x="15" y="576"/>
                  </a:lnTo>
                  <a:lnTo>
                    <a:pt x="13" y="576"/>
                  </a:lnTo>
                  <a:lnTo>
                    <a:pt x="13" y="574"/>
                  </a:lnTo>
                  <a:lnTo>
                    <a:pt x="19" y="559"/>
                  </a:lnTo>
                  <a:lnTo>
                    <a:pt x="21" y="553"/>
                  </a:lnTo>
                  <a:lnTo>
                    <a:pt x="24" y="551"/>
                  </a:lnTo>
                  <a:lnTo>
                    <a:pt x="26" y="545"/>
                  </a:lnTo>
                  <a:lnTo>
                    <a:pt x="24" y="541"/>
                  </a:lnTo>
                  <a:lnTo>
                    <a:pt x="24" y="539"/>
                  </a:lnTo>
                  <a:lnTo>
                    <a:pt x="21" y="534"/>
                  </a:lnTo>
                  <a:lnTo>
                    <a:pt x="21" y="530"/>
                  </a:lnTo>
                  <a:lnTo>
                    <a:pt x="19" y="530"/>
                  </a:lnTo>
                  <a:lnTo>
                    <a:pt x="13" y="536"/>
                  </a:lnTo>
                  <a:lnTo>
                    <a:pt x="9" y="536"/>
                  </a:lnTo>
                  <a:lnTo>
                    <a:pt x="7" y="536"/>
                  </a:lnTo>
                  <a:lnTo>
                    <a:pt x="7" y="534"/>
                  </a:lnTo>
                  <a:lnTo>
                    <a:pt x="5" y="524"/>
                  </a:lnTo>
                  <a:lnTo>
                    <a:pt x="1" y="524"/>
                  </a:lnTo>
                  <a:lnTo>
                    <a:pt x="0" y="515"/>
                  </a:lnTo>
                  <a:lnTo>
                    <a:pt x="1" y="515"/>
                  </a:lnTo>
                  <a:lnTo>
                    <a:pt x="5" y="519"/>
                  </a:lnTo>
                  <a:lnTo>
                    <a:pt x="7" y="520"/>
                  </a:lnTo>
                  <a:lnTo>
                    <a:pt x="11" y="520"/>
                  </a:lnTo>
                  <a:lnTo>
                    <a:pt x="13" y="520"/>
                  </a:lnTo>
                  <a:lnTo>
                    <a:pt x="13" y="519"/>
                  </a:lnTo>
                  <a:lnTo>
                    <a:pt x="13" y="515"/>
                  </a:lnTo>
                  <a:lnTo>
                    <a:pt x="11" y="513"/>
                  </a:lnTo>
                  <a:lnTo>
                    <a:pt x="11" y="509"/>
                  </a:lnTo>
                  <a:lnTo>
                    <a:pt x="13" y="503"/>
                  </a:lnTo>
                  <a:lnTo>
                    <a:pt x="13" y="501"/>
                  </a:lnTo>
                  <a:lnTo>
                    <a:pt x="13" y="498"/>
                  </a:lnTo>
                  <a:lnTo>
                    <a:pt x="17" y="498"/>
                  </a:lnTo>
                  <a:lnTo>
                    <a:pt x="22" y="501"/>
                  </a:lnTo>
                  <a:lnTo>
                    <a:pt x="24" y="501"/>
                  </a:lnTo>
                  <a:lnTo>
                    <a:pt x="24" y="498"/>
                  </a:lnTo>
                  <a:lnTo>
                    <a:pt x="24" y="492"/>
                  </a:lnTo>
                  <a:lnTo>
                    <a:pt x="24" y="486"/>
                  </a:lnTo>
                  <a:lnTo>
                    <a:pt x="30" y="486"/>
                  </a:lnTo>
                  <a:lnTo>
                    <a:pt x="36" y="486"/>
                  </a:lnTo>
                  <a:lnTo>
                    <a:pt x="38" y="486"/>
                  </a:lnTo>
                  <a:lnTo>
                    <a:pt x="38" y="482"/>
                  </a:lnTo>
                  <a:lnTo>
                    <a:pt x="36" y="480"/>
                  </a:lnTo>
                  <a:lnTo>
                    <a:pt x="34" y="477"/>
                  </a:lnTo>
                  <a:lnTo>
                    <a:pt x="34" y="471"/>
                  </a:lnTo>
                  <a:lnTo>
                    <a:pt x="38" y="465"/>
                  </a:lnTo>
                  <a:lnTo>
                    <a:pt x="42" y="459"/>
                  </a:lnTo>
                  <a:lnTo>
                    <a:pt x="42" y="457"/>
                  </a:lnTo>
                  <a:lnTo>
                    <a:pt x="38" y="452"/>
                  </a:lnTo>
                  <a:lnTo>
                    <a:pt x="38" y="448"/>
                  </a:lnTo>
                  <a:lnTo>
                    <a:pt x="38" y="442"/>
                  </a:lnTo>
                  <a:lnTo>
                    <a:pt x="36" y="440"/>
                  </a:lnTo>
                  <a:lnTo>
                    <a:pt x="38" y="438"/>
                  </a:lnTo>
                  <a:lnTo>
                    <a:pt x="42" y="436"/>
                  </a:lnTo>
                  <a:lnTo>
                    <a:pt x="43" y="438"/>
                  </a:lnTo>
                  <a:lnTo>
                    <a:pt x="47" y="440"/>
                  </a:lnTo>
                  <a:lnTo>
                    <a:pt x="43" y="446"/>
                  </a:lnTo>
                  <a:lnTo>
                    <a:pt x="42" y="448"/>
                  </a:lnTo>
                  <a:lnTo>
                    <a:pt x="47" y="454"/>
                  </a:lnTo>
                  <a:lnTo>
                    <a:pt x="47" y="457"/>
                  </a:lnTo>
                  <a:lnTo>
                    <a:pt x="49" y="459"/>
                  </a:lnTo>
                  <a:lnTo>
                    <a:pt x="55" y="459"/>
                  </a:lnTo>
                  <a:lnTo>
                    <a:pt x="64" y="456"/>
                  </a:lnTo>
                  <a:lnTo>
                    <a:pt x="66" y="457"/>
                  </a:lnTo>
                  <a:lnTo>
                    <a:pt x="70" y="463"/>
                  </a:lnTo>
                  <a:lnTo>
                    <a:pt x="72" y="457"/>
                  </a:lnTo>
                  <a:lnTo>
                    <a:pt x="78" y="457"/>
                  </a:lnTo>
                  <a:lnTo>
                    <a:pt x="82" y="457"/>
                  </a:lnTo>
                  <a:lnTo>
                    <a:pt x="82" y="457"/>
                  </a:lnTo>
                  <a:lnTo>
                    <a:pt x="85" y="457"/>
                  </a:lnTo>
                  <a:lnTo>
                    <a:pt x="85" y="452"/>
                  </a:lnTo>
                  <a:lnTo>
                    <a:pt x="85" y="450"/>
                  </a:lnTo>
                  <a:lnTo>
                    <a:pt x="87" y="446"/>
                  </a:lnTo>
                  <a:lnTo>
                    <a:pt x="99" y="440"/>
                  </a:lnTo>
                  <a:lnTo>
                    <a:pt x="103" y="440"/>
                  </a:lnTo>
                  <a:lnTo>
                    <a:pt x="105" y="440"/>
                  </a:lnTo>
                  <a:lnTo>
                    <a:pt x="108" y="436"/>
                  </a:lnTo>
                  <a:lnTo>
                    <a:pt x="110" y="435"/>
                  </a:lnTo>
                  <a:lnTo>
                    <a:pt x="114" y="427"/>
                  </a:lnTo>
                  <a:lnTo>
                    <a:pt x="114" y="423"/>
                  </a:lnTo>
                  <a:lnTo>
                    <a:pt x="114" y="417"/>
                  </a:lnTo>
                  <a:lnTo>
                    <a:pt x="114" y="412"/>
                  </a:lnTo>
                  <a:lnTo>
                    <a:pt x="112" y="402"/>
                  </a:lnTo>
                  <a:lnTo>
                    <a:pt x="114" y="400"/>
                  </a:lnTo>
                  <a:lnTo>
                    <a:pt x="114" y="396"/>
                  </a:lnTo>
                  <a:lnTo>
                    <a:pt x="118" y="396"/>
                  </a:lnTo>
                  <a:lnTo>
                    <a:pt x="120" y="394"/>
                  </a:lnTo>
                  <a:lnTo>
                    <a:pt x="124" y="398"/>
                  </a:lnTo>
                  <a:lnTo>
                    <a:pt x="127" y="400"/>
                  </a:lnTo>
                  <a:lnTo>
                    <a:pt x="127" y="404"/>
                  </a:lnTo>
                  <a:lnTo>
                    <a:pt x="129" y="404"/>
                  </a:lnTo>
                  <a:lnTo>
                    <a:pt x="133" y="404"/>
                  </a:lnTo>
                  <a:lnTo>
                    <a:pt x="133" y="400"/>
                  </a:lnTo>
                  <a:lnTo>
                    <a:pt x="129" y="398"/>
                  </a:lnTo>
                  <a:lnTo>
                    <a:pt x="133" y="398"/>
                  </a:lnTo>
                  <a:lnTo>
                    <a:pt x="135" y="394"/>
                  </a:lnTo>
                  <a:lnTo>
                    <a:pt x="139" y="394"/>
                  </a:lnTo>
                  <a:lnTo>
                    <a:pt x="141" y="394"/>
                  </a:lnTo>
                  <a:lnTo>
                    <a:pt x="150" y="398"/>
                  </a:lnTo>
                  <a:lnTo>
                    <a:pt x="152" y="400"/>
                  </a:lnTo>
                  <a:lnTo>
                    <a:pt x="152" y="406"/>
                  </a:lnTo>
                  <a:lnTo>
                    <a:pt x="156" y="410"/>
                  </a:lnTo>
                  <a:lnTo>
                    <a:pt x="156" y="414"/>
                  </a:lnTo>
                  <a:lnTo>
                    <a:pt x="158" y="410"/>
                  </a:lnTo>
                  <a:lnTo>
                    <a:pt x="164" y="404"/>
                  </a:lnTo>
                  <a:lnTo>
                    <a:pt x="168" y="404"/>
                  </a:lnTo>
                  <a:lnTo>
                    <a:pt x="168" y="402"/>
                  </a:lnTo>
                  <a:lnTo>
                    <a:pt x="164" y="398"/>
                  </a:lnTo>
                  <a:lnTo>
                    <a:pt x="173" y="398"/>
                  </a:lnTo>
                  <a:lnTo>
                    <a:pt x="177" y="396"/>
                  </a:lnTo>
                  <a:lnTo>
                    <a:pt x="181" y="396"/>
                  </a:lnTo>
                  <a:lnTo>
                    <a:pt x="187" y="396"/>
                  </a:lnTo>
                  <a:lnTo>
                    <a:pt x="189" y="396"/>
                  </a:lnTo>
                  <a:lnTo>
                    <a:pt x="187" y="398"/>
                  </a:lnTo>
                  <a:lnTo>
                    <a:pt x="183" y="410"/>
                  </a:lnTo>
                  <a:lnTo>
                    <a:pt x="183" y="415"/>
                  </a:lnTo>
                  <a:lnTo>
                    <a:pt x="183" y="421"/>
                  </a:lnTo>
                  <a:lnTo>
                    <a:pt x="185" y="423"/>
                  </a:lnTo>
                  <a:lnTo>
                    <a:pt x="204" y="425"/>
                  </a:lnTo>
                  <a:lnTo>
                    <a:pt x="210" y="425"/>
                  </a:lnTo>
                  <a:lnTo>
                    <a:pt x="217" y="429"/>
                  </a:lnTo>
                  <a:lnTo>
                    <a:pt x="221" y="429"/>
                  </a:lnTo>
                  <a:lnTo>
                    <a:pt x="221" y="433"/>
                  </a:lnTo>
                  <a:lnTo>
                    <a:pt x="227" y="433"/>
                  </a:lnTo>
                  <a:lnTo>
                    <a:pt x="231" y="433"/>
                  </a:lnTo>
                  <a:lnTo>
                    <a:pt x="236" y="435"/>
                  </a:lnTo>
                  <a:lnTo>
                    <a:pt x="238" y="435"/>
                  </a:lnTo>
                  <a:lnTo>
                    <a:pt x="238" y="438"/>
                  </a:lnTo>
                  <a:lnTo>
                    <a:pt x="236" y="438"/>
                  </a:lnTo>
                  <a:lnTo>
                    <a:pt x="238" y="438"/>
                  </a:lnTo>
                  <a:lnTo>
                    <a:pt x="242" y="438"/>
                  </a:lnTo>
                  <a:lnTo>
                    <a:pt x="244" y="433"/>
                  </a:lnTo>
                  <a:lnTo>
                    <a:pt x="244" y="423"/>
                  </a:lnTo>
                  <a:lnTo>
                    <a:pt x="248" y="421"/>
                  </a:lnTo>
                  <a:lnTo>
                    <a:pt x="248" y="412"/>
                  </a:lnTo>
                  <a:lnTo>
                    <a:pt x="250" y="414"/>
                  </a:lnTo>
                  <a:lnTo>
                    <a:pt x="257" y="410"/>
                  </a:lnTo>
                  <a:lnTo>
                    <a:pt x="257" y="402"/>
                  </a:lnTo>
                  <a:lnTo>
                    <a:pt x="257" y="398"/>
                  </a:lnTo>
                  <a:lnTo>
                    <a:pt x="259" y="398"/>
                  </a:lnTo>
                  <a:lnTo>
                    <a:pt x="263" y="398"/>
                  </a:lnTo>
                  <a:lnTo>
                    <a:pt x="265" y="396"/>
                  </a:lnTo>
                  <a:lnTo>
                    <a:pt x="265" y="393"/>
                  </a:lnTo>
                  <a:lnTo>
                    <a:pt x="267" y="393"/>
                  </a:lnTo>
                  <a:lnTo>
                    <a:pt x="269" y="389"/>
                  </a:lnTo>
                  <a:lnTo>
                    <a:pt x="274" y="387"/>
                  </a:lnTo>
                  <a:lnTo>
                    <a:pt x="278" y="387"/>
                  </a:lnTo>
                  <a:lnTo>
                    <a:pt x="280" y="389"/>
                  </a:lnTo>
                  <a:lnTo>
                    <a:pt x="284" y="394"/>
                  </a:lnTo>
                  <a:lnTo>
                    <a:pt x="284" y="396"/>
                  </a:lnTo>
                  <a:lnTo>
                    <a:pt x="284" y="400"/>
                  </a:lnTo>
                  <a:lnTo>
                    <a:pt x="286" y="402"/>
                  </a:lnTo>
                  <a:lnTo>
                    <a:pt x="295" y="402"/>
                  </a:lnTo>
                  <a:lnTo>
                    <a:pt x="297" y="400"/>
                  </a:lnTo>
                  <a:lnTo>
                    <a:pt x="301" y="400"/>
                  </a:lnTo>
                  <a:lnTo>
                    <a:pt x="305" y="396"/>
                  </a:lnTo>
                  <a:lnTo>
                    <a:pt x="305" y="394"/>
                  </a:lnTo>
                  <a:lnTo>
                    <a:pt x="307" y="393"/>
                  </a:lnTo>
                  <a:lnTo>
                    <a:pt x="311" y="393"/>
                  </a:lnTo>
                  <a:lnTo>
                    <a:pt x="313" y="393"/>
                  </a:lnTo>
                  <a:lnTo>
                    <a:pt x="315" y="391"/>
                  </a:lnTo>
                  <a:lnTo>
                    <a:pt x="316" y="389"/>
                  </a:lnTo>
                  <a:lnTo>
                    <a:pt x="322" y="393"/>
                  </a:lnTo>
                  <a:lnTo>
                    <a:pt x="326" y="393"/>
                  </a:lnTo>
                  <a:lnTo>
                    <a:pt x="328" y="391"/>
                  </a:lnTo>
                  <a:lnTo>
                    <a:pt x="332" y="389"/>
                  </a:lnTo>
                  <a:lnTo>
                    <a:pt x="334" y="391"/>
                  </a:lnTo>
                  <a:lnTo>
                    <a:pt x="343" y="398"/>
                  </a:lnTo>
                  <a:lnTo>
                    <a:pt x="345" y="404"/>
                  </a:lnTo>
                  <a:lnTo>
                    <a:pt x="349" y="404"/>
                  </a:lnTo>
                  <a:lnTo>
                    <a:pt x="349" y="402"/>
                  </a:lnTo>
                  <a:lnTo>
                    <a:pt x="351" y="402"/>
                  </a:lnTo>
                  <a:lnTo>
                    <a:pt x="355" y="404"/>
                  </a:lnTo>
                  <a:lnTo>
                    <a:pt x="358" y="402"/>
                  </a:lnTo>
                  <a:lnTo>
                    <a:pt x="364" y="396"/>
                  </a:lnTo>
                  <a:lnTo>
                    <a:pt x="368" y="396"/>
                  </a:lnTo>
                  <a:lnTo>
                    <a:pt x="374" y="400"/>
                  </a:lnTo>
                  <a:lnTo>
                    <a:pt x="376" y="400"/>
                  </a:lnTo>
                  <a:lnTo>
                    <a:pt x="379" y="400"/>
                  </a:lnTo>
                  <a:lnTo>
                    <a:pt x="381" y="400"/>
                  </a:lnTo>
                  <a:lnTo>
                    <a:pt x="387" y="400"/>
                  </a:lnTo>
                  <a:lnTo>
                    <a:pt x="397" y="398"/>
                  </a:lnTo>
                  <a:lnTo>
                    <a:pt x="402" y="394"/>
                  </a:lnTo>
                  <a:lnTo>
                    <a:pt x="406" y="394"/>
                  </a:lnTo>
                  <a:lnTo>
                    <a:pt x="412" y="393"/>
                  </a:lnTo>
                  <a:lnTo>
                    <a:pt x="412" y="391"/>
                  </a:lnTo>
                  <a:lnTo>
                    <a:pt x="412" y="389"/>
                  </a:lnTo>
                  <a:lnTo>
                    <a:pt x="416" y="385"/>
                  </a:lnTo>
                  <a:lnTo>
                    <a:pt x="418" y="383"/>
                  </a:lnTo>
                  <a:lnTo>
                    <a:pt x="418" y="377"/>
                  </a:lnTo>
                  <a:lnTo>
                    <a:pt x="416" y="373"/>
                  </a:lnTo>
                  <a:lnTo>
                    <a:pt x="412" y="368"/>
                  </a:lnTo>
                  <a:lnTo>
                    <a:pt x="416" y="368"/>
                  </a:lnTo>
                  <a:lnTo>
                    <a:pt x="418" y="366"/>
                  </a:lnTo>
                  <a:lnTo>
                    <a:pt x="423" y="362"/>
                  </a:lnTo>
                  <a:lnTo>
                    <a:pt x="427" y="362"/>
                  </a:lnTo>
                  <a:lnTo>
                    <a:pt x="429" y="362"/>
                  </a:lnTo>
                  <a:lnTo>
                    <a:pt x="433" y="366"/>
                  </a:lnTo>
                  <a:lnTo>
                    <a:pt x="439" y="366"/>
                  </a:lnTo>
                  <a:lnTo>
                    <a:pt x="442" y="364"/>
                  </a:lnTo>
                  <a:lnTo>
                    <a:pt x="442" y="360"/>
                  </a:lnTo>
                  <a:lnTo>
                    <a:pt x="442" y="358"/>
                  </a:lnTo>
                  <a:lnTo>
                    <a:pt x="442" y="353"/>
                  </a:lnTo>
                  <a:lnTo>
                    <a:pt x="442" y="349"/>
                  </a:lnTo>
                  <a:lnTo>
                    <a:pt x="444" y="347"/>
                  </a:lnTo>
                  <a:lnTo>
                    <a:pt x="450" y="347"/>
                  </a:lnTo>
                  <a:lnTo>
                    <a:pt x="452" y="347"/>
                  </a:lnTo>
                  <a:lnTo>
                    <a:pt x="452" y="345"/>
                  </a:lnTo>
                  <a:lnTo>
                    <a:pt x="452" y="343"/>
                  </a:lnTo>
                  <a:lnTo>
                    <a:pt x="458" y="339"/>
                  </a:lnTo>
                  <a:lnTo>
                    <a:pt x="460" y="339"/>
                  </a:lnTo>
                  <a:lnTo>
                    <a:pt x="463" y="333"/>
                  </a:lnTo>
                  <a:lnTo>
                    <a:pt x="465" y="328"/>
                  </a:lnTo>
                  <a:lnTo>
                    <a:pt x="469" y="326"/>
                  </a:lnTo>
                  <a:lnTo>
                    <a:pt x="469" y="320"/>
                  </a:lnTo>
                  <a:lnTo>
                    <a:pt x="467" y="316"/>
                  </a:lnTo>
                  <a:lnTo>
                    <a:pt x="467" y="314"/>
                  </a:lnTo>
                  <a:lnTo>
                    <a:pt x="469" y="309"/>
                  </a:lnTo>
                  <a:lnTo>
                    <a:pt x="473" y="305"/>
                  </a:lnTo>
                  <a:lnTo>
                    <a:pt x="475" y="307"/>
                  </a:lnTo>
                  <a:lnTo>
                    <a:pt x="481" y="307"/>
                  </a:lnTo>
                  <a:lnTo>
                    <a:pt x="486" y="301"/>
                  </a:lnTo>
                  <a:lnTo>
                    <a:pt x="486" y="299"/>
                  </a:lnTo>
                  <a:lnTo>
                    <a:pt x="486" y="297"/>
                  </a:lnTo>
                  <a:lnTo>
                    <a:pt x="481" y="293"/>
                  </a:lnTo>
                  <a:lnTo>
                    <a:pt x="481" y="288"/>
                  </a:lnTo>
                  <a:lnTo>
                    <a:pt x="481" y="286"/>
                  </a:lnTo>
                  <a:lnTo>
                    <a:pt x="484" y="280"/>
                  </a:lnTo>
                  <a:lnTo>
                    <a:pt x="484" y="276"/>
                  </a:lnTo>
                  <a:lnTo>
                    <a:pt x="486" y="274"/>
                  </a:lnTo>
                  <a:lnTo>
                    <a:pt x="490" y="269"/>
                  </a:lnTo>
                  <a:lnTo>
                    <a:pt x="494" y="263"/>
                  </a:lnTo>
                  <a:lnTo>
                    <a:pt x="496" y="259"/>
                  </a:lnTo>
                  <a:lnTo>
                    <a:pt x="498" y="255"/>
                  </a:lnTo>
                  <a:lnTo>
                    <a:pt x="500" y="249"/>
                  </a:lnTo>
                  <a:lnTo>
                    <a:pt x="504" y="244"/>
                  </a:lnTo>
                  <a:lnTo>
                    <a:pt x="505" y="242"/>
                  </a:lnTo>
                  <a:lnTo>
                    <a:pt x="505" y="238"/>
                  </a:lnTo>
                  <a:lnTo>
                    <a:pt x="505" y="236"/>
                  </a:lnTo>
                  <a:lnTo>
                    <a:pt x="504" y="236"/>
                  </a:lnTo>
                  <a:lnTo>
                    <a:pt x="504" y="232"/>
                  </a:lnTo>
                  <a:lnTo>
                    <a:pt x="505" y="227"/>
                  </a:lnTo>
                  <a:lnTo>
                    <a:pt x="505" y="225"/>
                  </a:lnTo>
                  <a:lnTo>
                    <a:pt x="505" y="219"/>
                  </a:lnTo>
                  <a:lnTo>
                    <a:pt x="504" y="209"/>
                  </a:lnTo>
                  <a:lnTo>
                    <a:pt x="504" y="206"/>
                  </a:lnTo>
                  <a:lnTo>
                    <a:pt x="505" y="204"/>
                  </a:lnTo>
                  <a:lnTo>
                    <a:pt x="509" y="204"/>
                  </a:lnTo>
                  <a:lnTo>
                    <a:pt x="505" y="200"/>
                  </a:lnTo>
                  <a:lnTo>
                    <a:pt x="504" y="198"/>
                  </a:lnTo>
                  <a:lnTo>
                    <a:pt x="500" y="194"/>
                  </a:lnTo>
                  <a:lnTo>
                    <a:pt x="504" y="185"/>
                  </a:lnTo>
                  <a:lnTo>
                    <a:pt x="507" y="183"/>
                  </a:lnTo>
                  <a:lnTo>
                    <a:pt x="507" y="179"/>
                  </a:lnTo>
                  <a:lnTo>
                    <a:pt x="507" y="177"/>
                  </a:lnTo>
                  <a:lnTo>
                    <a:pt x="507" y="173"/>
                  </a:lnTo>
                  <a:lnTo>
                    <a:pt x="504" y="171"/>
                  </a:lnTo>
                  <a:lnTo>
                    <a:pt x="504" y="167"/>
                  </a:lnTo>
                  <a:lnTo>
                    <a:pt x="507" y="166"/>
                  </a:lnTo>
                  <a:lnTo>
                    <a:pt x="509" y="164"/>
                  </a:lnTo>
                  <a:lnTo>
                    <a:pt x="513" y="164"/>
                  </a:lnTo>
                  <a:lnTo>
                    <a:pt x="515" y="162"/>
                  </a:lnTo>
                  <a:lnTo>
                    <a:pt x="519" y="162"/>
                  </a:lnTo>
                  <a:lnTo>
                    <a:pt x="521" y="164"/>
                  </a:lnTo>
                  <a:lnTo>
                    <a:pt x="525" y="164"/>
                  </a:lnTo>
                  <a:lnTo>
                    <a:pt x="525" y="162"/>
                  </a:lnTo>
                  <a:lnTo>
                    <a:pt x="526" y="160"/>
                  </a:lnTo>
                  <a:lnTo>
                    <a:pt x="532" y="154"/>
                  </a:lnTo>
                  <a:lnTo>
                    <a:pt x="536" y="150"/>
                  </a:lnTo>
                  <a:lnTo>
                    <a:pt x="542" y="148"/>
                  </a:lnTo>
                  <a:lnTo>
                    <a:pt x="546" y="145"/>
                  </a:lnTo>
                  <a:lnTo>
                    <a:pt x="555" y="146"/>
                  </a:lnTo>
                  <a:lnTo>
                    <a:pt x="557" y="146"/>
                  </a:lnTo>
                  <a:lnTo>
                    <a:pt x="557" y="143"/>
                  </a:lnTo>
                  <a:lnTo>
                    <a:pt x="555" y="137"/>
                  </a:lnTo>
                  <a:lnTo>
                    <a:pt x="549" y="127"/>
                  </a:lnTo>
                  <a:lnTo>
                    <a:pt x="549" y="125"/>
                  </a:lnTo>
                  <a:lnTo>
                    <a:pt x="546" y="120"/>
                  </a:lnTo>
                  <a:lnTo>
                    <a:pt x="540" y="112"/>
                  </a:lnTo>
                  <a:lnTo>
                    <a:pt x="536" y="112"/>
                  </a:lnTo>
                  <a:lnTo>
                    <a:pt x="536" y="110"/>
                  </a:lnTo>
                  <a:lnTo>
                    <a:pt x="536" y="106"/>
                  </a:lnTo>
                  <a:lnTo>
                    <a:pt x="536" y="104"/>
                  </a:lnTo>
                  <a:lnTo>
                    <a:pt x="540" y="101"/>
                  </a:lnTo>
                  <a:lnTo>
                    <a:pt x="544" y="101"/>
                  </a:lnTo>
                  <a:lnTo>
                    <a:pt x="546" y="99"/>
                  </a:lnTo>
                  <a:lnTo>
                    <a:pt x="551" y="99"/>
                  </a:lnTo>
                  <a:lnTo>
                    <a:pt x="555" y="99"/>
                  </a:lnTo>
                  <a:lnTo>
                    <a:pt x="561" y="103"/>
                  </a:lnTo>
                  <a:lnTo>
                    <a:pt x="563" y="99"/>
                  </a:lnTo>
                  <a:lnTo>
                    <a:pt x="568" y="99"/>
                  </a:lnTo>
                  <a:lnTo>
                    <a:pt x="572" y="103"/>
                  </a:lnTo>
                  <a:lnTo>
                    <a:pt x="576" y="104"/>
                  </a:lnTo>
                  <a:lnTo>
                    <a:pt x="578" y="104"/>
                  </a:lnTo>
                  <a:lnTo>
                    <a:pt x="582" y="108"/>
                  </a:lnTo>
                  <a:lnTo>
                    <a:pt x="582" y="116"/>
                  </a:lnTo>
                  <a:lnTo>
                    <a:pt x="578" y="118"/>
                  </a:lnTo>
                  <a:lnTo>
                    <a:pt x="578" y="120"/>
                  </a:lnTo>
                  <a:lnTo>
                    <a:pt x="574" y="129"/>
                  </a:lnTo>
                  <a:lnTo>
                    <a:pt x="578" y="131"/>
                  </a:lnTo>
                  <a:lnTo>
                    <a:pt x="574" y="141"/>
                  </a:lnTo>
                  <a:lnTo>
                    <a:pt x="574" y="143"/>
                  </a:lnTo>
                  <a:lnTo>
                    <a:pt x="578" y="148"/>
                  </a:lnTo>
                  <a:lnTo>
                    <a:pt x="578" y="152"/>
                  </a:lnTo>
                  <a:lnTo>
                    <a:pt x="584" y="158"/>
                  </a:lnTo>
                  <a:lnTo>
                    <a:pt x="584" y="162"/>
                  </a:lnTo>
                  <a:lnTo>
                    <a:pt x="588" y="166"/>
                  </a:lnTo>
                  <a:lnTo>
                    <a:pt x="589" y="164"/>
                  </a:lnTo>
                  <a:lnTo>
                    <a:pt x="593" y="166"/>
                  </a:lnTo>
                  <a:lnTo>
                    <a:pt x="595" y="171"/>
                  </a:lnTo>
                  <a:lnTo>
                    <a:pt x="595" y="173"/>
                  </a:lnTo>
                  <a:lnTo>
                    <a:pt x="599" y="173"/>
                  </a:lnTo>
                  <a:lnTo>
                    <a:pt x="599" y="171"/>
                  </a:lnTo>
                  <a:lnTo>
                    <a:pt x="601" y="171"/>
                  </a:lnTo>
                  <a:lnTo>
                    <a:pt x="603" y="166"/>
                  </a:lnTo>
                  <a:lnTo>
                    <a:pt x="603" y="162"/>
                  </a:lnTo>
                  <a:lnTo>
                    <a:pt x="609" y="162"/>
                  </a:lnTo>
                  <a:lnTo>
                    <a:pt x="610" y="162"/>
                  </a:lnTo>
                  <a:lnTo>
                    <a:pt x="614" y="162"/>
                  </a:lnTo>
                  <a:lnTo>
                    <a:pt x="616" y="160"/>
                  </a:lnTo>
                  <a:lnTo>
                    <a:pt x="616" y="154"/>
                  </a:lnTo>
                  <a:lnTo>
                    <a:pt x="620" y="148"/>
                  </a:lnTo>
                  <a:lnTo>
                    <a:pt x="622" y="145"/>
                  </a:lnTo>
                  <a:lnTo>
                    <a:pt x="626" y="145"/>
                  </a:lnTo>
                  <a:lnTo>
                    <a:pt x="628" y="145"/>
                  </a:lnTo>
                  <a:lnTo>
                    <a:pt x="631" y="148"/>
                  </a:lnTo>
                  <a:lnTo>
                    <a:pt x="631" y="150"/>
                  </a:lnTo>
                  <a:lnTo>
                    <a:pt x="628" y="154"/>
                  </a:lnTo>
                  <a:lnTo>
                    <a:pt x="631" y="156"/>
                  </a:lnTo>
                  <a:lnTo>
                    <a:pt x="633" y="160"/>
                  </a:lnTo>
                  <a:lnTo>
                    <a:pt x="633" y="162"/>
                  </a:lnTo>
                  <a:lnTo>
                    <a:pt x="631" y="164"/>
                  </a:lnTo>
                  <a:lnTo>
                    <a:pt x="631" y="166"/>
                  </a:lnTo>
                  <a:lnTo>
                    <a:pt x="633" y="169"/>
                  </a:lnTo>
                  <a:lnTo>
                    <a:pt x="635" y="169"/>
                  </a:lnTo>
                  <a:lnTo>
                    <a:pt x="643" y="169"/>
                  </a:lnTo>
                  <a:lnTo>
                    <a:pt x="647" y="169"/>
                  </a:lnTo>
                  <a:lnTo>
                    <a:pt x="652" y="169"/>
                  </a:lnTo>
                  <a:lnTo>
                    <a:pt x="658" y="173"/>
                  </a:lnTo>
                  <a:lnTo>
                    <a:pt x="662" y="173"/>
                  </a:lnTo>
                  <a:lnTo>
                    <a:pt x="664" y="169"/>
                  </a:lnTo>
                  <a:lnTo>
                    <a:pt x="670" y="164"/>
                  </a:lnTo>
                  <a:lnTo>
                    <a:pt x="673" y="154"/>
                  </a:lnTo>
                  <a:lnTo>
                    <a:pt x="675" y="154"/>
                  </a:lnTo>
                  <a:lnTo>
                    <a:pt x="679" y="152"/>
                  </a:lnTo>
                  <a:lnTo>
                    <a:pt x="679" y="148"/>
                  </a:lnTo>
                  <a:lnTo>
                    <a:pt x="679" y="146"/>
                  </a:lnTo>
                  <a:lnTo>
                    <a:pt x="679" y="143"/>
                  </a:lnTo>
                  <a:lnTo>
                    <a:pt x="683" y="137"/>
                  </a:lnTo>
                  <a:lnTo>
                    <a:pt x="689" y="127"/>
                  </a:lnTo>
                  <a:lnTo>
                    <a:pt x="693" y="124"/>
                  </a:lnTo>
                  <a:lnTo>
                    <a:pt x="693" y="122"/>
                  </a:lnTo>
                  <a:lnTo>
                    <a:pt x="693" y="118"/>
                  </a:lnTo>
                  <a:lnTo>
                    <a:pt x="694" y="118"/>
                  </a:lnTo>
                  <a:lnTo>
                    <a:pt x="698" y="122"/>
                  </a:lnTo>
                  <a:lnTo>
                    <a:pt x="700" y="122"/>
                  </a:lnTo>
                  <a:lnTo>
                    <a:pt x="704" y="118"/>
                  </a:lnTo>
                  <a:lnTo>
                    <a:pt x="706" y="118"/>
                  </a:lnTo>
                  <a:lnTo>
                    <a:pt x="712" y="118"/>
                  </a:lnTo>
                  <a:lnTo>
                    <a:pt x="712" y="122"/>
                  </a:lnTo>
                  <a:lnTo>
                    <a:pt x="712" y="124"/>
                  </a:lnTo>
                  <a:lnTo>
                    <a:pt x="712" y="127"/>
                  </a:lnTo>
                  <a:lnTo>
                    <a:pt x="715" y="129"/>
                  </a:lnTo>
                  <a:lnTo>
                    <a:pt x="717" y="133"/>
                  </a:lnTo>
                  <a:lnTo>
                    <a:pt x="721" y="133"/>
                  </a:lnTo>
                  <a:lnTo>
                    <a:pt x="723" y="127"/>
                  </a:lnTo>
                  <a:lnTo>
                    <a:pt x="725" y="124"/>
                  </a:lnTo>
                  <a:lnTo>
                    <a:pt x="725" y="118"/>
                  </a:lnTo>
                  <a:lnTo>
                    <a:pt x="725" y="108"/>
                  </a:lnTo>
                  <a:lnTo>
                    <a:pt x="721" y="101"/>
                  </a:lnTo>
                  <a:lnTo>
                    <a:pt x="721" y="97"/>
                  </a:lnTo>
                  <a:lnTo>
                    <a:pt x="721" y="95"/>
                  </a:lnTo>
                  <a:lnTo>
                    <a:pt x="721" y="91"/>
                  </a:lnTo>
                  <a:lnTo>
                    <a:pt x="725" y="89"/>
                  </a:lnTo>
                  <a:lnTo>
                    <a:pt x="725" y="89"/>
                  </a:lnTo>
                  <a:lnTo>
                    <a:pt x="735" y="83"/>
                  </a:lnTo>
                  <a:lnTo>
                    <a:pt x="736" y="83"/>
                  </a:lnTo>
                  <a:lnTo>
                    <a:pt x="740" y="83"/>
                  </a:lnTo>
                  <a:lnTo>
                    <a:pt x="740" y="80"/>
                  </a:lnTo>
                  <a:lnTo>
                    <a:pt x="740" y="78"/>
                  </a:lnTo>
                  <a:lnTo>
                    <a:pt x="740" y="74"/>
                  </a:lnTo>
                  <a:lnTo>
                    <a:pt x="736" y="72"/>
                  </a:lnTo>
                  <a:lnTo>
                    <a:pt x="735" y="72"/>
                  </a:lnTo>
                  <a:lnTo>
                    <a:pt x="731" y="74"/>
                  </a:lnTo>
                  <a:lnTo>
                    <a:pt x="729" y="74"/>
                  </a:lnTo>
                  <a:lnTo>
                    <a:pt x="725" y="74"/>
                  </a:lnTo>
                  <a:lnTo>
                    <a:pt x="725" y="74"/>
                  </a:lnTo>
                  <a:lnTo>
                    <a:pt x="725" y="72"/>
                  </a:lnTo>
                  <a:lnTo>
                    <a:pt x="725" y="68"/>
                  </a:lnTo>
                  <a:lnTo>
                    <a:pt x="725" y="62"/>
                  </a:lnTo>
                  <a:lnTo>
                    <a:pt x="725" y="57"/>
                  </a:lnTo>
                  <a:lnTo>
                    <a:pt x="729" y="53"/>
                  </a:lnTo>
                  <a:lnTo>
                    <a:pt x="735" y="51"/>
                  </a:lnTo>
                  <a:lnTo>
                    <a:pt x="740" y="47"/>
                  </a:lnTo>
                  <a:lnTo>
                    <a:pt x="740" y="41"/>
                  </a:lnTo>
                  <a:lnTo>
                    <a:pt x="736" y="40"/>
                  </a:lnTo>
                  <a:lnTo>
                    <a:pt x="731" y="40"/>
                  </a:lnTo>
                  <a:lnTo>
                    <a:pt x="731" y="36"/>
                  </a:lnTo>
                  <a:lnTo>
                    <a:pt x="729" y="34"/>
                  </a:lnTo>
                  <a:lnTo>
                    <a:pt x="729" y="30"/>
                  </a:lnTo>
                  <a:lnTo>
                    <a:pt x="731" y="28"/>
                  </a:lnTo>
                  <a:lnTo>
                    <a:pt x="738" y="28"/>
                  </a:lnTo>
                  <a:lnTo>
                    <a:pt x="740" y="30"/>
                  </a:lnTo>
                  <a:lnTo>
                    <a:pt x="740" y="28"/>
                  </a:lnTo>
                  <a:lnTo>
                    <a:pt x="744" y="28"/>
                  </a:lnTo>
                  <a:lnTo>
                    <a:pt x="744" y="24"/>
                  </a:lnTo>
                  <a:lnTo>
                    <a:pt x="746" y="21"/>
                  </a:lnTo>
                  <a:lnTo>
                    <a:pt x="750" y="19"/>
                  </a:lnTo>
                  <a:lnTo>
                    <a:pt x="750" y="15"/>
                  </a:lnTo>
                  <a:lnTo>
                    <a:pt x="750" y="13"/>
                  </a:lnTo>
                  <a:lnTo>
                    <a:pt x="746" y="13"/>
                  </a:lnTo>
                  <a:lnTo>
                    <a:pt x="744" y="13"/>
                  </a:lnTo>
                  <a:lnTo>
                    <a:pt x="744" y="9"/>
                  </a:lnTo>
                  <a:lnTo>
                    <a:pt x="746" y="7"/>
                  </a:lnTo>
                  <a:lnTo>
                    <a:pt x="750" y="7"/>
                  </a:lnTo>
                  <a:lnTo>
                    <a:pt x="752" y="7"/>
                  </a:lnTo>
                  <a:lnTo>
                    <a:pt x="756" y="9"/>
                  </a:lnTo>
                  <a:lnTo>
                    <a:pt x="761" y="13"/>
                  </a:lnTo>
                  <a:lnTo>
                    <a:pt x="767" y="19"/>
                  </a:lnTo>
                  <a:lnTo>
                    <a:pt x="769" y="17"/>
                  </a:lnTo>
                  <a:lnTo>
                    <a:pt x="769" y="9"/>
                  </a:lnTo>
                  <a:lnTo>
                    <a:pt x="771" y="7"/>
                  </a:lnTo>
                  <a:lnTo>
                    <a:pt x="775" y="5"/>
                  </a:lnTo>
                  <a:lnTo>
                    <a:pt x="777" y="7"/>
                  </a:lnTo>
                  <a:lnTo>
                    <a:pt x="780" y="5"/>
                  </a:lnTo>
                  <a:lnTo>
                    <a:pt x="786" y="0"/>
                  </a:lnTo>
                  <a:lnTo>
                    <a:pt x="788" y="1"/>
                  </a:lnTo>
                  <a:lnTo>
                    <a:pt x="788" y="5"/>
                  </a:lnTo>
                  <a:lnTo>
                    <a:pt x="788" y="5"/>
                  </a:lnTo>
                  <a:close/>
                </a:path>
              </a:pathLst>
            </a:custGeom>
            <a:solidFill>
              <a:srgbClr val="0070C0"/>
            </a:solid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uk-UA"/>
            </a:p>
          </p:txBody>
        </p:sp>
        <p:sp>
          <p:nvSpPr>
            <p:cNvPr id="47" name="Freeform 4">
              <a:extLst>
                <a:ext uri="{FF2B5EF4-FFF2-40B4-BE49-F238E27FC236}">
                  <a16:creationId xmlns:a16="http://schemas.microsoft.com/office/drawing/2014/main" id="{0F5C8F11-DF90-EB3C-33EA-A5FC10999A26}"/>
                </a:ext>
              </a:extLst>
            </p:cNvPr>
            <p:cNvSpPr>
              <a:spLocks/>
            </p:cNvSpPr>
            <p:nvPr/>
          </p:nvSpPr>
          <p:spPr bwMode="auto">
            <a:xfrm>
              <a:off x="1332" y="4"/>
              <a:ext cx="447" cy="482"/>
            </a:xfrm>
            <a:custGeom>
              <a:avLst/>
              <a:gdLst>
                <a:gd name="T0" fmla="*/ 867 w 896"/>
                <a:gd name="T1" fmla="*/ 9 h 963"/>
                <a:gd name="T2" fmla="*/ 848 w 896"/>
                <a:gd name="T3" fmla="*/ 70 h 963"/>
                <a:gd name="T4" fmla="*/ 867 w 896"/>
                <a:gd name="T5" fmla="*/ 122 h 963"/>
                <a:gd name="T6" fmla="*/ 873 w 896"/>
                <a:gd name="T7" fmla="*/ 168 h 963"/>
                <a:gd name="T8" fmla="*/ 861 w 896"/>
                <a:gd name="T9" fmla="*/ 187 h 963"/>
                <a:gd name="T10" fmla="*/ 838 w 896"/>
                <a:gd name="T11" fmla="*/ 213 h 963"/>
                <a:gd name="T12" fmla="*/ 810 w 896"/>
                <a:gd name="T13" fmla="*/ 225 h 963"/>
                <a:gd name="T14" fmla="*/ 787 w 896"/>
                <a:gd name="T15" fmla="*/ 278 h 963"/>
                <a:gd name="T16" fmla="*/ 795 w 896"/>
                <a:gd name="T17" fmla="*/ 337 h 963"/>
                <a:gd name="T18" fmla="*/ 816 w 896"/>
                <a:gd name="T19" fmla="*/ 376 h 963"/>
                <a:gd name="T20" fmla="*/ 804 w 896"/>
                <a:gd name="T21" fmla="*/ 417 h 963"/>
                <a:gd name="T22" fmla="*/ 787 w 896"/>
                <a:gd name="T23" fmla="*/ 479 h 963"/>
                <a:gd name="T24" fmla="*/ 768 w 896"/>
                <a:gd name="T25" fmla="*/ 484 h 963"/>
                <a:gd name="T26" fmla="*/ 766 w 896"/>
                <a:gd name="T27" fmla="*/ 542 h 963"/>
                <a:gd name="T28" fmla="*/ 751 w 896"/>
                <a:gd name="T29" fmla="*/ 589 h 963"/>
                <a:gd name="T30" fmla="*/ 781 w 896"/>
                <a:gd name="T31" fmla="*/ 639 h 963"/>
                <a:gd name="T32" fmla="*/ 798 w 896"/>
                <a:gd name="T33" fmla="*/ 667 h 963"/>
                <a:gd name="T34" fmla="*/ 808 w 896"/>
                <a:gd name="T35" fmla="*/ 729 h 963"/>
                <a:gd name="T36" fmla="*/ 825 w 896"/>
                <a:gd name="T37" fmla="*/ 778 h 963"/>
                <a:gd name="T38" fmla="*/ 789 w 896"/>
                <a:gd name="T39" fmla="*/ 816 h 963"/>
                <a:gd name="T40" fmla="*/ 777 w 896"/>
                <a:gd name="T41" fmla="*/ 883 h 963"/>
                <a:gd name="T42" fmla="*/ 739 w 896"/>
                <a:gd name="T43" fmla="*/ 919 h 963"/>
                <a:gd name="T44" fmla="*/ 690 w 896"/>
                <a:gd name="T45" fmla="*/ 957 h 963"/>
                <a:gd name="T46" fmla="*/ 611 w 896"/>
                <a:gd name="T47" fmla="*/ 959 h 963"/>
                <a:gd name="T48" fmla="*/ 554 w 896"/>
                <a:gd name="T49" fmla="*/ 925 h 963"/>
                <a:gd name="T50" fmla="*/ 518 w 896"/>
                <a:gd name="T51" fmla="*/ 959 h 963"/>
                <a:gd name="T52" fmla="*/ 478 w 896"/>
                <a:gd name="T53" fmla="*/ 944 h 963"/>
                <a:gd name="T54" fmla="*/ 457 w 896"/>
                <a:gd name="T55" fmla="*/ 904 h 963"/>
                <a:gd name="T56" fmla="*/ 472 w 896"/>
                <a:gd name="T57" fmla="*/ 879 h 963"/>
                <a:gd name="T58" fmla="*/ 409 w 896"/>
                <a:gd name="T59" fmla="*/ 824 h 963"/>
                <a:gd name="T60" fmla="*/ 352 w 896"/>
                <a:gd name="T61" fmla="*/ 860 h 963"/>
                <a:gd name="T62" fmla="*/ 289 w 896"/>
                <a:gd name="T63" fmla="*/ 883 h 963"/>
                <a:gd name="T64" fmla="*/ 237 w 896"/>
                <a:gd name="T65" fmla="*/ 864 h 963"/>
                <a:gd name="T66" fmla="*/ 203 w 896"/>
                <a:gd name="T67" fmla="*/ 828 h 963"/>
                <a:gd name="T68" fmla="*/ 208 w 896"/>
                <a:gd name="T69" fmla="*/ 774 h 963"/>
                <a:gd name="T70" fmla="*/ 140 w 896"/>
                <a:gd name="T71" fmla="*/ 751 h 963"/>
                <a:gd name="T72" fmla="*/ 94 w 896"/>
                <a:gd name="T73" fmla="*/ 746 h 963"/>
                <a:gd name="T74" fmla="*/ 75 w 896"/>
                <a:gd name="T75" fmla="*/ 690 h 963"/>
                <a:gd name="T76" fmla="*/ 37 w 896"/>
                <a:gd name="T77" fmla="*/ 629 h 963"/>
                <a:gd name="T78" fmla="*/ 4 w 896"/>
                <a:gd name="T79" fmla="*/ 585 h 963"/>
                <a:gd name="T80" fmla="*/ 16 w 896"/>
                <a:gd name="T81" fmla="*/ 542 h 963"/>
                <a:gd name="T82" fmla="*/ 35 w 896"/>
                <a:gd name="T83" fmla="*/ 503 h 963"/>
                <a:gd name="T84" fmla="*/ 37 w 896"/>
                <a:gd name="T85" fmla="*/ 438 h 963"/>
                <a:gd name="T86" fmla="*/ 33 w 896"/>
                <a:gd name="T87" fmla="*/ 389 h 963"/>
                <a:gd name="T88" fmla="*/ 25 w 896"/>
                <a:gd name="T89" fmla="*/ 353 h 963"/>
                <a:gd name="T90" fmla="*/ 37 w 896"/>
                <a:gd name="T91" fmla="*/ 307 h 963"/>
                <a:gd name="T92" fmla="*/ 67 w 896"/>
                <a:gd name="T93" fmla="*/ 263 h 963"/>
                <a:gd name="T94" fmla="*/ 102 w 896"/>
                <a:gd name="T95" fmla="*/ 211 h 963"/>
                <a:gd name="T96" fmla="*/ 128 w 896"/>
                <a:gd name="T97" fmla="*/ 168 h 963"/>
                <a:gd name="T98" fmla="*/ 149 w 896"/>
                <a:gd name="T99" fmla="*/ 164 h 963"/>
                <a:gd name="T100" fmla="*/ 208 w 896"/>
                <a:gd name="T101" fmla="*/ 133 h 963"/>
                <a:gd name="T102" fmla="*/ 266 w 896"/>
                <a:gd name="T103" fmla="*/ 122 h 963"/>
                <a:gd name="T104" fmla="*/ 333 w 896"/>
                <a:gd name="T105" fmla="*/ 116 h 963"/>
                <a:gd name="T106" fmla="*/ 403 w 896"/>
                <a:gd name="T107" fmla="*/ 129 h 963"/>
                <a:gd name="T108" fmla="*/ 441 w 896"/>
                <a:gd name="T109" fmla="*/ 160 h 963"/>
                <a:gd name="T110" fmla="*/ 508 w 896"/>
                <a:gd name="T111" fmla="*/ 141 h 963"/>
                <a:gd name="T112" fmla="*/ 558 w 896"/>
                <a:gd name="T113" fmla="*/ 110 h 963"/>
                <a:gd name="T114" fmla="*/ 573 w 896"/>
                <a:gd name="T115" fmla="*/ 53 h 963"/>
                <a:gd name="T116" fmla="*/ 583 w 896"/>
                <a:gd name="T117" fmla="*/ 21 h 963"/>
                <a:gd name="T118" fmla="*/ 627 w 896"/>
                <a:gd name="T119" fmla="*/ 34 h 963"/>
                <a:gd name="T120" fmla="*/ 684 w 896"/>
                <a:gd name="T121" fmla="*/ 51 h 963"/>
                <a:gd name="T122" fmla="*/ 722 w 896"/>
                <a:gd name="T123" fmla="*/ 61 h 963"/>
                <a:gd name="T124" fmla="*/ 774 w 896"/>
                <a:gd name="T125" fmla="*/ 24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96" h="963">
                  <a:moveTo>
                    <a:pt x="804" y="0"/>
                  </a:moveTo>
                  <a:lnTo>
                    <a:pt x="808" y="3"/>
                  </a:lnTo>
                  <a:lnTo>
                    <a:pt x="808" y="2"/>
                  </a:lnTo>
                  <a:lnTo>
                    <a:pt x="812" y="2"/>
                  </a:lnTo>
                  <a:lnTo>
                    <a:pt x="819" y="2"/>
                  </a:lnTo>
                  <a:lnTo>
                    <a:pt x="829" y="5"/>
                  </a:lnTo>
                  <a:lnTo>
                    <a:pt x="829" y="7"/>
                  </a:lnTo>
                  <a:lnTo>
                    <a:pt x="831" y="7"/>
                  </a:lnTo>
                  <a:lnTo>
                    <a:pt x="833" y="7"/>
                  </a:lnTo>
                  <a:lnTo>
                    <a:pt x="835" y="9"/>
                  </a:lnTo>
                  <a:lnTo>
                    <a:pt x="842" y="13"/>
                  </a:lnTo>
                  <a:lnTo>
                    <a:pt x="848" y="17"/>
                  </a:lnTo>
                  <a:lnTo>
                    <a:pt x="850" y="17"/>
                  </a:lnTo>
                  <a:lnTo>
                    <a:pt x="854" y="15"/>
                  </a:lnTo>
                  <a:lnTo>
                    <a:pt x="858" y="9"/>
                  </a:lnTo>
                  <a:lnTo>
                    <a:pt x="861" y="5"/>
                  </a:lnTo>
                  <a:lnTo>
                    <a:pt x="863" y="5"/>
                  </a:lnTo>
                  <a:lnTo>
                    <a:pt x="867" y="5"/>
                  </a:lnTo>
                  <a:lnTo>
                    <a:pt x="867" y="9"/>
                  </a:lnTo>
                  <a:lnTo>
                    <a:pt x="871" y="13"/>
                  </a:lnTo>
                  <a:lnTo>
                    <a:pt x="873" y="13"/>
                  </a:lnTo>
                  <a:lnTo>
                    <a:pt x="871" y="15"/>
                  </a:lnTo>
                  <a:lnTo>
                    <a:pt x="871" y="19"/>
                  </a:lnTo>
                  <a:lnTo>
                    <a:pt x="869" y="26"/>
                  </a:lnTo>
                  <a:lnTo>
                    <a:pt x="869" y="30"/>
                  </a:lnTo>
                  <a:lnTo>
                    <a:pt x="867" y="30"/>
                  </a:lnTo>
                  <a:lnTo>
                    <a:pt x="865" y="32"/>
                  </a:lnTo>
                  <a:lnTo>
                    <a:pt x="865" y="36"/>
                  </a:lnTo>
                  <a:lnTo>
                    <a:pt x="865" y="38"/>
                  </a:lnTo>
                  <a:lnTo>
                    <a:pt x="865" y="38"/>
                  </a:lnTo>
                  <a:lnTo>
                    <a:pt x="865" y="42"/>
                  </a:lnTo>
                  <a:lnTo>
                    <a:pt x="861" y="53"/>
                  </a:lnTo>
                  <a:lnTo>
                    <a:pt x="861" y="55"/>
                  </a:lnTo>
                  <a:lnTo>
                    <a:pt x="858" y="59"/>
                  </a:lnTo>
                  <a:lnTo>
                    <a:pt x="854" y="65"/>
                  </a:lnTo>
                  <a:lnTo>
                    <a:pt x="854" y="66"/>
                  </a:lnTo>
                  <a:lnTo>
                    <a:pt x="852" y="70"/>
                  </a:lnTo>
                  <a:lnTo>
                    <a:pt x="848" y="70"/>
                  </a:lnTo>
                  <a:lnTo>
                    <a:pt x="844" y="72"/>
                  </a:lnTo>
                  <a:lnTo>
                    <a:pt x="840" y="74"/>
                  </a:lnTo>
                  <a:lnTo>
                    <a:pt x="838" y="74"/>
                  </a:lnTo>
                  <a:lnTo>
                    <a:pt x="838" y="78"/>
                  </a:lnTo>
                  <a:lnTo>
                    <a:pt x="840" y="80"/>
                  </a:lnTo>
                  <a:lnTo>
                    <a:pt x="840" y="84"/>
                  </a:lnTo>
                  <a:lnTo>
                    <a:pt x="842" y="84"/>
                  </a:lnTo>
                  <a:lnTo>
                    <a:pt x="842" y="89"/>
                  </a:lnTo>
                  <a:lnTo>
                    <a:pt x="842" y="93"/>
                  </a:lnTo>
                  <a:lnTo>
                    <a:pt x="844" y="93"/>
                  </a:lnTo>
                  <a:lnTo>
                    <a:pt x="844" y="95"/>
                  </a:lnTo>
                  <a:lnTo>
                    <a:pt x="842" y="99"/>
                  </a:lnTo>
                  <a:lnTo>
                    <a:pt x="842" y="101"/>
                  </a:lnTo>
                  <a:lnTo>
                    <a:pt x="842" y="106"/>
                  </a:lnTo>
                  <a:lnTo>
                    <a:pt x="844" y="110"/>
                  </a:lnTo>
                  <a:lnTo>
                    <a:pt x="850" y="110"/>
                  </a:lnTo>
                  <a:lnTo>
                    <a:pt x="854" y="110"/>
                  </a:lnTo>
                  <a:lnTo>
                    <a:pt x="856" y="114"/>
                  </a:lnTo>
                  <a:lnTo>
                    <a:pt x="867" y="122"/>
                  </a:lnTo>
                  <a:lnTo>
                    <a:pt x="875" y="129"/>
                  </a:lnTo>
                  <a:lnTo>
                    <a:pt x="879" y="135"/>
                  </a:lnTo>
                  <a:lnTo>
                    <a:pt x="879" y="139"/>
                  </a:lnTo>
                  <a:lnTo>
                    <a:pt x="881" y="141"/>
                  </a:lnTo>
                  <a:lnTo>
                    <a:pt x="886" y="141"/>
                  </a:lnTo>
                  <a:lnTo>
                    <a:pt x="888" y="141"/>
                  </a:lnTo>
                  <a:lnTo>
                    <a:pt x="892" y="141"/>
                  </a:lnTo>
                  <a:lnTo>
                    <a:pt x="896" y="145"/>
                  </a:lnTo>
                  <a:lnTo>
                    <a:pt x="896" y="150"/>
                  </a:lnTo>
                  <a:lnTo>
                    <a:pt x="896" y="164"/>
                  </a:lnTo>
                  <a:lnTo>
                    <a:pt x="894" y="164"/>
                  </a:lnTo>
                  <a:lnTo>
                    <a:pt x="890" y="164"/>
                  </a:lnTo>
                  <a:lnTo>
                    <a:pt x="888" y="164"/>
                  </a:lnTo>
                  <a:lnTo>
                    <a:pt x="886" y="164"/>
                  </a:lnTo>
                  <a:lnTo>
                    <a:pt x="884" y="164"/>
                  </a:lnTo>
                  <a:lnTo>
                    <a:pt x="881" y="168"/>
                  </a:lnTo>
                  <a:lnTo>
                    <a:pt x="879" y="169"/>
                  </a:lnTo>
                  <a:lnTo>
                    <a:pt x="875" y="169"/>
                  </a:lnTo>
                  <a:lnTo>
                    <a:pt x="873" y="168"/>
                  </a:lnTo>
                  <a:lnTo>
                    <a:pt x="869" y="164"/>
                  </a:lnTo>
                  <a:lnTo>
                    <a:pt x="869" y="160"/>
                  </a:lnTo>
                  <a:lnTo>
                    <a:pt x="865" y="158"/>
                  </a:lnTo>
                  <a:lnTo>
                    <a:pt x="863" y="158"/>
                  </a:lnTo>
                  <a:lnTo>
                    <a:pt x="863" y="162"/>
                  </a:lnTo>
                  <a:lnTo>
                    <a:pt x="861" y="164"/>
                  </a:lnTo>
                  <a:lnTo>
                    <a:pt x="860" y="166"/>
                  </a:lnTo>
                  <a:lnTo>
                    <a:pt x="854" y="169"/>
                  </a:lnTo>
                  <a:lnTo>
                    <a:pt x="850" y="169"/>
                  </a:lnTo>
                  <a:lnTo>
                    <a:pt x="848" y="168"/>
                  </a:lnTo>
                  <a:lnTo>
                    <a:pt x="844" y="168"/>
                  </a:lnTo>
                  <a:lnTo>
                    <a:pt x="842" y="168"/>
                  </a:lnTo>
                  <a:lnTo>
                    <a:pt x="840" y="171"/>
                  </a:lnTo>
                  <a:lnTo>
                    <a:pt x="840" y="173"/>
                  </a:lnTo>
                  <a:lnTo>
                    <a:pt x="842" y="175"/>
                  </a:lnTo>
                  <a:lnTo>
                    <a:pt x="844" y="175"/>
                  </a:lnTo>
                  <a:lnTo>
                    <a:pt x="848" y="175"/>
                  </a:lnTo>
                  <a:lnTo>
                    <a:pt x="854" y="181"/>
                  </a:lnTo>
                  <a:lnTo>
                    <a:pt x="861" y="187"/>
                  </a:lnTo>
                  <a:lnTo>
                    <a:pt x="865" y="190"/>
                  </a:lnTo>
                  <a:lnTo>
                    <a:pt x="867" y="190"/>
                  </a:lnTo>
                  <a:lnTo>
                    <a:pt x="871" y="192"/>
                  </a:lnTo>
                  <a:lnTo>
                    <a:pt x="873" y="192"/>
                  </a:lnTo>
                  <a:lnTo>
                    <a:pt x="873" y="196"/>
                  </a:lnTo>
                  <a:lnTo>
                    <a:pt x="873" y="198"/>
                  </a:lnTo>
                  <a:lnTo>
                    <a:pt x="873" y="202"/>
                  </a:lnTo>
                  <a:lnTo>
                    <a:pt x="869" y="204"/>
                  </a:lnTo>
                  <a:lnTo>
                    <a:pt x="867" y="208"/>
                  </a:lnTo>
                  <a:lnTo>
                    <a:pt x="863" y="210"/>
                  </a:lnTo>
                  <a:lnTo>
                    <a:pt x="863" y="213"/>
                  </a:lnTo>
                  <a:lnTo>
                    <a:pt x="863" y="215"/>
                  </a:lnTo>
                  <a:lnTo>
                    <a:pt x="861" y="215"/>
                  </a:lnTo>
                  <a:lnTo>
                    <a:pt x="858" y="215"/>
                  </a:lnTo>
                  <a:lnTo>
                    <a:pt x="856" y="215"/>
                  </a:lnTo>
                  <a:lnTo>
                    <a:pt x="846" y="210"/>
                  </a:lnTo>
                  <a:lnTo>
                    <a:pt x="842" y="213"/>
                  </a:lnTo>
                  <a:lnTo>
                    <a:pt x="842" y="213"/>
                  </a:lnTo>
                  <a:lnTo>
                    <a:pt x="838" y="213"/>
                  </a:lnTo>
                  <a:lnTo>
                    <a:pt x="837" y="210"/>
                  </a:lnTo>
                  <a:lnTo>
                    <a:pt x="833" y="213"/>
                  </a:lnTo>
                  <a:lnTo>
                    <a:pt x="837" y="215"/>
                  </a:lnTo>
                  <a:lnTo>
                    <a:pt x="838" y="219"/>
                  </a:lnTo>
                  <a:lnTo>
                    <a:pt x="838" y="221"/>
                  </a:lnTo>
                  <a:lnTo>
                    <a:pt x="837" y="221"/>
                  </a:lnTo>
                  <a:lnTo>
                    <a:pt x="835" y="221"/>
                  </a:lnTo>
                  <a:lnTo>
                    <a:pt x="833" y="219"/>
                  </a:lnTo>
                  <a:lnTo>
                    <a:pt x="829" y="219"/>
                  </a:lnTo>
                  <a:lnTo>
                    <a:pt x="827" y="219"/>
                  </a:lnTo>
                  <a:lnTo>
                    <a:pt x="821" y="221"/>
                  </a:lnTo>
                  <a:lnTo>
                    <a:pt x="817" y="221"/>
                  </a:lnTo>
                  <a:lnTo>
                    <a:pt x="817" y="223"/>
                  </a:lnTo>
                  <a:lnTo>
                    <a:pt x="821" y="223"/>
                  </a:lnTo>
                  <a:lnTo>
                    <a:pt x="821" y="225"/>
                  </a:lnTo>
                  <a:lnTo>
                    <a:pt x="821" y="229"/>
                  </a:lnTo>
                  <a:lnTo>
                    <a:pt x="817" y="229"/>
                  </a:lnTo>
                  <a:lnTo>
                    <a:pt x="812" y="225"/>
                  </a:lnTo>
                  <a:lnTo>
                    <a:pt x="810" y="225"/>
                  </a:lnTo>
                  <a:lnTo>
                    <a:pt x="806" y="229"/>
                  </a:lnTo>
                  <a:lnTo>
                    <a:pt x="802" y="229"/>
                  </a:lnTo>
                  <a:lnTo>
                    <a:pt x="802" y="231"/>
                  </a:lnTo>
                  <a:lnTo>
                    <a:pt x="806" y="231"/>
                  </a:lnTo>
                  <a:lnTo>
                    <a:pt x="806" y="234"/>
                  </a:lnTo>
                  <a:lnTo>
                    <a:pt x="806" y="236"/>
                  </a:lnTo>
                  <a:lnTo>
                    <a:pt x="802" y="240"/>
                  </a:lnTo>
                  <a:lnTo>
                    <a:pt x="800" y="240"/>
                  </a:lnTo>
                  <a:lnTo>
                    <a:pt x="796" y="240"/>
                  </a:lnTo>
                  <a:lnTo>
                    <a:pt x="796" y="246"/>
                  </a:lnTo>
                  <a:lnTo>
                    <a:pt x="796" y="253"/>
                  </a:lnTo>
                  <a:lnTo>
                    <a:pt x="796" y="257"/>
                  </a:lnTo>
                  <a:lnTo>
                    <a:pt x="796" y="265"/>
                  </a:lnTo>
                  <a:lnTo>
                    <a:pt x="796" y="267"/>
                  </a:lnTo>
                  <a:lnTo>
                    <a:pt x="795" y="271"/>
                  </a:lnTo>
                  <a:lnTo>
                    <a:pt x="793" y="269"/>
                  </a:lnTo>
                  <a:lnTo>
                    <a:pt x="789" y="269"/>
                  </a:lnTo>
                  <a:lnTo>
                    <a:pt x="787" y="276"/>
                  </a:lnTo>
                  <a:lnTo>
                    <a:pt x="787" y="278"/>
                  </a:lnTo>
                  <a:lnTo>
                    <a:pt x="783" y="284"/>
                  </a:lnTo>
                  <a:lnTo>
                    <a:pt x="783" y="290"/>
                  </a:lnTo>
                  <a:lnTo>
                    <a:pt x="783" y="293"/>
                  </a:lnTo>
                  <a:lnTo>
                    <a:pt x="787" y="299"/>
                  </a:lnTo>
                  <a:lnTo>
                    <a:pt x="789" y="301"/>
                  </a:lnTo>
                  <a:lnTo>
                    <a:pt x="796" y="311"/>
                  </a:lnTo>
                  <a:lnTo>
                    <a:pt x="796" y="313"/>
                  </a:lnTo>
                  <a:lnTo>
                    <a:pt x="796" y="316"/>
                  </a:lnTo>
                  <a:lnTo>
                    <a:pt x="798" y="320"/>
                  </a:lnTo>
                  <a:lnTo>
                    <a:pt x="802" y="322"/>
                  </a:lnTo>
                  <a:lnTo>
                    <a:pt x="802" y="326"/>
                  </a:lnTo>
                  <a:lnTo>
                    <a:pt x="798" y="326"/>
                  </a:lnTo>
                  <a:lnTo>
                    <a:pt x="796" y="326"/>
                  </a:lnTo>
                  <a:lnTo>
                    <a:pt x="796" y="328"/>
                  </a:lnTo>
                  <a:lnTo>
                    <a:pt x="798" y="330"/>
                  </a:lnTo>
                  <a:lnTo>
                    <a:pt x="798" y="332"/>
                  </a:lnTo>
                  <a:lnTo>
                    <a:pt x="798" y="335"/>
                  </a:lnTo>
                  <a:lnTo>
                    <a:pt x="796" y="335"/>
                  </a:lnTo>
                  <a:lnTo>
                    <a:pt x="795" y="337"/>
                  </a:lnTo>
                  <a:lnTo>
                    <a:pt x="793" y="341"/>
                  </a:lnTo>
                  <a:lnTo>
                    <a:pt x="793" y="343"/>
                  </a:lnTo>
                  <a:lnTo>
                    <a:pt x="793" y="347"/>
                  </a:lnTo>
                  <a:lnTo>
                    <a:pt x="795" y="347"/>
                  </a:lnTo>
                  <a:lnTo>
                    <a:pt x="795" y="349"/>
                  </a:lnTo>
                  <a:lnTo>
                    <a:pt x="795" y="353"/>
                  </a:lnTo>
                  <a:lnTo>
                    <a:pt x="796" y="353"/>
                  </a:lnTo>
                  <a:lnTo>
                    <a:pt x="798" y="349"/>
                  </a:lnTo>
                  <a:lnTo>
                    <a:pt x="798" y="353"/>
                  </a:lnTo>
                  <a:lnTo>
                    <a:pt x="798" y="355"/>
                  </a:lnTo>
                  <a:lnTo>
                    <a:pt x="798" y="358"/>
                  </a:lnTo>
                  <a:lnTo>
                    <a:pt x="798" y="358"/>
                  </a:lnTo>
                  <a:lnTo>
                    <a:pt x="802" y="362"/>
                  </a:lnTo>
                  <a:lnTo>
                    <a:pt x="804" y="368"/>
                  </a:lnTo>
                  <a:lnTo>
                    <a:pt x="808" y="370"/>
                  </a:lnTo>
                  <a:lnTo>
                    <a:pt x="808" y="374"/>
                  </a:lnTo>
                  <a:lnTo>
                    <a:pt x="810" y="376"/>
                  </a:lnTo>
                  <a:lnTo>
                    <a:pt x="814" y="376"/>
                  </a:lnTo>
                  <a:lnTo>
                    <a:pt x="816" y="376"/>
                  </a:lnTo>
                  <a:lnTo>
                    <a:pt x="816" y="379"/>
                  </a:lnTo>
                  <a:lnTo>
                    <a:pt x="819" y="379"/>
                  </a:lnTo>
                  <a:lnTo>
                    <a:pt x="816" y="381"/>
                  </a:lnTo>
                  <a:lnTo>
                    <a:pt x="816" y="385"/>
                  </a:lnTo>
                  <a:lnTo>
                    <a:pt x="814" y="385"/>
                  </a:lnTo>
                  <a:lnTo>
                    <a:pt x="814" y="381"/>
                  </a:lnTo>
                  <a:lnTo>
                    <a:pt x="808" y="381"/>
                  </a:lnTo>
                  <a:lnTo>
                    <a:pt x="804" y="381"/>
                  </a:lnTo>
                  <a:lnTo>
                    <a:pt x="802" y="385"/>
                  </a:lnTo>
                  <a:lnTo>
                    <a:pt x="802" y="387"/>
                  </a:lnTo>
                  <a:lnTo>
                    <a:pt x="802" y="391"/>
                  </a:lnTo>
                  <a:lnTo>
                    <a:pt x="802" y="393"/>
                  </a:lnTo>
                  <a:lnTo>
                    <a:pt x="804" y="397"/>
                  </a:lnTo>
                  <a:lnTo>
                    <a:pt x="808" y="400"/>
                  </a:lnTo>
                  <a:lnTo>
                    <a:pt x="810" y="402"/>
                  </a:lnTo>
                  <a:lnTo>
                    <a:pt x="810" y="406"/>
                  </a:lnTo>
                  <a:lnTo>
                    <a:pt x="808" y="412"/>
                  </a:lnTo>
                  <a:lnTo>
                    <a:pt x="808" y="416"/>
                  </a:lnTo>
                  <a:lnTo>
                    <a:pt x="804" y="417"/>
                  </a:lnTo>
                  <a:lnTo>
                    <a:pt x="798" y="417"/>
                  </a:lnTo>
                  <a:lnTo>
                    <a:pt x="796" y="417"/>
                  </a:lnTo>
                  <a:lnTo>
                    <a:pt x="795" y="421"/>
                  </a:lnTo>
                  <a:lnTo>
                    <a:pt x="793" y="421"/>
                  </a:lnTo>
                  <a:lnTo>
                    <a:pt x="795" y="423"/>
                  </a:lnTo>
                  <a:lnTo>
                    <a:pt x="795" y="427"/>
                  </a:lnTo>
                  <a:lnTo>
                    <a:pt x="795" y="429"/>
                  </a:lnTo>
                  <a:lnTo>
                    <a:pt x="795" y="433"/>
                  </a:lnTo>
                  <a:lnTo>
                    <a:pt x="793" y="435"/>
                  </a:lnTo>
                  <a:lnTo>
                    <a:pt x="793" y="438"/>
                  </a:lnTo>
                  <a:lnTo>
                    <a:pt x="789" y="446"/>
                  </a:lnTo>
                  <a:lnTo>
                    <a:pt x="793" y="450"/>
                  </a:lnTo>
                  <a:lnTo>
                    <a:pt x="795" y="450"/>
                  </a:lnTo>
                  <a:lnTo>
                    <a:pt x="795" y="456"/>
                  </a:lnTo>
                  <a:lnTo>
                    <a:pt x="793" y="461"/>
                  </a:lnTo>
                  <a:lnTo>
                    <a:pt x="793" y="471"/>
                  </a:lnTo>
                  <a:lnTo>
                    <a:pt x="793" y="477"/>
                  </a:lnTo>
                  <a:lnTo>
                    <a:pt x="789" y="479"/>
                  </a:lnTo>
                  <a:lnTo>
                    <a:pt x="787" y="479"/>
                  </a:lnTo>
                  <a:lnTo>
                    <a:pt x="783" y="477"/>
                  </a:lnTo>
                  <a:lnTo>
                    <a:pt x="779" y="477"/>
                  </a:lnTo>
                  <a:lnTo>
                    <a:pt x="779" y="479"/>
                  </a:lnTo>
                  <a:lnTo>
                    <a:pt x="777" y="479"/>
                  </a:lnTo>
                  <a:lnTo>
                    <a:pt x="774" y="477"/>
                  </a:lnTo>
                  <a:lnTo>
                    <a:pt x="774" y="473"/>
                  </a:lnTo>
                  <a:lnTo>
                    <a:pt x="774" y="471"/>
                  </a:lnTo>
                  <a:lnTo>
                    <a:pt x="772" y="467"/>
                  </a:lnTo>
                  <a:lnTo>
                    <a:pt x="772" y="465"/>
                  </a:lnTo>
                  <a:lnTo>
                    <a:pt x="772" y="461"/>
                  </a:lnTo>
                  <a:lnTo>
                    <a:pt x="772" y="459"/>
                  </a:lnTo>
                  <a:lnTo>
                    <a:pt x="768" y="459"/>
                  </a:lnTo>
                  <a:lnTo>
                    <a:pt x="766" y="461"/>
                  </a:lnTo>
                  <a:lnTo>
                    <a:pt x="762" y="465"/>
                  </a:lnTo>
                  <a:lnTo>
                    <a:pt x="760" y="465"/>
                  </a:lnTo>
                  <a:lnTo>
                    <a:pt x="760" y="467"/>
                  </a:lnTo>
                  <a:lnTo>
                    <a:pt x="766" y="477"/>
                  </a:lnTo>
                  <a:lnTo>
                    <a:pt x="768" y="482"/>
                  </a:lnTo>
                  <a:lnTo>
                    <a:pt x="768" y="484"/>
                  </a:lnTo>
                  <a:lnTo>
                    <a:pt x="766" y="488"/>
                  </a:lnTo>
                  <a:lnTo>
                    <a:pt x="766" y="490"/>
                  </a:lnTo>
                  <a:lnTo>
                    <a:pt x="768" y="490"/>
                  </a:lnTo>
                  <a:lnTo>
                    <a:pt x="772" y="490"/>
                  </a:lnTo>
                  <a:lnTo>
                    <a:pt x="774" y="494"/>
                  </a:lnTo>
                  <a:lnTo>
                    <a:pt x="774" y="496"/>
                  </a:lnTo>
                  <a:lnTo>
                    <a:pt x="777" y="498"/>
                  </a:lnTo>
                  <a:lnTo>
                    <a:pt x="774" y="498"/>
                  </a:lnTo>
                  <a:lnTo>
                    <a:pt x="774" y="507"/>
                  </a:lnTo>
                  <a:lnTo>
                    <a:pt x="772" y="513"/>
                  </a:lnTo>
                  <a:lnTo>
                    <a:pt x="772" y="515"/>
                  </a:lnTo>
                  <a:lnTo>
                    <a:pt x="772" y="519"/>
                  </a:lnTo>
                  <a:lnTo>
                    <a:pt x="774" y="521"/>
                  </a:lnTo>
                  <a:lnTo>
                    <a:pt x="774" y="526"/>
                  </a:lnTo>
                  <a:lnTo>
                    <a:pt x="774" y="530"/>
                  </a:lnTo>
                  <a:lnTo>
                    <a:pt x="774" y="532"/>
                  </a:lnTo>
                  <a:lnTo>
                    <a:pt x="774" y="536"/>
                  </a:lnTo>
                  <a:lnTo>
                    <a:pt x="768" y="542"/>
                  </a:lnTo>
                  <a:lnTo>
                    <a:pt x="766" y="542"/>
                  </a:lnTo>
                  <a:lnTo>
                    <a:pt x="766" y="545"/>
                  </a:lnTo>
                  <a:lnTo>
                    <a:pt x="766" y="553"/>
                  </a:lnTo>
                  <a:lnTo>
                    <a:pt x="766" y="557"/>
                  </a:lnTo>
                  <a:lnTo>
                    <a:pt x="760" y="559"/>
                  </a:lnTo>
                  <a:lnTo>
                    <a:pt x="756" y="559"/>
                  </a:lnTo>
                  <a:lnTo>
                    <a:pt x="753" y="559"/>
                  </a:lnTo>
                  <a:lnTo>
                    <a:pt x="751" y="563"/>
                  </a:lnTo>
                  <a:lnTo>
                    <a:pt x="749" y="564"/>
                  </a:lnTo>
                  <a:lnTo>
                    <a:pt x="749" y="568"/>
                  </a:lnTo>
                  <a:lnTo>
                    <a:pt x="749" y="570"/>
                  </a:lnTo>
                  <a:lnTo>
                    <a:pt x="747" y="570"/>
                  </a:lnTo>
                  <a:lnTo>
                    <a:pt x="747" y="574"/>
                  </a:lnTo>
                  <a:lnTo>
                    <a:pt x="747" y="580"/>
                  </a:lnTo>
                  <a:lnTo>
                    <a:pt x="749" y="580"/>
                  </a:lnTo>
                  <a:lnTo>
                    <a:pt x="751" y="582"/>
                  </a:lnTo>
                  <a:lnTo>
                    <a:pt x="753" y="585"/>
                  </a:lnTo>
                  <a:lnTo>
                    <a:pt x="753" y="587"/>
                  </a:lnTo>
                  <a:lnTo>
                    <a:pt x="753" y="589"/>
                  </a:lnTo>
                  <a:lnTo>
                    <a:pt x="751" y="589"/>
                  </a:lnTo>
                  <a:lnTo>
                    <a:pt x="749" y="595"/>
                  </a:lnTo>
                  <a:lnTo>
                    <a:pt x="747" y="601"/>
                  </a:lnTo>
                  <a:lnTo>
                    <a:pt x="747" y="603"/>
                  </a:lnTo>
                  <a:lnTo>
                    <a:pt x="751" y="612"/>
                  </a:lnTo>
                  <a:lnTo>
                    <a:pt x="753" y="612"/>
                  </a:lnTo>
                  <a:lnTo>
                    <a:pt x="758" y="612"/>
                  </a:lnTo>
                  <a:lnTo>
                    <a:pt x="762" y="612"/>
                  </a:lnTo>
                  <a:lnTo>
                    <a:pt x="764" y="612"/>
                  </a:lnTo>
                  <a:lnTo>
                    <a:pt x="768" y="616"/>
                  </a:lnTo>
                  <a:lnTo>
                    <a:pt x="768" y="618"/>
                  </a:lnTo>
                  <a:lnTo>
                    <a:pt x="770" y="618"/>
                  </a:lnTo>
                  <a:lnTo>
                    <a:pt x="775" y="622"/>
                  </a:lnTo>
                  <a:lnTo>
                    <a:pt x="779" y="622"/>
                  </a:lnTo>
                  <a:lnTo>
                    <a:pt x="779" y="624"/>
                  </a:lnTo>
                  <a:lnTo>
                    <a:pt x="775" y="633"/>
                  </a:lnTo>
                  <a:lnTo>
                    <a:pt x="779" y="633"/>
                  </a:lnTo>
                  <a:lnTo>
                    <a:pt x="781" y="633"/>
                  </a:lnTo>
                  <a:lnTo>
                    <a:pt x="781" y="637"/>
                  </a:lnTo>
                  <a:lnTo>
                    <a:pt x="781" y="639"/>
                  </a:lnTo>
                  <a:lnTo>
                    <a:pt x="775" y="643"/>
                  </a:lnTo>
                  <a:lnTo>
                    <a:pt x="775" y="645"/>
                  </a:lnTo>
                  <a:lnTo>
                    <a:pt x="770" y="648"/>
                  </a:lnTo>
                  <a:lnTo>
                    <a:pt x="770" y="650"/>
                  </a:lnTo>
                  <a:lnTo>
                    <a:pt x="774" y="654"/>
                  </a:lnTo>
                  <a:lnTo>
                    <a:pt x="774" y="656"/>
                  </a:lnTo>
                  <a:lnTo>
                    <a:pt x="774" y="660"/>
                  </a:lnTo>
                  <a:lnTo>
                    <a:pt x="775" y="660"/>
                  </a:lnTo>
                  <a:lnTo>
                    <a:pt x="779" y="660"/>
                  </a:lnTo>
                  <a:lnTo>
                    <a:pt x="785" y="656"/>
                  </a:lnTo>
                  <a:lnTo>
                    <a:pt x="785" y="654"/>
                  </a:lnTo>
                  <a:lnTo>
                    <a:pt x="787" y="650"/>
                  </a:lnTo>
                  <a:lnTo>
                    <a:pt x="791" y="650"/>
                  </a:lnTo>
                  <a:lnTo>
                    <a:pt x="795" y="656"/>
                  </a:lnTo>
                  <a:lnTo>
                    <a:pt x="793" y="660"/>
                  </a:lnTo>
                  <a:lnTo>
                    <a:pt x="793" y="662"/>
                  </a:lnTo>
                  <a:lnTo>
                    <a:pt x="793" y="666"/>
                  </a:lnTo>
                  <a:lnTo>
                    <a:pt x="796" y="666"/>
                  </a:lnTo>
                  <a:lnTo>
                    <a:pt x="798" y="667"/>
                  </a:lnTo>
                  <a:lnTo>
                    <a:pt x="804" y="671"/>
                  </a:lnTo>
                  <a:lnTo>
                    <a:pt x="810" y="671"/>
                  </a:lnTo>
                  <a:lnTo>
                    <a:pt x="816" y="675"/>
                  </a:lnTo>
                  <a:lnTo>
                    <a:pt x="817" y="677"/>
                  </a:lnTo>
                  <a:lnTo>
                    <a:pt x="817" y="681"/>
                  </a:lnTo>
                  <a:lnTo>
                    <a:pt x="817" y="685"/>
                  </a:lnTo>
                  <a:lnTo>
                    <a:pt x="821" y="698"/>
                  </a:lnTo>
                  <a:lnTo>
                    <a:pt x="821" y="704"/>
                  </a:lnTo>
                  <a:lnTo>
                    <a:pt x="817" y="708"/>
                  </a:lnTo>
                  <a:lnTo>
                    <a:pt x="816" y="704"/>
                  </a:lnTo>
                  <a:lnTo>
                    <a:pt x="812" y="704"/>
                  </a:lnTo>
                  <a:lnTo>
                    <a:pt x="812" y="708"/>
                  </a:lnTo>
                  <a:lnTo>
                    <a:pt x="808" y="708"/>
                  </a:lnTo>
                  <a:lnTo>
                    <a:pt x="806" y="713"/>
                  </a:lnTo>
                  <a:lnTo>
                    <a:pt x="808" y="719"/>
                  </a:lnTo>
                  <a:lnTo>
                    <a:pt x="812" y="725"/>
                  </a:lnTo>
                  <a:lnTo>
                    <a:pt x="812" y="725"/>
                  </a:lnTo>
                  <a:lnTo>
                    <a:pt x="812" y="729"/>
                  </a:lnTo>
                  <a:lnTo>
                    <a:pt x="808" y="729"/>
                  </a:lnTo>
                  <a:lnTo>
                    <a:pt x="806" y="734"/>
                  </a:lnTo>
                  <a:lnTo>
                    <a:pt x="806" y="736"/>
                  </a:lnTo>
                  <a:lnTo>
                    <a:pt x="808" y="740"/>
                  </a:lnTo>
                  <a:lnTo>
                    <a:pt x="808" y="742"/>
                  </a:lnTo>
                  <a:lnTo>
                    <a:pt x="808" y="746"/>
                  </a:lnTo>
                  <a:lnTo>
                    <a:pt x="808" y="751"/>
                  </a:lnTo>
                  <a:lnTo>
                    <a:pt x="808" y="757"/>
                  </a:lnTo>
                  <a:lnTo>
                    <a:pt x="812" y="763"/>
                  </a:lnTo>
                  <a:lnTo>
                    <a:pt x="814" y="765"/>
                  </a:lnTo>
                  <a:lnTo>
                    <a:pt x="819" y="769"/>
                  </a:lnTo>
                  <a:lnTo>
                    <a:pt x="823" y="770"/>
                  </a:lnTo>
                  <a:lnTo>
                    <a:pt x="823" y="772"/>
                  </a:lnTo>
                  <a:lnTo>
                    <a:pt x="825" y="776"/>
                  </a:lnTo>
                  <a:lnTo>
                    <a:pt x="829" y="776"/>
                  </a:lnTo>
                  <a:lnTo>
                    <a:pt x="831" y="776"/>
                  </a:lnTo>
                  <a:lnTo>
                    <a:pt x="835" y="776"/>
                  </a:lnTo>
                  <a:lnTo>
                    <a:pt x="831" y="778"/>
                  </a:lnTo>
                  <a:lnTo>
                    <a:pt x="829" y="778"/>
                  </a:lnTo>
                  <a:lnTo>
                    <a:pt x="825" y="778"/>
                  </a:lnTo>
                  <a:lnTo>
                    <a:pt x="825" y="782"/>
                  </a:lnTo>
                  <a:lnTo>
                    <a:pt x="825" y="784"/>
                  </a:lnTo>
                  <a:lnTo>
                    <a:pt x="823" y="784"/>
                  </a:lnTo>
                  <a:lnTo>
                    <a:pt x="819" y="788"/>
                  </a:lnTo>
                  <a:lnTo>
                    <a:pt x="819" y="784"/>
                  </a:lnTo>
                  <a:lnTo>
                    <a:pt x="814" y="784"/>
                  </a:lnTo>
                  <a:lnTo>
                    <a:pt x="808" y="786"/>
                  </a:lnTo>
                  <a:lnTo>
                    <a:pt x="804" y="790"/>
                  </a:lnTo>
                  <a:lnTo>
                    <a:pt x="802" y="790"/>
                  </a:lnTo>
                  <a:lnTo>
                    <a:pt x="798" y="791"/>
                  </a:lnTo>
                  <a:lnTo>
                    <a:pt x="802" y="795"/>
                  </a:lnTo>
                  <a:lnTo>
                    <a:pt x="804" y="799"/>
                  </a:lnTo>
                  <a:lnTo>
                    <a:pt x="804" y="807"/>
                  </a:lnTo>
                  <a:lnTo>
                    <a:pt x="804" y="811"/>
                  </a:lnTo>
                  <a:lnTo>
                    <a:pt x="802" y="816"/>
                  </a:lnTo>
                  <a:lnTo>
                    <a:pt x="798" y="816"/>
                  </a:lnTo>
                  <a:lnTo>
                    <a:pt x="796" y="816"/>
                  </a:lnTo>
                  <a:lnTo>
                    <a:pt x="793" y="816"/>
                  </a:lnTo>
                  <a:lnTo>
                    <a:pt x="789" y="816"/>
                  </a:lnTo>
                  <a:lnTo>
                    <a:pt x="789" y="820"/>
                  </a:lnTo>
                  <a:lnTo>
                    <a:pt x="789" y="822"/>
                  </a:lnTo>
                  <a:lnTo>
                    <a:pt x="789" y="826"/>
                  </a:lnTo>
                  <a:lnTo>
                    <a:pt x="789" y="832"/>
                  </a:lnTo>
                  <a:lnTo>
                    <a:pt x="789" y="839"/>
                  </a:lnTo>
                  <a:lnTo>
                    <a:pt x="789" y="845"/>
                  </a:lnTo>
                  <a:lnTo>
                    <a:pt x="791" y="849"/>
                  </a:lnTo>
                  <a:lnTo>
                    <a:pt x="795" y="849"/>
                  </a:lnTo>
                  <a:lnTo>
                    <a:pt x="795" y="851"/>
                  </a:lnTo>
                  <a:lnTo>
                    <a:pt x="791" y="851"/>
                  </a:lnTo>
                  <a:lnTo>
                    <a:pt x="789" y="854"/>
                  </a:lnTo>
                  <a:lnTo>
                    <a:pt x="785" y="854"/>
                  </a:lnTo>
                  <a:lnTo>
                    <a:pt x="785" y="860"/>
                  </a:lnTo>
                  <a:lnTo>
                    <a:pt x="779" y="862"/>
                  </a:lnTo>
                  <a:lnTo>
                    <a:pt x="779" y="864"/>
                  </a:lnTo>
                  <a:lnTo>
                    <a:pt x="777" y="870"/>
                  </a:lnTo>
                  <a:lnTo>
                    <a:pt x="777" y="872"/>
                  </a:lnTo>
                  <a:lnTo>
                    <a:pt x="777" y="877"/>
                  </a:lnTo>
                  <a:lnTo>
                    <a:pt x="777" y="883"/>
                  </a:lnTo>
                  <a:lnTo>
                    <a:pt x="770" y="889"/>
                  </a:lnTo>
                  <a:lnTo>
                    <a:pt x="770" y="893"/>
                  </a:lnTo>
                  <a:lnTo>
                    <a:pt x="768" y="893"/>
                  </a:lnTo>
                  <a:lnTo>
                    <a:pt x="764" y="893"/>
                  </a:lnTo>
                  <a:lnTo>
                    <a:pt x="764" y="895"/>
                  </a:lnTo>
                  <a:lnTo>
                    <a:pt x="764" y="900"/>
                  </a:lnTo>
                  <a:lnTo>
                    <a:pt x="764" y="904"/>
                  </a:lnTo>
                  <a:lnTo>
                    <a:pt x="762" y="904"/>
                  </a:lnTo>
                  <a:lnTo>
                    <a:pt x="758" y="906"/>
                  </a:lnTo>
                  <a:lnTo>
                    <a:pt x="751" y="904"/>
                  </a:lnTo>
                  <a:lnTo>
                    <a:pt x="749" y="904"/>
                  </a:lnTo>
                  <a:lnTo>
                    <a:pt x="751" y="908"/>
                  </a:lnTo>
                  <a:lnTo>
                    <a:pt x="751" y="910"/>
                  </a:lnTo>
                  <a:lnTo>
                    <a:pt x="749" y="910"/>
                  </a:lnTo>
                  <a:lnTo>
                    <a:pt x="749" y="914"/>
                  </a:lnTo>
                  <a:lnTo>
                    <a:pt x="747" y="910"/>
                  </a:lnTo>
                  <a:lnTo>
                    <a:pt x="743" y="910"/>
                  </a:lnTo>
                  <a:lnTo>
                    <a:pt x="743" y="915"/>
                  </a:lnTo>
                  <a:lnTo>
                    <a:pt x="739" y="919"/>
                  </a:lnTo>
                  <a:lnTo>
                    <a:pt x="737" y="921"/>
                  </a:lnTo>
                  <a:lnTo>
                    <a:pt x="733" y="921"/>
                  </a:lnTo>
                  <a:lnTo>
                    <a:pt x="733" y="925"/>
                  </a:lnTo>
                  <a:lnTo>
                    <a:pt x="732" y="925"/>
                  </a:lnTo>
                  <a:lnTo>
                    <a:pt x="732" y="927"/>
                  </a:lnTo>
                  <a:lnTo>
                    <a:pt x="732" y="931"/>
                  </a:lnTo>
                  <a:lnTo>
                    <a:pt x="732" y="936"/>
                  </a:lnTo>
                  <a:lnTo>
                    <a:pt x="728" y="938"/>
                  </a:lnTo>
                  <a:lnTo>
                    <a:pt x="720" y="944"/>
                  </a:lnTo>
                  <a:lnTo>
                    <a:pt x="716" y="948"/>
                  </a:lnTo>
                  <a:lnTo>
                    <a:pt x="711" y="948"/>
                  </a:lnTo>
                  <a:lnTo>
                    <a:pt x="711" y="950"/>
                  </a:lnTo>
                  <a:lnTo>
                    <a:pt x="707" y="950"/>
                  </a:lnTo>
                  <a:lnTo>
                    <a:pt x="707" y="954"/>
                  </a:lnTo>
                  <a:lnTo>
                    <a:pt x="703" y="950"/>
                  </a:lnTo>
                  <a:lnTo>
                    <a:pt x="701" y="950"/>
                  </a:lnTo>
                  <a:lnTo>
                    <a:pt x="697" y="954"/>
                  </a:lnTo>
                  <a:lnTo>
                    <a:pt x="691" y="954"/>
                  </a:lnTo>
                  <a:lnTo>
                    <a:pt x="690" y="957"/>
                  </a:lnTo>
                  <a:lnTo>
                    <a:pt x="669" y="957"/>
                  </a:lnTo>
                  <a:lnTo>
                    <a:pt x="663" y="956"/>
                  </a:lnTo>
                  <a:lnTo>
                    <a:pt x="659" y="956"/>
                  </a:lnTo>
                  <a:lnTo>
                    <a:pt x="659" y="956"/>
                  </a:lnTo>
                  <a:lnTo>
                    <a:pt x="659" y="954"/>
                  </a:lnTo>
                  <a:lnTo>
                    <a:pt x="655" y="952"/>
                  </a:lnTo>
                  <a:lnTo>
                    <a:pt x="653" y="954"/>
                  </a:lnTo>
                  <a:lnTo>
                    <a:pt x="649" y="954"/>
                  </a:lnTo>
                  <a:lnTo>
                    <a:pt x="648" y="954"/>
                  </a:lnTo>
                  <a:lnTo>
                    <a:pt x="648" y="956"/>
                  </a:lnTo>
                  <a:lnTo>
                    <a:pt x="644" y="959"/>
                  </a:lnTo>
                  <a:lnTo>
                    <a:pt x="638" y="959"/>
                  </a:lnTo>
                  <a:lnTo>
                    <a:pt x="632" y="959"/>
                  </a:lnTo>
                  <a:lnTo>
                    <a:pt x="630" y="956"/>
                  </a:lnTo>
                  <a:lnTo>
                    <a:pt x="627" y="956"/>
                  </a:lnTo>
                  <a:lnTo>
                    <a:pt x="617" y="959"/>
                  </a:lnTo>
                  <a:lnTo>
                    <a:pt x="615" y="961"/>
                  </a:lnTo>
                  <a:lnTo>
                    <a:pt x="613" y="961"/>
                  </a:lnTo>
                  <a:lnTo>
                    <a:pt x="611" y="959"/>
                  </a:lnTo>
                  <a:lnTo>
                    <a:pt x="607" y="959"/>
                  </a:lnTo>
                  <a:lnTo>
                    <a:pt x="606" y="954"/>
                  </a:lnTo>
                  <a:lnTo>
                    <a:pt x="602" y="948"/>
                  </a:lnTo>
                  <a:lnTo>
                    <a:pt x="602" y="942"/>
                  </a:lnTo>
                  <a:lnTo>
                    <a:pt x="602" y="940"/>
                  </a:lnTo>
                  <a:lnTo>
                    <a:pt x="600" y="936"/>
                  </a:lnTo>
                  <a:lnTo>
                    <a:pt x="596" y="936"/>
                  </a:lnTo>
                  <a:lnTo>
                    <a:pt x="590" y="936"/>
                  </a:lnTo>
                  <a:lnTo>
                    <a:pt x="585" y="936"/>
                  </a:lnTo>
                  <a:lnTo>
                    <a:pt x="577" y="935"/>
                  </a:lnTo>
                  <a:lnTo>
                    <a:pt x="573" y="935"/>
                  </a:lnTo>
                  <a:lnTo>
                    <a:pt x="569" y="935"/>
                  </a:lnTo>
                  <a:lnTo>
                    <a:pt x="567" y="931"/>
                  </a:lnTo>
                  <a:lnTo>
                    <a:pt x="567" y="929"/>
                  </a:lnTo>
                  <a:lnTo>
                    <a:pt x="567" y="925"/>
                  </a:lnTo>
                  <a:lnTo>
                    <a:pt x="565" y="925"/>
                  </a:lnTo>
                  <a:lnTo>
                    <a:pt x="564" y="925"/>
                  </a:lnTo>
                  <a:lnTo>
                    <a:pt x="558" y="925"/>
                  </a:lnTo>
                  <a:lnTo>
                    <a:pt x="554" y="925"/>
                  </a:lnTo>
                  <a:lnTo>
                    <a:pt x="552" y="927"/>
                  </a:lnTo>
                  <a:lnTo>
                    <a:pt x="552" y="933"/>
                  </a:lnTo>
                  <a:lnTo>
                    <a:pt x="552" y="936"/>
                  </a:lnTo>
                  <a:lnTo>
                    <a:pt x="548" y="936"/>
                  </a:lnTo>
                  <a:lnTo>
                    <a:pt x="546" y="936"/>
                  </a:lnTo>
                  <a:lnTo>
                    <a:pt x="543" y="938"/>
                  </a:lnTo>
                  <a:lnTo>
                    <a:pt x="543" y="942"/>
                  </a:lnTo>
                  <a:lnTo>
                    <a:pt x="543" y="944"/>
                  </a:lnTo>
                  <a:lnTo>
                    <a:pt x="543" y="948"/>
                  </a:lnTo>
                  <a:lnTo>
                    <a:pt x="541" y="950"/>
                  </a:lnTo>
                  <a:lnTo>
                    <a:pt x="537" y="950"/>
                  </a:lnTo>
                  <a:lnTo>
                    <a:pt x="533" y="954"/>
                  </a:lnTo>
                  <a:lnTo>
                    <a:pt x="531" y="954"/>
                  </a:lnTo>
                  <a:lnTo>
                    <a:pt x="531" y="957"/>
                  </a:lnTo>
                  <a:lnTo>
                    <a:pt x="531" y="959"/>
                  </a:lnTo>
                  <a:lnTo>
                    <a:pt x="527" y="963"/>
                  </a:lnTo>
                  <a:lnTo>
                    <a:pt x="525" y="963"/>
                  </a:lnTo>
                  <a:lnTo>
                    <a:pt x="520" y="959"/>
                  </a:lnTo>
                  <a:lnTo>
                    <a:pt x="518" y="959"/>
                  </a:lnTo>
                  <a:lnTo>
                    <a:pt x="510" y="959"/>
                  </a:lnTo>
                  <a:lnTo>
                    <a:pt x="501" y="963"/>
                  </a:lnTo>
                  <a:lnTo>
                    <a:pt x="499" y="956"/>
                  </a:lnTo>
                  <a:lnTo>
                    <a:pt x="499" y="954"/>
                  </a:lnTo>
                  <a:lnTo>
                    <a:pt x="501" y="952"/>
                  </a:lnTo>
                  <a:lnTo>
                    <a:pt x="501" y="950"/>
                  </a:lnTo>
                  <a:lnTo>
                    <a:pt x="499" y="950"/>
                  </a:lnTo>
                  <a:lnTo>
                    <a:pt x="499" y="952"/>
                  </a:lnTo>
                  <a:lnTo>
                    <a:pt x="495" y="952"/>
                  </a:lnTo>
                  <a:lnTo>
                    <a:pt x="495" y="950"/>
                  </a:lnTo>
                  <a:lnTo>
                    <a:pt x="491" y="950"/>
                  </a:lnTo>
                  <a:lnTo>
                    <a:pt x="489" y="950"/>
                  </a:lnTo>
                  <a:lnTo>
                    <a:pt x="485" y="950"/>
                  </a:lnTo>
                  <a:lnTo>
                    <a:pt x="480" y="952"/>
                  </a:lnTo>
                  <a:lnTo>
                    <a:pt x="478" y="952"/>
                  </a:lnTo>
                  <a:lnTo>
                    <a:pt x="474" y="952"/>
                  </a:lnTo>
                  <a:lnTo>
                    <a:pt x="474" y="950"/>
                  </a:lnTo>
                  <a:lnTo>
                    <a:pt x="478" y="946"/>
                  </a:lnTo>
                  <a:lnTo>
                    <a:pt x="478" y="944"/>
                  </a:lnTo>
                  <a:lnTo>
                    <a:pt x="478" y="938"/>
                  </a:lnTo>
                  <a:lnTo>
                    <a:pt x="480" y="935"/>
                  </a:lnTo>
                  <a:lnTo>
                    <a:pt x="483" y="935"/>
                  </a:lnTo>
                  <a:lnTo>
                    <a:pt x="483" y="933"/>
                  </a:lnTo>
                  <a:lnTo>
                    <a:pt x="480" y="929"/>
                  </a:lnTo>
                  <a:lnTo>
                    <a:pt x="474" y="935"/>
                  </a:lnTo>
                  <a:lnTo>
                    <a:pt x="470" y="938"/>
                  </a:lnTo>
                  <a:lnTo>
                    <a:pt x="468" y="938"/>
                  </a:lnTo>
                  <a:lnTo>
                    <a:pt x="468" y="935"/>
                  </a:lnTo>
                  <a:lnTo>
                    <a:pt x="464" y="929"/>
                  </a:lnTo>
                  <a:lnTo>
                    <a:pt x="464" y="919"/>
                  </a:lnTo>
                  <a:lnTo>
                    <a:pt x="462" y="917"/>
                  </a:lnTo>
                  <a:lnTo>
                    <a:pt x="462" y="914"/>
                  </a:lnTo>
                  <a:lnTo>
                    <a:pt x="462" y="912"/>
                  </a:lnTo>
                  <a:lnTo>
                    <a:pt x="462" y="908"/>
                  </a:lnTo>
                  <a:lnTo>
                    <a:pt x="462" y="908"/>
                  </a:lnTo>
                  <a:lnTo>
                    <a:pt x="459" y="908"/>
                  </a:lnTo>
                  <a:lnTo>
                    <a:pt x="459" y="904"/>
                  </a:lnTo>
                  <a:lnTo>
                    <a:pt x="457" y="904"/>
                  </a:lnTo>
                  <a:lnTo>
                    <a:pt x="453" y="908"/>
                  </a:lnTo>
                  <a:lnTo>
                    <a:pt x="453" y="904"/>
                  </a:lnTo>
                  <a:lnTo>
                    <a:pt x="451" y="904"/>
                  </a:lnTo>
                  <a:lnTo>
                    <a:pt x="447" y="902"/>
                  </a:lnTo>
                  <a:lnTo>
                    <a:pt x="447" y="898"/>
                  </a:lnTo>
                  <a:lnTo>
                    <a:pt x="445" y="896"/>
                  </a:lnTo>
                  <a:lnTo>
                    <a:pt x="445" y="893"/>
                  </a:lnTo>
                  <a:lnTo>
                    <a:pt x="447" y="893"/>
                  </a:lnTo>
                  <a:lnTo>
                    <a:pt x="447" y="896"/>
                  </a:lnTo>
                  <a:lnTo>
                    <a:pt x="451" y="896"/>
                  </a:lnTo>
                  <a:lnTo>
                    <a:pt x="451" y="893"/>
                  </a:lnTo>
                  <a:lnTo>
                    <a:pt x="453" y="891"/>
                  </a:lnTo>
                  <a:lnTo>
                    <a:pt x="457" y="896"/>
                  </a:lnTo>
                  <a:lnTo>
                    <a:pt x="459" y="896"/>
                  </a:lnTo>
                  <a:lnTo>
                    <a:pt x="464" y="893"/>
                  </a:lnTo>
                  <a:lnTo>
                    <a:pt x="470" y="887"/>
                  </a:lnTo>
                  <a:lnTo>
                    <a:pt x="474" y="885"/>
                  </a:lnTo>
                  <a:lnTo>
                    <a:pt x="470" y="881"/>
                  </a:lnTo>
                  <a:lnTo>
                    <a:pt x="472" y="879"/>
                  </a:lnTo>
                  <a:lnTo>
                    <a:pt x="472" y="875"/>
                  </a:lnTo>
                  <a:lnTo>
                    <a:pt x="476" y="870"/>
                  </a:lnTo>
                  <a:lnTo>
                    <a:pt x="474" y="868"/>
                  </a:lnTo>
                  <a:lnTo>
                    <a:pt x="468" y="868"/>
                  </a:lnTo>
                  <a:lnTo>
                    <a:pt x="453" y="868"/>
                  </a:lnTo>
                  <a:lnTo>
                    <a:pt x="451" y="868"/>
                  </a:lnTo>
                  <a:lnTo>
                    <a:pt x="447" y="868"/>
                  </a:lnTo>
                  <a:lnTo>
                    <a:pt x="445" y="864"/>
                  </a:lnTo>
                  <a:lnTo>
                    <a:pt x="439" y="856"/>
                  </a:lnTo>
                  <a:lnTo>
                    <a:pt x="436" y="849"/>
                  </a:lnTo>
                  <a:lnTo>
                    <a:pt x="436" y="845"/>
                  </a:lnTo>
                  <a:lnTo>
                    <a:pt x="434" y="843"/>
                  </a:lnTo>
                  <a:lnTo>
                    <a:pt x="430" y="839"/>
                  </a:lnTo>
                  <a:lnTo>
                    <a:pt x="426" y="839"/>
                  </a:lnTo>
                  <a:lnTo>
                    <a:pt x="420" y="833"/>
                  </a:lnTo>
                  <a:lnTo>
                    <a:pt x="418" y="830"/>
                  </a:lnTo>
                  <a:lnTo>
                    <a:pt x="415" y="828"/>
                  </a:lnTo>
                  <a:lnTo>
                    <a:pt x="415" y="824"/>
                  </a:lnTo>
                  <a:lnTo>
                    <a:pt x="409" y="824"/>
                  </a:lnTo>
                  <a:lnTo>
                    <a:pt x="405" y="824"/>
                  </a:lnTo>
                  <a:lnTo>
                    <a:pt x="403" y="824"/>
                  </a:lnTo>
                  <a:lnTo>
                    <a:pt x="399" y="828"/>
                  </a:lnTo>
                  <a:lnTo>
                    <a:pt x="397" y="828"/>
                  </a:lnTo>
                  <a:lnTo>
                    <a:pt x="397" y="830"/>
                  </a:lnTo>
                  <a:lnTo>
                    <a:pt x="397" y="833"/>
                  </a:lnTo>
                  <a:lnTo>
                    <a:pt x="397" y="835"/>
                  </a:lnTo>
                  <a:lnTo>
                    <a:pt x="394" y="835"/>
                  </a:lnTo>
                  <a:lnTo>
                    <a:pt x="392" y="835"/>
                  </a:lnTo>
                  <a:lnTo>
                    <a:pt x="388" y="835"/>
                  </a:lnTo>
                  <a:lnTo>
                    <a:pt x="388" y="856"/>
                  </a:lnTo>
                  <a:lnTo>
                    <a:pt x="388" y="858"/>
                  </a:lnTo>
                  <a:lnTo>
                    <a:pt x="386" y="858"/>
                  </a:lnTo>
                  <a:lnTo>
                    <a:pt x="380" y="858"/>
                  </a:lnTo>
                  <a:lnTo>
                    <a:pt x="378" y="858"/>
                  </a:lnTo>
                  <a:lnTo>
                    <a:pt x="369" y="854"/>
                  </a:lnTo>
                  <a:lnTo>
                    <a:pt x="363" y="854"/>
                  </a:lnTo>
                  <a:lnTo>
                    <a:pt x="361" y="854"/>
                  </a:lnTo>
                  <a:lnTo>
                    <a:pt x="352" y="860"/>
                  </a:lnTo>
                  <a:lnTo>
                    <a:pt x="350" y="860"/>
                  </a:lnTo>
                  <a:lnTo>
                    <a:pt x="350" y="862"/>
                  </a:lnTo>
                  <a:lnTo>
                    <a:pt x="350" y="864"/>
                  </a:lnTo>
                  <a:lnTo>
                    <a:pt x="346" y="868"/>
                  </a:lnTo>
                  <a:lnTo>
                    <a:pt x="340" y="874"/>
                  </a:lnTo>
                  <a:lnTo>
                    <a:pt x="340" y="875"/>
                  </a:lnTo>
                  <a:lnTo>
                    <a:pt x="336" y="875"/>
                  </a:lnTo>
                  <a:lnTo>
                    <a:pt x="336" y="874"/>
                  </a:lnTo>
                  <a:lnTo>
                    <a:pt x="331" y="870"/>
                  </a:lnTo>
                  <a:lnTo>
                    <a:pt x="327" y="870"/>
                  </a:lnTo>
                  <a:lnTo>
                    <a:pt x="325" y="870"/>
                  </a:lnTo>
                  <a:lnTo>
                    <a:pt x="321" y="872"/>
                  </a:lnTo>
                  <a:lnTo>
                    <a:pt x="313" y="870"/>
                  </a:lnTo>
                  <a:lnTo>
                    <a:pt x="310" y="866"/>
                  </a:lnTo>
                  <a:lnTo>
                    <a:pt x="308" y="870"/>
                  </a:lnTo>
                  <a:lnTo>
                    <a:pt x="302" y="872"/>
                  </a:lnTo>
                  <a:lnTo>
                    <a:pt x="292" y="874"/>
                  </a:lnTo>
                  <a:lnTo>
                    <a:pt x="292" y="877"/>
                  </a:lnTo>
                  <a:lnTo>
                    <a:pt x="289" y="883"/>
                  </a:lnTo>
                  <a:lnTo>
                    <a:pt x="285" y="883"/>
                  </a:lnTo>
                  <a:lnTo>
                    <a:pt x="283" y="883"/>
                  </a:lnTo>
                  <a:lnTo>
                    <a:pt x="283" y="879"/>
                  </a:lnTo>
                  <a:lnTo>
                    <a:pt x="279" y="877"/>
                  </a:lnTo>
                  <a:lnTo>
                    <a:pt x="277" y="874"/>
                  </a:lnTo>
                  <a:lnTo>
                    <a:pt x="273" y="872"/>
                  </a:lnTo>
                  <a:lnTo>
                    <a:pt x="271" y="872"/>
                  </a:lnTo>
                  <a:lnTo>
                    <a:pt x="268" y="868"/>
                  </a:lnTo>
                  <a:lnTo>
                    <a:pt x="266" y="862"/>
                  </a:lnTo>
                  <a:lnTo>
                    <a:pt x="262" y="862"/>
                  </a:lnTo>
                  <a:lnTo>
                    <a:pt x="260" y="864"/>
                  </a:lnTo>
                  <a:lnTo>
                    <a:pt x="256" y="868"/>
                  </a:lnTo>
                  <a:lnTo>
                    <a:pt x="256" y="874"/>
                  </a:lnTo>
                  <a:lnTo>
                    <a:pt x="252" y="879"/>
                  </a:lnTo>
                  <a:lnTo>
                    <a:pt x="250" y="879"/>
                  </a:lnTo>
                  <a:lnTo>
                    <a:pt x="247" y="879"/>
                  </a:lnTo>
                  <a:lnTo>
                    <a:pt x="247" y="870"/>
                  </a:lnTo>
                  <a:lnTo>
                    <a:pt x="243" y="864"/>
                  </a:lnTo>
                  <a:lnTo>
                    <a:pt x="237" y="864"/>
                  </a:lnTo>
                  <a:lnTo>
                    <a:pt x="235" y="864"/>
                  </a:lnTo>
                  <a:lnTo>
                    <a:pt x="229" y="862"/>
                  </a:lnTo>
                  <a:lnTo>
                    <a:pt x="229" y="860"/>
                  </a:lnTo>
                  <a:lnTo>
                    <a:pt x="229" y="854"/>
                  </a:lnTo>
                  <a:lnTo>
                    <a:pt x="226" y="849"/>
                  </a:lnTo>
                  <a:lnTo>
                    <a:pt x="224" y="849"/>
                  </a:lnTo>
                  <a:lnTo>
                    <a:pt x="220" y="849"/>
                  </a:lnTo>
                  <a:lnTo>
                    <a:pt x="218" y="851"/>
                  </a:lnTo>
                  <a:lnTo>
                    <a:pt x="214" y="847"/>
                  </a:lnTo>
                  <a:lnTo>
                    <a:pt x="212" y="845"/>
                  </a:lnTo>
                  <a:lnTo>
                    <a:pt x="208" y="845"/>
                  </a:lnTo>
                  <a:lnTo>
                    <a:pt x="205" y="845"/>
                  </a:lnTo>
                  <a:lnTo>
                    <a:pt x="207" y="841"/>
                  </a:lnTo>
                  <a:lnTo>
                    <a:pt x="207" y="839"/>
                  </a:lnTo>
                  <a:lnTo>
                    <a:pt x="203" y="835"/>
                  </a:lnTo>
                  <a:lnTo>
                    <a:pt x="199" y="833"/>
                  </a:lnTo>
                  <a:lnTo>
                    <a:pt x="199" y="830"/>
                  </a:lnTo>
                  <a:lnTo>
                    <a:pt x="203" y="830"/>
                  </a:lnTo>
                  <a:lnTo>
                    <a:pt x="203" y="828"/>
                  </a:lnTo>
                  <a:lnTo>
                    <a:pt x="208" y="828"/>
                  </a:lnTo>
                  <a:lnTo>
                    <a:pt x="212" y="830"/>
                  </a:lnTo>
                  <a:lnTo>
                    <a:pt x="214" y="830"/>
                  </a:lnTo>
                  <a:lnTo>
                    <a:pt x="218" y="828"/>
                  </a:lnTo>
                  <a:lnTo>
                    <a:pt x="220" y="828"/>
                  </a:lnTo>
                  <a:lnTo>
                    <a:pt x="218" y="824"/>
                  </a:lnTo>
                  <a:lnTo>
                    <a:pt x="218" y="822"/>
                  </a:lnTo>
                  <a:lnTo>
                    <a:pt x="212" y="816"/>
                  </a:lnTo>
                  <a:lnTo>
                    <a:pt x="212" y="814"/>
                  </a:lnTo>
                  <a:lnTo>
                    <a:pt x="212" y="812"/>
                  </a:lnTo>
                  <a:lnTo>
                    <a:pt x="212" y="807"/>
                  </a:lnTo>
                  <a:lnTo>
                    <a:pt x="214" y="797"/>
                  </a:lnTo>
                  <a:lnTo>
                    <a:pt x="218" y="795"/>
                  </a:lnTo>
                  <a:lnTo>
                    <a:pt x="218" y="790"/>
                  </a:lnTo>
                  <a:lnTo>
                    <a:pt x="214" y="786"/>
                  </a:lnTo>
                  <a:lnTo>
                    <a:pt x="212" y="786"/>
                  </a:lnTo>
                  <a:lnTo>
                    <a:pt x="212" y="784"/>
                  </a:lnTo>
                  <a:lnTo>
                    <a:pt x="208" y="778"/>
                  </a:lnTo>
                  <a:lnTo>
                    <a:pt x="208" y="774"/>
                  </a:lnTo>
                  <a:lnTo>
                    <a:pt x="207" y="772"/>
                  </a:lnTo>
                  <a:lnTo>
                    <a:pt x="199" y="770"/>
                  </a:lnTo>
                  <a:lnTo>
                    <a:pt x="199" y="770"/>
                  </a:lnTo>
                  <a:lnTo>
                    <a:pt x="199" y="767"/>
                  </a:lnTo>
                  <a:lnTo>
                    <a:pt x="195" y="765"/>
                  </a:lnTo>
                  <a:lnTo>
                    <a:pt x="193" y="759"/>
                  </a:lnTo>
                  <a:lnTo>
                    <a:pt x="189" y="749"/>
                  </a:lnTo>
                  <a:lnTo>
                    <a:pt x="189" y="748"/>
                  </a:lnTo>
                  <a:lnTo>
                    <a:pt x="182" y="746"/>
                  </a:lnTo>
                  <a:lnTo>
                    <a:pt x="176" y="746"/>
                  </a:lnTo>
                  <a:lnTo>
                    <a:pt x="172" y="746"/>
                  </a:lnTo>
                  <a:lnTo>
                    <a:pt x="170" y="749"/>
                  </a:lnTo>
                  <a:lnTo>
                    <a:pt x="166" y="751"/>
                  </a:lnTo>
                  <a:lnTo>
                    <a:pt x="165" y="751"/>
                  </a:lnTo>
                  <a:lnTo>
                    <a:pt x="161" y="751"/>
                  </a:lnTo>
                  <a:lnTo>
                    <a:pt x="155" y="751"/>
                  </a:lnTo>
                  <a:lnTo>
                    <a:pt x="147" y="751"/>
                  </a:lnTo>
                  <a:lnTo>
                    <a:pt x="142" y="751"/>
                  </a:lnTo>
                  <a:lnTo>
                    <a:pt x="140" y="751"/>
                  </a:lnTo>
                  <a:lnTo>
                    <a:pt x="140" y="753"/>
                  </a:lnTo>
                  <a:lnTo>
                    <a:pt x="136" y="753"/>
                  </a:lnTo>
                  <a:lnTo>
                    <a:pt x="134" y="753"/>
                  </a:lnTo>
                  <a:lnTo>
                    <a:pt x="128" y="751"/>
                  </a:lnTo>
                  <a:lnTo>
                    <a:pt x="124" y="749"/>
                  </a:lnTo>
                  <a:lnTo>
                    <a:pt x="123" y="749"/>
                  </a:lnTo>
                  <a:lnTo>
                    <a:pt x="117" y="749"/>
                  </a:lnTo>
                  <a:lnTo>
                    <a:pt x="117" y="753"/>
                  </a:lnTo>
                  <a:lnTo>
                    <a:pt x="113" y="753"/>
                  </a:lnTo>
                  <a:lnTo>
                    <a:pt x="111" y="755"/>
                  </a:lnTo>
                  <a:lnTo>
                    <a:pt x="107" y="755"/>
                  </a:lnTo>
                  <a:lnTo>
                    <a:pt x="107" y="753"/>
                  </a:lnTo>
                  <a:lnTo>
                    <a:pt x="107" y="749"/>
                  </a:lnTo>
                  <a:lnTo>
                    <a:pt x="107" y="744"/>
                  </a:lnTo>
                  <a:lnTo>
                    <a:pt x="107" y="742"/>
                  </a:lnTo>
                  <a:lnTo>
                    <a:pt x="107" y="738"/>
                  </a:lnTo>
                  <a:lnTo>
                    <a:pt x="107" y="742"/>
                  </a:lnTo>
                  <a:lnTo>
                    <a:pt x="100" y="744"/>
                  </a:lnTo>
                  <a:lnTo>
                    <a:pt x="94" y="746"/>
                  </a:lnTo>
                  <a:lnTo>
                    <a:pt x="92" y="746"/>
                  </a:lnTo>
                  <a:lnTo>
                    <a:pt x="88" y="744"/>
                  </a:lnTo>
                  <a:lnTo>
                    <a:pt x="86" y="740"/>
                  </a:lnTo>
                  <a:lnTo>
                    <a:pt x="86" y="738"/>
                  </a:lnTo>
                  <a:lnTo>
                    <a:pt x="82" y="738"/>
                  </a:lnTo>
                  <a:lnTo>
                    <a:pt x="81" y="738"/>
                  </a:lnTo>
                  <a:lnTo>
                    <a:pt x="77" y="734"/>
                  </a:lnTo>
                  <a:lnTo>
                    <a:pt x="75" y="730"/>
                  </a:lnTo>
                  <a:lnTo>
                    <a:pt x="75" y="725"/>
                  </a:lnTo>
                  <a:lnTo>
                    <a:pt x="75" y="725"/>
                  </a:lnTo>
                  <a:lnTo>
                    <a:pt x="75" y="719"/>
                  </a:lnTo>
                  <a:lnTo>
                    <a:pt x="77" y="715"/>
                  </a:lnTo>
                  <a:lnTo>
                    <a:pt x="81" y="717"/>
                  </a:lnTo>
                  <a:lnTo>
                    <a:pt x="82" y="717"/>
                  </a:lnTo>
                  <a:lnTo>
                    <a:pt x="82" y="706"/>
                  </a:lnTo>
                  <a:lnTo>
                    <a:pt x="82" y="698"/>
                  </a:lnTo>
                  <a:lnTo>
                    <a:pt x="81" y="698"/>
                  </a:lnTo>
                  <a:lnTo>
                    <a:pt x="77" y="696"/>
                  </a:lnTo>
                  <a:lnTo>
                    <a:pt x="75" y="690"/>
                  </a:lnTo>
                  <a:lnTo>
                    <a:pt x="65" y="687"/>
                  </a:lnTo>
                  <a:lnTo>
                    <a:pt x="63" y="685"/>
                  </a:lnTo>
                  <a:lnTo>
                    <a:pt x="60" y="681"/>
                  </a:lnTo>
                  <a:lnTo>
                    <a:pt x="60" y="679"/>
                  </a:lnTo>
                  <a:lnTo>
                    <a:pt x="56" y="673"/>
                  </a:lnTo>
                  <a:lnTo>
                    <a:pt x="54" y="671"/>
                  </a:lnTo>
                  <a:lnTo>
                    <a:pt x="54" y="666"/>
                  </a:lnTo>
                  <a:lnTo>
                    <a:pt x="54" y="662"/>
                  </a:lnTo>
                  <a:lnTo>
                    <a:pt x="50" y="660"/>
                  </a:lnTo>
                  <a:lnTo>
                    <a:pt x="48" y="654"/>
                  </a:lnTo>
                  <a:lnTo>
                    <a:pt x="48" y="650"/>
                  </a:lnTo>
                  <a:lnTo>
                    <a:pt x="48" y="645"/>
                  </a:lnTo>
                  <a:lnTo>
                    <a:pt x="48" y="643"/>
                  </a:lnTo>
                  <a:lnTo>
                    <a:pt x="48" y="637"/>
                  </a:lnTo>
                  <a:lnTo>
                    <a:pt x="44" y="633"/>
                  </a:lnTo>
                  <a:lnTo>
                    <a:pt x="42" y="633"/>
                  </a:lnTo>
                  <a:lnTo>
                    <a:pt x="42" y="631"/>
                  </a:lnTo>
                  <a:lnTo>
                    <a:pt x="37" y="631"/>
                  </a:lnTo>
                  <a:lnTo>
                    <a:pt x="37" y="629"/>
                  </a:lnTo>
                  <a:lnTo>
                    <a:pt x="31" y="625"/>
                  </a:lnTo>
                  <a:lnTo>
                    <a:pt x="31" y="624"/>
                  </a:lnTo>
                  <a:lnTo>
                    <a:pt x="27" y="624"/>
                  </a:lnTo>
                  <a:lnTo>
                    <a:pt x="23" y="624"/>
                  </a:lnTo>
                  <a:lnTo>
                    <a:pt x="18" y="622"/>
                  </a:lnTo>
                  <a:lnTo>
                    <a:pt x="16" y="622"/>
                  </a:lnTo>
                  <a:lnTo>
                    <a:pt x="14" y="622"/>
                  </a:lnTo>
                  <a:lnTo>
                    <a:pt x="8" y="622"/>
                  </a:lnTo>
                  <a:lnTo>
                    <a:pt x="6" y="620"/>
                  </a:lnTo>
                  <a:lnTo>
                    <a:pt x="6" y="616"/>
                  </a:lnTo>
                  <a:lnTo>
                    <a:pt x="4" y="610"/>
                  </a:lnTo>
                  <a:lnTo>
                    <a:pt x="4" y="608"/>
                  </a:lnTo>
                  <a:lnTo>
                    <a:pt x="4" y="604"/>
                  </a:lnTo>
                  <a:lnTo>
                    <a:pt x="6" y="603"/>
                  </a:lnTo>
                  <a:lnTo>
                    <a:pt x="6" y="597"/>
                  </a:lnTo>
                  <a:lnTo>
                    <a:pt x="4" y="593"/>
                  </a:lnTo>
                  <a:lnTo>
                    <a:pt x="4" y="589"/>
                  </a:lnTo>
                  <a:lnTo>
                    <a:pt x="4" y="587"/>
                  </a:lnTo>
                  <a:lnTo>
                    <a:pt x="4" y="585"/>
                  </a:lnTo>
                  <a:lnTo>
                    <a:pt x="6" y="585"/>
                  </a:lnTo>
                  <a:lnTo>
                    <a:pt x="10" y="583"/>
                  </a:lnTo>
                  <a:lnTo>
                    <a:pt x="12" y="583"/>
                  </a:lnTo>
                  <a:lnTo>
                    <a:pt x="12" y="582"/>
                  </a:lnTo>
                  <a:lnTo>
                    <a:pt x="12" y="578"/>
                  </a:lnTo>
                  <a:lnTo>
                    <a:pt x="6" y="572"/>
                  </a:lnTo>
                  <a:lnTo>
                    <a:pt x="4" y="566"/>
                  </a:lnTo>
                  <a:lnTo>
                    <a:pt x="0" y="561"/>
                  </a:lnTo>
                  <a:lnTo>
                    <a:pt x="0" y="555"/>
                  </a:lnTo>
                  <a:lnTo>
                    <a:pt x="0" y="551"/>
                  </a:lnTo>
                  <a:lnTo>
                    <a:pt x="4" y="549"/>
                  </a:lnTo>
                  <a:lnTo>
                    <a:pt x="6" y="549"/>
                  </a:lnTo>
                  <a:lnTo>
                    <a:pt x="10" y="545"/>
                  </a:lnTo>
                  <a:lnTo>
                    <a:pt x="16" y="549"/>
                  </a:lnTo>
                  <a:lnTo>
                    <a:pt x="16" y="549"/>
                  </a:lnTo>
                  <a:lnTo>
                    <a:pt x="16" y="547"/>
                  </a:lnTo>
                  <a:lnTo>
                    <a:pt x="19" y="547"/>
                  </a:lnTo>
                  <a:lnTo>
                    <a:pt x="19" y="543"/>
                  </a:lnTo>
                  <a:lnTo>
                    <a:pt x="16" y="542"/>
                  </a:lnTo>
                  <a:lnTo>
                    <a:pt x="16" y="540"/>
                  </a:lnTo>
                  <a:lnTo>
                    <a:pt x="16" y="536"/>
                  </a:lnTo>
                  <a:lnTo>
                    <a:pt x="16" y="534"/>
                  </a:lnTo>
                  <a:lnTo>
                    <a:pt x="16" y="530"/>
                  </a:lnTo>
                  <a:lnTo>
                    <a:pt x="12" y="528"/>
                  </a:lnTo>
                  <a:lnTo>
                    <a:pt x="12" y="524"/>
                  </a:lnTo>
                  <a:lnTo>
                    <a:pt x="12" y="522"/>
                  </a:lnTo>
                  <a:lnTo>
                    <a:pt x="16" y="519"/>
                  </a:lnTo>
                  <a:lnTo>
                    <a:pt x="16" y="519"/>
                  </a:lnTo>
                  <a:lnTo>
                    <a:pt x="16" y="522"/>
                  </a:lnTo>
                  <a:lnTo>
                    <a:pt x="19" y="522"/>
                  </a:lnTo>
                  <a:lnTo>
                    <a:pt x="21" y="519"/>
                  </a:lnTo>
                  <a:lnTo>
                    <a:pt x="21" y="513"/>
                  </a:lnTo>
                  <a:lnTo>
                    <a:pt x="19" y="511"/>
                  </a:lnTo>
                  <a:lnTo>
                    <a:pt x="19" y="507"/>
                  </a:lnTo>
                  <a:lnTo>
                    <a:pt x="21" y="507"/>
                  </a:lnTo>
                  <a:lnTo>
                    <a:pt x="27" y="505"/>
                  </a:lnTo>
                  <a:lnTo>
                    <a:pt x="33" y="505"/>
                  </a:lnTo>
                  <a:lnTo>
                    <a:pt x="35" y="503"/>
                  </a:lnTo>
                  <a:lnTo>
                    <a:pt x="39" y="498"/>
                  </a:lnTo>
                  <a:lnTo>
                    <a:pt x="40" y="494"/>
                  </a:lnTo>
                  <a:lnTo>
                    <a:pt x="40" y="488"/>
                  </a:lnTo>
                  <a:lnTo>
                    <a:pt x="40" y="484"/>
                  </a:lnTo>
                  <a:lnTo>
                    <a:pt x="42" y="484"/>
                  </a:lnTo>
                  <a:lnTo>
                    <a:pt x="44" y="484"/>
                  </a:lnTo>
                  <a:lnTo>
                    <a:pt x="52" y="482"/>
                  </a:lnTo>
                  <a:lnTo>
                    <a:pt x="54" y="480"/>
                  </a:lnTo>
                  <a:lnTo>
                    <a:pt x="56" y="480"/>
                  </a:lnTo>
                  <a:lnTo>
                    <a:pt x="58" y="477"/>
                  </a:lnTo>
                  <a:lnTo>
                    <a:pt x="58" y="475"/>
                  </a:lnTo>
                  <a:lnTo>
                    <a:pt x="58" y="471"/>
                  </a:lnTo>
                  <a:lnTo>
                    <a:pt x="56" y="469"/>
                  </a:lnTo>
                  <a:lnTo>
                    <a:pt x="52" y="459"/>
                  </a:lnTo>
                  <a:lnTo>
                    <a:pt x="50" y="456"/>
                  </a:lnTo>
                  <a:lnTo>
                    <a:pt x="48" y="446"/>
                  </a:lnTo>
                  <a:lnTo>
                    <a:pt x="40" y="440"/>
                  </a:lnTo>
                  <a:lnTo>
                    <a:pt x="39" y="438"/>
                  </a:lnTo>
                  <a:lnTo>
                    <a:pt x="37" y="438"/>
                  </a:lnTo>
                  <a:lnTo>
                    <a:pt x="35" y="438"/>
                  </a:lnTo>
                  <a:lnTo>
                    <a:pt x="35" y="437"/>
                  </a:lnTo>
                  <a:lnTo>
                    <a:pt x="33" y="433"/>
                  </a:lnTo>
                  <a:lnTo>
                    <a:pt x="33" y="431"/>
                  </a:lnTo>
                  <a:lnTo>
                    <a:pt x="35" y="427"/>
                  </a:lnTo>
                  <a:lnTo>
                    <a:pt x="39" y="423"/>
                  </a:lnTo>
                  <a:lnTo>
                    <a:pt x="44" y="423"/>
                  </a:lnTo>
                  <a:lnTo>
                    <a:pt x="46" y="421"/>
                  </a:lnTo>
                  <a:lnTo>
                    <a:pt x="46" y="419"/>
                  </a:lnTo>
                  <a:lnTo>
                    <a:pt x="46" y="416"/>
                  </a:lnTo>
                  <a:lnTo>
                    <a:pt x="48" y="414"/>
                  </a:lnTo>
                  <a:lnTo>
                    <a:pt x="48" y="410"/>
                  </a:lnTo>
                  <a:lnTo>
                    <a:pt x="48" y="408"/>
                  </a:lnTo>
                  <a:lnTo>
                    <a:pt x="42" y="404"/>
                  </a:lnTo>
                  <a:lnTo>
                    <a:pt x="40" y="404"/>
                  </a:lnTo>
                  <a:lnTo>
                    <a:pt x="37" y="402"/>
                  </a:lnTo>
                  <a:lnTo>
                    <a:pt x="35" y="398"/>
                  </a:lnTo>
                  <a:lnTo>
                    <a:pt x="35" y="395"/>
                  </a:lnTo>
                  <a:lnTo>
                    <a:pt x="33" y="389"/>
                  </a:lnTo>
                  <a:lnTo>
                    <a:pt x="33" y="387"/>
                  </a:lnTo>
                  <a:lnTo>
                    <a:pt x="35" y="385"/>
                  </a:lnTo>
                  <a:lnTo>
                    <a:pt x="35" y="383"/>
                  </a:lnTo>
                  <a:lnTo>
                    <a:pt x="35" y="381"/>
                  </a:lnTo>
                  <a:lnTo>
                    <a:pt x="35" y="377"/>
                  </a:lnTo>
                  <a:lnTo>
                    <a:pt x="33" y="377"/>
                  </a:lnTo>
                  <a:lnTo>
                    <a:pt x="29" y="377"/>
                  </a:lnTo>
                  <a:lnTo>
                    <a:pt x="27" y="377"/>
                  </a:lnTo>
                  <a:lnTo>
                    <a:pt x="25" y="374"/>
                  </a:lnTo>
                  <a:lnTo>
                    <a:pt x="21" y="366"/>
                  </a:lnTo>
                  <a:lnTo>
                    <a:pt x="25" y="362"/>
                  </a:lnTo>
                  <a:lnTo>
                    <a:pt x="27" y="362"/>
                  </a:lnTo>
                  <a:lnTo>
                    <a:pt x="27" y="360"/>
                  </a:lnTo>
                  <a:lnTo>
                    <a:pt x="25" y="360"/>
                  </a:lnTo>
                  <a:lnTo>
                    <a:pt x="25" y="358"/>
                  </a:lnTo>
                  <a:lnTo>
                    <a:pt x="23" y="356"/>
                  </a:lnTo>
                  <a:lnTo>
                    <a:pt x="23" y="355"/>
                  </a:lnTo>
                  <a:lnTo>
                    <a:pt x="25" y="355"/>
                  </a:lnTo>
                  <a:lnTo>
                    <a:pt x="25" y="353"/>
                  </a:lnTo>
                  <a:lnTo>
                    <a:pt x="29" y="353"/>
                  </a:lnTo>
                  <a:lnTo>
                    <a:pt x="31" y="353"/>
                  </a:lnTo>
                  <a:lnTo>
                    <a:pt x="35" y="351"/>
                  </a:lnTo>
                  <a:lnTo>
                    <a:pt x="35" y="347"/>
                  </a:lnTo>
                  <a:lnTo>
                    <a:pt x="31" y="343"/>
                  </a:lnTo>
                  <a:lnTo>
                    <a:pt x="31" y="341"/>
                  </a:lnTo>
                  <a:lnTo>
                    <a:pt x="27" y="335"/>
                  </a:lnTo>
                  <a:lnTo>
                    <a:pt x="23" y="328"/>
                  </a:lnTo>
                  <a:lnTo>
                    <a:pt x="23" y="326"/>
                  </a:lnTo>
                  <a:lnTo>
                    <a:pt x="21" y="322"/>
                  </a:lnTo>
                  <a:lnTo>
                    <a:pt x="21" y="320"/>
                  </a:lnTo>
                  <a:lnTo>
                    <a:pt x="23" y="318"/>
                  </a:lnTo>
                  <a:lnTo>
                    <a:pt x="25" y="316"/>
                  </a:lnTo>
                  <a:lnTo>
                    <a:pt x="25" y="314"/>
                  </a:lnTo>
                  <a:lnTo>
                    <a:pt x="31" y="316"/>
                  </a:lnTo>
                  <a:lnTo>
                    <a:pt x="37" y="316"/>
                  </a:lnTo>
                  <a:lnTo>
                    <a:pt x="39" y="314"/>
                  </a:lnTo>
                  <a:lnTo>
                    <a:pt x="39" y="313"/>
                  </a:lnTo>
                  <a:lnTo>
                    <a:pt x="37" y="307"/>
                  </a:lnTo>
                  <a:lnTo>
                    <a:pt x="37" y="305"/>
                  </a:lnTo>
                  <a:lnTo>
                    <a:pt x="39" y="301"/>
                  </a:lnTo>
                  <a:lnTo>
                    <a:pt x="48" y="297"/>
                  </a:lnTo>
                  <a:lnTo>
                    <a:pt x="48" y="301"/>
                  </a:lnTo>
                  <a:lnTo>
                    <a:pt x="50" y="299"/>
                  </a:lnTo>
                  <a:lnTo>
                    <a:pt x="54" y="295"/>
                  </a:lnTo>
                  <a:lnTo>
                    <a:pt x="58" y="286"/>
                  </a:lnTo>
                  <a:lnTo>
                    <a:pt x="60" y="284"/>
                  </a:lnTo>
                  <a:lnTo>
                    <a:pt x="60" y="278"/>
                  </a:lnTo>
                  <a:lnTo>
                    <a:pt x="61" y="276"/>
                  </a:lnTo>
                  <a:lnTo>
                    <a:pt x="61" y="274"/>
                  </a:lnTo>
                  <a:lnTo>
                    <a:pt x="61" y="272"/>
                  </a:lnTo>
                  <a:lnTo>
                    <a:pt x="58" y="272"/>
                  </a:lnTo>
                  <a:lnTo>
                    <a:pt x="56" y="269"/>
                  </a:lnTo>
                  <a:lnTo>
                    <a:pt x="58" y="267"/>
                  </a:lnTo>
                  <a:lnTo>
                    <a:pt x="61" y="265"/>
                  </a:lnTo>
                  <a:lnTo>
                    <a:pt x="61" y="265"/>
                  </a:lnTo>
                  <a:lnTo>
                    <a:pt x="65" y="263"/>
                  </a:lnTo>
                  <a:lnTo>
                    <a:pt x="67" y="263"/>
                  </a:lnTo>
                  <a:lnTo>
                    <a:pt x="67" y="259"/>
                  </a:lnTo>
                  <a:lnTo>
                    <a:pt x="67" y="257"/>
                  </a:lnTo>
                  <a:lnTo>
                    <a:pt x="65" y="253"/>
                  </a:lnTo>
                  <a:lnTo>
                    <a:pt x="65" y="251"/>
                  </a:lnTo>
                  <a:lnTo>
                    <a:pt x="65" y="250"/>
                  </a:lnTo>
                  <a:lnTo>
                    <a:pt x="67" y="248"/>
                  </a:lnTo>
                  <a:lnTo>
                    <a:pt x="71" y="244"/>
                  </a:lnTo>
                  <a:lnTo>
                    <a:pt x="73" y="244"/>
                  </a:lnTo>
                  <a:lnTo>
                    <a:pt x="77" y="242"/>
                  </a:lnTo>
                  <a:lnTo>
                    <a:pt x="79" y="231"/>
                  </a:lnTo>
                  <a:lnTo>
                    <a:pt x="79" y="227"/>
                  </a:lnTo>
                  <a:lnTo>
                    <a:pt x="79" y="225"/>
                  </a:lnTo>
                  <a:lnTo>
                    <a:pt x="81" y="221"/>
                  </a:lnTo>
                  <a:lnTo>
                    <a:pt x="81" y="221"/>
                  </a:lnTo>
                  <a:lnTo>
                    <a:pt x="86" y="217"/>
                  </a:lnTo>
                  <a:lnTo>
                    <a:pt x="90" y="211"/>
                  </a:lnTo>
                  <a:lnTo>
                    <a:pt x="92" y="211"/>
                  </a:lnTo>
                  <a:lnTo>
                    <a:pt x="94" y="210"/>
                  </a:lnTo>
                  <a:lnTo>
                    <a:pt x="102" y="211"/>
                  </a:lnTo>
                  <a:lnTo>
                    <a:pt x="103" y="211"/>
                  </a:lnTo>
                  <a:lnTo>
                    <a:pt x="107" y="211"/>
                  </a:lnTo>
                  <a:lnTo>
                    <a:pt x="107" y="210"/>
                  </a:lnTo>
                  <a:lnTo>
                    <a:pt x="111" y="206"/>
                  </a:lnTo>
                  <a:lnTo>
                    <a:pt x="109" y="200"/>
                  </a:lnTo>
                  <a:lnTo>
                    <a:pt x="109" y="198"/>
                  </a:lnTo>
                  <a:lnTo>
                    <a:pt x="109" y="192"/>
                  </a:lnTo>
                  <a:lnTo>
                    <a:pt x="109" y="189"/>
                  </a:lnTo>
                  <a:lnTo>
                    <a:pt x="111" y="189"/>
                  </a:lnTo>
                  <a:lnTo>
                    <a:pt x="115" y="187"/>
                  </a:lnTo>
                  <a:lnTo>
                    <a:pt x="117" y="181"/>
                  </a:lnTo>
                  <a:lnTo>
                    <a:pt x="117" y="179"/>
                  </a:lnTo>
                  <a:lnTo>
                    <a:pt x="119" y="179"/>
                  </a:lnTo>
                  <a:lnTo>
                    <a:pt x="121" y="175"/>
                  </a:lnTo>
                  <a:lnTo>
                    <a:pt x="124" y="175"/>
                  </a:lnTo>
                  <a:lnTo>
                    <a:pt x="124" y="175"/>
                  </a:lnTo>
                  <a:lnTo>
                    <a:pt x="126" y="173"/>
                  </a:lnTo>
                  <a:lnTo>
                    <a:pt x="126" y="169"/>
                  </a:lnTo>
                  <a:lnTo>
                    <a:pt x="128" y="168"/>
                  </a:lnTo>
                  <a:lnTo>
                    <a:pt x="126" y="168"/>
                  </a:lnTo>
                  <a:lnTo>
                    <a:pt x="126" y="166"/>
                  </a:lnTo>
                  <a:lnTo>
                    <a:pt x="128" y="162"/>
                  </a:lnTo>
                  <a:lnTo>
                    <a:pt x="130" y="162"/>
                  </a:lnTo>
                  <a:lnTo>
                    <a:pt x="132" y="164"/>
                  </a:lnTo>
                  <a:lnTo>
                    <a:pt x="132" y="168"/>
                  </a:lnTo>
                  <a:lnTo>
                    <a:pt x="136" y="171"/>
                  </a:lnTo>
                  <a:lnTo>
                    <a:pt x="138" y="171"/>
                  </a:lnTo>
                  <a:lnTo>
                    <a:pt x="140" y="171"/>
                  </a:lnTo>
                  <a:lnTo>
                    <a:pt x="142" y="171"/>
                  </a:lnTo>
                  <a:lnTo>
                    <a:pt x="142" y="169"/>
                  </a:lnTo>
                  <a:lnTo>
                    <a:pt x="144" y="169"/>
                  </a:lnTo>
                  <a:lnTo>
                    <a:pt x="145" y="169"/>
                  </a:lnTo>
                  <a:lnTo>
                    <a:pt x="147" y="171"/>
                  </a:lnTo>
                  <a:lnTo>
                    <a:pt x="147" y="175"/>
                  </a:lnTo>
                  <a:lnTo>
                    <a:pt x="149" y="171"/>
                  </a:lnTo>
                  <a:lnTo>
                    <a:pt x="149" y="169"/>
                  </a:lnTo>
                  <a:lnTo>
                    <a:pt x="149" y="168"/>
                  </a:lnTo>
                  <a:lnTo>
                    <a:pt x="149" y="164"/>
                  </a:lnTo>
                  <a:lnTo>
                    <a:pt x="153" y="156"/>
                  </a:lnTo>
                  <a:lnTo>
                    <a:pt x="151" y="147"/>
                  </a:lnTo>
                  <a:lnTo>
                    <a:pt x="149" y="137"/>
                  </a:lnTo>
                  <a:lnTo>
                    <a:pt x="153" y="135"/>
                  </a:lnTo>
                  <a:lnTo>
                    <a:pt x="151" y="133"/>
                  </a:lnTo>
                  <a:lnTo>
                    <a:pt x="153" y="131"/>
                  </a:lnTo>
                  <a:lnTo>
                    <a:pt x="153" y="129"/>
                  </a:lnTo>
                  <a:lnTo>
                    <a:pt x="159" y="129"/>
                  </a:lnTo>
                  <a:lnTo>
                    <a:pt x="161" y="129"/>
                  </a:lnTo>
                  <a:lnTo>
                    <a:pt x="174" y="131"/>
                  </a:lnTo>
                  <a:lnTo>
                    <a:pt x="182" y="131"/>
                  </a:lnTo>
                  <a:lnTo>
                    <a:pt x="186" y="131"/>
                  </a:lnTo>
                  <a:lnTo>
                    <a:pt x="191" y="129"/>
                  </a:lnTo>
                  <a:lnTo>
                    <a:pt x="193" y="127"/>
                  </a:lnTo>
                  <a:lnTo>
                    <a:pt x="199" y="126"/>
                  </a:lnTo>
                  <a:lnTo>
                    <a:pt x="199" y="126"/>
                  </a:lnTo>
                  <a:lnTo>
                    <a:pt x="203" y="131"/>
                  </a:lnTo>
                  <a:lnTo>
                    <a:pt x="207" y="133"/>
                  </a:lnTo>
                  <a:lnTo>
                    <a:pt x="208" y="133"/>
                  </a:lnTo>
                  <a:lnTo>
                    <a:pt x="210" y="133"/>
                  </a:lnTo>
                  <a:lnTo>
                    <a:pt x="216" y="133"/>
                  </a:lnTo>
                  <a:lnTo>
                    <a:pt x="218" y="135"/>
                  </a:lnTo>
                  <a:lnTo>
                    <a:pt x="222" y="135"/>
                  </a:lnTo>
                  <a:lnTo>
                    <a:pt x="226" y="141"/>
                  </a:lnTo>
                  <a:lnTo>
                    <a:pt x="228" y="143"/>
                  </a:lnTo>
                  <a:lnTo>
                    <a:pt x="231" y="145"/>
                  </a:lnTo>
                  <a:lnTo>
                    <a:pt x="237" y="147"/>
                  </a:lnTo>
                  <a:lnTo>
                    <a:pt x="239" y="147"/>
                  </a:lnTo>
                  <a:lnTo>
                    <a:pt x="243" y="145"/>
                  </a:lnTo>
                  <a:lnTo>
                    <a:pt x="247" y="143"/>
                  </a:lnTo>
                  <a:lnTo>
                    <a:pt x="250" y="139"/>
                  </a:lnTo>
                  <a:lnTo>
                    <a:pt x="252" y="137"/>
                  </a:lnTo>
                  <a:lnTo>
                    <a:pt x="256" y="129"/>
                  </a:lnTo>
                  <a:lnTo>
                    <a:pt x="256" y="127"/>
                  </a:lnTo>
                  <a:lnTo>
                    <a:pt x="256" y="126"/>
                  </a:lnTo>
                  <a:lnTo>
                    <a:pt x="260" y="122"/>
                  </a:lnTo>
                  <a:lnTo>
                    <a:pt x="262" y="122"/>
                  </a:lnTo>
                  <a:lnTo>
                    <a:pt x="266" y="122"/>
                  </a:lnTo>
                  <a:lnTo>
                    <a:pt x="271" y="120"/>
                  </a:lnTo>
                  <a:lnTo>
                    <a:pt x="275" y="120"/>
                  </a:lnTo>
                  <a:lnTo>
                    <a:pt x="279" y="118"/>
                  </a:lnTo>
                  <a:lnTo>
                    <a:pt x="279" y="114"/>
                  </a:lnTo>
                  <a:lnTo>
                    <a:pt x="279" y="112"/>
                  </a:lnTo>
                  <a:lnTo>
                    <a:pt x="279" y="110"/>
                  </a:lnTo>
                  <a:lnTo>
                    <a:pt x="279" y="106"/>
                  </a:lnTo>
                  <a:lnTo>
                    <a:pt x="283" y="106"/>
                  </a:lnTo>
                  <a:lnTo>
                    <a:pt x="287" y="106"/>
                  </a:lnTo>
                  <a:lnTo>
                    <a:pt x="289" y="106"/>
                  </a:lnTo>
                  <a:lnTo>
                    <a:pt x="291" y="106"/>
                  </a:lnTo>
                  <a:lnTo>
                    <a:pt x="296" y="106"/>
                  </a:lnTo>
                  <a:lnTo>
                    <a:pt x="298" y="108"/>
                  </a:lnTo>
                  <a:lnTo>
                    <a:pt x="302" y="114"/>
                  </a:lnTo>
                  <a:lnTo>
                    <a:pt x="308" y="116"/>
                  </a:lnTo>
                  <a:lnTo>
                    <a:pt x="310" y="116"/>
                  </a:lnTo>
                  <a:lnTo>
                    <a:pt x="319" y="112"/>
                  </a:lnTo>
                  <a:lnTo>
                    <a:pt x="323" y="112"/>
                  </a:lnTo>
                  <a:lnTo>
                    <a:pt x="333" y="116"/>
                  </a:lnTo>
                  <a:lnTo>
                    <a:pt x="334" y="118"/>
                  </a:lnTo>
                  <a:lnTo>
                    <a:pt x="336" y="118"/>
                  </a:lnTo>
                  <a:lnTo>
                    <a:pt x="338" y="118"/>
                  </a:lnTo>
                  <a:lnTo>
                    <a:pt x="348" y="118"/>
                  </a:lnTo>
                  <a:lnTo>
                    <a:pt x="354" y="118"/>
                  </a:lnTo>
                  <a:lnTo>
                    <a:pt x="357" y="120"/>
                  </a:lnTo>
                  <a:lnTo>
                    <a:pt x="367" y="120"/>
                  </a:lnTo>
                  <a:lnTo>
                    <a:pt x="373" y="122"/>
                  </a:lnTo>
                  <a:lnTo>
                    <a:pt x="378" y="122"/>
                  </a:lnTo>
                  <a:lnTo>
                    <a:pt x="382" y="126"/>
                  </a:lnTo>
                  <a:lnTo>
                    <a:pt x="384" y="126"/>
                  </a:lnTo>
                  <a:lnTo>
                    <a:pt x="388" y="126"/>
                  </a:lnTo>
                  <a:lnTo>
                    <a:pt x="392" y="124"/>
                  </a:lnTo>
                  <a:lnTo>
                    <a:pt x="394" y="120"/>
                  </a:lnTo>
                  <a:lnTo>
                    <a:pt x="397" y="124"/>
                  </a:lnTo>
                  <a:lnTo>
                    <a:pt x="399" y="124"/>
                  </a:lnTo>
                  <a:lnTo>
                    <a:pt x="399" y="126"/>
                  </a:lnTo>
                  <a:lnTo>
                    <a:pt x="401" y="129"/>
                  </a:lnTo>
                  <a:lnTo>
                    <a:pt x="403" y="129"/>
                  </a:lnTo>
                  <a:lnTo>
                    <a:pt x="405" y="127"/>
                  </a:lnTo>
                  <a:lnTo>
                    <a:pt x="411" y="126"/>
                  </a:lnTo>
                  <a:lnTo>
                    <a:pt x="415" y="126"/>
                  </a:lnTo>
                  <a:lnTo>
                    <a:pt x="417" y="126"/>
                  </a:lnTo>
                  <a:lnTo>
                    <a:pt x="418" y="124"/>
                  </a:lnTo>
                  <a:lnTo>
                    <a:pt x="422" y="127"/>
                  </a:lnTo>
                  <a:lnTo>
                    <a:pt x="428" y="129"/>
                  </a:lnTo>
                  <a:lnTo>
                    <a:pt x="438" y="131"/>
                  </a:lnTo>
                  <a:lnTo>
                    <a:pt x="443" y="133"/>
                  </a:lnTo>
                  <a:lnTo>
                    <a:pt x="443" y="137"/>
                  </a:lnTo>
                  <a:lnTo>
                    <a:pt x="447" y="139"/>
                  </a:lnTo>
                  <a:lnTo>
                    <a:pt x="443" y="145"/>
                  </a:lnTo>
                  <a:lnTo>
                    <a:pt x="441" y="148"/>
                  </a:lnTo>
                  <a:lnTo>
                    <a:pt x="438" y="150"/>
                  </a:lnTo>
                  <a:lnTo>
                    <a:pt x="438" y="152"/>
                  </a:lnTo>
                  <a:lnTo>
                    <a:pt x="438" y="154"/>
                  </a:lnTo>
                  <a:lnTo>
                    <a:pt x="436" y="158"/>
                  </a:lnTo>
                  <a:lnTo>
                    <a:pt x="438" y="160"/>
                  </a:lnTo>
                  <a:lnTo>
                    <a:pt x="441" y="160"/>
                  </a:lnTo>
                  <a:lnTo>
                    <a:pt x="447" y="160"/>
                  </a:lnTo>
                  <a:lnTo>
                    <a:pt x="453" y="154"/>
                  </a:lnTo>
                  <a:lnTo>
                    <a:pt x="457" y="154"/>
                  </a:lnTo>
                  <a:lnTo>
                    <a:pt x="462" y="154"/>
                  </a:lnTo>
                  <a:lnTo>
                    <a:pt x="464" y="154"/>
                  </a:lnTo>
                  <a:lnTo>
                    <a:pt x="466" y="156"/>
                  </a:lnTo>
                  <a:lnTo>
                    <a:pt x="468" y="158"/>
                  </a:lnTo>
                  <a:lnTo>
                    <a:pt x="470" y="158"/>
                  </a:lnTo>
                  <a:lnTo>
                    <a:pt x="474" y="162"/>
                  </a:lnTo>
                  <a:lnTo>
                    <a:pt x="478" y="164"/>
                  </a:lnTo>
                  <a:lnTo>
                    <a:pt x="483" y="162"/>
                  </a:lnTo>
                  <a:lnTo>
                    <a:pt x="487" y="158"/>
                  </a:lnTo>
                  <a:lnTo>
                    <a:pt x="493" y="156"/>
                  </a:lnTo>
                  <a:lnTo>
                    <a:pt x="497" y="156"/>
                  </a:lnTo>
                  <a:lnTo>
                    <a:pt x="499" y="152"/>
                  </a:lnTo>
                  <a:lnTo>
                    <a:pt x="502" y="147"/>
                  </a:lnTo>
                  <a:lnTo>
                    <a:pt x="504" y="145"/>
                  </a:lnTo>
                  <a:lnTo>
                    <a:pt x="504" y="141"/>
                  </a:lnTo>
                  <a:lnTo>
                    <a:pt x="508" y="141"/>
                  </a:lnTo>
                  <a:lnTo>
                    <a:pt x="514" y="148"/>
                  </a:lnTo>
                  <a:lnTo>
                    <a:pt x="518" y="148"/>
                  </a:lnTo>
                  <a:lnTo>
                    <a:pt x="520" y="148"/>
                  </a:lnTo>
                  <a:lnTo>
                    <a:pt x="520" y="145"/>
                  </a:lnTo>
                  <a:lnTo>
                    <a:pt x="522" y="143"/>
                  </a:lnTo>
                  <a:lnTo>
                    <a:pt x="522" y="139"/>
                  </a:lnTo>
                  <a:lnTo>
                    <a:pt x="523" y="137"/>
                  </a:lnTo>
                  <a:lnTo>
                    <a:pt x="531" y="133"/>
                  </a:lnTo>
                  <a:lnTo>
                    <a:pt x="537" y="131"/>
                  </a:lnTo>
                  <a:lnTo>
                    <a:pt x="539" y="131"/>
                  </a:lnTo>
                  <a:lnTo>
                    <a:pt x="543" y="131"/>
                  </a:lnTo>
                  <a:lnTo>
                    <a:pt x="544" y="131"/>
                  </a:lnTo>
                  <a:lnTo>
                    <a:pt x="548" y="129"/>
                  </a:lnTo>
                  <a:lnTo>
                    <a:pt x="548" y="127"/>
                  </a:lnTo>
                  <a:lnTo>
                    <a:pt x="552" y="122"/>
                  </a:lnTo>
                  <a:lnTo>
                    <a:pt x="552" y="120"/>
                  </a:lnTo>
                  <a:lnTo>
                    <a:pt x="552" y="112"/>
                  </a:lnTo>
                  <a:lnTo>
                    <a:pt x="556" y="110"/>
                  </a:lnTo>
                  <a:lnTo>
                    <a:pt x="558" y="110"/>
                  </a:lnTo>
                  <a:lnTo>
                    <a:pt x="562" y="110"/>
                  </a:lnTo>
                  <a:lnTo>
                    <a:pt x="564" y="106"/>
                  </a:lnTo>
                  <a:lnTo>
                    <a:pt x="564" y="105"/>
                  </a:lnTo>
                  <a:lnTo>
                    <a:pt x="562" y="101"/>
                  </a:lnTo>
                  <a:lnTo>
                    <a:pt x="562" y="93"/>
                  </a:lnTo>
                  <a:lnTo>
                    <a:pt x="560" y="89"/>
                  </a:lnTo>
                  <a:lnTo>
                    <a:pt x="558" y="80"/>
                  </a:lnTo>
                  <a:lnTo>
                    <a:pt x="554" y="76"/>
                  </a:lnTo>
                  <a:lnTo>
                    <a:pt x="554" y="74"/>
                  </a:lnTo>
                  <a:lnTo>
                    <a:pt x="554" y="70"/>
                  </a:lnTo>
                  <a:lnTo>
                    <a:pt x="554" y="65"/>
                  </a:lnTo>
                  <a:lnTo>
                    <a:pt x="558" y="63"/>
                  </a:lnTo>
                  <a:lnTo>
                    <a:pt x="560" y="63"/>
                  </a:lnTo>
                  <a:lnTo>
                    <a:pt x="564" y="63"/>
                  </a:lnTo>
                  <a:lnTo>
                    <a:pt x="565" y="63"/>
                  </a:lnTo>
                  <a:lnTo>
                    <a:pt x="567" y="63"/>
                  </a:lnTo>
                  <a:lnTo>
                    <a:pt x="571" y="59"/>
                  </a:lnTo>
                  <a:lnTo>
                    <a:pt x="573" y="57"/>
                  </a:lnTo>
                  <a:lnTo>
                    <a:pt x="573" y="53"/>
                  </a:lnTo>
                  <a:lnTo>
                    <a:pt x="571" y="49"/>
                  </a:lnTo>
                  <a:lnTo>
                    <a:pt x="571" y="47"/>
                  </a:lnTo>
                  <a:lnTo>
                    <a:pt x="571" y="45"/>
                  </a:lnTo>
                  <a:lnTo>
                    <a:pt x="573" y="40"/>
                  </a:lnTo>
                  <a:lnTo>
                    <a:pt x="573" y="38"/>
                  </a:lnTo>
                  <a:lnTo>
                    <a:pt x="571" y="38"/>
                  </a:lnTo>
                  <a:lnTo>
                    <a:pt x="567" y="38"/>
                  </a:lnTo>
                  <a:lnTo>
                    <a:pt x="565" y="38"/>
                  </a:lnTo>
                  <a:lnTo>
                    <a:pt x="565" y="38"/>
                  </a:lnTo>
                  <a:lnTo>
                    <a:pt x="565" y="32"/>
                  </a:lnTo>
                  <a:lnTo>
                    <a:pt x="564" y="26"/>
                  </a:lnTo>
                  <a:lnTo>
                    <a:pt x="564" y="23"/>
                  </a:lnTo>
                  <a:lnTo>
                    <a:pt x="564" y="21"/>
                  </a:lnTo>
                  <a:lnTo>
                    <a:pt x="564" y="17"/>
                  </a:lnTo>
                  <a:lnTo>
                    <a:pt x="567" y="15"/>
                  </a:lnTo>
                  <a:lnTo>
                    <a:pt x="571" y="13"/>
                  </a:lnTo>
                  <a:lnTo>
                    <a:pt x="573" y="15"/>
                  </a:lnTo>
                  <a:lnTo>
                    <a:pt x="579" y="21"/>
                  </a:lnTo>
                  <a:lnTo>
                    <a:pt x="583" y="21"/>
                  </a:lnTo>
                  <a:lnTo>
                    <a:pt x="586" y="19"/>
                  </a:lnTo>
                  <a:lnTo>
                    <a:pt x="588" y="19"/>
                  </a:lnTo>
                  <a:lnTo>
                    <a:pt x="590" y="21"/>
                  </a:lnTo>
                  <a:lnTo>
                    <a:pt x="594" y="21"/>
                  </a:lnTo>
                  <a:lnTo>
                    <a:pt x="596" y="21"/>
                  </a:lnTo>
                  <a:lnTo>
                    <a:pt x="596" y="24"/>
                  </a:lnTo>
                  <a:lnTo>
                    <a:pt x="598" y="24"/>
                  </a:lnTo>
                  <a:lnTo>
                    <a:pt x="600" y="24"/>
                  </a:lnTo>
                  <a:lnTo>
                    <a:pt x="602" y="19"/>
                  </a:lnTo>
                  <a:lnTo>
                    <a:pt x="609" y="19"/>
                  </a:lnTo>
                  <a:lnTo>
                    <a:pt x="613" y="19"/>
                  </a:lnTo>
                  <a:lnTo>
                    <a:pt x="619" y="23"/>
                  </a:lnTo>
                  <a:lnTo>
                    <a:pt x="621" y="23"/>
                  </a:lnTo>
                  <a:lnTo>
                    <a:pt x="623" y="23"/>
                  </a:lnTo>
                  <a:lnTo>
                    <a:pt x="625" y="24"/>
                  </a:lnTo>
                  <a:lnTo>
                    <a:pt x="625" y="26"/>
                  </a:lnTo>
                  <a:lnTo>
                    <a:pt x="625" y="28"/>
                  </a:lnTo>
                  <a:lnTo>
                    <a:pt x="625" y="30"/>
                  </a:lnTo>
                  <a:lnTo>
                    <a:pt x="627" y="34"/>
                  </a:lnTo>
                  <a:lnTo>
                    <a:pt x="628" y="34"/>
                  </a:lnTo>
                  <a:lnTo>
                    <a:pt x="630" y="34"/>
                  </a:lnTo>
                  <a:lnTo>
                    <a:pt x="632" y="34"/>
                  </a:lnTo>
                  <a:lnTo>
                    <a:pt x="636" y="34"/>
                  </a:lnTo>
                  <a:lnTo>
                    <a:pt x="640" y="34"/>
                  </a:lnTo>
                  <a:lnTo>
                    <a:pt x="642" y="38"/>
                  </a:lnTo>
                  <a:lnTo>
                    <a:pt x="646" y="38"/>
                  </a:lnTo>
                  <a:lnTo>
                    <a:pt x="648" y="42"/>
                  </a:lnTo>
                  <a:lnTo>
                    <a:pt x="653" y="47"/>
                  </a:lnTo>
                  <a:lnTo>
                    <a:pt x="657" y="53"/>
                  </a:lnTo>
                  <a:lnTo>
                    <a:pt x="659" y="57"/>
                  </a:lnTo>
                  <a:lnTo>
                    <a:pt x="661" y="57"/>
                  </a:lnTo>
                  <a:lnTo>
                    <a:pt x="663" y="57"/>
                  </a:lnTo>
                  <a:lnTo>
                    <a:pt x="667" y="53"/>
                  </a:lnTo>
                  <a:lnTo>
                    <a:pt x="672" y="51"/>
                  </a:lnTo>
                  <a:lnTo>
                    <a:pt x="674" y="47"/>
                  </a:lnTo>
                  <a:lnTo>
                    <a:pt x="678" y="51"/>
                  </a:lnTo>
                  <a:lnTo>
                    <a:pt x="684" y="55"/>
                  </a:lnTo>
                  <a:lnTo>
                    <a:pt x="684" y="51"/>
                  </a:lnTo>
                  <a:lnTo>
                    <a:pt x="690" y="49"/>
                  </a:lnTo>
                  <a:lnTo>
                    <a:pt x="693" y="49"/>
                  </a:lnTo>
                  <a:lnTo>
                    <a:pt x="695" y="51"/>
                  </a:lnTo>
                  <a:lnTo>
                    <a:pt x="697" y="51"/>
                  </a:lnTo>
                  <a:lnTo>
                    <a:pt x="699" y="51"/>
                  </a:lnTo>
                  <a:lnTo>
                    <a:pt x="699" y="49"/>
                  </a:lnTo>
                  <a:lnTo>
                    <a:pt x="699" y="45"/>
                  </a:lnTo>
                  <a:lnTo>
                    <a:pt x="701" y="45"/>
                  </a:lnTo>
                  <a:lnTo>
                    <a:pt x="703" y="45"/>
                  </a:lnTo>
                  <a:lnTo>
                    <a:pt x="705" y="45"/>
                  </a:lnTo>
                  <a:lnTo>
                    <a:pt x="705" y="47"/>
                  </a:lnTo>
                  <a:lnTo>
                    <a:pt x="709" y="47"/>
                  </a:lnTo>
                  <a:lnTo>
                    <a:pt x="712" y="47"/>
                  </a:lnTo>
                  <a:lnTo>
                    <a:pt x="716" y="49"/>
                  </a:lnTo>
                  <a:lnTo>
                    <a:pt x="716" y="55"/>
                  </a:lnTo>
                  <a:lnTo>
                    <a:pt x="716" y="59"/>
                  </a:lnTo>
                  <a:lnTo>
                    <a:pt x="716" y="61"/>
                  </a:lnTo>
                  <a:lnTo>
                    <a:pt x="718" y="61"/>
                  </a:lnTo>
                  <a:lnTo>
                    <a:pt x="722" y="61"/>
                  </a:lnTo>
                  <a:lnTo>
                    <a:pt x="724" y="59"/>
                  </a:lnTo>
                  <a:lnTo>
                    <a:pt x="728" y="57"/>
                  </a:lnTo>
                  <a:lnTo>
                    <a:pt x="730" y="57"/>
                  </a:lnTo>
                  <a:lnTo>
                    <a:pt x="737" y="51"/>
                  </a:lnTo>
                  <a:lnTo>
                    <a:pt x="739" y="51"/>
                  </a:lnTo>
                  <a:lnTo>
                    <a:pt x="743" y="51"/>
                  </a:lnTo>
                  <a:lnTo>
                    <a:pt x="749" y="45"/>
                  </a:lnTo>
                  <a:lnTo>
                    <a:pt x="751" y="47"/>
                  </a:lnTo>
                  <a:lnTo>
                    <a:pt x="749" y="45"/>
                  </a:lnTo>
                  <a:lnTo>
                    <a:pt x="751" y="44"/>
                  </a:lnTo>
                  <a:lnTo>
                    <a:pt x="753" y="42"/>
                  </a:lnTo>
                  <a:lnTo>
                    <a:pt x="753" y="40"/>
                  </a:lnTo>
                  <a:lnTo>
                    <a:pt x="756" y="36"/>
                  </a:lnTo>
                  <a:lnTo>
                    <a:pt x="758" y="36"/>
                  </a:lnTo>
                  <a:lnTo>
                    <a:pt x="760" y="32"/>
                  </a:lnTo>
                  <a:lnTo>
                    <a:pt x="764" y="30"/>
                  </a:lnTo>
                  <a:lnTo>
                    <a:pt x="764" y="28"/>
                  </a:lnTo>
                  <a:lnTo>
                    <a:pt x="770" y="24"/>
                  </a:lnTo>
                  <a:lnTo>
                    <a:pt x="774" y="24"/>
                  </a:lnTo>
                  <a:lnTo>
                    <a:pt x="770" y="30"/>
                  </a:lnTo>
                  <a:lnTo>
                    <a:pt x="770" y="34"/>
                  </a:lnTo>
                  <a:lnTo>
                    <a:pt x="772" y="34"/>
                  </a:lnTo>
                  <a:lnTo>
                    <a:pt x="779" y="24"/>
                  </a:lnTo>
                  <a:lnTo>
                    <a:pt x="781" y="23"/>
                  </a:lnTo>
                  <a:lnTo>
                    <a:pt x="783" y="23"/>
                  </a:lnTo>
                  <a:lnTo>
                    <a:pt x="789" y="17"/>
                  </a:lnTo>
                  <a:lnTo>
                    <a:pt x="793" y="17"/>
                  </a:lnTo>
                  <a:lnTo>
                    <a:pt x="795" y="17"/>
                  </a:lnTo>
                  <a:lnTo>
                    <a:pt x="796" y="17"/>
                  </a:lnTo>
                  <a:lnTo>
                    <a:pt x="796" y="13"/>
                  </a:lnTo>
                  <a:lnTo>
                    <a:pt x="798" y="17"/>
                  </a:lnTo>
                  <a:lnTo>
                    <a:pt x="802" y="15"/>
                  </a:lnTo>
                  <a:lnTo>
                    <a:pt x="802" y="11"/>
                  </a:lnTo>
                  <a:lnTo>
                    <a:pt x="800" y="5"/>
                  </a:lnTo>
                  <a:lnTo>
                    <a:pt x="802" y="2"/>
                  </a:lnTo>
                  <a:lnTo>
                    <a:pt x="804" y="0"/>
                  </a:lnTo>
                  <a:lnTo>
                    <a:pt x="804" y="0"/>
                  </a:lnTo>
                  <a:close/>
                </a:path>
              </a:pathLst>
            </a:custGeom>
            <a:solidFill>
              <a:srgbClr val="FF9302"/>
            </a:solid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uk-UA"/>
            </a:p>
          </p:txBody>
        </p:sp>
        <p:sp>
          <p:nvSpPr>
            <p:cNvPr id="48" name="Freeform 5">
              <a:extLst>
                <a:ext uri="{FF2B5EF4-FFF2-40B4-BE49-F238E27FC236}">
                  <a16:creationId xmlns:a16="http://schemas.microsoft.com/office/drawing/2014/main" id="{537B922B-4EFD-FCE6-6EC2-AB44AA4D4F3D}"/>
                </a:ext>
              </a:extLst>
            </p:cNvPr>
            <p:cNvSpPr>
              <a:spLocks/>
            </p:cNvSpPr>
            <p:nvPr/>
          </p:nvSpPr>
          <p:spPr bwMode="auto">
            <a:xfrm>
              <a:off x="424" y="820"/>
              <a:ext cx="426" cy="211"/>
            </a:xfrm>
            <a:custGeom>
              <a:avLst/>
              <a:gdLst>
                <a:gd name="T0" fmla="*/ 298 w 851"/>
                <a:gd name="T1" fmla="*/ 15 h 424"/>
                <a:gd name="T2" fmla="*/ 322 w 851"/>
                <a:gd name="T3" fmla="*/ 15 h 424"/>
                <a:gd name="T4" fmla="*/ 345 w 851"/>
                <a:gd name="T5" fmla="*/ 50 h 424"/>
                <a:gd name="T6" fmla="*/ 376 w 851"/>
                <a:gd name="T7" fmla="*/ 40 h 424"/>
                <a:gd name="T8" fmla="*/ 397 w 851"/>
                <a:gd name="T9" fmla="*/ 32 h 424"/>
                <a:gd name="T10" fmla="*/ 403 w 851"/>
                <a:gd name="T11" fmla="*/ 71 h 424"/>
                <a:gd name="T12" fmla="*/ 406 w 851"/>
                <a:gd name="T13" fmla="*/ 50 h 424"/>
                <a:gd name="T14" fmla="*/ 424 w 851"/>
                <a:gd name="T15" fmla="*/ 76 h 424"/>
                <a:gd name="T16" fmla="*/ 462 w 851"/>
                <a:gd name="T17" fmla="*/ 88 h 424"/>
                <a:gd name="T18" fmla="*/ 511 w 851"/>
                <a:gd name="T19" fmla="*/ 92 h 424"/>
                <a:gd name="T20" fmla="*/ 540 w 851"/>
                <a:gd name="T21" fmla="*/ 109 h 424"/>
                <a:gd name="T22" fmla="*/ 567 w 851"/>
                <a:gd name="T23" fmla="*/ 126 h 424"/>
                <a:gd name="T24" fmla="*/ 576 w 851"/>
                <a:gd name="T25" fmla="*/ 118 h 424"/>
                <a:gd name="T26" fmla="*/ 582 w 851"/>
                <a:gd name="T27" fmla="*/ 93 h 424"/>
                <a:gd name="T28" fmla="*/ 580 w 851"/>
                <a:gd name="T29" fmla="*/ 82 h 424"/>
                <a:gd name="T30" fmla="*/ 607 w 851"/>
                <a:gd name="T31" fmla="*/ 97 h 424"/>
                <a:gd name="T32" fmla="*/ 609 w 851"/>
                <a:gd name="T33" fmla="*/ 76 h 424"/>
                <a:gd name="T34" fmla="*/ 628 w 851"/>
                <a:gd name="T35" fmla="*/ 88 h 424"/>
                <a:gd name="T36" fmla="*/ 639 w 851"/>
                <a:gd name="T37" fmla="*/ 69 h 424"/>
                <a:gd name="T38" fmla="*/ 660 w 851"/>
                <a:gd name="T39" fmla="*/ 93 h 424"/>
                <a:gd name="T40" fmla="*/ 687 w 851"/>
                <a:gd name="T41" fmla="*/ 80 h 424"/>
                <a:gd name="T42" fmla="*/ 727 w 851"/>
                <a:gd name="T43" fmla="*/ 93 h 424"/>
                <a:gd name="T44" fmla="*/ 771 w 851"/>
                <a:gd name="T45" fmla="*/ 92 h 424"/>
                <a:gd name="T46" fmla="*/ 773 w 851"/>
                <a:gd name="T47" fmla="*/ 67 h 424"/>
                <a:gd name="T48" fmla="*/ 800 w 851"/>
                <a:gd name="T49" fmla="*/ 69 h 424"/>
                <a:gd name="T50" fmla="*/ 832 w 851"/>
                <a:gd name="T51" fmla="*/ 88 h 424"/>
                <a:gd name="T52" fmla="*/ 849 w 851"/>
                <a:gd name="T53" fmla="*/ 147 h 424"/>
                <a:gd name="T54" fmla="*/ 824 w 851"/>
                <a:gd name="T55" fmla="*/ 168 h 424"/>
                <a:gd name="T56" fmla="*/ 794 w 851"/>
                <a:gd name="T57" fmla="*/ 151 h 424"/>
                <a:gd name="T58" fmla="*/ 758 w 851"/>
                <a:gd name="T59" fmla="*/ 185 h 424"/>
                <a:gd name="T60" fmla="*/ 719 w 851"/>
                <a:gd name="T61" fmla="*/ 174 h 424"/>
                <a:gd name="T62" fmla="*/ 697 w 851"/>
                <a:gd name="T63" fmla="*/ 153 h 424"/>
                <a:gd name="T64" fmla="*/ 683 w 851"/>
                <a:gd name="T65" fmla="*/ 181 h 424"/>
                <a:gd name="T66" fmla="*/ 647 w 851"/>
                <a:gd name="T67" fmla="*/ 153 h 424"/>
                <a:gd name="T68" fmla="*/ 601 w 851"/>
                <a:gd name="T69" fmla="*/ 156 h 424"/>
                <a:gd name="T70" fmla="*/ 614 w 851"/>
                <a:gd name="T71" fmla="*/ 183 h 424"/>
                <a:gd name="T72" fmla="*/ 611 w 851"/>
                <a:gd name="T73" fmla="*/ 218 h 424"/>
                <a:gd name="T74" fmla="*/ 590 w 851"/>
                <a:gd name="T75" fmla="*/ 191 h 424"/>
                <a:gd name="T76" fmla="*/ 580 w 851"/>
                <a:gd name="T77" fmla="*/ 202 h 424"/>
                <a:gd name="T78" fmla="*/ 567 w 851"/>
                <a:gd name="T79" fmla="*/ 206 h 424"/>
                <a:gd name="T80" fmla="*/ 559 w 851"/>
                <a:gd name="T81" fmla="*/ 231 h 424"/>
                <a:gd name="T82" fmla="*/ 523 w 851"/>
                <a:gd name="T83" fmla="*/ 239 h 424"/>
                <a:gd name="T84" fmla="*/ 483 w 851"/>
                <a:gd name="T85" fmla="*/ 250 h 424"/>
                <a:gd name="T86" fmla="*/ 424 w 851"/>
                <a:gd name="T87" fmla="*/ 309 h 424"/>
                <a:gd name="T88" fmla="*/ 366 w 851"/>
                <a:gd name="T89" fmla="*/ 336 h 424"/>
                <a:gd name="T90" fmla="*/ 288 w 851"/>
                <a:gd name="T91" fmla="*/ 345 h 424"/>
                <a:gd name="T92" fmla="*/ 173 w 851"/>
                <a:gd name="T93" fmla="*/ 345 h 424"/>
                <a:gd name="T94" fmla="*/ 101 w 851"/>
                <a:gd name="T95" fmla="*/ 351 h 424"/>
                <a:gd name="T96" fmla="*/ 72 w 851"/>
                <a:gd name="T97" fmla="*/ 401 h 424"/>
                <a:gd name="T98" fmla="*/ 4 w 851"/>
                <a:gd name="T99" fmla="*/ 414 h 424"/>
                <a:gd name="T100" fmla="*/ 28 w 851"/>
                <a:gd name="T101" fmla="*/ 366 h 424"/>
                <a:gd name="T102" fmla="*/ 2 w 851"/>
                <a:gd name="T103" fmla="*/ 324 h 424"/>
                <a:gd name="T104" fmla="*/ 17 w 851"/>
                <a:gd name="T105" fmla="*/ 269 h 424"/>
                <a:gd name="T106" fmla="*/ 42 w 851"/>
                <a:gd name="T107" fmla="*/ 233 h 424"/>
                <a:gd name="T108" fmla="*/ 70 w 851"/>
                <a:gd name="T109" fmla="*/ 216 h 424"/>
                <a:gd name="T110" fmla="*/ 86 w 851"/>
                <a:gd name="T111" fmla="*/ 197 h 424"/>
                <a:gd name="T112" fmla="*/ 110 w 851"/>
                <a:gd name="T113" fmla="*/ 176 h 424"/>
                <a:gd name="T114" fmla="*/ 152 w 851"/>
                <a:gd name="T115" fmla="*/ 134 h 424"/>
                <a:gd name="T116" fmla="*/ 217 w 851"/>
                <a:gd name="T117" fmla="*/ 118 h 424"/>
                <a:gd name="T118" fmla="*/ 256 w 851"/>
                <a:gd name="T119" fmla="*/ 116 h 424"/>
                <a:gd name="T120" fmla="*/ 250 w 851"/>
                <a:gd name="T121" fmla="*/ 73 h 424"/>
                <a:gd name="T122" fmla="*/ 248 w 851"/>
                <a:gd name="T123" fmla="*/ 19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1" h="424">
                  <a:moveTo>
                    <a:pt x="265" y="0"/>
                  </a:moveTo>
                  <a:lnTo>
                    <a:pt x="269" y="2"/>
                  </a:lnTo>
                  <a:lnTo>
                    <a:pt x="275" y="2"/>
                  </a:lnTo>
                  <a:lnTo>
                    <a:pt x="282" y="6"/>
                  </a:lnTo>
                  <a:lnTo>
                    <a:pt x="286" y="6"/>
                  </a:lnTo>
                  <a:lnTo>
                    <a:pt x="288" y="10"/>
                  </a:lnTo>
                  <a:lnTo>
                    <a:pt x="288" y="10"/>
                  </a:lnTo>
                  <a:lnTo>
                    <a:pt x="288" y="15"/>
                  </a:lnTo>
                  <a:lnTo>
                    <a:pt x="292" y="15"/>
                  </a:lnTo>
                  <a:lnTo>
                    <a:pt x="298" y="15"/>
                  </a:lnTo>
                  <a:lnTo>
                    <a:pt x="299" y="17"/>
                  </a:lnTo>
                  <a:lnTo>
                    <a:pt x="303" y="10"/>
                  </a:lnTo>
                  <a:lnTo>
                    <a:pt x="303" y="8"/>
                  </a:lnTo>
                  <a:lnTo>
                    <a:pt x="307" y="8"/>
                  </a:lnTo>
                  <a:lnTo>
                    <a:pt x="309" y="8"/>
                  </a:lnTo>
                  <a:lnTo>
                    <a:pt x="313" y="8"/>
                  </a:lnTo>
                  <a:lnTo>
                    <a:pt x="315" y="8"/>
                  </a:lnTo>
                  <a:lnTo>
                    <a:pt x="319" y="11"/>
                  </a:lnTo>
                  <a:lnTo>
                    <a:pt x="322" y="11"/>
                  </a:lnTo>
                  <a:lnTo>
                    <a:pt x="322" y="15"/>
                  </a:lnTo>
                  <a:lnTo>
                    <a:pt x="324" y="21"/>
                  </a:lnTo>
                  <a:lnTo>
                    <a:pt x="328" y="23"/>
                  </a:lnTo>
                  <a:lnTo>
                    <a:pt x="330" y="27"/>
                  </a:lnTo>
                  <a:lnTo>
                    <a:pt x="334" y="29"/>
                  </a:lnTo>
                  <a:lnTo>
                    <a:pt x="330" y="32"/>
                  </a:lnTo>
                  <a:lnTo>
                    <a:pt x="330" y="34"/>
                  </a:lnTo>
                  <a:lnTo>
                    <a:pt x="330" y="40"/>
                  </a:lnTo>
                  <a:lnTo>
                    <a:pt x="336" y="44"/>
                  </a:lnTo>
                  <a:lnTo>
                    <a:pt x="345" y="48"/>
                  </a:lnTo>
                  <a:lnTo>
                    <a:pt x="345" y="50"/>
                  </a:lnTo>
                  <a:lnTo>
                    <a:pt x="351" y="50"/>
                  </a:lnTo>
                  <a:lnTo>
                    <a:pt x="357" y="48"/>
                  </a:lnTo>
                  <a:lnTo>
                    <a:pt x="361" y="48"/>
                  </a:lnTo>
                  <a:lnTo>
                    <a:pt x="361" y="44"/>
                  </a:lnTo>
                  <a:lnTo>
                    <a:pt x="364" y="42"/>
                  </a:lnTo>
                  <a:lnTo>
                    <a:pt x="364" y="40"/>
                  </a:lnTo>
                  <a:lnTo>
                    <a:pt x="366" y="36"/>
                  </a:lnTo>
                  <a:lnTo>
                    <a:pt x="370" y="36"/>
                  </a:lnTo>
                  <a:lnTo>
                    <a:pt x="376" y="36"/>
                  </a:lnTo>
                  <a:lnTo>
                    <a:pt x="376" y="40"/>
                  </a:lnTo>
                  <a:lnTo>
                    <a:pt x="378" y="40"/>
                  </a:lnTo>
                  <a:lnTo>
                    <a:pt x="382" y="40"/>
                  </a:lnTo>
                  <a:lnTo>
                    <a:pt x="383" y="40"/>
                  </a:lnTo>
                  <a:lnTo>
                    <a:pt x="383" y="36"/>
                  </a:lnTo>
                  <a:lnTo>
                    <a:pt x="383" y="34"/>
                  </a:lnTo>
                  <a:lnTo>
                    <a:pt x="387" y="29"/>
                  </a:lnTo>
                  <a:lnTo>
                    <a:pt x="389" y="23"/>
                  </a:lnTo>
                  <a:lnTo>
                    <a:pt x="393" y="27"/>
                  </a:lnTo>
                  <a:lnTo>
                    <a:pt x="397" y="29"/>
                  </a:lnTo>
                  <a:lnTo>
                    <a:pt x="397" y="32"/>
                  </a:lnTo>
                  <a:lnTo>
                    <a:pt x="399" y="38"/>
                  </a:lnTo>
                  <a:lnTo>
                    <a:pt x="399" y="40"/>
                  </a:lnTo>
                  <a:lnTo>
                    <a:pt x="399" y="44"/>
                  </a:lnTo>
                  <a:lnTo>
                    <a:pt x="393" y="50"/>
                  </a:lnTo>
                  <a:lnTo>
                    <a:pt x="393" y="52"/>
                  </a:lnTo>
                  <a:lnTo>
                    <a:pt x="389" y="55"/>
                  </a:lnTo>
                  <a:lnTo>
                    <a:pt x="393" y="55"/>
                  </a:lnTo>
                  <a:lnTo>
                    <a:pt x="399" y="61"/>
                  </a:lnTo>
                  <a:lnTo>
                    <a:pt x="403" y="67"/>
                  </a:lnTo>
                  <a:lnTo>
                    <a:pt x="403" y="71"/>
                  </a:lnTo>
                  <a:lnTo>
                    <a:pt x="403" y="73"/>
                  </a:lnTo>
                  <a:lnTo>
                    <a:pt x="404" y="76"/>
                  </a:lnTo>
                  <a:lnTo>
                    <a:pt x="406" y="76"/>
                  </a:lnTo>
                  <a:lnTo>
                    <a:pt x="412" y="74"/>
                  </a:lnTo>
                  <a:lnTo>
                    <a:pt x="412" y="71"/>
                  </a:lnTo>
                  <a:lnTo>
                    <a:pt x="412" y="69"/>
                  </a:lnTo>
                  <a:lnTo>
                    <a:pt x="412" y="63"/>
                  </a:lnTo>
                  <a:lnTo>
                    <a:pt x="406" y="55"/>
                  </a:lnTo>
                  <a:lnTo>
                    <a:pt x="406" y="52"/>
                  </a:lnTo>
                  <a:lnTo>
                    <a:pt x="406" y="50"/>
                  </a:lnTo>
                  <a:lnTo>
                    <a:pt x="408" y="46"/>
                  </a:lnTo>
                  <a:lnTo>
                    <a:pt x="412" y="44"/>
                  </a:lnTo>
                  <a:lnTo>
                    <a:pt x="414" y="44"/>
                  </a:lnTo>
                  <a:lnTo>
                    <a:pt x="418" y="44"/>
                  </a:lnTo>
                  <a:lnTo>
                    <a:pt x="420" y="48"/>
                  </a:lnTo>
                  <a:lnTo>
                    <a:pt x="424" y="53"/>
                  </a:lnTo>
                  <a:lnTo>
                    <a:pt x="420" y="59"/>
                  </a:lnTo>
                  <a:lnTo>
                    <a:pt x="420" y="63"/>
                  </a:lnTo>
                  <a:lnTo>
                    <a:pt x="420" y="71"/>
                  </a:lnTo>
                  <a:lnTo>
                    <a:pt x="424" y="76"/>
                  </a:lnTo>
                  <a:lnTo>
                    <a:pt x="425" y="82"/>
                  </a:lnTo>
                  <a:lnTo>
                    <a:pt x="429" y="86"/>
                  </a:lnTo>
                  <a:lnTo>
                    <a:pt x="431" y="86"/>
                  </a:lnTo>
                  <a:lnTo>
                    <a:pt x="435" y="86"/>
                  </a:lnTo>
                  <a:lnTo>
                    <a:pt x="445" y="86"/>
                  </a:lnTo>
                  <a:lnTo>
                    <a:pt x="454" y="84"/>
                  </a:lnTo>
                  <a:lnTo>
                    <a:pt x="456" y="82"/>
                  </a:lnTo>
                  <a:lnTo>
                    <a:pt x="460" y="84"/>
                  </a:lnTo>
                  <a:lnTo>
                    <a:pt x="462" y="84"/>
                  </a:lnTo>
                  <a:lnTo>
                    <a:pt x="462" y="88"/>
                  </a:lnTo>
                  <a:lnTo>
                    <a:pt x="462" y="90"/>
                  </a:lnTo>
                  <a:lnTo>
                    <a:pt x="462" y="93"/>
                  </a:lnTo>
                  <a:lnTo>
                    <a:pt x="466" y="95"/>
                  </a:lnTo>
                  <a:lnTo>
                    <a:pt x="471" y="95"/>
                  </a:lnTo>
                  <a:lnTo>
                    <a:pt x="477" y="97"/>
                  </a:lnTo>
                  <a:lnTo>
                    <a:pt x="481" y="99"/>
                  </a:lnTo>
                  <a:lnTo>
                    <a:pt x="487" y="99"/>
                  </a:lnTo>
                  <a:lnTo>
                    <a:pt x="492" y="93"/>
                  </a:lnTo>
                  <a:lnTo>
                    <a:pt x="498" y="92"/>
                  </a:lnTo>
                  <a:lnTo>
                    <a:pt x="511" y="92"/>
                  </a:lnTo>
                  <a:lnTo>
                    <a:pt x="511" y="90"/>
                  </a:lnTo>
                  <a:lnTo>
                    <a:pt x="517" y="90"/>
                  </a:lnTo>
                  <a:lnTo>
                    <a:pt x="517" y="86"/>
                  </a:lnTo>
                  <a:lnTo>
                    <a:pt x="519" y="86"/>
                  </a:lnTo>
                  <a:lnTo>
                    <a:pt x="525" y="86"/>
                  </a:lnTo>
                  <a:lnTo>
                    <a:pt x="529" y="90"/>
                  </a:lnTo>
                  <a:lnTo>
                    <a:pt x="530" y="92"/>
                  </a:lnTo>
                  <a:lnTo>
                    <a:pt x="534" y="95"/>
                  </a:lnTo>
                  <a:lnTo>
                    <a:pt x="536" y="103"/>
                  </a:lnTo>
                  <a:lnTo>
                    <a:pt x="540" y="109"/>
                  </a:lnTo>
                  <a:lnTo>
                    <a:pt x="544" y="114"/>
                  </a:lnTo>
                  <a:lnTo>
                    <a:pt x="544" y="116"/>
                  </a:lnTo>
                  <a:lnTo>
                    <a:pt x="544" y="126"/>
                  </a:lnTo>
                  <a:lnTo>
                    <a:pt x="544" y="130"/>
                  </a:lnTo>
                  <a:lnTo>
                    <a:pt x="548" y="130"/>
                  </a:lnTo>
                  <a:lnTo>
                    <a:pt x="553" y="132"/>
                  </a:lnTo>
                  <a:lnTo>
                    <a:pt x="561" y="132"/>
                  </a:lnTo>
                  <a:lnTo>
                    <a:pt x="565" y="132"/>
                  </a:lnTo>
                  <a:lnTo>
                    <a:pt x="567" y="130"/>
                  </a:lnTo>
                  <a:lnTo>
                    <a:pt x="567" y="126"/>
                  </a:lnTo>
                  <a:lnTo>
                    <a:pt x="567" y="124"/>
                  </a:lnTo>
                  <a:lnTo>
                    <a:pt x="565" y="120"/>
                  </a:lnTo>
                  <a:lnTo>
                    <a:pt x="561" y="118"/>
                  </a:lnTo>
                  <a:lnTo>
                    <a:pt x="561" y="114"/>
                  </a:lnTo>
                  <a:lnTo>
                    <a:pt x="561" y="113"/>
                  </a:lnTo>
                  <a:lnTo>
                    <a:pt x="565" y="109"/>
                  </a:lnTo>
                  <a:lnTo>
                    <a:pt x="567" y="109"/>
                  </a:lnTo>
                  <a:lnTo>
                    <a:pt x="571" y="109"/>
                  </a:lnTo>
                  <a:lnTo>
                    <a:pt x="572" y="109"/>
                  </a:lnTo>
                  <a:lnTo>
                    <a:pt x="576" y="118"/>
                  </a:lnTo>
                  <a:lnTo>
                    <a:pt x="580" y="118"/>
                  </a:lnTo>
                  <a:lnTo>
                    <a:pt x="582" y="122"/>
                  </a:lnTo>
                  <a:lnTo>
                    <a:pt x="586" y="118"/>
                  </a:lnTo>
                  <a:lnTo>
                    <a:pt x="595" y="118"/>
                  </a:lnTo>
                  <a:lnTo>
                    <a:pt x="597" y="118"/>
                  </a:lnTo>
                  <a:lnTo>
                    <a:pt x="597" y="113"/>
                  </a:lnTo>
                  <a:lnTo>
                    <a:pt x="590" y="103"/>
                  </a:lnTo>
                  <a:lnTo>
                    <a:pt x="588" y="99"/>
                  </a:lnTo>
                  <a:lnTo>
                    <a:pt x="586" y="97"/>
                  </a:lnTo>
                  <a:lnTo>
                    <a:pt x="582" y="93"/>
                  </a:lnTo>
                  <a:lnTo>
                    <a:pt x="580" y="93"/>
                  </a:lnTo>
                  <a:lnTo>
                    <a:pt x="572" y="97"/>
                  </a:lnTo>
                  <a:lnTo>
                    <a:pt x="571" y="97"/>
                  </a:lnTo>
                  <a:lnTo>
                    <a:pt x="567" y="95"/>
                  </a:lnTo>
                  <a:lnTo>
                    <a:pt x="567" y="93"/>
                  </a:lnTo>
                  <a:lnTo>
                    <a:pt x="567" y="90"/>
                  </a:lnTo>
                  <a:lnTo>
                    <a:pt x="567" y="88"/>
                  </a:lnTo>
                  <a:lnTo>
                    <a:pt x="571" y="84"/>
                  </a:lnTo>
                  <a:lnTo>
                    <a:pt x="572" y="82"/>
                  </a:lnTo>
                  <a:lnTo>
                    <a:pt x="580" y="82"/>
                  </a:lnTo>
                  <a:lnTo>
                    <a:pt x="582" y="82"/>
                  </a:lnTo>
                  <a:lnTo>
                    <a:pt x="586" y="86"/>
                  </a:lnTo>
                  <a:lnTo>
                    <a:pt x="590" y="88"/>
                  </a:lnTo>
                  <a:lnTo>
                    <a:pt x="590" y="92"/>
                  </a:lnTo>
                  <a:lnTo>
                    <a:pt x="592" y="93"/>
                  </a:lnTo>
                  <a:lnTo>
                    <a:pt x="595" y="97"/>
                  </a:lnTo>
                  <a:lnTo>
                    <a:pt x="597" y="99"/>
                  </a:lnTo>
                  <a:lnTo>
                    <a:pt x="601" y="99"/>
                  </a:lnTo>
                  <a:lnTo>
                    <a:pt x="603" y="99"/>
                  </a:lnTo>
                  <a:lnTo>
                    <a:pt x="607" y="97"/>
                  </a:lnTo>
                  <a:lnTo>
                    <a:pt x="607" y="93"/>
                  </a:lnTo>
                  <a:lnTo>
                    <a:pt x="609" y="88"/>
                  </a:lnTo>
                  <a:lnTo>
                    <a:pt x="607" y="86"/>
                  </a:lnTo>
                  <a:lnTo>
                    <a:pt x="601" y="80"/>
                  </a:lnTo>
                  <a:lnTo>
                    <a:pt x="601" y="76"/>
                  </a:lnTo>
                  <a:lnTo>
                    <a:pt x="601" y="74"/>
                  </a:lnTo>
                  <a:lnTo>
                    <a:pt x="601" y="71"/>
                  </a:lnTo>
                  <a:lnTo>
                    <a:pt x="603" y="71"/>
                  </a:lnTo>
                  <a:lnTo>
                    <a:pt x="607" y="71"/>
                  </a:lnTo>
                  <a:lnTo>
                    <a:pt x="609" y="76"/>
                  </a:lnTo>
                  <a:lnTo>
                    <a:pt x="616" y="86"/>
                  </a:lnTo>
                  <a:lnTo>
                    <a:pt x="616" y="88"/>
                  </a:lnTo>
                  <a:lnTo>
                    <a:pt x="616" y="92"/>
                  </a:lnTo>
                  <a:lnTo>
                    <a:pt x="618" y="93"/>
                  </a:lnTo>
                  <a:lnTo>
                    <a:pt x="618" y="97"/>
                  </a:lnTo>
                  <a:lnTo>
                    <a:pt x="622" y="97"/>
                  </a:lnTo>
                  <a:lnTo>
                    <a:pt x="624" y="93"/>
                  </a:lnTo>
                  <a:lnTo>
                    <a:pt x="628" y="93"/>
                  </a:lnTo>
                  <a:lnTo>
                    <a:pt x="628" y="92"/>
                  </a:lnTo>
                  <a:lnTo>
                    <a:pt x="628" y="88"/>
                  </a:lnTo>
                  <a:lnTo>
                    <a:pt x="628" y="86"/>
                  </a:lnTo>
                  <a:lnTo>
                    <a:pt x="628" y="82"/>
                  </a:lnTo>
                  <a:lnTo>
                    <a:pt x="624" y="76"/>
                  </a:lnTo>
                  <a:lnTo>
                    <a:pt x="622" y="71"/>
                  </a:lnTo>
                  <a:lnTo>
                    <a:pt x="622" y="69"/>
                  </a:lnTo>
                  <a:lnTo>
                    <a:pt x="624" y="65"/>
                  </a:lnTo>
                  <a:lnTo>
                    <a:pt x="634" y="59"/>
                  </a:lnTo>
                  <a:lnTo>
                    <a:pt x="635" y="59"/>
                  </a:lnTo>
                  <a:lnTo>
                    <a:pt x="637" y="63"/>
                  </a:lnTo>
                  <a:lnTo>
                    <a:pt x="639" y="69"/>
                  </a:lnTo>
                  <a:lnTo>
                    <a:pt x="639" y="74"/>
                  </a:lnTo>
                  <a:lnTo>
                    <a:pt x="637" y="76"/>
                  </a:lnTo>
                  <a:lnTo>
                    <a:pt x="637" y="86"/>
                  </a:lnTo>
                  <a:lnTo>
                    <a:pt x="639" y="88"/>
                  </a:lnTo>
                  <a:lnTo>
                    <a:pt x="643" y="93"/>
                  </a:lnTo>
                  <a:lnTo>
                    <a:pt x="649" y="97"/>
                  </a:lnTo>
                  <a:lnTo>
                    <a:pt x="651" y="97"/>
                  </a:lnTo>
                  <a:lnTo>
                    <a:pt x="655" y="97"/>
                  </a:lnTo>
                  <a:lnTo>
                    <a:pt x="656" y="97"/>
                  </a:lnTo>
                  <a:lnTo>
                    <a:pt x="660" y="93"/>
                  </a:lnTo>
                  <a:lnTo>
                    <a:pt x="660" y="88"/>
                  </a:lnTo>
                  <a:lnTo>
                    <a:pt x="662" y="86"/>
                  </a:lnTo>
                  <a:lnTo>
                    <a:pt x="666" y="86"/>
                  </a:lnTo>
                  <a:lnTo>
                    <a:pt x="668" y="82"/>
                  </a:lnTo>
                  <a:lnTo>
                    <a:pt x="674" y="82"/>
                  </a:lnTo>
                  <a:lnTo>
                    <a:pt x="679" y="82"/>
                  </a:lnTo>
                  <a:lnTo>
                    <a:pt x="681" y="80"/>
                  </a:lnTo>
                  <a:lnTo>
                    <a:pt x="681" y="76"/>
                  </a:lnTo>
                  <a:lnTo>
                    <a:pt x="683" y="76"/>
                  </a:lnTo>
                  <a:lnTo>
                    <a:pt x="687" y="80"/>
                  </a:lnTo>
                  <a:lnTo>
                    <a:pt x="687" y="82"/>
                  </a:lnTo>
                  <a:lnTo>
                    <a:pt x="689" y="86"/>
                  </a:lnTo>
                  <a:lnTo>
                    <a:pt x="698" y="88"/>
                  </a:lnTo>
                  <a:lnTo>
                    <a:pt x="700" y="88"/>
                  </a:lnTo>
                  <a:lnTo>
                    <a:pt x="704" y="92"/>
                  </a:lnTo>
                  <a:lnTo>
                    <a:pt x="706" y="92"/>
                  </a:lnTo>
                  <a:lnTo>
                    <a:pt x="716" y="93"/>
                  </a:lnTo>
                  <a:lnTo>
                    <a:pt x="718" y="97"/>
                  </a:lnTo>
                  <a:lnTo>
                    <a:pt x="721" y="97"/>
                  </a:lnTo>
                  <a:lnTo>
                    <a:pt x="727" y="93"/>
                  </a:lnTo>
                  <a:lnTo>
                    <a:pt x="731" y="88"/>
                  </a:lnTo>
                  <a:lnTo>
                    <a:pt x="733" y="86"/>
                  </a:lnTo>
                  <a:lnTo>
                    <a:pt x="737" y="82"/>
                  </a:lnTo>
                  <a:lnTo>
                    <a:pt x="739" y="82"/>
                  </a:lnTo>
                  <a:lnTo>
                    <a:pt x="742" y="82"/>
                  </a:lnTo>
                  <a:lnTo>
                    <a:pt x="750" y="90"/>
                  </a:lnTo>
                  <a:lnTo>
                    <a:pt x="760" y="95"/>
                  </a:lnTo>
                  <a:lnTo>
                    <a:pt x="761" y="95"/>
                  </a:lnTo>
                  <a:lnTo>
                    <a:pt x="765" y="95"/>
                  </a:lnTo>
                  <a:lnTo>
                    <a:pt x="771" y="92"/>
                  </a:lnTo>
                  <a:lnTo>
                    <a:pt x="771" y="90"/>
                  </a:lnTo>
                  <a:lnTo>
                    <a:pt x="771" y="86"/>
                  </a:lnTo>
                  <a:lnTo>
                    <a:pt x="769" y="84"/>
                  </a:lnTo>
                  <a:lnTo>
                    <a:pt x="765" y="78"/>
                  </a:lnTo>
                  <a:lnTo>
                    <a:pt x="763" y="74"/>
                  </a:lnTo>
                  <a:lnTo>
                    <a:pt x="763" y="73"/>
                  </a:lnTo>
                  <a:lnTo>
                    <a:pt x="765" y="69"/>
                  </a:lnTo>
                  <a:lnTo>
                    <a:pt x="769" y="67"/>
                  </a:lnTo>
                  <a:lnTo>
                    <a:pt x="771" y="67"/>
                  </a:lnTo>
                  <a:lnTo>
                    <a:pt x="773" y="67"/>
                  </a:lnTo>
                  <a:lnTo>
                    <a:pt x="775" y="67"/>
                  </a:lnTo>
                  <a:lnTo>
                    <a:pt x="779" y="69"/>
                  </a:lnTo>
                  <a:lnTo>
                    <a:pt x="784" y="78"/>
                  </a:lnTo>
                  <a:lnTo>
                    <a:pt x="786" y="80"/>
                  </a:lnTo>
                  <a:lnTo>
                    <a:pt x="790" y="80"/>
                  </a:lnTo>
                  <a:lnTo>
                    <a:pt x="792" y="80"/>
                  </a:lnTo>
                  <a:lnTo>
                    <a:pt x="796" y="80"/>
                  </a:lnTo>
                  <a:lnTo>
                    <a:pt x="796" y="78"/>
                  </a:lnTo>
                  <a:lnTo>
                    <a:pt x="796" y="69"/>
                  </a:lnTo>
                  <a:lnTo>
                    <a:pt x="800" y="69"/>
                  </a:lnTo>
                  <a:lnTo>
                    <a:pt x="800" y="67"/>
                  </a:lnTo>
                  <a:lnTo>
                    <a:pt x="802" y="67"/>
                  </a:lnTo>
                  <a:lnTo>
                    <a:pt x="805" y="67"/>
                  </a:lnTo>
                  <a:lnTo>
                    <a:pt x="807" y="67"/>
                  </a:lnTo>
                  <a:lnTo>
                    <a:pt x="811" y="69"/>
                  </a:lnTo>
                  <a:lnTo>
                    <a:pt x="813" y="73"/>
                  </a:lnTo>
                  <a:lnTo>
                    <a:pt x="819" y="73"/>
                  </a:lnTo>
                  <a:lnTo>
                    <a:pt x="823" y="78"/>
                  </a:lnTo>
                  <a:lnTo>
                    <a:pt x="828" y="84"/>
                  </a:lnTo>
                  <a:lnTo>
                    <a:pt x="832" y="88"/>
                  </a:lnTo>
                  <a:lnTo>
                    <a:pt x="832" y="90"/>
                  </a:lnTo>
                  <a:lnTo>
                    <a:pt x="830" y="95"/>
                  </a:lnTo>
                  <a:lnTo>
                    <a:pt x="836" y="103"/>
                  </a:lnTo>
                  <a:lnTo>
                    <a:pt x="836" y="105"/>
                  </a:lnTo>
                  <a:lnTo>
                    <a:pt x="836" y="118"/>
                  </a:lnTo>
                  <a:lnTo>
                    <a:pt x="832" y="124"/>
                  </a:lnTo>
                  <a:lnTo>
                    <a:pt x="832" y="126"/>
                  </a:lnTo>
                  <a:lnTo>
                    <a:pt x="840" y="141"/>
                  </a:lnTo>
                  <a:lnTo>
                    <a:pt x="845" y="145"/>
                  </a:lnTo>
                  <a:lnTo>
                    <a:pt x="849" y="147"/>
                  </a:lnTo>
                  <a:lnTo>
                    <a:pt x="851" y="147"/>
                  </a:lnTo>
                  <a:lnTo>
                    <a:pt x="851" y="149"/>
                  </a:lnTo>
                  <a:lnTo>
                    <a:pt x="849" y="149"/>
                  </a:lnTo>
                  <a:lnTo>
                    <a:pt x="844" y="149"/>
                  </a:lnTo>
                  <a:lnTo>
                    <a:pt x="840" y="153"/>
                  </a:lnTo>
                  <a:lnTo>
                    <a:pt x="830" y="155"/>
                  </a:lnTo>
                  <a:lnTo>
                    <a:pt x="828" y="160"/>
                  </a:lnTo>
                  <a:lnTo>
                    <a:pt x="828" y="162"/>
                  </a:lnTo>
                  <a:lnTo>
                    <a:pt x="828" y="166"/>
                  </a:lnTo>
                  <a:lnTo>
                    <a:pt x="824" y="168"/>
                  </a:lnTo>
                  <a:lnTo>
                    <a:pt x="819" y="168"/>
                  </a:lnTo>
                  <a:lnTo>
                    <a:pt x="819" y="168"/>
                  </a:lnTo>
                  <a:lnTo>
                    <a:pt x="813" y="166"/>
                  </a:lnTo>
                  <a:lnTo>
                    <a:pt x="807" y="170"/>
                  </a:lnTo>
                  <a:lnTo>
                    <a:pt x="802" y="172"/>
                  </a:lnTo>
                  <a:lnTo>
                    <a:pt x="802" y="168"/>
                  </a:lnTo>
                  <a:lnTo>
                    <a:pt x="800" y="162"/>
                  </a:lnTo>
                  <a:lnTo>
                    <a:pt x="798" y="156"/>
                  </a:lnTo>
                  <a:lnTo>
                    <a:pt x="796" y="153"/>
                  </a:lnTo>
                  <a:lnTo>
                    <a:pt x="794" y="151"/>
                  </a:lnTo>
                  <a:lnTo>
                    <a:pt x="788" y="151"/>
                  </a:lnTo>
                  <a:lnTo>
                    <a:pt x="786" y="153"/>
                  </a:lnTo>
                  <a:lnTo>
                    <a:pt x="784" y="155"/>
                  </a:lnTo>
                  <a:lnTo>
                    <a:pt x="781" y="164"/>
                  </a:lnTo>
                  <a:lnTo>
                    <a:pt x="773" y="177"/>
                  </a:lnTo>
                  <a:lnTo>
                    <a:pt x="771" y="181"/>
                  </a:lnTo>
                  <a:lnTo>
                    <a:pt x="769" y="183"/>
                  </a:lnTo>
                  <a:lnTo>
                    <a:pt x="763" y="185"/>
                  </a:lnTo>
                  <a:lnTo>
                    <a:pt x="761" y="185"/>
                  </a:lnTo>
                  <a:lnTo>
                    <a:pt x="758" y="185"/>
                  </a:lnTo>
                  <a:lnTo>
                    <a:pt x="754" y="185"/>
                  </a:lnTo>
                  <a:lnTo>
                    <a:pt x="746" y="174"/>
                  </a:lnTo>
                  <a:lnTo>
                    <a:pt x="744" y="174"/>
                  </a:lnTo>
                  <a:lnTo>
                    <a:pt x="742" y="174"/>
                  </a:lnTo>
                  <a:lnTo>
                    <a:pt x="740" y="174"/>
                  </a:lnTo>
                  <a:lnTo>
                    <a:pt x="735" y="177"/>
                  </a:lnTo>
                  <a:lnTo>
                    <a:pt x="727" y="179"/>
                  </a:lnTo>
                  <a:lnTo>
                    <a:pt x="723" y="177"/>
                  </a:lnTo>
                  <a:lnTo>
                    <a:pt x="721" y="176"/>
                  </a:lnTo>
                  <a:lnTo>
                    <a:pt x="719" y="174"/>
                  </a:lnTo>
                  <a:lnTo>
                    <a:pt x="718" y="172"/>
                  </a:lnTo>
                  <a:lnTo>
                    <a:pt x="718" y="170"/>
                  </a:lnTo>
                  <a:lnTo>
                    <a:pt x="714" y="166"/>
                  </a:lnTo>
                  <a:lnTo>
                    <a:pt x="712" y="164"/>
                  </a:lnTo>
                  <a:lnTo>
                    <a:pt x="708" y="158"/>
                  </a:lnTo>
                  <a:lnTo>
                    <a:pt x="708" y="151"/>
                  </a:lnTo>
                  <a:lnTo>
                    <a:pt x="706" y="149"/>
                  </a:lnTo>
                  <a:lnTo>
                    <a:pt x="704" y="149"/>
                  </a:lnTo>
                  <a:lnTo>
                    <a:pt x="700" y="153"/>
                  </a:lnTo>
                  <a:lnTo>
                    <a:pt x="697" y="153"/>
                  </a:lnTo>
                  <a:lnTo>
                    <a:pt x="695" y="155"/>
                  </a:lnTo>
                  <a:lnTo>
                    <a:pt x="695" y="156"/>
                  </a:lnTo>
                  <a:lnTo>
                    <a:pt x="697" y="162"/>
                  </a:lnTo>
                  <a:lnTo>
                    <a:pt x="698" y="168"/>
                  </a:lnTo>
                  <a:lnTo>
                    <a:pt x="697" y="172"/>
                  </a:lnTo>
                  <a:lnTo>
                    <a:pt x="695" y="174"/>
                  </a:lnTo>
                  <a:lnTo>
                    <a:pt x="693" y="174"/>
                  </a:lnTo>
                  <a:lnTo>
                    <a:pt x="687" y="176"/>
                  </a:lnTo>
                  <a:lnTo>
                    <a:pt x="685" y="177"/>
                  </a:lnTo>
                  <a:lnTo>
                    <a:pt x="683" y="181"/>
                  </a:lnTo>
                  <a:lnTo>
                    <a:pt x="681" y="183"/>
                  </a:lnTo>
                  <a:lnTo>
                    <a:pt x="676" y="183"/>
                  </a:lnTo>
                  <a:lnTo>
                    <a:pt x="668" y="183"/>
                  </a:lnTo>
                  <a:lnTo>
                    <a:pt x="664" y="181"/>
                  </a:lnTo>
                  <a:lnTo>
                    <a:pt x="658" y="179"/>
                  </a:lnTo>
                  <a:lnTo>
                    <a:pt x="651" y="174"/>
                  </a:lnTo>
                  <a:lnTo>
                    <a:pt x="649" y="168"/>
                  </a:lnTo>
                  <a:lnTo>
                    <a:pt x="649" y="158"/>
                  </a:lnTo>
                  <a:lnTo>
                    <a:pt x="649" y="156"/>
                  </a:lnTo>
                  <a:lnTo>
                    <a:pt x="647" y="153"/>
                  </a:lnTo>
                  <a:lnTo>
                    <a:pt x="645" y="151"/>
                  </a:lnTo>
                  <a:lnTo>
                    <a:pt x="641" y="151"/>
                  </a:lnTo>
                  <a:lnTo>
                    <a:pt x="635" y="153"/>
                  </a:lnTo>
                  <a:lnTo>
                    <a:pt x="628" y="155"/>
                  </a:lnTo>
                  <a:lnTo>
                    <a:pt x="620" y="153"/>
                  </a:lnTo>
                  <a:lnTo>
                    <a:pt x="616" y="155"/>
                  </a:lnTo>
                  <a:lnTo>
                    <a:pt x="611" y="158"/>
                  </a:lnTo>
                  <a:lnTo>
                    <a:pt x="605" y="160"/>
                  </a:lnTo>
                  <a:lnTo>
                    <a:pt x="603" y="158"/>
                  </a:lnTo>
                  <a:lnTo>
                    <a:pt x="601" y="156"/>
                  </a:lnTo>
                  <a:lnTo>
                    <a:pt x="599" y="156"/>
                  </a:lnTo>
                  <a:lnTo>
                    <a:pt x="597" y="155"/>
                  </a:lnTo>
                  <a:lnTo>
                    <a:pt x="595" y="155"/>
                  </a:lnTo>
                  <a:lnTo>
                    <a:pt x="592" y="155"/>
                  </a:lnTo>
                  <a:lnTo>
                    <a:pt x="593" y="158"/>
                  </a:lnTo>
                  <a:lnTo>
                    <a:pt x="595" y="162"/>
                  </a:lnTo>
                  <a:lnTo>
                    <a:pt x="599" y="166"/>
                  </a:lnTo>
                  <a:lnTo>
                    <a:pt x="603" y="172"/>
                  </a:lnTo>
                  <a:lnTo>
                    <a:pt x="609" y="177"/>
                  </a:lnTo>
                  <a:lnTo>
                    <a:pt x="614" y="183"/>
                  </a:lnTo>
                  <a:lnTo>
                    <a:pt x="618" y="187"/>
                  </a:lnTo>
                  <a:lnTo>
                    <a:pt x="624" y="187"/>
                  </a:lnTo>
                  <a:lnTo>
                    <a:pt x="626" y="191"/>
                  </a:lnTo>
                  <a:lnTo>
                    <a:pt x="626" y="193"/>
                  </a:lnTo>
                  <a:lnTo>
                    <a:pt x="626" y="200"/>
                  </a:lnTo>
                  <a:lnTo>
                    <a:pt x="624" y="206"/>
                  </a:lnTo>
                  <a:lnTo>
                    <a:pt x="622" y="212"/>
                  </a:lnTo>
                  <a:lnTo>
                    <a:pt x="620" y="214"/>
                  </a:lnTo>
                  <a:lnTo>
                    <a:pt x="613" y="212"/>
                  </a:lnTo>
                  <a:lnTo>
                    <a:pt x="611" y="218"/>
                  </a:lnTo>
                  <a:lnTo>
                    <a:pt x="607" y="221"/>
                  </a:lnTo>
                  <a:lnTo>
                    <a:pt x="605" y="219"/>
                  </a:lnTo>
                  <a:lnTo>
                    <a:pt x="605" y="214"/>
                  </a:lnTo>
                  <a:lnTo>
                    <a:pt x="603" y="208"/>
                  </a:lnTo>
                  <a:lnTo>
                    <a:pt x="603" y="202"/>
                  </a:lnTo>
                  <a:lnTo>
                    <a:pt x="601" y="198"/>
                  </a:lnTo>
                  <a:lnTo>
                    <a:pt x="597" y="197"/>
                  </a:lnTo>
                  <a:lnTo>
                    <a:pt x="595" y="197"/>
                  </a:lnTo>
                  <a:lnTo>
                    <a:pt x="592" y="193"/>
                  </a:lnTo>
                  <a:lnTo>
                    <a:pt x="590" y="191"/>
                  </a:lnTo>
                  <a:lnTo>
                    <a:pt x="590" y="187"/>
                  </a:lnTo>
                  <a:lnTo>
                    <a:pt x="586" y="183"/>
                  </a:lnTo>
                  <a:lnTo>
                    <a:pt x="586" y="181"/>
                  </a:lnTo>
                  <a:lnTo>
                    <a:pt x="584" y="183"/>
                  </a:lnTo>
                  <a:lnTo>
                    <a:pt x="582" y="189"/>
                  </a:lnTo>
                  <a:lnTo>
                    <a:pt x="580" y="193"/>
                  </a:lnTo>
                  <a:lnTo>
                    <a:pt x="580" y="193"/>
                  </a:lnTo>
                  <a:lnTo>
                    <a:pt x="580" y="197"/>
                  </a:lnTo>
                  <a:lnTo>
                    <a:pt x="580" y="198"/>
                  </a:lnTo>
                  <a:lnTo>
                    <a:pt x="580" y="202"/>
                  </a:lnTo>
                  <a:lnTo>
                    <a:pt x="578" y="202"/>
                  </a:lnTo>
                  <a:lnTo>
                    <a:pt x="576" y="200"/>
                  </a:lnTo>
                  <a:lnTo>
                    <a:pt x="574" y="200"/>
                  </a:lnTo>
                  <a:lnTo>
                    <a:pt x="574" y="198"/>
                  </a:lnTo>
                  <a:lnTo>
                    <a:pt x="572" y="197"/>
                  </a:lnTo>
                  <a:lnTo>
                    <a:pt x="571" y="197"/>
                  </a:lnTo>
                  <a:lnTo>
                    <a:pt x="571" y="198"/>
                  </a:lnTo>
                  <a:lnTo>
                    <a:pt x="569" y="200"/>
                  </a:lnTo>
                  <a:lnTo>
                    <a:pt x="569" y="204"/>
                  </a:lnTo>
                  <a:lnTo>
                    <a:pt x="567" y="206"/>
                  </a:lnTo>
                  <a:lnTo>
                    <a:pt x="567" y="208"/>
                  </a:lnTo>
                  <a:lnTo>
                    <a:pt x="565" y="212"/>
                  </a:lnTo>
                  <a:lnTo>
                    <a:pt x="561" y="214"/>
                  </a:lnTo>
                  <a:lnTo>
                    <a:pt x="559" y="216"/>
                  </a:lnTo>
                  <a:lnTo>
                    <a:pt x="557" y="221"/>
                  </a:lnTo>
                  <a:lnTo>
                    <a:pt x="557" y="223"/>
                  </a:lnTo>
                  <a:lnTo>
                    <a:pt x="559" y="225"/>
                  </a:lnTo>
                  <a:lnTo>
                    <a:pt x="565" y="227"/>
                  </a:lnTo>
                  <a:lnTo>
                    <a:pt x="563" y="231"/>
                  </a:lnTo>
                  <a:lnTo>
                    <a:pt x="559" y="231"/>
                  </a:lnTo>
                  <a:lnTo>
                    <a:pt x="559" y="235"/>
                  </a:lnTo>
                  <a:lnTo>
                    <a:pt x="551" y="235"/>
                  </a:lnTo>
                  <a:lnTo>
                    <a:pt x="551" y="231"/>
                  </a:lnTo>
                  <a:lnTo>
                    <a:pt x="548" y="231"/>
                  </a:lnTo>
                  <a:lnTo>
                    <a:pt x="546" y="235"/>
                  </a:lnTo>
                  <a:lnTo>
                    <a:pt x="544" y="239"/>
                  </a:lnTo>
                  <a:lnTo>
                    <a:pt x="538" y="239"/>
                  </a:lnTo>
                  <a:lnTo>
                    <a:pt x="530" y="242"/>
                  </a:lnTo>
                  <a:lnTo>
                    <a:pt x="523" y="246"/>
                  </a:lnTo>
                  <a:lnTo>
                    <a:pt x="523" y="239"/>
                  </a:lnTo>
                  <a:lnTo>
                    <a:pt x="521" y="239"/>
                  </a:lnTo>
                  <a:lnTo>
                    <a:pt x="515" y="239"/>
                  </a:lnTo>
                  <a:lnTo>
                    <a:pt x="509" y="239"/>
                  </a:lnTo>
                  <a:lnTo>
                    <a:pt x="504" y="240"/>
                  </a:lnTo>
                  <a:lnTo>
                    <a:pt x="498" y="242"/>
                  </a:lnTo>
                  <a:lnTo>
                    <a:pt x="502" y="250"/>
                  </a:lnTo>
                  <a:lnTo>
                    <a:pt x="498" y="252"/>
                  </a:lnTo>
                  <a:lnTo>
                    <a:pt x="494" y="246"/>
                  </a:lnTo>
                  <a:lnTo>
                    <a:pt x="490" y="248"/>
                  </a:lnTo>
                  <a:lnTo>
                    <a:pt x="483" y="250"/>
                  </a:lnTo>
                  <a:lnTo>
                    <a:pt x="475" y="250"/>
                  </a:lnTo>
                  <a:lnTo>
                    <a:pt x="471" y="252"/>
                  </a:lnTo>
                  <a:lnTo>
                    <a:pt x="467" y="252"/>
                  </a:lnTo>
                  <a:lnTo>
                    <a:pt x="466" y="258"/>
                  </a:lnTo>
                  <a:lnTo>
                    <a:pt x="466" y="269"/>
                  </a:lnTo>
                  <a:lnTo>
                    <a:pt x="456" y="271"/>
                  </a:lnTo>
                  <a:lnTo>
                    <a:pt x="454" y="277"/>
                  </a:lnTo>
                  <a:lnTo>
                    <a:pt x="445" y="290"/>
                  </a:lnTo>
                  <a:lnTo>
                    <a:pt x="431" y="305"/>
                  </a:lnTo>
                  <a:lnTo>
                    <a:pt x="424" y="309"/>
                  </a:lnTo>
                  <a:lnTo>
                    <a:pt x="422" y="311"/>
                  </a:lnTo>
                  <a:lnTo>
                    <a:pt x="418" y="317"/>
                  </a:lnTo>
                  <a:lnTo>
                    <a:pt x="416" y="326"/>
                  </a:lnTo>
                  <a:lnTo>
                    <a:pt x="410" y="330"/>
                  </a:lnTo>
                  <a:lnTo>
                    <a:pt x="404" y="338"/>
                  </a:lnTo>
                  <a:lnTo>
                    <a:pt x="397" y="338"/>
                  </a:lnTo>
                  <a:lnTo>
                    <a:pt x="393" y="338"/>
                  </a:lnTo>
                  <a:lnTo>
                    <a:pt x="383" y="336"/>
                  </a:lnTo>
                  <a:lnTo>
                    <a:pt x="370" y="336"/>
                  </a:lnTo>
                  <a:lnTo>
                    <a:pt x="366" y="336"/>
                  </a:lnTo>
                  <a:lnTo>
                    <a:pt x="362" y="336"/>
                  </a:lnTo>
                  <a:lnTo>
                    <a:pt x="359" y="338"/>
                  </a:lnTo>
                  <a:lnTo>
                    <a:pt x="343" y="338"/>
                  </a:lnTo>
                  <a:lnTo>
                    <a:pt x="340" y="336"/>
                  </a:lnTo>
                  <a:lnTo>
                    <a:pt x="332" y="334"/>
                  </a:lnTo>
                  <a:lnTo>
                    <a:pt x="319" y="340"/>
                  </a:lnTo>
                  <a:lnTo>
                    <a:pt x="313" y="340"/>
                  </a:lnTo>
                  <a:lnTo>
                    <a:pt x="301" y="340"/>
                  </a:lnTo>
                  <a:lnTo>
                    <a:pt x="294" y="342"/>
                  </a:lnTo>
                  <a:lnTo>
                    <a:pt x="288" y="345"/>
                  </a:lnTo>
                  <a:lnTo>
                    <a:pt x="286" y="345"/>
                  </a:lnTo>
                  <a:lnTo>
                    <a:pt x="277" y="347"/>
                  </a:lnTo>
                  <a:lnTo>
                    <a:pt x="263" y="345"/>
                  </a:lnTo>
                  <a:lnTo>
                    <a:pt x="261" y="343"/>
                  </a:lnTo>
                  <a:lnTo>
                    <a:pt x="257" y="342"/>
                  </a:lnTo>
                  <a:lnTo>
                    <a:pt x="254" y="340"/>
                  </a:lnTo>
                  <a:lnTo>
                    <a:pt x="240" y="338"/>
                  </a:lnTo>
                  <a:lnTo>
                    <a:pt x="231" y="343"/>
                  </a:lnTo>
                  <a:lnTo>
                    <a:pt x="200" y="345"/>
                  </a:lnTo>
                  <a:lnTo>
                    <a:pt x="173" y="345"/>
                  </a:lnTo>
                  <a:lnTo>
                    <a:pt x="168" y="345"/>
                  </a:lnTo>
                  <a:lnTo>
                    <a:pt x="141" y="347"/>
                  </a:lnTo>
                  <a:lnTo>
                    <a:pt x="130" y="347"/>
                  </a:lnTo>
                  <a:lnTo>
                    <a:pt x="130" y="347"/>
                  </a:lnTo>
                  <a:lnTo>
                    <a:pt x="128" y="347"/>
                  </a:lnTo>
                  <a:lnTo>
                    <a:pt x="124" y="347"/>
                  </a:lnTo>
                  <a:lnTo>
                    <a:pt x="122" y="353"/>
                  </a:lnTo>
                  <a:lnTo>
                    <a:pt x="122" y="355"/>
                  </a:lnTo>
                  <a:lnTo>
                    <a:pt x="112" y="353"/>
                  </a:lnTo>
                  <a:lnTo>
                    <a:pt x="101" y="351"/>
                  </a:lnTo>
                  <a:lnTo>
                    <a:pt x="99" y="357"/>
                  </a:lnTo>
                  <a:lnTo>
                    <a:pt x="95" y="364"/>
                  </a:lnTo>
                  <a:lnTo>
                    <a:pt x="91" y="370"/>
                  </a:lnTo>
                  <a:lnTo>
                    <a:pt x="89" y="376"/>
                  </a:lnTo>
                  <a:lnTo>
                    <a:pt x="86" y="380"/>
                  </a:lnTo>
                  <a:lnTo>
                    <a:pt x="84" y="387"/>
                  </a:lnTo>
                  <a:lnTo>
                    <a:pt x="78" y="391"/>
                  </a:lnTo>
                  <a:lnTo>
                    <a:pt x="80" y="401"/>
                  </a:lnTo>
                  <a:lnTo>
                    <a:pt x="80" y="403"/>
                  </a:lnTo>
                  <a:lnTo>
                    <a:pt x="72" y="401"/>
                  </a:lnTo>
                  <a:lnTo>
                    <a:pt x="67" y="405"/>
                  </a:lnTo>
                  <a:lnTo>
                    <a:pt x="59" y="414"/>
                  </a:lnTo>
                  <a:lnTo>
                    <a:pt x="51" y="420"/>
                  </a:lnTo>
                  <a:lnTo>
                    <a:pt x="40" y="418"/>
                  </a:lnTo>
                  <a:lnTo>
                    <a:pt x="25" y="424"/>
                  </a:lnTo>
                  <a:lnTo>
                    <a:pt x="17" y="422"/>
                  </a:lnTo>
                  <a:lnTo>
                    <a:pt x="5" y="422"/>
                  </a:lnTo>
                  <a:lnTo>
                    <a:pt x="5" y="422"/>
                  </a:lnTo>
                  <a:lnTo>
                    <a:pt x="0" y="422"/>
                  </a:lnTo>
                  <a:lnTo>
                    <a:pt x="4" y="414"/>
                  </a:lnTo>
                  <a:lnTo>
                    <a:pt x="9" y="405"/>
                  </a:lnTo>
                  <a:lnTo>
                    <a:pt x="11" y="403"/>
                  </a:lnTo>
                  <a:lnTo>
                    <a:pt x="15" y="399"/>
                  </a:lnTo>
                  <a:lnTo>
                    <a:pt x="21" y="391"/>
                  </a:lnTo>
                  <a:lnTo>
                    <a:pt x="23" y="387"/>
                  </a:lnTo>
                  <a:lnTo>
                    <a:pt x="28" y="382"/>
                  </a:lnTo>
                  <a:lnTo>
                    <a:pt x="28" y="380"/>
                  </a:lnTo>
                  <a:lnTo>
                    <a:pt x="30" y="376"/>
                  </a:lnTo>
                  <a:lnTo>
                    <a:pt x="30" y="372"/>
                  </a:lnTo>
                  <a:lnTo>
                    <a:pt x="28" y="366"/>
                  </a:lnTo>
                  <a:lnTo>
                    <a:pt x="25" y="361"/>
                  </a:lnTo>
                  <a:lnTo>
                    <a:pt x="21" y="357"/>
                  </a:lnTo>
                  <a:lnTo>
                    <a:pt x="19" y="355"/>
                  </a:lnTo>
                  <a:lnTo>
                    <a:pt x="15" y="351"/>
                  </a:lnTo>
                  <a:lnTo>
                    <a:pt x="13" y="349"/>
                  </a:lnTo>
                  <a:lnTo>
                    <a:pt x="15" y="343"/>
                  </a:lnTo>
                  <a:lnTo>
                    <a:pt x="11" y="338"/>
                  </a:lnTo>
                  <a:lnTo>
                    <a:pt x="11" y="334"/>
                  </a:lnTo>
                  <a:lnTo>
                    <a:pt x="7" y="332"/>
                  </a:lnTo>
                  <a:lnTo>
                    <a:pt x="2" y="324"/>
                  </a:lnTo>
                  <a:lnTo>
                    <a:pt x="2" y="321"/>
                  </a:lnTo>
                  <a:lnTo>
                    <a:pt x="2" y="307"/>
                  </a:lnTo>
                  <a:lnTo>
                    <a:pt x="2" y="303"/>
                  </a:lnTo>
                  <a:lnTo>
                    <a:pt x="2" y="298"/>
                  </a:lnTo>
                  <a:lnTo>
                    <a:pt x="5" y="292"/>
                  </a:lnTo>
                  <a:lnTo>
                    <a:pt x="5" y="290"/>
                  </a:lnTo>
                  <a:lnTo>
                    <a:pt x="7" y="286"/>
                  </a:lnTo>
                  <a:lnTo>
                    <a:pt x="11" y="284"/>
                  </a:lnTo>
                  <a:lnTo>
                    <a:pt x="13" y="275"/>
                  </a:lnTo>
                  <a:lnTo>
                    <a:pt x="17" y="269"/>
                  </a:lnTo>
                  <a:lnTo>
                    <a:pt x="23" y="265"/>
                  </a:lnTo>
                  <a:lnTo>
                    <a:pt x="28" y="263"/>
                  </a:lnTo>
                  <a:lnTo>
                    <a:pt x="34" y="258"/>
                  </a:lnTo>
                  <a:lnTo>
                    <a:pt x="38" y="252"/>
                  </a:lnTo>
                  <a:lnTo>
                    <a:pt x="38" y="242"/>
                  </a:lnTo>
                  <a:lnTo>
                    <a:pt x="34" y="239"/>
                  </a:lnTo>
                  <a:lnTo>
                    <a:pt x="34" y="237"/>
                  </a:lnTo>
                  <a:lnTo>
                    <a:pt x="38" y="233"/>
                  </a:lnTo>
                  <a:lnTo>
                    <a:pt x="38" y="233"/>
                  </a:lnTo>
                  <a:lnTo>
                    <a:pt x="42" y="233"/>
                  </a:lnTo>
                  <a:lnTo>
                    <a:pt x="47" y="233"/>
                  </a:lnTo>
                  <a:lnTo>
                    <a:pt x="49" y="233"/>
                  </a:lnTo>
                  <a:lnTo>
                    <a:pt x="53" y="231"/>
                  </a:lnTo>
                  <a:lnTo>
                    <a:pt x="57" y="231"/>
                  </a:lnTo>
                  <a:lnTo>
                    <a:pt x="63" y="227"/>
                  </a:lnTo>
                  <a:lnTo>
                    <a:pt x="63" y="225"/>
                  </a:lnTo>
                  <a:lnTo>
                    <a:pt x="65" y="221"/>
                  </a:lnTo>
                  <a:lnTo>
                    <a:pt x="65" y="219"/>
                  </a:lnTo>
                  <a:lnTo>
                    <a:pt x="68" y="216"/>
                  </a:lnTo>
                  <a:lnTo>
                    <a:pt x="70" y="216"/>
                  </a:lnTo>
                  <a:lnTo>
                    <a:pt x="74" y="214"/>
                  </a:lnTo>
                  <a:lnTo>
                    <a:pt x="74" y="212"/>
                  </a:lnTo>
                  <a:lnTo>
                    <a:pt x="74" y="208"/>
                  </a:lnTo>
                  <a:lnTo>
                    <a:pt x="76" y="206"/>
                  </a:lnTo>
                  <a:lnTo>
                    <a:pt x="82" y="206"/>
                  </a:lnTo>
                  <a:lnTo>
                    <a:pt x="84" y="208"/>
                  </a:lnTo>
                  <a:lnTo>
                    <a:pt x="84" y="206"/>
                  </a:lnTo>
                  <a:lnTo>
                    <a:pt x="86" y="206"/>
                  </a:lnTo>
                  <a:lnTo>
                    <a:pt x="86" y="202"/>
                  </a:lnTo>
                  <a:lnTo>
                    <a:pt x="86" y="197"/>
                  </a:lnTo>
                  <a:lnTo>
                    <a:pt x="84" y="195"/>
                  </a:lnTo>
                  <a:lnTo>
                    <a:pt x="84" y="193"/>
                  </a:lnTo>
                  <a:lnTo>
                    <a:pt x="84" y="191"/>
                  </a:lnTo>
                  <a:lnTo>
                    <a:pt x="88" y="185"/>
                  </a:lnTo>
                  <a:lnTo>
                    <a:pt x="88" y="181"/>
                  </a:lnTo>
                  <a:lnTo>
                    <a:pt x="89" y="179"/>
                  </a:lnTo>
                  <a:lnTo>
                    <a:pt x="95" y="179"/>
                  </a:lnTo>
                  <a:lnTo>
                    <a:pt x="101" y="179"/>
                  </a:lnTo>
                  <a:lnTo>
                    <a:pt x="107" y="176"/>
                  </a:lnTo>
                  <a:lnTo>
                    <a:pt x="110" y="176"/>
                  </a:lnTo>
                  <a:lnTo>
                    <a:pt x="110" y="174"/>
                  </a:lnTo>
                  <a:lnTo>
                    <a:pt x="112" y="168"/>
                  </a:lnTo>
                  <a:lnTo>
                    <a:pt x="112" y="164"/>
                  </a:lnTo>
                  <a:lnTo>
                    <a:pt x="118" y="162"/>
                  </a:lnTo>
                  <a:lnTo>
                    <a:pt x="122" y="156"/>
                  </a:lnTo>
                  <a:lnTo>
                    <a:pt x="128" y="151"/>
                  </a:lnTo>
                  <a:lnTo>
                    <a:pt x="135" y="149"/>
                  </a:lnTo>
                  <a:lnTo>
                    <a:pt x="141" y="145"/>
                  </a:lnTo>
                  <a:lnTo>
                    <a:pt x="147" y="139"/>
                  </a:lnTo>
                  <a:lnTo>
                    <a:pt x="152" y="134"/>
                  </a:lnTo>
                  <a:lnTo>
                    <a:pt x="154" y="132"/>
                  </a:lnTo>
                  <a:lnTo>
                    <a:pt x="160" y="126"/>
                  </a:lnTo>
                  <a:lnTo>
                    <a:pt x="166" y="126"/>
                  </a:lnTo>
                  <a:lnTo>
                    <a:pt x="177" y="120"/>
                  </a:lnTo>
                  <a:lnTo>
                    <a:pt x="179" y="120"/>
                  </a:lnTo>
                  <a:lnTo>
                    <a:pt x="185" y="118"/>
                  </a:lnTo>
                  <a:lnTo>
                    <a:pt x="191" y="118"/>
                  </a:lnTo>
                  <a:lnTo>
                    <a:pt x="196" y="118"/>
                  </a:lnTo>
                  <a:lnTo>
                    <a:pt x="206" y="118"/>
                  </a:lnTo>
                  <a:lnTo>
                    <a:pt x="217" y="118"/>
                  </a:lnTo>
                  <a:lnTo>
                    <a:pt x="219" y="118"/>
                  </a:lnTo>
                  <a:lnTo>
                    <a:pt x="223" y="124"/>
                  </a:lnTo>
                  <a:lnTo>
                    <a:pt x="229" y="124"/>
                  </a:lnTo>
                  <a:lnTo>
                    <a:pt x="233" y="126"/>
                  </a:lnTo>
                  <a:lnTo>
                    <a:pt x="236" y="128"/>
                  </a:lnTo>
                  <a:lnTo>
                    <a:pt x="242" y="128"/>
                  </a:lnTo>
                  <a:lnTo>
                    <a:pt x="248" y="128"/>
                  </a:lnTo>
                  <a:lnTo>
                    <a:pt x="256" y="132"/>
                  </a:lnTo>
                  <a:lnTo>
                    <a:pt x="256" y="120"/>
                  </a:lnTo>
                  <a:lnTo>
                    <a:pt x="256" y="116"/>
                  </a:lnTo>
                  <a:lnTo>
                    <a:pt x="254" y="116"/>
                  </a:lnTo>
                  <a:lnTo>
                    <a:pt x="248" y="114"/>
                  </a:lnTo>
                  <a:lnTo>
                    <a:pt x="248" y="111"/>
                  </a:lnTo>
                  <a:lnTo>
                    <a:pt x="248" y="109"/>
                  </a:lnTo>
                  <a:lnTo>
                    <a:pt x="244" y="103"/>
                  </a:lnTo>
                  <a:lnTo>
                    <a:pt x="244" y="99"/>
                  </a:lnTo>
                  <a:lnTo>
                    <a:pt x="248" y="84"/>
                  </a:lnTo>
                  <a:lnTo>
                    <a:pt x="248" y="78"/>
                  </a:lnTo>
                  <a:lnTo>
                    <a:pt x="248" y="76"/>
                  </a:lnTo>
                  <a:lnTo>
                    <a:pt x="250" y="73"/>
                  </a:lnTo>
                  <a:lnTo>
                    <a:pt x="250" y="67"/>
                  </a:lnTo>
                  <a:lnTo>
                    <a:pt x="250" y="59"/>
                  </a:lnTo>
                  <a:lnTo>
                    <a:pt x="250" y="52"/>
                  </a:lnTo>
                  <a:lnTo>
                    <a:pt x="250" y="46"/>
                  </a:lnTo>
                  <a:lnTo>
                    <a:pt x="248" y="40"/>
                  </a:lnTo>
                  <a:lnTo>
                    <a:pt x="248" y="34"/>
                  </a:lnTo>
                  <a:lnTo>
                    <a:pt x="250" y="34"/>
                  </a:lnTo>
                  <a:lnTo>
                    <a:pt x="250" y="32"/>
                  </a:lnTo>
                  <a:lnTo>
                    <a:pt x="250" y="29"/>
                  </a:lnTo>
                  <a:lnTo>
                    <a:pt x="248" y="19"/>
                  </a:lnTo>
                  <a:lnTo>
                    <a:pt x="250" y="17"/>
                  </a:lnTo>
                  <a:lnTo>
                    <a:pt x="250" y="13"/>
                  </a:lnTo>
                  <a:lnTo>
                    <a:pt x="254" y="11"/>
                  </a:lnTo>
                  <a:lnTo>
                    <a:pt x="254" y="10"/>
                  </a:lnTo>
                  <a:lnTo>
                    <a:pt x="256" y="8"/>
                  </a:lnTo>
                  <a:lnTo>
                    <a:pt x="261" y="2"/>
                  </a:lnTo>
                  <a:lnTo>
                    <a:pt x="265" y="0"/>
                  </a:lnTo>
                  <a:lnTo>
                    <a:pt x="265" y="0"/>
                  </a:lnTo>
                  <a:close/>
                </a:path>
              </a:pathLst>
            </a:custGeom>
            <a:solidFill>
              <a:srgbClr val="0070C0"/>
            </a:solid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uk-UA"/>
            </a:p>
          </p:txBody>
        </p:sp>
        <p:sp>
          <p:nvSpPr>
            <p:cNvPr id="49" name="Freeform 6">
              <a:extLst>
                <a:ext uri="{FF2B5EF4-FFF2-40B4-BE49-F238E27FC236}">
                  <a16:creationId xmlns:a16="http://schemas.microsoft.com/office/drawing/2014/main" id="{EF2F20DC-E6AF-84B5-5612-47E80533C85C}"/>
                </a:ext>
              </a:extLst>
            </p:cNvPr>
            <p:cNvSpPr>
              <a:spLocks noEditPoints="1"/>
            </p:cNvSpPr>
            <p:nvPr/>
          </p:nvSpPr>
          <p:spPr bwMode="auto">
            <a:xfrm>
              <a:off x="1616" y="1460"/>
              <a:ext cx="694" cy="424"/>
            </a:xfrm>
            <a:custGeom>
              <a:avLst/>
              <a:gdLst>
                <a:gd name="T0" fmla="*/ 1350 w 1388"/>
                <a:gd name="T1" fmla="*/ 405 h 849"/>
                <a:gd name="T2" fmla="*/ 331 w 1388"/>
                <a:gd name="T3" fmla="*/ 166 h 849"/>
                <a:gd name="T4" fmla="*/ 552 w 1388"/>
                <a:gd name="T5" fmla="*/ 67 h 849"/>
                <a:gd name="T6" fmla="*/ 678 w 1388"/>
                <a:gd name="T7" fmla="*/ 59 h 849"/>
                <a:gd name="T8" fmla="*/ 711 w 1388"/>
                <a:gd name="T9" fmla="*/ 46 h 849"/>
                <a:gd name="T10" fmla="*/ 680 w 1388"/>
                <a:gd name="T11" fmla="*/ 75 h 849"/>
                <a:gd name="T12" fmla="*/ 661 w 1388"/>
                <a:gd name="T13" fmla="*/ 94 h 849"/>
                <a:gd name="T14" fmla="*/ 651 w 1388"/>
                <a:gd name="T15" fmla="*/ 105 h 849"/>
                <a:gd name="T16" fmla="*/ 699 w 1388"/>
                <a:gd name="T17" fmla="*/ 107 h 849"/>
                <a:gd name="T18" fmla="*/ 760 w 1388"/>
                <a:gd name="T19" fmla="*/ 50 h 849"/>
                <a:gd name="T20" fmla="*/ 796 w 1388"/>
                <a:gd name="T21" fmla="*/ 113 h 849"/>
                <a:gd name="T22" fmla="*/ 888 w 1388"/>
                <a:gd name="T23" fmla="*/ 288 h 849"/>
                <a:gd name="T24" fmla="*/ 1016 w 1388"/>
                <a:gd name="T25" fmla="*/ 407 h 849"/>
                <a:gd name="T26" fmla="*/ 1104 w 1388"/>
                <a:gd name="T27" fmla="*/ 351 h 849"/>
                <a:gd name="T28" fmla="*/ 1142 w 1388"/>
                <a:gd name="T29" fmla="*/ 363 h 849"/>
                <a:gd name="T30" fmla="*/ 1215 w 1388"/>
                <a:gd name="T31" fmla="*/ 328 h 849"/>
                <a:gd name="T32" fmla="*/ 1314 w 1388"/>
                <a:gd name="T33" fmla="*/ 332 h 849"/>
                <a:gd name="T34" fmla="*/ 1384 w 1388"/>
                <a:gd name="T35" fmla="*/ 355 h 849"/>
                <a:gd name="T36" fmla="*/ 1333 w 1388"/>
                <a:gd name="T37" fmla="*/ 374 h 849"/>
                <a:gd name="T38" fmla="*/ 1321 w 1388"/>
                <a:gd name="T39" fmla="*/ 426 h 849"/>
                <a:gd name="T40" fmla="*/ 1333 w 1388"/>
                <a:gd name="T41" fmla="*/ 496 h 849"/>
                <a:gd name="T42" fmla="*/ 1279 w 1388"/>
                <a:gd name="T43" fmla="*/ 519 h 849"/>
                <a:gd name="T44" fmla="*/ 1148 w 1388"/>
                <a:gd name="T45" fmla="*/ 546 h 849"/>
                <a:gd name="T46" fmla="*/ 1043 w 1388"/>
                <a:gd name="T47" fmla="*/ 485 h 849"/>
                <a:gd name="T48" fmla="*/ 982 w 1388"/>
                <a:gd name="T49" fmla="*/ 556 h 849"/>
                <a:gd name="T50" fmla="*/ 940 w 1388"/>
                <a:gd name="T51" fmla="*/ 569 h 849"/>
                <a:gd name="T52" fmla="*/ 888 w 1388"/>
                <a:gd name="T53" fmla="*/ 632 h 849"/>
                <a:gd name="T54" fmla="*/ 840 w 1388"/>
                <a:gd name="T55" fmla="*/ 632 h 849"/>
                <a:gd name="T56" fmla="*/ 764 w 1388"/>
                <a:gd name="T57" fmla="*/ 643 h 849"/>
                <a:gd name="T58" fmla="*/ 663 w 1388"/>
                <a:gd name="T59" fmla="*/ 697 h 849"/>
                <a:gd name="T60" fmla="*/ 619 w 1388"/>
                <a:gd name="T61" fmla="*/ 771 h 849"/>
                <a:gd name="T62" fmla="*/ 562 w 1388"/>
                <a:gd name="T63" fmla="*/ 823 h 849"/>
                <a:gd name="T64" fmla="*/ 497 w 1388"/>
                <a:gd name="T65" fmla="*/ 844 h 849"/>
                <a:gd name="T66" fmla="*/ 466 w 1388"/>
                <a:gd name="T67" fmla="*/ 836 h 849"/>
                <a:gd name="T68" fmla="*/ 472 w 1388"/>
                <a:gd name="T69" fmla="*/ 786 h 849"/>
                <a:gd name="T70" fmla="*/ 422 w 1388"/>
                <a:gd name="T71" fmla="*/ 788 h 849"/>
                <a:gd name="T72" fmla="*/ 405 w 1388"/>
                <a:gd name="T73" fmla="*/ 754 h 849"/>
                <a:gd name="T74" fmla="*/ 436 w 1388"/>
                <a:gd name="T75" fmla="*/ 718 h 849"/>
                <a:gd name="T76" fmla="*/ 388 w 1388"/>
                <a:gd name="T77" fmla="*/ 693 h 849"/>
                <a:gd name="T78" fmla="*/ 371 w 1388"/>
                <a:gd name="T79" fmla="*/ 634 h 849"/>
                <a:gd name="T80" fmla="*/ 355 w 1388"/>
                <a:gd name="T81" fmla="*/ 496 h 849"/>
                <a:gd name="T82" fmla="*/ 273 w 1388"/>
                <a:gd name="T83" fmla="*/ 483 h 849"/>
                <a:gd name="T84" fmla="*/ 193 w 1388"/>
                <a:gd name="T85" fmla="*/ 422 h 849"/>
                <a:gd name="T86" fmla="*/ 199 w 1388"/>
                <a:gd name="T87" fmla="*/ 397 h 849"/>
                <a:gd name="T88" fmla="*/ 229 w 1388"/>
                <a:gd name="T89" fmla="*/ 370 h 849"/>
                <a:gd name="T90" fmla="*/ 268 w 1388"/>
                <a:gd name="T91" fmla="*/ 338 h 849"/>
                <a:gd name="T92" fmla="*/ 224 w 1388"/>
                <a:gd name="T93" fmla="*/ 372 h 849"/>
                <a:gd name="T94" fmla="*/ 182 w 1388"/>
                <a:gd name="T95" fmla="*/ 399 h 849"/>
                <a:gd name="T96" fmla="*/ 153 w 1388"/>
                <a:gd name="T97" fmla="*/ 395 h 849"/>
                <a:gd name="T98" fmla="*/ 71 w 1388"/>
                <a:gd name="T99" fmla="*/ 412 h 849"/>
                <a:gd name="T100" fmla="*/ 16 w 1388"/>
                <a:gd name="T101" fmla="*/ 391 h 849"/>
                <a:gd name="T102" fmla="*/ 40 w 1388"/>
                <a:gd name="T103" fmla="*/ 344 h 849"/>
                <a:gd name="T104" fmla="*/ 109 w 1388"/>
                <a:gd name="T105" fmla="*/ 307 h 849"/>
                <a:gd name="T106" fmla="*/ 161 w 1388"/>
                <a:gd name="T107" fmla="*/ 260 h 849"/>
                <a:gd name="T108" fmla="*/ 231 w 1388"/>
                <a:gd name="T109" fmla="*/ 222 h 849"/>
                <a:gd name="T110" fmla="*/ 306 w 1388"/>
                <a:gd name="T111" fmla="*/ 189 h 849"/>
                <a:gd name="T112" fmla="*/ 357 w 1388"/>
                <a:gd name="T113" fmla="*/ 162 h 849"/>
                <a:gd name="T114" fmla="*/ 397 w 1388"/>
                <a:gd name="T115" fmla="*/ 159 h 849"/>
                <a:gd name="T116" fmla="*/ 417 w 1388"/>
                <a:gd name="T117" fmla="*/ 117 h 849"/>
                <a:gd name="T118" fmla="*/ 384 w 1388"/>
                <a:gd name="T119" fmla="*/ 90 h 849"/>
                <a:gd name="T120" fmla="*/ 378 w 1388"/>
                <a:gd name="T121" fmla="*/ 42 h 849"/>
                <a:gd name="T122" fmla="*/ 449 w 1388"/>
                <a:gd name="T123" fmla="*/ 14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88" h="849">
                  <a:moveTo>
                    <a:pt x="1321" y="424"/>
                  </a:moveTo>
                  <a:lnTo>
                    <a:pt x="1321" y="420"/>
                  </a:lnTo>
                  <a:lnTo>
                    <a:pt x="1321" y="418"/>
                  </a:lnTo>
                  <a:lnTo>
                    <a:pt x="1321" y="414"/>
                  </a:lnTo>
                  <a:lnTo>
                    <a:pt x="1325" y="414"/>
                  </a:lnTo>
                  <a:lnTo>
                    <a:pt x="1325" y="418"/>
                  </a:lnTo>
                  <a:lnTo>
                    <a:pt x="1321" y="424"/>
                  </a:lnTo>
                  <a:lnTo>
                    <a:pt x="1321" y="424"/>
                  </a:lnTo>
                  <a:close/>
                  <a:moveTo>
                    <a:pt x="1375" y="426"/>
                  </a:moveTo>
                  <a:lnTo>
                    <a:pt x="1375" y="426"/>
                  </a:lnTo>
                  <a:lnTo>
                    <a:pt x="1371" y="426"/>
                  </a:lnTo>
                  <a:lnTo>
                    <a:pt x="1367" y="424"/>
                  </a:lnTo>
                  <a:lnTo>
                    <a:pt x="1363" y="420"/>
                  </a:lnTo>
                  <a:lnTo>
                    <a:pt x="1358" y="414"/>
                  </a:lnTo>
                  <a:lnTo>
                    <a:pt x="1352" y="411"/>
                  </a:lnTo>
                  <a:lnTo>
                    <a:pt x="1348" y="409"/>
                  </a:lnTo>
                  <a:lnTo>
                    <a:pt x="1348" y="405"/>
                  </a:lnTo>
                  <a:lnTo>
                    <a:pt x="1350" y="405"/>
                  </a:lnTo>
                  <a:lnTo>
                    <a:pt x="1354" y="405"/>
                  </a:lnTo>
                  <a:lnTo>
                    <a:pt x="1358" y="409"/>
                  </a:lnTo>
                  <a:lnTo>
                    <a:pt x="1360" y="411"/>
                  </a:lnTo>
                  <a:lnTo>
                    <a:pt x="1360" y="414"/>
                  </a:lnTo>
                  <a:lnTo>
                    <a:pt x="1363" y="414"/>
                  </a:lnTo>
                  <a:lnTo>
                    <a:pt x="1367" y="420"/>
                  </a:lnTo>
                  <a:lnTo>
                    <a:pt x="1371" y="420"/>
                  </a:lnTo>
                  <a:lnTo>
                    <a:pt x="1375" y="426"/>
                  </a:lnTo>
                  <a:lnTo>
                    <a:pt x="1375" y="426"/>
                  </a:lnTo>
                  <a:close/>
                  <a:moveTo>
                    <a:pt x="317" y="178"/>
                  </a:moveTo>
                  <a:lnTo>
                    <a:pt x="317" y="174"/>
                  </a:lnTo>
                  <a:lnTo>
                    <a:pt x="319" y="172"/>
                  </a:lnTo>
                  <a:lnTo>
                    <a:pt x="317" y="178"/>
                  </a:lnTo>
                  <a:lnTo>
                    <a:pt x="317" y="178"/>
                  </a:lnTo>
                  <a:close/>
                  <a:moveTo>
                    <a:pt x="319" y="172"/>
                  </a:moveTo>
                  <a:lnTo>
                    <a:pt x="321" y="168"/>
                  </a:lnTo>
                  <a:lnTo>
                    <a:pt x="329" y="166"/>
                  </a:lnTo>
                  <a:lnTo>
                    <a:pt x="331" y="166"/>
                  </a:lnTo>
                  <a:lnTo>
                    <a:pt x="325" y="168"/>
                  </a:lnTo>
                  <a:lnTo>
                    <a:pt x="321" y="172"/>
                  </a:lnTo>
                  <a:lnTo>
                    <a:pt x="319" y="172"/>
                  </a:lnTo>
                  <a:lnTo>
                    <a:pt x="319" y="172"/>
                  </a:lnTo>
                  <a:close/>
                  <a:moveTo>
                    <a:pt x="527" y="82"/>
                  </a:moveTo>
                  <a:lnTo>
                    <a:pt x="523" y="82"/>
                  </a:lnTo>
                  <a:lnTo>
                    <a:pt x="525" y="84"/>
                  </a:lnTo>
                  <a:lnTo>
                    <a:pt x="527" y="82"/>
                  </a:lnTo>
                  <a:lnTo>
                    <a:pt x="529" y="82"/>
                  </a:lnTo>
                  <a:lnTo>
                    <a:pt x="533" y="82"/>
                  </a:lnTo>
                  <a:lnTo>
                    <a:pt x="535" y="80"/>
                  </a:lnTo>
                  <a:lnTo>
                    <a:pt x="535" y="79"/>
                  </a:lnTo>
                  <a:lnTo>
                    <a:pt x="535" y="75"/>
                  </a:lnTo>
                  <a:lnTo>
                    <a:pt x="537" y="73"/>
                  </a:lnTo>
                  <a:lnTo>
                    <a:pt x="535" y="71"/>
                  </a:lnTo>
                  <a:lnTo>
                    <a:pt x="531" y="63"/>
                  </a:lnTo>
                  <a:lnTo>
                    <a:pt x="541" y="65"/>
                  </a:lnTo>
                  <a:lnTo>
                    <a:pt x="552" y="67"/>
                  </a:lnTo>
                  <a:lnTo>
                    <a:pt x="564" y="71"/>
                  </a:lnTo>
                  <a:lnTo>
                    <a:pt x="577" y="73"/>
                  </a:lnTo>
                  <a:lnTo>
                    <a:pt x="588" y="73"/>
                  </a:lnTo>
                  <a:lnTo>
                    <a:pt x="596" y="75"/>
                  </a:lnTo>
                  <a:lnTo>
                    <a:pt x="606" y="75"/>
                  </a:lnTo>
                  <a:lnTo>
                    <a:pt x="615" y="73"/>
                  </a:lnTo>
                  <a:lnTo>
                    <a:pt x="623" y="65"/>
                  </a:lnTo>
                  <a:lnTo>
                    <a:pt x="634" y="56"/>
                  </a:lnTo>
                  <a:lnTo>
                    <a:pt x="640" y="42"/>
                  </a:lnTo>
                  <a:lnTo>
                    <a:pt x="646" y="38"/>
                  </a:lnTo>
                  <a:lnTo>
                    <a:pt x="649" y="40"/>
                  </a:lnTo>
                  <a:lnTo>
                    <a:pt x="655" y="40"/>
                  </a:lnTo>
                  <a:lnTo>
                    <a:pt x="657" y="44"/>
                  </a:lnTo>
                  <a:lnTo>
                    <a:pt x="657" y="48"/>
                  </a:lnTo>
                  <a:lnTo>
                    <a:pt x="661" y="50"/>
                  </a:lnTo>
                  <a:lnTo>
                    <a:pt x="663" y="50"/>
                  </a:lnTo>
                  <a:lnTo>
                    <a:pt x="672" y="58"/>
                  </a:lnTo>
                  <a:lnTo>
                    <a:pt x="678" y="59"/>
                  </a:lnTo>
                  <a:lnTo>
                    <a:pt x="682" y="58"/>
                  </a:lnTo>
                  <a:lnTo>
                    <a:pt x="684" y="56"/>
                  </a:lnTo>
                  <a:lnTo>
                    <a:pt x="686" y="56"/>
                  </a:lnTo>
                  <a:lnTo>
                    <a:pt x="688" y="56"/>
                  </a:lnTo>
                  <a:lnTo>
                    <a:pt x="690" y="54"/>
                  </a:lnTo>
                  <a:lnTo>
                    <a:pt x="686" y="50"/>
                  </a:lnTo>
                  <a:lnTo>
                    <a:pt x="686" y="48"/>
                  </a:lnTo>
                  <a:lnTo>
                    <a:pt x="686" y="44"/>
                  </a:lnTo>
                  <a:lnTo>
                    <a:pt x="686" y="38"/>
                  </a:lnTo>
                  <a:lnTo>
                    <a:pt x="686" y="35"/>
                  </a:lnTo>
                  <a:lnTo>
                    <a:pt x="686" y="33"/>
                  </a:lnTo>
                  <a:lnTo>
                    <a:pt x="690" y="31"/>
                  </a:lnTo>
                  <a:lnTo>
                    <a:pt x="691" y="31"/>
                  </a:lnTo>
                  <a:lnTo>
                    <a:pt x="695" y="35"/>
                  </a:lnTo>
                  <a:lnTo>
                    <a:pt x="701" y="42"/>
                  </a:lnTo>
                  <a:lnTo>
                    <a:pt x="705" y="40"/>
                  </a:lnTo>
                  <a:lnTo>
                    <a:pt x="707" y="40"/>
                  </a:lnTo>
                  <a:lnTo>
                    <a:pt x="711" y="46"/>
                  </a:lnTo>
                  <a:lnTo>
                    <a:pt x="711" y="52"/>
                  </a:lnTo>
                  <a:lnTo>
                    <a:pt x="709" y="59"/>
                  </a:lnTo>
                  <a:lnTo>
                    <a:pt x="709" y="67"/>
                  </a:lnTo>
                  <a:lnTo>
                    <a:pt x="709" y="69"/>
                  </a:lnTo>
                  <a:lnTo>
                    <a:pt x="703" y="79"/>
                  </a:lnTo>
                  <a:lnTo>
                    <a:pt x="703" y="80"/>
                  </a:lnTo>
                  <a:lnTo>
                    <a:pt x="699" y="80"/>
                  </a:lnTo>
                  <a:lnTo>
                    <a:pt x="697" y="79"/>
                  </a:lnTo>
                  <a:lnTo>
                    <a:pt x="697" y="77"/>
                  </a:lnTo>
                  <a:lnTo>
                    <a:pt x="697" y="73"/>
                  </a:lnTo>
                  <a:lnTo>
                    <a:pt x="699" y="73"/>
                  </a:lnTo>
                  <a:lnTo>
                    <a:pt x="699" y="71"/>
                  </a:lnTo>
                  <a:lnTo>
                    <a:pt x="693" y="67"/>
                  </a:lnTo>
                  <a:lnTo>
                    <a:pt x="691" y="61"/>
                  </a:lnTo>
                  <a:lnTo>
                    <a:pt x="684" y="63"/>
                  </a:lnTo>
                  <a:lnTo>
                    <a:pt x="680" y="69"/>
                  </a:lnTo>
                  <a:lnTo>
                    <a:pt x="680" y="73"/>
                  </a:lnTo>
                  <a:lnTo>
                    <a:pt x="680" y="75"/>
                  </a:lnTo>
                  <a:lnTo>
                    <a:pt x="678" y="75"/>
                  </a:lnTo>
                  <a:lnTo>
                    <a:pt x="678" y="77"/>
                  </a:lnTo>
                  <a:lnTo>
                    <a:pt x="680" y="80"/>
                  </a:lnTo>
                  <a:lnTo>
                    <a:pt x="676" y="82"/>
                  </a:lnTo>
                  <a:lnTo>
                    <a:pt x="674" y="79"/>
                  </a:lnTo>
                  <a:lnTo>
                    <a:pt x="674" y="69"/>
                  </a:lnTo>
                  <a:lnTo>
                    <a:pt x="672" y="65"/>
                  </a:lnTo>
                  <a:lnTo>
                    <a:pt x="672" y="63"/>
                  </a:lnTo>
                  <a:lnTo>
                    <a:pt x="669" y="63"/>
                  </a:lnTo>
                  <a:lnTo>
                    <a:pt x="672" y="65"/>
                  </a:lnTo>
                  <a:lnTo>
                    <a:pt x="665" y="73"/>
                  </a:lnTo>
                  <a:lnTo>
                    <a:pt x="663" y="77"/>
                  </a:lnTo>
                  <a:lnTo>
                    <a:pt x="659" y="75"/>
                  </a:lnTo>
                  <a:lnTo>
                    <a:pt x="659" y="79"/>
                  </a:lnTo>
                  <a:lnTo>
                    <a:pt x="659" y="82"/>
                  </a:lnTo>
                  <a:lnTo>
                    <a:pt x="661" y="86"/>
                  </a:lnTo>
                  <a:lnTo>
                    <a:pt x="659" y="94"/>
                  </a:lnTo>
                  <a:lnTo>
                    <a:pt x="661" y="94"/>
                  </a:lnTo>
                  <a:lnTo>
                    <a:pt x="667" y="94"/>
                  </a:lnTo>
                  <a:lnTo>
                    <a:pt x="670" y="96"/>
                  </a:lnTo>
                  <a:lnTo>
                    <a:pt x="672" y="96"/>
                  </a:lnTo>
                  <a:lnTo>
                    <a:pt x="670" y="100"/>
                  </a:lnTo>
                  <a:lnTo>
                    <a:pt x="667" y="101"/>
                  </a:lnTo>
                  <a:lnTo>
                    <a:pt x="670" y="101"/>
                  </a:lnTo>
                  <a:lnTo>
                    <a:pt x="667" y="103"/>
                  </a:lnTo>
                  <a:lnTo>
                    <a:pt x="663" y="103"/>
                  </a:lnTo>
                  <a:lnTo>
                    <a:pt x="661" y="103"/>
                  </a:lnTo>
                  <a:lnTo>
                    <a:pt x="661" y="101"/>
                  </a:lnTo>
                  <a:lnTo>
                    <a:pt x="665" y="101"/>
                  </a:lnTo>
                  <a:lnTo>
                    <a:pt x="667" y="100"/>
                  </a:lnTo>
                  <a:lnTo>
                    <a:pt x="661" y="96"/>
                  </a:lnTo>
                  <a:lnTo>
                    <a:pt x="659" y="96"/>
                  </a:lnTo>
                  <a:lnTo>
                    <a:pt x="651" y="100"/>
                  </a:lnTo>
                  <a:lnTo>
                    <a:pt x="649" y="103"/>
                  </a:lnTo>
                  <a:lnTo>
                    <a:pt x="651" y="109"/>
                  </a:lnTo>
                  <a:lnTo>
                    <a:pt x="651" y="105"/>
                  </a:lnTo>
                  <a:lnTo>
                    <a:pt x="657" y="109"/>
                  </a:lnTo>
                  <a:lnTo>
                    <a:pt x="667" y="109"/>
                  </a:lnTo>
                  <a:lnTo>
                    <a:pt x="669" y="113"/>
                  </a:lnTo>
                  <a:lnTo>
                    <a:pt x="669" y="115"/>
                  </a:lnTo>
                  <a:lnTo>
                    <a:pt x="669" y="119"/>
                  </a:lnTo>
                  <a:lnTo>
                    <a:pt x="670" y="132"/>
                  </a:lnTo>
                  <a:lnTo>
                    <a:pt x="674" y="130"/>
                  </a:lnTo>
                  <a:lnTo>
                    <a:pt x="676" y="122"/>
                  </a:lnTo>
                  <a:lnTo>
                    <a:pt x="680" y="117"/>
                  </a:lnTo>
                  <a:lnTo>
                    <a:pt x="684" y="117"/>
                  </a:lnTo>
                  <a:lnTo>
                    <a:pt x="686" y="115"/>
                  </a:lnTo>
                  <a:lnTo>
                    <a:pt x="688" y="115"/>
                  </a:lnTo>
                  <a:lnTo>
                    <a:pt x="690" y="119"/>
                  </a:lnTo>
                  <a:lnTo>
                    <a:pt x="690" y="120"/>
                  </a:lnTo>
                  <a:lnTo>
                    <a:pt x="693" y="120"/>
                  </a:lnTo>
                  <a:lnTo>
                    <a:pt x="693" y="113"/>
                  </a:lnTo>
                  <a:lnTo>
                    <a:pt x="693" y="111"/>
                  </a:lnTo>
                  <a:lnTo>
                    <a:pt x="699" y="107"/>
                  </a:lnTo>
                  <a:lnTo>
                    <a:pt x="705" y="109"/>
                  </a:lnTo>
                  <a:lnTo>
                    <a:pt x="709" y="105"/>
                  </a:lnTo>
                  <a:lnTo>
                    <a:pt x="712" y="105"/>
                  </a:lnTo>
                  <a:lnTo>
                    <a:pt x="716" y="100"/>
                  </a:lnTo>
                  <a:lnTo>
                    <a:pt x="720" y="86"/>
                  </a:lnTo>
                  <a:lnTo>
                    <a:pt x="726" y="79"/>
                  </a:lnTo>
                  <a:lnTo>
                    <a:pt x="726" y="77"/>
                  </a:lnTo>
                  <a:lnTo>
                    <a:pt x="726" y="75"/>
                  </a:lnTo>
                  <a:lnTo>
                    <a:pt x="724" y="69"/>
                  </a:lnTo>
                  <a:lnTo>
                    <a:pt x="722" y="56"/>
                  </a:lnTo>
                  <a:lnTo>
                    <a:pt x="722" y="50"/>
                  </a:lnTo>
                  <a:lnTo>
                    <a:pt x="722" y="48"/>
                  </a:lnTo>
                  <a:lnTo>
                    <a:pt x="726" y="46"/>
                  </a:lnTo>
                  <a:lnTo>
                    <a:pt x="732" y="42"/>
                  </a:lnTo>
                  <a:lnTo>
                    <a:pt x="735" y="40"/>
                  </a:lnTo>
                  <a:lnTo>
                    <a:pt x="741" y="42"/>
                  </a:lnTo>
                  <a:lnTo>
                    <a:pt x="747" y="42"/>
                  </a:lnTo>
                  <a:lnTo>
                    <a:pt x="760" y="50"/>
                  </a:lnTo>
                  <a:lnTo>
                    <a:pt x="768" y="50"/>
                  </a:lnTo>
                  <a:lnTo>
                    <a:pt x="768" y="52"/>
                  </a:lnTo>
                  <a:lnTo>
                    <a:pt x="772" y="54"/>
                  </a:lnTo>
                  <a:lnTo>
                    <a:pt x="774" y="56"/>
                  </a:lnTo>
                  <a:lnTo>
                    <a:pt x="779" y="56"/>
                  </a:lnTo>
                  <a:lnTo>
                    <a:pt x="779" y="59"/>
                  </a:lnTo>
                  <a:lnTo>
                    <a:pt x="781" y="59"/>
                  </a:lnTo>
                  <a:lnTo>
                    <a:pt x="783" y="59"/>
                  </a:lnTo>
                  <a:lnTo>
                    <a:pt x="787" y="59"/>
                  </a:lnTo>
                  <a:lnTo>
                    <a:pt x="789" y="59"/>
                  </a:lnTo>
                  <a:lnTo>
                    <a:pt x="789" y="61"/>
                  </a:lnTo>
                  <a:lnTo>
                    <a:pt x="791" y="67"/>
                  </a:lnTo>
                  <a:lnTo>
                    <a:pt x="791" y="77"/>
                  </a:lnTo>
                  <a:lnTo>
                    <a:pt x="791" y="82"/>
                  </a:lnTo>
                  <a:lnTo>
                    <a:pt x="791" y="90"/>
                  </a:lnTo>
                  <a:lnTo>
                    <a:pt x="793" y="96"/>
                  </a:lnTo>
                  <a:lnTo>
                    <a:pt x="793" y="101"/>
                  </a:lnTo>
                  <a:lnTo>
                    <a:pt x="796" y="113"/>
                  </a:lnTo>
                  <a:lnTo>
                    <a:pt x="796" y="119"/>
                  </a:lnTo>
                  <a:lnTo>
                    <a:pt x="798" y="120"/>
                  </a:lnTo>
                  <a:lnTo>
                    <a:pt x="800" y="128"/>
                  </a:lnTo>
                  <a:lnTo>
                    <a:pt x="804" y="132"/>
                  </a:lnTo>
                  <a:lnTo>
                    <a:pt x="804" y="140"/>
                  </a:lnTo>
                  <a:lnTo>
                    <a:pt x="806" y="147"/>
                  </a:lnTo>
                  <a:lnTo>
                    <a:pt x="814" y="164"/>
                  </a:lnTo>
                  <a:lnTo>
                    <a:pt x="819" y="172"/>
                  </a:lnTo>
                  <a:lnTo>
                    <a:pt x="823" y="182"/>
                  </a:lnTo>
                  <a:lnTo>
                    <a:pt x="825" y="191"/>
                  </a:lnTo>
                  <a:lnTo>
                    <a:pt x="831" y="203"/>
                  </a:lnTo>
                  <a:lnTo>
                    <a:pt x="833" y="203"/>
                  </a:lnTo>
                  <a:lnTo>
                    <a:pt x="838" y="212"/>
                  </a:lnTo>
                  <a:lnTo>
                    <a:pt x="840" y="214"/>
                  </a:lnTo>
                  <a:lnTo>
                    <a:pt x="854" y="243"/>
                  </a:lnTo>
                  <a:lnTo>
                    <a:pt x="873" y="269"/>
                  </a:lnTo>
                  <a:lnTo>
                    <a:pt x="877" y="275"/>
                  </a:lnTo>
                  <a:lnTo>
                    <a:pt x="888" y="288"/>
                  </a:lnTo>
                  <a:lnTo>
                    <a:pt x="896" y="294"/>
                  </a:lnTo>
                  <a:lnTo>
                    <a:pt x="905" y="302"/>
                  </a:lnTo>
                  <a:lnTo>
                    <a:pt x="911" y="313"/>
                  </a:lnTo>
                  <a:lnTo>
                    <a:pt x="922" y="332"/>
                  </a:lnTo>
                  <a:lnTo>
                    <a:pt x="928" y="338"/>
                  </a:lnTo>
                  <a:lnTo>
                    <a:pt x="936" y="349"/>
                  </a:lnTo>
                  <a:lnTo>
                    <a:pt x="949" y="363"/>
                  </a:lnTo>
                  <a:lnTo>
                    <a:pt x="953" y="369"/>
                  </a:lnTo>
                  <a:lnTo>
                    <a:pt x="955" y="369"/>
                  </a:lnTo>
                  <a:lnTo>
                    <a:pt x="964" y="380"/>
                  </a:lnTo>
                  <a:lnTo>
                    <a:pt x="980" y="391"/>
                  </a:lnTo>
                  <a:lnTo>
                    <a:pt x="993" y="401"/>
                  </a:lnTo>
                  <a:lnTo>
                    <a:pt x="995" y="403"/>
                  </a:lnTo>
                  <a:lnTo>
                    <a:pt x="1003" y="405"/>
                  </a:lnTo>
                  <a:lnTo>
                    <a:pt x="1005" y="409"/>
                  </a:lnTo>
                  <a:lnTo>
                    <a:pt x="1008" y="409"/>
                  </a:lnTo>
                  <a:lnTo>
                    <a:pt x="1010" y="407"/>
                  </a:lnTo>
                  <a:lnTo>
                    <a:pt x="1016" y="407"/>
                  </a:lnTo>
                  <a:lnTo>
                    <a:pt x="1029" y="407"/>
                  </a:lnTo>
                  <a:lnTo>
                    <a:pt x="1047" y="397"/>
                  </a:lnTo>
                  <a:lnTo>
                    <a:pt x="1056" y="395"/>
                  </a:lnTo>
                  <a:lnTo>
                    <a:pt x="1066" y="390"/>
                  </a:lnTo>
                  <a:lnTo>
                    <a:pt x="1071" y="390"/>
                  </a:lnTo>
                  <a:lnTo>
                    <a:pt x="1081" y="391"/>
                  </a:lnTo>
                  <a:lnTo>
                    <a:pt x="1083" y="388"/>
                  </a:lnTo>
                  <a:lnTo>
                    <a:pt x="1087" y="386"/>
                  </a:lnTo>
                  <a:lnTo>
                    <a:pt x="1087" y="380"/>
                  </a:lnTo>
                  <a:lnTo>
                    <a:pt x="1092" y="376"/>
                  </a:lnTo>
                  <a:lnTo>
                    <a:pt x="1094" y="374"/>
                  </a:lnTo>
                  <a:lnTo>
                    <a:pt x="1094" y="370"/>
                  </a:lnTo>
                  <a:lnTo>
                    <a:pt x="1094" y="369"/>
                  </a:lnTo>
                  <a:lnTo>
                    <a:pt x="1092" y="365"/>
                  </a:lnTo>
                  <a:lnTo>
                    <a:pt x="1092" y="363"/>
                  </a:lnTo>
                  <a:lnTo>
                    <a:pt x="1098" y="357"/>
                  </a:lnTo>
                  <a:lnTo>
                    <a:pt x="1102" y="355"/>
                  </a:lnTo>
                  <a:lnTo>
                    <a:pt x="1104" y="351"/>
                  </a:lnTo>
                  <a:lnTo>
                    <a:pt x="1110" y="348"/>
                  </a:lnTo>
                  <a:lnTo>
                    <a:pt x="1113" y="338"/>
                  </a:lnTo>
                  <a:lnTo>
                    <a:pt x="1110" y="338"/>
                  </a:lnTo>
                  <a:lnTo>
                    <a:pt x="1110" y="336"/>
                  </a:lnTo>
                  <a:lnTo>
                    <a:pt x="1110" y="334"/>
                  </a:lnTo>
                  <a:lnTo>
                    <a:pt x="1110" y="332"/>
                  </a:lnTo>
                  <a:lnTo>
                    <a:pt x="1111" y="332"/>
                  </a:lnTo>
                  <a:lnTo>
                    <a:pt x="1115" y="327"/>
                  </a:lnTo>
                  <a:lnTo>
                    <a:pt x="1119" y="327"/>
                  </a:lnTo>
                  <a:lnTo>
                    <a:pt x="1125" y="327"/>
                  </a:lnTo>
                  <a:lnTo>
                    <a:pt x="1127" y="330"/>
                  </a:lnTo>
                  <a:lnTo>
                    <a:pt x="1131" y="332"/>
                  </a:lnTo>
                  <a:lnTo>
                    <a:pt x="1127" y="334"/>
                  </a:lnTo>
                  <a:lnTo>
                    <a:pt x="1121" y="336"/>
                  </a:lnTo>
                  <a:lnTo>
                    <a:pt x="1121" y="338"/>
                  </a:lnTo>
                  <a:lnTo>
                    <a:pt x="1125" y="344"/>
                  </a:lnTo>
                  <a:lnTo>
                    <a:pt x="1131" y="353"/>
                  </a:lnTo>
                  <a:lnTo>
                    <a:pt x="1142" y="363"/>
                  </a:lnTo>
                  <a:lnTo>
                    <a:pt x="1161" y="372"/>
                  </a:lnTo>
                  <a:lnTo>
                    <a:pt x="1167" y="372"/>
                  </a:lnTo>
                  <a:lnTo>
                    <a:pt x="1173" y="376"/>
                  </a:lnTo>
                  <a:lnTo>
                    <a:pt x="1176" y="372"/>
                  </a:lnTo>
                  <a:lnTo>
                    <a:pt x="1182" y="372"/>
                  </a:lnTo>
                  <a:lnTo>
                    <a:pt x="1188" y="370"/>
                  </a:lnTo>
                  <a:lnTo>
                    <a:pt x="1190" y="365"/>
                  </a:lnTo>
                  <a:lnTo>
                    <a:pt x="1192" y="361"/>
                  </a:lnTo>
                  <a:lnTo>
                    <a:pt x="1194" y="359"/>
                  </a:lnTo>
                  <a:lnTo>
                    <a:pt x="1197" y="355"/>
                  </a:lnTo>
                  <a:lnTo>
                    <a:pt x="1197" y="349"/>
                  </a:lnTo>
                  <a:lnTo>
                    <a:pt x="1197" y="348"/>
                  </a:lnTo>
                  <a:lnTo>
                    <a:pt x="1194" y="340"/>
                  </a:lnTo>
                  <a:lnTo>
                    <a:pt x="1197" y="338"/>
                  </a:lnTo>
                  <a:lnTo>
                    <a:pt x="1199" y="334"/>
                  </a:lnTo>
                  <a:lnTo>
                    <a:pt x="1203" y="334"/>
                  </a:lnTo>
                  <a:lnTo>
                    <a:pt x="1209" y="334"/>
                  </a:lnTo>
                  <a:lnTo>
                    <a:pt x="1215" y="328"/>
                  </a:lnTo>
                  <a:lnTo>
                    <a:pt x="1234" y="323"/>
                  </a:lnTo>
                  <a:lnTo>
                    <a:pt x="1237" y="323"/>
                  </a:lnTo>
                  <a:lnTo>
                    <a:pt x="1243" y="323"/>
                  </a:lnTo>
                  <a:lnTo>
                    <a:pt x="1249" y="321"/>
                  </a:lnTo>
                  <a:lnTo>
                    <a:pt x="1255" y="321"/>
                  </a:lnTo>
                  <a:lnTo>
                    <a:pt x="1264" y="321"/>
                  </a:lnTo>
                  <a:lnTo>
                    <a:pt x="1268" y="321"/>
                  </a:lnTo>
                  <a:lnTo>
                    <a:pt x="1276" y="321"/>
                  </a:lnTo>
                  <a:lnTo>
                    <a:pt x="1281" y="321"/>
                  </a:lnTo>
                  <a:lnTo>
                    <a:pt x="1283" y="321"/>
                  </a:lnTo>
                  <a:lnTo>
                    <a:pt x="1283" y="317"/>
                  </a:lnTo>
                  <a:lnTo>
                    <a:pt x="1285" y="317"/>
                  </a:lnTo>
                  <a:lnTo>
                    <a:pt x="1289" y="317"/>
                  </a:lnTo>
                  <a:lnTo>
                    <a:pt x="1289" y="321"/>
                  </a:lnTo>
                  <a:lnTo>
                    <a:pt x="1295" y="323"/>
                  </a:lnTo>
                  <a:lnTo>
                    <a:pt x="1300" y="328"/>
                  </a:lnTo>
                  <a:lnTo>
                    <a:pt x="1302" y="328"/>
                  </a:lnTo>
                  <a:lnTo>
                    <a:pt x="1314" y="332"/>
                  </a:lnTo>
                  <a:lnTo>
                    <a:pt x="1318" y="328"/>
                  </a:lnTo>
                  <a:lnTo>
                    <a:pt x="1320" y="327"/>
                  </a:lnTo>
                  <a:lnTo>
                    <a:pt x="1329" y="327"/>
                  </a:lnTo>
                  <a:lnTo>
                    <a:pt x="1333" y="327"/>
                  </a:lnTo>
                  <a:lnTo>
                    <a:pt x="1335" y="332"/>
                  </a:lnTo>
                  <a:lnTo>
                    <a:pt x="1346" y="338"/>
                  </a:lnTo>
                  <a:lnTo>
                    <a:pt x="1352" y="338"/>
                  </a:lnTo>
                  <a:lnTo>
                    <a:pt x="1358" y="338"/>
                  </a:lnTo>
                  <a:lnTo>
                    <a:pt x="1358" y="334"/>
                  </a:lnTo>
                  <a:lnTo>
                    <a:pt x="1362" y="330"/>
                  </a:lnTo>
                  <a:lnTo>
                    <a:pt x="1363" y="330"/>
                  </a:lnTo>
                  <a:lnTo>
                    <a:pt x="1369" y="330"/>
                  </a:lnTo>
                  <a:lnTo>
                    <a:pt x="1373" y="334"/>
                  </a:lnTo>
                  <a:lnTo>
                    <a:pt x="1375" y="338"/>
                  </a:lnTo>
                  <a:lnTo>
                    <a:pt x="1375" y="344"/>
                  </a:lnTo>
                  <a:lnTo>
                    <a:pt x="1377" y="346"/>
                  </a:lnTo>
                  <a:lnTo>
                    <a:pt x="1384" y="351"/>
                  </a:lnTo>
                  <a:lnTo>
                    <a:pt x="1384" y="355"/>
                  </a:lnTo>
                  <a:lnTo>
                    <a:pt x="1388" y="359"/>
                  </a:lnTo>
                  <a:lnTo>
                    <a:pt x="1384" y="359"/>
                  </a:lnTo>
                  <a:lnTo>
                    <a:pt x="1383" y="365"/>
                  </a:lnTo>
                  <a:lnTo>
                    <a:pt x="1379" y="367"/>
                  </a:lnTo>
                  <a:lnTo>
                    <a:pt x="1377" y="370"/>
                  </a:lnTo>
                  <a:lnTo>
                    <a:pt x="1375" y="372"/>
                  </a:lnTo>
                  <a:lnTo>
                    <a:pt x="1367" y="376"/>
                  </a:lnTo>
                  <a:lnTo>
                    <a:pt x="1363" y="376"/>
                  </a:lnTo>
                  <a:lnTo>
                    <a:pt x="1362" y="376"/>
                  </a:lnTo>
                  <a:lnTo>
                    <a:pt x="1358" y="376"/>
                  </a:lnTo>
                  <a:lnTo>
                    <a:pt x="1356" y="376"/>
                  </a:lnTo>
                  <a:lnTo>
                    <a:pt x="1350" y="374"/>
                  </a:lnTo>
                  <a:lnTo>
                    <a:pt x="1346" y="376"/>
                  </a:lnTo>
                  <a:lnTo>
                    <a:pt x="1346" y="374"/>
                  </a:lnTo>
                  <a:lnTo>
                    <a:pt x="1339" y="370"/>
                  </a:lnTo>
                  <a:lnTo>
                    <a:pt x="1335" y="369"/>
                  </a:lnTo>
                  <a:lnTo>
                    <a:pt x="1333" y="370"/>
                  </a:lnTo>
                  <a:lnTo>
                    <a:pt x="1333" y="374"/>
                  </a:lnTo>
                  <a:lnTo>
                    <a:pt x="1329" y="384"/>
                  </a:lnTo>
                  <a:lnTo>
                    <a:pt x="1331" y="384"/>
                  </a:lnTo>
                  <a:lnTo>
                    <a:pt x="1331" y="388"/>
                  </a:lnTo>
                  <a:lnTo>
                    <a:pt x="1333" y="390"/>
                  </a:lnTo>
                  <a:lnTo>
                    <a:pt x="1339" y="390"/>
                  </a:lnTo>
                  <a:lnTo>
                    <a:pt x="1339" y="393"/>
                  </a:lnTo>
                  <a:lnTo>
                    <a:pt x="1337" y="393"/>
                  </a:lnTo>
                  <a:lnTo>
                    <a:pt x="1337" y="395"/>
                  </a:lnTo>
                  <a:lnTo>
                    <a:pt x="1333" y="399"/>
                  </a:lnTo>
                  <a:lnTo>
                    <a:pt x="1327" y="403"/>
                  </a:lnTo>
                  <a:lnTo>
                    <a:pt x="1321" y="405"/>
                  </a:lnTo>
                  <a:lnTo>
                    <a:pt x="1318" y="409"/>
                  </a:lnTo>
                  <a:lnTo>
                    <a:pt x="1316" y="411"/>
                  </a:lnTo>
                  <a:lnTo>
                    <a:pt x="1316" y="418"/>
                  </a:lnTo>
                  <a:lnTo>
                    <a:pt x="1320" y="418"/>
                  </a:lnTo>
                  <a:lnTo>
                    <a:pt x="1320" y="424"/>
                  </a:lnTo>
                  <a:lnTo>
                    <a:pt x="1321" y="424"/>
                  </a:lnTo>
                  <a:lnTo>
                    <a:pt x="1321" y="426"/>
                  </a:lnTo>
                  <a:lnTo>
                    <a:pt x="1320" y="428"/>
                  </a:lnTo>
                  <a:lnTo>
                    <a:pt x="1320" y="433"/>
                  </a:lnTo>
                  <a:lnTo>
                    <a:pt x="1314" y="439"/>
                  </a:lnTo>
                  <a:lnTo>
                    <a:pt x="1314" y="443"/>
                  </a:lnTo>
                  <a:lnTo>
                    <a:pt x="1314" y="445"/>
                  </a:lnTo>
                  <a:lnTo>
                    <a:pt x="1314" y="452"/>
                  </a:lnTo>
                  <a:lnTo>
                    <a:pt x="1318" y="458"/>
                  </a:lnTo>
                  <a:lnTo>
                    <a:pt x="1314" y="460"/>
                  </a:lnTo>
                  <a:lnTo>
                    <a:pt x="1318" y="466"/>
                  </a:lnTo>
                  <a:lnTo>
                    <a:pt x="1321" y="470"/>
                  </a:lnTo>
                  <a:lnTo>
                    <a:pt x="1321" y="472"/>
                  </a:lnTo>
                  <a:lnTo>
                    <a:pt x="1323" y="473"/>
                  </a:lnTo>
                  <a:lnTo>
                    <a:pt x="1323" y="477"/>
                  </a:lnTo>
                  <a:lnTo>
                    <a:pt x="1323" y="481"/>
                  </a:lnTo>
                  <a:lnTo>
                    <a:pt x="1327" y="487"/>
                  </a:lnTo>
                  <a:lnTo>
                    <a:pt x="1323" y="489"/>
                  </a:lnTo>
                  <a:lnTo>
                    <a:pt x="1327" y="489"/>
                  </a:lnTo>
                  <a:lnTo>
                    <a:pt x="1333" y="496"/>
                  </a:lnTo>
                  <a:lnTo>
                    <a:pt x="1333" y="498"/>
                  </a:lnTo>
                  <a:lnTo>
                    <a:pt x="1333" y="502"/>
                  </a:lnTo>
                  <a:lnTo>
                    <a:pt x="1331" y="508"/>
                  </a:lnTo>
                  <a:lnTo>
                    <a:pt x="1329" y="508"/>
                  </a:lnTo>
                  <a:lnTo>
                    <a:pt x="1327" y="510"/>
                  </a:lnTo>
                  <a:lnTo>
                    <a:pt x="1321" y="510"/>
                  </a:lnTo>
                  <a:lnTo>
                    <a:pt x="1321" y="514"/>
                  </a:lnTo>
                  <a:lnTo>
                    <a:pt x="1316" y="515"/>
                  </a:lnTo>
                  <a:lnTo>
                    <a:pt x="1312" y="515"/>
                  </a:lnTo>
                  <a:lnTo>
                    <a:pt x="1310" y="517"/>
                  </a:lnTo>
                  <a:lnTo>
                    <a:pt x="1306" y="519"/>
                  </a:lnTo>
                  <a:lnTo>
                    <a:pt x="1304" y="517"/>
                  </a:lnTo>
                  <a:lnTo>
                    <a:pt x="1300" y="519"/>
                  </a:lnTo>
                  <a:lnTo>
                    <a:pt x="1295" y="517"/>
                  </a:lnTo>
                  <a:lnTo>
                    <a:pt x="1291" y="519"/>
                  </a:lnTo>
                  <a:lnTo>
                    <a:pt x="1285" y="519"/>
                  </a:lnTo>
                  <a:lnTo>
                    <a:pt x="1283" y="519"/>
                  </a:lnTo>
                  <a:lnTo>
                    <a:pt x="1279" y="519"/>
                  </a:lnTo>
                  <a:lnTo>
                    <a:pt x="1276" y="521"/>
                  </a:lnTo>
                  <a:lnTo>
                    <a:pt x="1266" y="525"/>
                  </a:lnTo>
                  <a:lnTo>
                    <a:pt x="1264" y="529"/>
                  </a:lnTo>
                  <a:lnTo>
                    <a:pt x="1258" y="533"/>
                  </a:lnTo>
                  <a:lnTo>
                    <a:pt x="1253" y="533"/>
                  </a:lnTo>
                  <a:lnTo>
                    <a:pt x="1243" y="533"/>
                  </a:lnTo>
                  <a:lnTo>
                    <a:pt x="1236" y="529"/>
                  </a:lnTo>
                  <a:lnTo>
                    <a:pt x="1222" y="529"/>
                  </a:lnTo>
                  <a:lnTo>
                    <a:pt x="1201" y="525"/>
                  </a:lnTo>
                  <a:lnTo>
                    <a:pt x="1195" y="529"/>
                  </a:lnTo>
                  <a:lnTo>
                    <a:pt x="1192" y="527"/>
                  </a:lnTo>
                  <a:lnTo>
                    <a:pt x="1188" y="531"/>
                  </a:lnTo>
                  <a:lnTo>
                    <a:pt x="1182" y="538"/>
                  </a:lnTo>
                  <a:lnTo>
                    <a:pt x="1173" y="544"/>
                  </a:lnTo>
                  <a:lnTo>
                    <a:pt x="1169" y="544"/>
                  </a:lnTo>
                  <a:lnTo>
                    <a:pt x="1165" y="542"/>
                  </a:lnTo>
                  <a:lnTo>
                    <a:pt x="1163" y="542"/>
                  </a:lnTo>
                  <a:lnTo>
                    <a:pt x="1148" y="546"/>
                  </a:lnTo>
                  <a:lnTo>
                    <a:pt x="1140" y="552"/>
                  </a:lnTo>
                  <a:lnTo>
                    <a:pt x="1138" y="552"/>
                  </a:lnTo>
                  <a:lnTo>
                    <a:pt x="1136" y="552"/>
                  </a:lnTo>
                  <a:lnTo>
                    <a:pt x="1136" y="546"/>
                  </a:lnTo>
                  <a:lnTo>
                    <a:pt x="1134" y="542"/>
                  </a:lnTo>
                  <a:lnTo>
                    <a:pt x="1131" y="542"/>
                  </a:lnTo>
                  <a:lnTo>
                    <a:pt x="1129" y="542"/>
                  </a:lnTo>
                  <a:lnTo>
                    <a:pt x="1129" y="540"/>
                  </a:lnTo>
                  <a:lnTo>
                    <a:pt x="1131" y="536"/>
                  </a:lnTo>
                  <a:lnTo>
                    <a:pt x="1131" y="535"/>
                  </a:lnTo>
                  <a:lnTo>
                    <a:pt x="1127" y="531"/>
                  </a:lnTo>
                  <a:lnTo>
                    <a:pt x="1117" y="521"/>
                  </a:lnTo>
                  <a:lnTo>
                    <a:pt x="1098" y="506"/>
                  </a:lnTo>
                  <a:lnTo>
                    <a:pt x="1085" y="500"/>
                  </a:lnTo>
                  <a:lnTo>
                    <a:pt x="1081" y="500"/>
                  </a:lnTo>
                  <a:lnTo>
                    <a:pt x="1069" y="493"/>
                  </a:lnTo>
                  <a:lnTo>
                    <a:pt x="1050" y="485"/>
                  </a:lnTo>
                  <a:lnTo>
                    <a:pt x="1043" y="485"/>
                  </a:lnTo>
                  <a:lnTo>
                    <a:pt x="1035" y="485"/>
                  </a:lnTo>
                  <a:lnTo>
                    <a:pt x="1026" y="489"/>
                  </a:lnTo>
                  <a:lnTo>
                    <a:pt x="1006" y="500"/>
                  </a:lnTo>
                  <a:lnTo>
                    <a:pt x="1001" y="504"/>
                  </a:lnTo>
                  <a:lnTo>
                    <a:pt x="999" y="508"/>
                  </a:lnTo>
                  <a:lnTo>
                    <a:pt x="995" y="506"/>
                  </a:lnTo>
                  <a:lnTo>
                    <a:pt x="984" y="519"/>
                  </a:lnTo>
                  <a:lnTo>
                    <a:pt x="976" y="529"/>
                  </a:lnTo>
                  <a:lnTo>
                    <a:pt x="974" y="538"/>
                  </a:lnTo>
                  <a:lnTo>
                    <a:pt x="978" y="538"/>
                  </a:lnTo>
                  <a:lnTo>
                    <a:pt x="978" y="540"/>
                  </a:lnTo>
                  <a:lnTo>
                    <a:pt x="980" y="542"/>
                  </a:lnTo>
                  <a:lnTo>
                    <a:pt x="980" y="544"/>
                  </a:lnTo>
                  <a:lnTo>
                    <a:pt x="987" y="546"/>
                  </a:lnTo>
                  <a:lnTo>
                    <a:pt x="991" y="546"/>
                  </a:lnTo>
                  <a:lnTo>
                    <a:pt x="991" y="550"/>
                  </a:lnTo>
                  <a:lnTo>
                    <a:pt x="984" y="556"/>
                  </a:lnTo>
                  <a:lnTo>
                    <a:pt x="982" y="556"/>
                  </a:lnTo>
                  <a:lnTo>
                    <a:pt x="968" y="559"/>
                  </a:lnTo>
                  <a:lnTo>
                    <a:pt x="968" y="563"/>
                  </a:lnTo>
                  <a:lnTo>
                    <a:pt x="968" y="567"/>
                  </a:lnTo>
                  <a:lnTo>
                    <a:pt x="974" y="575"/>
                  </a:lnTo>
                  <a:lnTo>
                    <a:pt x="978" y="575"/>
                  </a:lnTo>
                  <a:lnTo>
                    <a:pt x="980" y="575"/>
                  </a:lnTo>
                  <a:lnTo>
                    <a:pt x="978" y="578"/>
                  </a:lnTo>
                  <a:lnTo>
                    <a:pt x="972" y="575"/>
                  </a:lnTo>
                  <a:lnTo>
                    <a:pt x="968" y="575"/>
                  </a:lnTo>
                  <a:lnTo>
                    <a:pt x="968" y="573"/>
                  </a:lnTo>
                  <a:lnTo>
                    <a:pt x="963" y="571"/>
                  </a:lnTo>
                  <a:lnTo>
                    <a:pt x="961" y="571"/>
                  </a:lnTo>
                  <a:lnTo>
                    <a:pt x="957" y="567"/>
                  </a:lnTo>
                  <a:lnTo>
                    <a:pt x="955" y="567"/>
                  </a:lnTo>
                  <a:lnTo>
                    <a:pt x="951" y="567"/>
                  </a:lnTo>
                  <a:lnTo>
                    <a:pt x="949" y="569"/>
                  </a:lnTo>
                  <a:lnTo>
                    <a:pt x="945" y="569"/>
                  </a:lnTo>
                  <a:lnTo>
                    <a:pt x="940" y="569"/>
                  </a:lnTo>
                  <a:lnTo>
                    <a:pt x="932" y="571"/>
                  </a:lnTo>
                  <a:lnTo>
                    <a:pt x="930" y="571"/>
                  </a:lnTo>
                  <a:lnTo>
                    <a:pt x="930" y="577"/>
                  </a:lnTo>
                  <a:lnTo>
                    <a:pt x="932" y="584"/>
                  </a:lnTo>
                  <a:lnTo>
                    <a:pt x="930" y="582"/>
                  </a:lnTo>
                  <a:lnTo>
                    <a:pt x="930" y="586"/>
                  </a:lnTo>
                  <a:lnTo>
                    <a:pt x="930" y="592"/>
                  </a:lnTo>
                  <a:lnTo>
                    <a:pt x="921" y="594"/>
                  </a:lnTo>
                  <a:lnTo>
                    <a:pt x="913" y="598"/>
                  </a:lnTo>
                  <a:lnTo>
                    <a:pt x="909" y="596"/>
                  </a:lnTo>
                  <a:lnTo>
                    <a:pt x="909" y="599"/>
                  </a:lnTo>
                  <a:lnTo>
                    <a:pt x="907" y="599"/>
                  </a:lnTo>
                  <a:lnTo>
                    <a:pt x="903" y="599"/>
                  </a:lnTo>
                  <a:lnTo>
                    <a:pt x="901" y="601"/>
                  </a:lnTo>
                  <a:lnTo>
                    <a:pt x="898" y="605"/>
                  </a:lnTo>
                  <a:lnTo>
                    <a:pt x="894" y="615"/>
                  </a:lnTo>
                  <a:lnTo>
                    <a:pt x="892" y="620"/>
                  </a:lnTo>
                  <a:lnTo>
                    <a:pt x="888" y="632"/>
                  </a:lnTo>
                  <a:lnTo>
                    <a:pt x="890" y="634"/>
                  </a:lnTo>
                  <a:lnTo>
                    <a:pt x="888" y="638"/>
                  </a:lnTo>
                  <a:lnTo>
                    <a:pt x="884" y="643"/>
                  </a:lnTo>
                  <a:lnTo>
                    <a:pt x="879" y="645"/>
                  </a:lnTo>
                  <a:lnTo>
                    <a:pt x="877" y="651"/>
                  </a:lnTo>
                  <a:lnTo>
                    <a:pt x="873" y="651"/>
                  </a:lnTo>
                  <a:lnTo>
                    <a:pt x="871" y="651"/>
                  </a:lnTo>
                  <a:lnTo>
                    <a:pt x="869" y="651"/>
                  </a:lnTo>
                  <a:lnTo>
                    <a:pt x="865" y="647"/>
                  </a:lnTo>
                  <a:lnTo>
                    <a:pt x="863" y="647"/>
                  </a:lnTo>
                  <a:lnTo>
                    <a:pt x="863" y="645"/>
                  </a:lnTo>
                  <a:lnTo>
                    <a:pt x="863" y="641"/>
                  </a:lnTo>
                  <a:lnTo>
                    <a:pt x="863" y="639"/>
                  </a:lnTo>
                  <a:lnTo>
                    <a:pt x="858" y="636"/>
                  </a:lnTo>
                  <a:lnTo>
                    <a:pt x="854" y="634"/>
                  </a:lnTo>
                  <a:lnTo>
                    <a:pt x="846" y="634"/>
                  </a:lnTo>
                  <a:lnTo>
                    <a:pt x="842" y="634"/>
                  </a:lnTo>
                  <a:lnTo>
                    <a:pt x="840" y="632"/>
                  </a:lnTo>
                  <a:lnTo>
                    <a:pt x="831" y="628"/>
                  </a:lnTo>
                  <a:lnTo>
                    <a:pt x="829" y="628"/>
                  </a:lnTo>
                  <a:lnTo>
                    <a:pt x="821" y="634"/>
                  </a:lnTo>
                  <a:lnTo>
                    <a:pt x="819" y="634"/>
                  </a:lnTo>
                  <a:lnTo>
                    <a:pt x="816" y="634"/>
                  </a:lnTo>
                  <a:lnTo>
                    <a:pt x="816" y="638"/>
                  </a:lnTo>
                  <a:lnTo>
                    <a:pt x="816" y="639"/>
                  </a:lnTo>
                  <a:lnTo>
                    <a:pt x="814" y="638"/>
                  </a:lnTo>
                  <a:lnTo>
                    <a:pt x="810" y="639"/>
                  </a:lnTo>
                  <a:lnTo>
                    <a:pt x="804" y="638"/>
                  </a:lnTo>
                  <a:lnTo>
                    <a:pt x="802" y="638"/>
                  </a:lnTo>
                  <a:lnTo>
                    <a:pt x="796" y="639"/>
                  </a:lnTo>
                  <a:lnTo>
                    <a:pt x="793" y="639"/>
                  </a:lnTo>
                  <a:lnTo>
                    <a:pt x="787" y="639"/>
                  </a:lnTo>
                  <a:lnTo>
                    <a:pt x="785" y="639"/>
                  </a:lnTo>
                  <a:lnTo>
                    <a:pt x="781" y="639"/>
                  </a:lnTo>
                  <a:lnTo>
                    <a:pt x="772" y="639"/>
                  </a:lnTo>
                  <a:lnTo>
                    <a:pt x="764" y="643"/>
                  </a:lnTo>
                  <a:lnTo>
                    <a:pt x="760" y="645"/>
                  </a:lnTo>
                  <a:lnTo>
                    <a:pt x="754" y="643"/>
                  </a:lnTo>
                  <a:lnTo>
                    <a:pt x="743" y="651"/>
                  </a:lnTo>
                  <a:lnTo>
                    <a:pt x="733" y="655"/>
                  </a:lnTo>
                  <a:lnTo>
                    <a:pt x="730" y="655"/>
                  </a:lnTo>
                  <a:lnTo>
                    <a:pt x="728" y="655"/>
                  </a:lnTo>
                  <a:lnTo>
                    <a:pt x="724" y="657"/>
                  </a:lnTo>
                  <a:lnTo>
                    <a:pt x="716" y="662"/>
                  </a:lnTo>
                  <a:lnTo>
                    <a:pt x="711" y="666"/>
                  </a:lnTo>
                  <a:lnTo>
                    <a:pt x="707" y="668"/>
                  </a:lnTo>
                  <a:lnTo>
                    <a:pt x="703" y="672"/>
                  </a:lnTo>
                  <a:lnTo>
                    <a:pt x="697" y="672"/>
                  </a:lnTo>
                  <a:lnTo>
                    <a:pt x="691" y="674"/>
                  </a:lnTo>
                  <a:lnTo>
                    <a:pt x="690" y="680"/>
                  </a:lnTo>
                  <a:lnTo>
                    <a:pt x="680" y="683"/>
                  </a:lnTo>
                  <a:lnTo>
                    <a:pt x="670" y="689"/>
                  </a:lnTo>
                  <a:lnTo>
                    <a:pt x="665" y="695"/>
                  </a:lnTo>
                  <a:lnTo>
                    <a:pt x="663" y="697"/>
                  </a:lnTo>
                  <a:lnTo>
                    <a:pt x="649" y="710"/>
                  </a:lnTo>
                  <a:lnTo>
                    <a:pt x="648" y="720"/>
                  </a:lnTo>
                  <a:lnTo>
                    <a:pt x="644" y="731"/>
                  </a:lnTo>
                  <a:lnTo>
                    <a:pt x="640" y="733"/>
                  </a:lnTo>
                  <a:lnTo>
                    <a:pt x="640" y="741"/>
                  </a:lnTo>
                  <a:lnTo>
                    <a:pt x="638" y="746"/>
                  </a:lnTo>
                  <a:lnTo>
                    <a:pt x="638" y="750"/>
                  </a:lnTo>
                  <a:lnTo>
                    <a:pt x="632" y="750"/>
                  </a:lnTo>
                  <a:lnTo>
                    <a:pt x="632" y="752"/>
                  </a:lnTo>
                  <a:lnTo>
                    <a:pt x="628" y="760"/>
                  </a:lnTo>
                  <a:lnTo>
                    <a:pt x="628" y="762"/>
                  </a:lnTo>
                  <a:lnTo>
                    <a:pt x="630" y="765"/>
                  </a:lnTo>
                  <a:lnTo>
                    <a:pt x="630" y="767"/>
                  </a:lnTo>
                  <a:lnTo>
                    <a:pt x="630" y="773"/>
                  </a:lnTo>
                  <a:lnTo>
                    <a:pt x="628" y="777"/>
                  </a:lnTo>
                  <a:lnTo>
                    <a:pt x="625" y="773"/>
                  </a:lnTo>
                  <a:lnTo>
                    <a:pt x="621" y="771"/>
                  </a:lnTo>
                  <a:lnTo>
                    <a:pt x="619" y="771"/>
                  </a:lnTo>
                  <a:lnTo>
                    <a:pt x="615" y="773"/>
                  </a:lnTo>
                  <a:lnTo>
                    <a:pt x="613" y="775"/>
                  </a:lnTo>
                  <a:lnTo>
                    <a:pt x="609" y="775"/>
                  </a:lnTo>
                  <a:lnTo>
                    <a:pt x="607" y="779"/>
                  </a:lnTo>
                  <a:lnTo>
                    <a:pt x="607" y="775"/>
                  </a:lnTo>
                  <a:lnTo>
                    <a:pt x="604" y="779"/>
                  </a:lnTo>
                  <a:lnTo>
                    <a:pt x="604" y="781"/>
                  </a:lnTo>
                  <a:lnTo>
                    <a:pt x="604" y="784"/>
                  </a:lnTo>
                  <a:lnTo>
                    <a:pt x="602" y="790"/>
                  </a:lnTo>
                  <a:lnTo>
                    <a:pt x="602" y="792"/>
                  </a:lnTo>
                  <a:lnTo>
                    <a:pt x="600" y="792"/>
                  </a:lnTo>
                  <a:lnTo>
                    <a:pt x="594" y="792"/>
                  </a:lnTo>
                  <a:lnTo>
                    <a:pt x="590" y="794"/>
                  </a:lnTo>
                  <a:lnTo>
                    <a:pt x="586" y="794"/>
                  </a:lnTo>
                  <a:lnTo>
                    <a:pt x="579" y="796"/>
                  </a:lnTo>
                  <a:lnTo>
                    <a:pt x="573" y="802"/>
                  </a:lnTo>
                  <a:lnTo>
                    <a:pt x="567" y="809"/>
                  </a:lnTo>
                  <a:lnTo>
                    <a:pt x="562" y="823"/>
                  </a:lnTo>
                  <a:lnTo>
                    <a:pt x="564" y="826"/>
                  </a:lnTo>
                  <a:lnTo>
                    <a:pt x="560" y="828"/>
                  </a:lnTo>
                  <a:lnTo>
                    <a:pt x="558" y="828"/>
                  </a:lnTo>
                  <a:lnTo>
                    <a:pt x="550" y="828"/>
                  </a:lnTo>
                  <a:lnTo>
                    <a:pt x="548" y="828"/>
                  </a:lnTo>
                  <a:lnTo>
                    <a:pt x="546" y="832"/>
                  </a:lnTo>
                  <a:lnTo>
                    <a:pt x="541" y="832"/>
                  </a:lnTo>
                  <a:lnTo>
                    <a:pt x="535" y="834"/>
                  </a:lnTo>
                  <a:lnTo>
                    <a:pt x="533" y="838"/>
                  </a:lnTo>
                  <a:lnTo>
                    <a:pt x="527" y="838"/>
                  </a:lnTo>
                  <a:lnTo>
                    <a:pt x="523" y="838"/>
                  </a:lnTo>
                  <a:lnTo>
                    <a:pt x="522" y="838"/>
                  </a:lnTo>
                  <a:lnTo>
                    <a:pt x="512" y="842"/>
                  </a:lnTo>
                  <a:lnTo>
                    <a:pt x="510" y="847"/>
                  </a:lnTo>
                  <a:lnTo>
                    <a:pt x="506" y="847"/>
                  </a:lnTo>
                  <a:lnTo>
                    <a:pt x="502" y="847"/>
                  </a:lnTo>
                  <a:lnTo>
                    <a:pt x="501" y="847"/>
                  </a:lnTo>
                  <a:lnTo>
                    <a:pt x="497" y="844"/>
                  </a:lnTo>
                  <a:lnTo>
                    <a:pt x="485" y="842"/>
                  </a:lnTo>
                  <a:lnTo>
                    <a:pt x="481" y="842"/>
                  </a:lnTo>
                  <a:lnTo>
                    <a:pt x="480" y="842"/>
                  </a:lnTo>
                  <a:lnTo>
                    <a:pt x="474" y="842"/>
                  </a:lnTo>
                  <a:lnTo>
                    <a:pt x="470" y="838"/>
                  </a:lnTo>
                  <a:lnTo>
                    <a:pt x="460" y="844"/>
                  </a:lnTo>
                  <a:lnTo>
                    <a:pt x="459" y="844"/>
                  </a:lnTo>
                  <a:lnTo>
                    <a:pt x="457" y="844"/>
                  </a:lnTo>
                  <a:lnTo>
                    <a:pt x="455" y="844"/>
                  </a:lnTo>
                  <a:lnTo>
                    <a:pt x="455" y="847"/>
                  </a:lnTo>
                  <a:lnTo>
                    <a:pt x="451" y="847"/>
                  </a:lnTo>
                  <a:lnTo>
                    <a:pt x="445" y="849"/>
                  </a:lnTo>
                  <a:lnTo>
                    <a:pt x="449" y="844"/>
                  </a:lnTo>
                  <a:lnTo>
                    <a:pt x="451" y="844"/>
                  </a:lnTo>
                  <a:lnTo>
                    <a:pt x="455" y="840"/>
                  </a:lnTo>
                  <a:lnTo>
                    <a:pt x="457" y="840"/>
                  </a:lnTo>
                  <a:lnTo>
                    <a:pt x="464" y="836"/>
                  </a:lnTo>
                  <a:lnTo>
                    <a:pt x="466" y="836"/>
                  </a:lnTo>
                  <a:lnTo>
                    <a:pt x="470" y="836"/>
                  </a:lnTo>
                  <a:lnTo>
                    <a:pt x="476" y="834"/>
                  </a:lnTo>
                  <a:lnTo>
                    <a:pt x="478" y="830"/>
                  </a:lnTo>
                  <a:lnTo>
                    <a:pt x="481" y="830"/>
                  </a:lnTo>
                  <a:lnTo>
                    <a:pt x="487" y="830"/>
                  </a:lnTo>
                  <a:lnTo>
                    <a:pt x="489" y="828"/>
                  </a:lnTo>
                  <a:lnTo>
                    <a:pt x="493" y="828"/>
                  </a:lnTo>
                  <a:lnTo>
                    <a:pt x="493" y="825"/>
                  </a:lnTo>
                  <a:lnTo>
                    <a:pt x="493" y="823"/>
                  </a:lnTo>
                  <a:lnTo>
                    <a:pt x="489" y="815"/>
                  </a:lnTo>
                  <a:lnTo>
                    <a:pt x="485" y="807"/>
                  </a:lnTo>
                  <a:lnTo>
                    <a:pt x="481" y="802"/>
                  </a:lnTo>
                  <a:lnTo>
                    <a:pt x="481" y="798"/>
                  </a:lnTo>
                  <a:lnTo>
                    <a:pt x="481" y="792"/>
                  </a:lnTo>
                  <a:lnTo>
                    <a:pt x="480" y="796"/>
                  </a:lnTo>
                  <a:lnTo>
                    <a:pt x="476" y="792"/>
                  </a:lnTo>
                  <a:lnTo>
                    <a:pt x="472" y="788"/>
                  </a:lnTo>
                  <a:lnTo>
                    <a:pt x="472" y="786"/>
                  </a:lnTo>
                  <a:lnTo>
                    <a:pt x="472" y="784"/>
                  </a:lnTo>
                  <a:lnTo>
                    <a:pt x="472" y="781"/>
                  </a:lnTo>
                  <a:lnTo>
                    <a:pt x="470" y="781"/>
                  </a:lnTo>
                  <a:lnTo>
                    <a:pt x="470" y="784"/>
                  </a:lnTo>
                  <a:lnTo>
                    <a:pt x="464" y="786"/>
                  </a:lnTo>
                  <a:lnTo>
                    <a:pt x="460" y="786"/>
                  </a:lnTo>
                  <a:lnTo>
                    <a:pt x="460" y="788"/>
                  </a:lnTo>
                  <a:lnTo>
                    <a:pt x="459" y="788"/>
                  </a:lnTo>
                  <a:lnTo>
                    <a:pt x="457" y="788"/>
                  </a:lnTo>
                  <a:lnTo>
                    <a:pt x="455" y="792"/>
                  </a:lnTo>
                  <a:lnTo>
                    <a:pt x="449" y="794"/>
                  </a:lnTo>
                  <a:lnTo>
                    <a:pt x="449" y="798"/>
                  </a:lnTo>
                  <a:lnTo>
                    <a:pt x="445" y="794"/>
                  </a:lnTo>
                  <a:lnTo>
                    <a:pt x="439" y="792"/>
                  </a:lnTo>
                  <a:lnTo>
                    <a:pt x="438" y="790"/>
                  </a:lnTo>
                  <a:lnTo>
                    <a:pt x="432" y="788"/>
                  </a:lnTo>
                  <a:lnTo>
                    <a:pt x="428" y="788"/>
                  </a:lnTo>
                  <a:lnTo>
                    <a:pt x="422" y="788"/>
                  </a:lnTo>
                  <a:lnTo>
                    <a:pt x="420" y="788"/>
                  </a:lnTo>
                  <a:lnTo>
                    <a:pt x="418" y="784"/>
                  </a:lnTo>
                  <a:lnTo>
                    <a:pt x="422" y="779"/>
                  </a:lnTo>
                  <a:lnTo>
                    <a:pt x="418" y="779"/>
                  </a:lnTo>
                  <a:lnTo>
                    <a:pt x="418" y="777"/>
                  </a:lnTo>
                  <a:lnTo>
                    <a:pt x="417" y="777"/>
                  </a:lnTo>
                  <a:lnTo>
                    <a:pt x="418" y="775"/>
                  </a:lnTo>
                  <a:lnTo>
                    <a:pt x="418" y="771"/>
                  </a:lnTo>
                  <a:lnTo>
                    <a:pt x="417" y="771"/>
                  </a:lnTo>
                  <a:lnTo>
                    <a:pt x="413" y="773"/>
                  </a:lnTo>
                  <a:lnTo>
                    <a:pt x="411" y="773"/>
                  </a:lnTo>
                  <a:lnTo>
                    <a:pt x="409" y="773"/>
                  </a:lnTo>
                  <a:lnTo>
                    <a:pt x="409" y="771"/>
                  </a:lnTo>
                  <a:lnTo>
                    <a:pt x="405" y="765"/>
                  </a:lnTo>
                  <a:lnTo>
                    <a:pt x="409" y="764"/>
                  </a:lnTo>
                  <a:lnTo>
                    <a:pt x="409" y="760"/>
                  </a:lnTo>
                  <a:lnTo>
                    <a:pt x="405" y="758"/>
                  </a:lnTo>
                  <a:lnTo>
                    <a:pt x="405" y="754"/>
                  </a:lnTo>
                  <a:lnTo>
                    <a:pt x="411" y="748"/>
                  </a:lnTo>
                  <a:lnTo>
                    <a:pt x="411" y="746"/>
                  </a:lnTo>
                  <a:lnTo>
                    <a:pt x="413" y="746"/>
                  </a:lnTo>
                  <a:lnTo>
                    <a:pt x="415" y="746"/>
                  </a:lnTo>
                  <a:lnTo>
                    <a:pt x="418" y="746"/>
                  </a:lnTo>
                  <a:lnTo>
                    <a:pt x="418" y="748"/>
                  </a:lnTo>
                  <a:lnTo>
                    <a:pt x="424" y="746"/>
                  </a:lnTo>
                  <a:lnTo>
                    <a:pt x="426" y="752"/>
                  </a:lnTo>
                  <a:lnTo>
                    <a:pt x="430" y="752"/>
                  </a:lnTo>
                  <a:lnTo>
                    <a:pt x="430" y="748"/>
                  </a:lnTo>
                  <a:lnTo>
                    <a:pt x="430" y="746"/>
                  </a:lnTo>
                  <a:lnTo>
                    <a:pt x="430" y="744"/>
                  </a:lnTo>
                  <a:lnTo>
                    <a:pt x="430" y="741"/>
                  </a:lnTo>
                  <a:lnTo>
                    <a:pt x="434" y="739"/>
                  </a:lnTo>
                  <a:lnTo>
                    <a:pt x="434" y="733"/>
                  </a:lnTo>
                  <a:lnTo>
                    <a:pt x="434" y="727"/>
                  </a:lnTo>
                  <a:lnTo>
                    <a:pt x="436" y="723"/>
                  </a:lnTo>
                  <a:lnTo>
                    <a:pt x="436" y="718"/>
                  </a:lnTo>
                  <a:lnTo>
                    <a:pt x="439" y="712"/>
                  </a:lnTo>
                  <a:lnTo>
                    <a:pt x="439" y="710"/>
                  </a:lnTo>
                  <a:lnTo>
                    <a:pt x="438" y="706"/>
                  </a:lnTo>
                  <a:lnTo>
                    <a:pt x="434" y="706"/>
                  </a:lnTo>
                  <a:lnTo>
                    <a:pt x="432" y="706"/>
                  </a:lnTo>
                  <a:lnTo>
                    <a:pt x="428" y="704"/>
                  </a:lnTo>
                  <a:lnTo>
                    <a:pt x="422" y="701"/>
                  </a:lnTo>
                  <a:lnTo>
                    <a:pt x="422" y="701"/>
                  </a:lnTo>
                  <a:lnTo>
                    <a:pt x="417" y="699"/>
                  </a:lnTo>
                  <a:lnTo>
                    <a:pt x="415" y="699"/>
                  </a:lnTo>
                  <a:lnTo>
                    <a:pt x="411" y="699"/>
                  </a:lnTo>
                  <a:lnTo>
                    <a:pt x="405" y="699"/>
                  </a:lnTo>
                  <a:lnTo>
                    <a:pt x="401" y="701"/>
                  </a:lnTo>
                  <a:lnTo>
                    <a:pt x="399" y="699"/>
                  </a:lnTo>
                  <a:lnTo>
                    <a:pt x="396" y="699"/>
                  </a:lnTo>
                  <a:lnTo>
                    <a:pt x="390" y="701"/>
                  </a:lnTo>
                  <a:lnTo>
                    <a:pt x="388" y="701"/>
                  </a:lnTo>
                  <a:lnTo>
                    <a:pt x="388" y="693"/>
                  </a:lnTo>
                  <a:lnTo>
                    <a:pt x="388" y="687"/>
                  </a:lnTo>
                  <a:lnTo>
                    <a:pt x="386" y="681"/>
                  </a:lnTo>
                  <a:lnTo>
                    <a:pt x="388" y="678"/>
                  </a:lnTo>
                  <a:lnTo>
                    <a:pt x="392" y="678"/>
                  </a:lnTo>
                  <a:lnTo>
                    <a:pt x="403" y="676"/>
                  </a:lnTo>
                  <a:lnTo>
                    <a:pt x="409" y="674"/>
                  </a:lnTo>
                  <a:lnTo>
                    <a:pt x="409" y="668"/>
                  </a:lnTo>
                  <a:lnTo>
                    <a:pt x="405" y="664"/>
                  </a:lnTo>
                  <a:lnTo>
                    <a:pt x="403" y="662"/>
                  </a:lnTo>
                  <a:lnTo>
                    <a:pt x="401" y="662"/>
                  </a:lnTo>
                  <a:lnTo>
                    <a:pt x="396" y="659"/>
                  </a:lnTo>
                  <a:lnTo>
                    <a:pt x="390" y="659"/>
                  </a:lnTo>
                  <a:lnTo>
                    <a:pt x="384" y="655"/>
                  </a:lnTo>
                  <a:lnTo>
                    <a:pt x="380" y="655"/>
                  </a:lnTo>
                  <a:lnTo>
                    <a:pt x="378" y="655"/>
                  </a:lnTo>
                  <a:lnTo>
                    <a:pt x="375" y="651"/>
                  </a:lnTo>
                  <a:lnTo>
                    <a:pt x="375" y="649"/>
                  </a:lnTo>
                  <a:lnTo>
                    <a:pt x="371" y="634"/>
                  </a:lnTo>
                  <a:lnTo>
                    <a:pt x="373" y="630"/>
                  </a:lnTo>
                  <a:lnTo>
                    <a:pt x="376" y="630"/>
                  </a:lnTo>
                  <a:lnTo>
                    <a:pt x="378" y="624"/>
                  </a:lnTo>
                  <a:lnTo>
                    <a:pt x="382" y="607"/>
                  </a:lnTo>
                  <a:lnTo>
                    <a:pt x="386" y="603"/>
                  </a:lnTo>
                  <a:lnTo>
                    <a:pt x="382" y="592"/>
                  </a:lnTo>
                  <a:lnTo>
                    <a:pt x="382" y="590"/>
                  </a:lnTo>
                  <a:lnTo>
                    <a:pt x="384" y="580"/>
                  </a:lnTo>
                  <a:lnTo>
                    <a:pt x="380" y="573"/>
                  </a:lnTo>
                  <a:lnTo>
                    <a:pt x="380" y="569"/>
                  </a:lnTo>
                  <a:lnTo>
                    <a:pt x="380" y="567"/>
                  </a:lnTo>
                  <a:lnTo>
                    <a:pt x="384" y="563"/>
                  </a:lnTo>
                  <a:lnTo>
                    <a:pt x="382" y="554"/>
                  </a:lnTo>
                  <a:lnTo>
                    <a:pt x="373" y="536"/>
                  </a:lnTo>
                  <a:lnTo>
                    <a:pt x="365" y="515"/>
                  </a:lnTo>
                  <a:lnTo>
                    <a:pt x="365" y="512"/>
                  </a:lnTo>
                  <a:lnTo>
                    <a:pt x="363" y="512"/>
                  </a:lnTo>
                  <a:lnTo>
                    <a:pt x="355" y="496"/>
                  </a:lnTo>
                  <a:lnTo>
                    <a:pt x="352" y="494"/>
                  </a:lnTo>
                  <a:lnTo>
                    <a:pt x="346" y="485"/>
                  </a:lnTo>
                  <a:lnTo>
                    <a:pt x="342" y="481"/>
                  </a:lnTo>
                  <a:lnTo>
                    <a:pt x="334" y="475"/>
                  </a:lnTo>
                  <a:lnTo>
                    <a:pt x="325" y="472"/>
                  </a:lnTo>
                  <a:lnTo>
                    <a:pt x="321" y="468"/>
                  </a:lnTo>
                  <a:lnTo>
                    <a:pt x="315" y="468"/>
                  </a:lnTo>
                  <a:lnTo>
                    <a:pt x="312" y="470"/>
                  </a:lnTo>
                  <a:lnTo>
                    <a:pt x="312" y="472"/>
                  </a:lnTo>
                  <a:lnTo>
                    <a:pt x="302" y="477"/>
                  </a:lnTo>
                  <a:lnTo>
                    <a:pt x="298" y="475"/>
                  </a:lnTo>
                  <a:lnTo>
                    <a:pt x="291" y="473"/>
                  </a:lnTo>
                  <a:lnTo>
                    <a:pt x="289" y="475"/>
                  </a:lnTo>
                  <a:lnTo>
                    <a:pt x="289" y="481"/>
                  </a:lnTo>
                  <a:lnTo>
                    <a:pt x="283" y="483"/>
                  </a:lnTo>
                  <a:lnTo>
                    <a:pt x="277" y="485"/>
                  </a:lnTo>
                  <a:lnTo>
                    <a:pt x="275" y="485"/>
                  </a:lnTo>
                  <a:lnTo>
                    <a:pt x="273" y="483"/>
                  </a:lnTo>
                  <a:lnTo>
                    <a:pt x="271" y="481"/>
                  </a:lnTo>
                  <a:lnTo>
                    <a:pt x="268" y="475"/>
                  </a:lnTo>
                  <a:lnTo>
                    <a:pt x="260" y="472"/>
                  </a:lnTo>
                  <a:lnTo>
                    <a:pt x="256" y="472"/>
                  </a:lnTo>
                  <a:lnTo>
                    <a:pt x="252" y="472"/>
                  </a:lnTo>
                  <a:lnTo>
                    <a:pt x="250" y="472"/>
                  </a:lnTo>
                  <a:lnTo>
                    <a:pt x="247" y="470"/>
                  </a:lnTo>
                  <a:lnTo>
                    <a:pt x="243" y="466"/>
                  </a:lnTo>
                  <a:lnTo>
                    <a:pt x="241" y="464"/>
                  </a:lnTo>
                  <a:lnTo>
                    <a:pt x="237" y="464"/>
                  </a:lnTo>
                  <a:lnTo>
                    <a:pt x="235" y="462"/>
                  </a:lnTo>
                  <a:lnTo>
                    <a:pt x="235" y="458"/>
                  </a:lnTo>
                  <a:lnTo>
                    <a:pt x="231" y="456"/>
                  </a:lnTo>
                  <a:lnTo>
                    <a:pt x="224" y="451"/>
                  </a:lnTo>
                  <a:lnTo>
                    <a:pt x="222" y="445"/>
                  </a:lnTo>
                  <a:lnTo>
                    <a:pt x="218" y="439"/>
                  </a:lnTo>
                  <a:lnTo>
                    <a:pt x="206" y="428"/>
                  </a:lnTo>
                  <a:lnTo>
                    <a:pt x="193" y="422"/>
                  </a:lnTo>
                  <a:lnTo>
                    <a:pt x="187" y="416"/>
                  </a:lnTo>
                  <a:lnTo>
                    <a:pt x="184" y="414"/>
                  </a:lnTo>
                  <a:lnTo>
                    <a:pt x="182" y="411"/>
                  </a:lnTo>
                  <a:lnTo>
                    <a:pt x="182" y="409"/>
                  </a:lnTo>
                  <a:lnTo>
                    <a:pt x="184" y="409"/>
                  </a:lnTo>
                  <a:lnTo>
                    <a:pt x="191" y="414"/>
                  </a:lnTo>
                  <a:lnTo>
                    <a:pt x="193" y="414"/>
                  </a:lnTo>
                  <a:lnTo>
                    <a:pt x="193" y="409"/>
                  </a:lnTo>
                  <a:lnTo>
                    <a:pt x="197" y="409"/>
                  </a:lnTo>
                  <a:lnTo>
                    <a:pt x="193" y="403"/>
                  </a:lnTo>
                  <a:lnTo>
                    <a:pt x="199" y="403"/>
                  </a:lnTo>
                  <a:lnTo>
                    <a:pt x="203" y="399"/>
                  </a:lnTo>
                  <a:lnTo>
                    <a:pt x="205" y="403"/>
                  </a:lnTo>
                  <a:lnTo>
                    <a:pt x="205" y="399"/>
                  </a:lnTo>
                  <a:lnTo>
                    <a:pt x="208" y="399"/>
                  </a:lnTo>
                  <a:lnTo>
                    <a:pt x="208" y="397"/>
                  </a:lnTo>
                  <a:lnTo>
                    <a:pt x="205" y="397"/>
                  </a:lnTo>
                  <a:lnTo>
                    <a:pt x="199" y="397"/>
                  </a:lnTo>
                  <a:lnTo>
                    <a:pt x="203" y="393"/>
                  </a:lnTo>
                  <a:lnTo>
                    <a:pt x="203" y="391"/>
                  </a:lnTo>
                  <a:lnTo>
                    <a:pt x="205" y="388"/>
                  </a:lnTo>
                  <a:lnTo>
                    <a:pt x="205" y="386"/>
                  </a:lnTo>
                  <a:lnTo>
                    <a:pt x="208" y="386"/>
                  </a:lnTo>
                  <a:lnTo>
                    <a:pt x="210" y="386"/>
                  </a:lnTo>
                  <a:lnTo>
                    <a:pt x="214" y="386"/>
                  </a:lnTo>
                  <a:lnTo>
                    <a:pt x="218" y="388"/>
                  </a:lnTo>
                  <a:lnTo>
                    <a:pt x="218" y="382"/>
                  </a:lnTo>
                  <a:lnTo>
                    <a:pt x="220" y="382"/>
                  </a:lnTo>
                  <a:lnTo>
                    <a:pt x="224" y="382"/>
                  </a:lnTo>
                  <a:lnTo>
                    <a:pt x="224" y="380"/>
                  </a:lnTo>
                  <a:lnTo>
                    <a:pt x="226" y="378"/>
                  </a:lnTo>
                  <a:lnTo>
                    <a:pt x="226" y="380"/>
                  </a:lnTo>
                  <a:lnTo>
                    <a:pt x="229" y="378"/>
                  </a:lnTo>
                  <a:lnTo>
                    <a:pt x="227" y="378"/>
                  </a:lnTo>
                  <a:lnTo>
                    <a:pt x="226" y="376"/>
                  </a:lnTo>
                  <a:lnTo>
                    <a:pt x="229" y="370"/>
                  </a:lnTo>
                  <a:lnTo>
                    <a:pt x="233" y="370"/>
                  </a:lnTo>
                  <a:lnTo>
                    <a:pt x="235" y="367"/>
                  </a:lnTo>
                  <a:lnTo>
                    <a:pt x="239" y="363"/>
                  </a:lnTo>
                  <a:lnTo>
                    <a:pt x="239" y="359"/>
                  </a:lnTo>
                  <a:lnTo>
                    <a:pt x="243" y="361"/>
                  </a:lnTo>
                  <a:lnTo>
                    <a:pt x="248" y="357"/>
                  </a:lnTo>
                  <a:lnTo>
                    <a:pt x="248" y="355"/>
                  </a:lnTo>
                  <a:lnTo>
                    <a:pt x="250" y="351"/>
                  </a:lnTo>
                  <a:lnTo>
                    <a:pt x="254" y="351"/>
                  </a:lnTo>
                  <a:lnTo>
                    <a:pt x="256" y="349"/>
                  </a:lnTo>
                  <a:lnTo>
                    <a:pt x="262" y="349"/>
                  </a:lnTo>
                  <a:lnTo>
                    <a:pt x="262" y="346"/>
                  </a:lnTo>
                  <a:lnTo>
                    <a:pt x="262" y="344"/>
                  </a:lnTo>
                  <a:lnTo>
                    <a:pt x="268" y="340"/>
                  </a:lnTo>
                  <a:lnTo>
                    <a:pt x="271" y="338"/>
                  </a:lnTo>
                  <a:lnTo>
                    <a:pt x="268" y="334"/>
                  </a:lnTo>
                  <a:lnTo>
                    <a:pt x="268" y="334"/>
                  </a:lnTo>
                  <a:lnTo>
                    <a:pt x="268" y="338"/>
                  </a:lnTo>
                  <a:lnTo>
                    <a:pt x="260" y="344"/>
                  </a:lnTo>
                  <a:lnTo>
                    <a:pt x="256" y="346"/>
                  </a:lnTo>
                  <a:lnTo>
                    <a:pt x="254" y="346"/>
                  </a:lnTo>
                  <a:lnTo>
                    <a:pt x="254" y="349"/>
                  </a:lnTo>
                  <a:lnTo>
                    <a:pt x="248" y="349"/>
                  </a:lnTo>
                  <a:lnTo>
                    <a:pt x="245" y="353"/>
                  </a:lnTo>
                  <a:lnTo>
                    <a:pt x="245" y="355"/>
                  </a:lnTo>
                  <a:lnTo>
                    <a:pt x="241" y="355"/>
                  </a:lnTo>
                  <a:lnTo>
                    <a:pt x="235" y="355"/>
                  </a:lnTo>
                  <a:lnTo>
                    <a:pt x="235" y="359"/>
                  </a:lnTo>
                  <a:lnTo>
                    <a:pt x="235" y="361"/>
                  </a:lnTo>
                  <a:lnTo>
                    <a:pt x="235" y="365"/>
                  </a:lnTo>
                  <a:lnTo>
                    <a:pt x="233" y="367"/>
                  </a:lnTo>
                  <a:lnTo>
                    <a:pt x="229" y="365"/>
                  </a:lnTo>
                  <a:lnTo>
                    <a:pt x="227" y="367"/>
                  </a:lnTo>
                  <a:lnTo>
                    <a:pt x="227" y="370"/>
                  </a:lnTo>
                  <a:lnTo>
                    <a:pt x="224" y="376"/>
                  </a:lnTo>
                  <a:lnTo>
                    <a:pt x="224" y="372"/>
                  </a:lnTo>
                  <a:lnTo>
                    <a:pt x="220" y="376"/>
                  </a:lnTo>
                  <a:lnTo>
                    <a:pt x="218" y="378"/>
                  </a:lnTo>
                  <a:lnTo>
                    <a:pt x="214" y="380"/>
                  </a:lnTo>
                  <a:lnTo>
                    <a:pt x="214" y="378"/>
                  </a:lnTo>
                  <a:lnTo>
                    <a:pt x="210" y="380"/>
                  </a:lnTo>
                  <a:lnTo>
                    <a:pt x="210" y="378"/>
                  </a:lnTo>
                  <a:lnTo>
                    <a:pt x="208" y="378"/>
                  </a:lnTo>
                  <a:lnTo>
                    <a:pt x="208" y="380"/>
                  </a:lnTo>
                  <a:lnTo>
                    <a:pt x="205" y="380"/>
                  </a:lnTo>
                  <a:lnTo>
                    <a:pt x="203" y="382"/>
                  </a:lnTo>
                  <a:lnTo>
                    <a:pt x="199" y="382"/>
                  </a:lnTo>
                  <a:lnTo>
                    <a:pt x="199" y="386"/>
                  </a:lnTo>
                  <a:lnTo>
                    <a:pt x="199" y="388"/>
                  </a:lnTo>
                  <a:lnTo>
                    <a:pt x="189" y="388"/>
                  </a:lnTo>
                  <a:lnTo>
                    <a:pt x="187" y="388"/>
                  </a:lnTo>
                  <a:lnTo>
                    <a:pt x="187" y="391"/>
                  </a:lnTo>
                  <a:lnTo>
                    <a:pt x="182" y="397"/>
                  </a:lnTo>
                  <a:lnTo>
                    <a:pt x="182" y="399"/>
                  </a:lnTo>
                  <a:lnTo>
                    <a:pt x="180" y="399"/>
                  </a:lnTo>
                  <a:lnTo>
                    <a:pt x="180" y="395"/>
                  </a:lnTo>
                  <a:lnTo>
                    <a:pt x="176" y="395"/>
                  </a:lnTo>
                  <a:lnTo>
                    <a:pt x="176" y="397"/>
                  </a:lnTo>
                  <a:lnTo>
                    <a:pt x="174" y="397"/>
                  </a:lnTo>
                  <a:lnTo>
                    <a:pt x="170" y="395"/>
                  </a:lnTo>
                  <a:lnTo>
                    <a:pt x="164" y="395"/>
                  </a:lnTo>
                  <a:lnTo>
                    <a:pt x="164" y="397"/>
                  </a:lnTo>
                  <a:lnTo>
                    <a:pt x="170" y="401"/>
                  </a:lnTo>
                  <a:lnTo>
                    <a:pt x="176" y="405"/>
                  </a:lnTo>
                  <a:lnTo>
                    <a:pt x="180" y="405"/>
                  </a:lnTo>
                  <a:lnTo>
                    <a:pt x="180" y="409"/>
                  </a:lnTo>
                  <a:lnTo>
                    <a:pt x="176" y="409"/>
                  </a:lnTo>
                  <a:lnTo>
                    <a:pt x="168" y="403"/>
                  </a:lnTo>
                  <a:lnTo>
                    <a:pt x="161" y="397"/>
                  </a:lnTo>
                  <a:lnTo>
                    <a:pt x="159" y="397"/>
                  </a:lnTo>
                  <a:lnTo>
                    <a:pt x="155" y="391"/>
                  </a:lnTo>
                  <a:lnTo>
                    <a:pt x="153" y="395"/>
                  </a:lnTo>
                  <a:lnTo>
                    <a:pt x="145" y="391"/>
                  </a:lnTo>
                  <a:lnTo>
                    <a:pt x="140" y="391"/>
                  </a:lnTo>
                  <a:lnTo>
                    <a:pt x="138" y="391"/>
                  </a:lnTo>
                  <a:lnTo>
                    <a:pt x="136" y="391"/>
                  </a:lnTo>
                  <a:lnTo>
                    <a:pt x="132" y="391"/>
                  </a:lnTo>
                  <a:lnTo>
                    <a:pt x="121" y="391"/>
                  </a:lnTo>
                  <a:lnTo>
                    <a:pt x="111" y="393"/>
                  </a:lnTo>
                  <a:lnTo>
                    <a:pt x="105" y="393"/>
                  </a:lnTo>
                  <a:lnTo>
                    <a:pt x="96" y="393"/>
                  </a:lnTo>
                  <a:lnTo>
                    <a:pt x="94" y="395"/>
                  </a:lnTo>
                  <a:lnTo>
                    <a:pt x="90" y="399"/>
                  </a:lnTo>
                  <a:lnTo>
                    <a:pt x="88" y="399"/>
                  </a:lnTo>
                  <a:lnTo>
                    <a:pt x="86" y="399"/>
                  </a:lnTo>
                  <a:lnTo>
                    <a:pt x="82" y="401"/>
                  </a:lnTo>
                  <a:lnTo>
                    <a:pt x="80" y="403"/>
                  </a:lnTo>
                  <a:lnTo>
                    <a:pt x="77" y="407"/>
                  </a:lnTo>
                  <a:lnTo>
                    <a:pt x="73" y="407"/>
                  </a:lnTo>
                  <a:lnTo>
                    <a:pt x="71" y="412"/>
                  </a:lnTo>
                  <a:lnTo>
                    <a:pt x="67" y="414"/>
                  </a:lnTo>
                  <a:lnTo>
                    <a:pt x="61" y="418"/>
                  </a:lnTo>
                  <a:lnTo>
                    <a:pt x="58" y="418"/>
                  </a:lnTo>
                  <a:lnTo>
                    <a:pt x="56" y="414"/>
                  </a:lnTo>
                  <a:lnTo>
                    <a:pt x="48" y="414"/>
                  </a:lnTo>
                  <a:lnTo>
                    <a:pt x="48" y="412"/>
                  </a:lnTo>
                  <a:lnTo>
                    <a:pt x="46" y="412"/>
                  </a:lnTo>
                  <a:lnTo>
                    <a:pt x="44" y="409"/>
                  </a:lnTo>
                  <a:lnTo>
                    <a:pt x="42" y="412"/>
                  </a:lnTo>
                  <a:lnTo>
                    <a:pt x="35" y="409"/>
                  </a:lnTo>
                  <a:lnTo>
                    <a:pt x="33" y="407"/>
                  </a:lnTo>
                  <a:lnTo>
                    <a:pt x="27" y="407"/>
                  </a:lnTo>
                  <a:lnTo>
                    <a:pt x="21" y="407"/>
                  </a:lnTo>
                  <a:lnTo>
                    <a:pt x="17" y="403"/>
                  </a:lnTo>
                  <a:lnTo>
                    <a:pt x="12" y="403"/>
                  </a:lnTo>
                  <a:lnTo>
                    <a:pt x="6" y="401"/>
                  </a:lnTo>
                  <a:lnTo>
                    <a:pt x="12" y="395"/>
                  </a:lnTo>
                  <a:lnTo>
                    <a:pt x="16" y="391"/>
                  </a:lnTo>
                  <a:lnTo>
                    <a:pt x="16" y="390"/>
                  </a:lnTo>
                  <a:lnTo>
                    <a:pt x="12" y="386"/>
                  </a:lnTo>
                  <a:lnTo>
                    <a:pt x="12" y="384"/>
                  </a:lnTo>
                  <a:lnTo>
                    <a:pt x="6" y="386"/>
                  </a:lnTo>
                  <a:lnTo>
                    <a:pt x="4" y="384"/>
                  </a:lnTo>
                  <a:lnTo>
                    <a:pt x="0" y="384"/>
                  </a:lnTo>
                  <a:lnTo>
                    <a:pt x="0" y="380"/>
                  </a:lnTo>
                  <a:lnTo>
                    <a:pt x="4" y="376"/>
                  </a:lnTo>
                  <a:lnTo>
                    <a:pt x="6" y="374"/>
                  </a:lnTo>
                  <a:lnTo>
                    <a:pt x="6" y="370"/>
                  </a:lnTo>
                  <a:lnTo>
                    <a:pt x="10" y="369"/>
                  </a:lnTo>
                  <a:lnTo>
                    <a:pt x="19" y="363"/>
                  </a:lnTo>
                  <a:lnTo>
                    <a:pt x="21" y="357"/>
                  </a:lnTo>
                  <a:lnTo>
                    <a:pt x="25" y="357"/>
                  </a:lnTo>
                  <a:lnTo>
                    <a:pt x="25" y="351"/>
                  </a:lnTo>
                  <a:lnTo>
                    <a:pt x="27" y="351"/>
                  </a:lnTo>
                  <a:lnTo>
                    <a:pt x="27" y="349"/>
                  </a:lnTo>
                  <a:lnTo>
                    <a:pt x="40" y="344"/>
                  </a:lnTo>
                  <a:lnTo>
                    <a:pt x="40" y="340"/>
                  </a:lnTo>
                  <a:lnTo>
                    <a:pt x="42" y="340"/>
                  </a:lnTo>
                  <a:lnTo>
                    <a:pt x="46" y="334"/>
                  </a:lnTo>
                  <a:lnTo>
                    <a:pt x="50" y="334"/>
                  </a:lnTo>
                  <a:lnTo>
                    <a:pt x="54" y="336"/>
                  </a:lnTo>
                  <a:lnTo>
                    <a:pt x="54" y="334"/>
                  </a:lnTo>
                  <a:lnTo>
                    <a:pt x="56" y="332"/>
                  </a:lnTo>
                  <a:lnTo>
                    <a:pt x="59" y="328"/>
                  </a:lnTo>
                  <a:lnTo>
                    <a:pt x="61" y="328"/>
                  </a:lnTo>
                  <a:lnTo>
                    <a:pt x="67" y="327"/>
                  </a:lnTo>
                  <a:lnTo>
                    <a:pt x="77" y="323"/>
                  </a:lnTo>
                  <a:lnTo>
                    <a:pt x="80" y="321"/>
                  </a:lnTo>
                  <a:lnTo>
                    <a:pt x="82" y="317"/>
                  </a:lnTo>
                  <a:lnTo>
                    <a:pt x="86" y="317"/>
                  </a:lnTo>
                  <a:lnTo>
                    <a:pt x="90" y="311"/>
                  </a:lnTo>
                  <a:lnTo>
                    <a:pt x="100" y="309"/>
                  </a:lnTo>
                  <a:lnTo>
                    <a:pt x="101" y="307"/>
                  </a:lnTo>
                  <a:lnTo>
                    <a:pt x="109" y="307"/>
                  </a:lnTo>
                  <a:lnTo>
                    <a:pt x="107" y="304"/>
                  </a:lnTo>
                  <a:lnTo>
                    <a:pt x="115" y="307"/>
                  </a:lnTo>
                  <a:lnTo>
                    <a:pt x="117" y="304"/>
                  </a:lnTo>
                  <a:lnTo>
                    <a:pt x="122" y="307"/>
                  </a:lnTo>
                  <a:lnTo>
                    <a:pt x="126" y="304"/>
                  </a:lnTo>
                  <a:lnTo>
                    <a:pt x="130" y="296"/>
                  </a:lnTo>
                  <a:lnTo>
                    <a:pt x="126" y="296"/>
                  </a:lnTo>
                  <a:lnTo>
                    <a:pt x="126" y="292"/>
                  </a:lnTo>
                  <a:lnTo>
                    <a:pt x="122" y="292"/>
                  </a:lnTo>
                  <a:lnTo>
                    <a:pt x="121" y="292"/>
                  </a:lnTo>
                  <a:lnTo>
                    <a:pt x="121" y="290"/>
                  </a:lnTo>
                  <a:lnTo>
                    <a:pt x="128" y="286"/>
                  </a:lnTo>
                  <a:lnTo>
                    <a:pt x="132" y="283"/>
                  </a:lnTo>
                  <a:lnTo>
                    <a:pt x="136" y="283"/>
                  </a:lnTo>
                  <a:lnTo>
                    <a:pt x="136" y="277"/>
                  </a:lnTo>
                  <a:lnTo>
                    <a:pt x="145" y="269"/>
                  </a:lnTo>
                  <a:lnTo>
                    <a:pt x="147" y="266"/>
                  </a:lnTo>
                  <a:lnTo>
                    <a:pt x="161" y="260"/>
                  </a:lnTo>
                  <a:lnTo>
                    <a:pt x="163" y="258"/>
                  </a:lnTo>
                  <a:lnTo>
                    <a:pt x="166" y="258"/>
                  </a:lnTo>
                  <a:lnTo>
                    <a:pt x="168" y="254"/>
                  </a:lnTo>
                  <a:lnTo>
                    <a:pt x="182" y="246"/>
                  </a:lnTo>
                  <a:lnTo>
                    <a:pt x="182" y="246"/>
                  </a:lnTo>
                  <a:lnTo>
                    <a:pt x="187" y="243"/>
                  </a:lnTo>
                  <a:lnTo>
                    <a:pt x="191" y="243"/>
                  </a:lnTo>
                  <a:lnTo>
                    <a:pt x="193" y="243"/>
                  </a:lnTo>
                  <a:lnTo>
                    <a:pt x="197" y="243"/>
                  </a:lnTo>
                  <a:lnTo>
                    <a:pt x="201" y="239"/>
                  </a:lnTo>
                  <a:lnTo>
                    <a:pt x="203" y="237"/>
                  </a:lnTo>
                  <a:lnTo>
                    <a:pt x="206" y="233"/>
                  </a:lnTo>
                  <a:lnTo>
                    <a:pt x="208" y="233"/>
                  </a:lnTo>
                  <a:lnTo>
                    <a:pt x="212" y="231"/>
                  </a:lnTo>
                  <a:lnTo>
                    <a:pt x="214" y="229"/>
                  </a:lnTo>
                  <a:lnTo>
                    <a:pt x="218" y="229"/>
                  </a:lnTo>
                  <a:lnTo>
                    <a:pt x="226" y="224"/>
                  </a:lnTo>
                  <a:lnTo>
                    <a:pt x="231" y="222"/>
                  </a:lnTo>
                  <a:lnTo>
                    <a:pt x="233" y="204"/>
                  </a:lnTo>
                  <a:lnTo>
                    <a:pt x="233" y="197"/>
                  </a:lnTo>
                  <a:lnTo>
                    <a:pt x="235" y="193"/>
                  </a:lnTo>
                  <a:lnTo>
                    <a:pt x="235" y="189"/>
                  </a:lnTo>
                  <a:lnTo>
                    <a:pt x="239" y="189"/>
                  </a:lnTo>
                  <a:lnTo>
                    <a:pt x="237" y="197"/>
                  </a:lnTo>
                  <a:lnTo>
                    <a:pt x="237" y="199"/>
                  </a:lnTo>
                  <a:lnTo>
                    <a:pt x="243" y="204"/>
                  </a:lnTo>
                  <a:lnTo>
                    <a:pt x="248" y="206"/>
                  </a:lnTo>
                  <a:lnTo>
                    <a:pt x="254" y="210"/>
                  </a:lnTo>
                  <a:lnTo>
                    <a:pt x="264" y="208"/>
                  </a:lnTo>
                  <a:lnTo>
                    <a:pt x="273" y="203"/>
                  </a:lnTo>
                  <a:lnTo>
                    <a:pt x="279" y="203"/>
                  </a:lnTo>
                  <a:lnTo>
                    <a:pt x="285" y="201"/>
                  </a:lnTo>
                  <a:lnTo>
                    <a:pt x="291" y="197"/>
                  </a:lnTo>
                  <a:lnTo>
                    <a:pt x="294" y="197"/>
                  </a:lnTo>
                  <a:lnTo>
                    <a:pt x="300" y="193"/>
                  </a:lnTo>
                  <a:lnTo>
                    <a:pt x="306" y="189"/>
                  </a:lnTo>
                  <a:lnTo>
                    <a:pt x="306" y="183"/>
                  </a:lnTo>
                  <a:lnTo>
                    <a:pt x="317" y="178"/>
                  </a:lnTo>
                  <a:lnTo>
                    <a:pt x="317" y="180"/>
                  </a:lnTo>
                  <a:lnTo>
                    <a:pt x="319" y="180"/>
                  </a:lnTo>
                  <a:lnTo>
                    <a:pt x="319" y="178"/>
                  </a:lnTo>
                  <a:lnTo>
                    <a:pt x="319" y="174"/>
                  </a:lnTo>
                  <a:lnTo>
                    <a:pt x="321" y="174"/>
                  </a:lnTo>
                  <a:lnTo>
                    <a:pt x="325" y="172"/>
                  </a:lnTo>
                  <a:lnTo>
                    <a:pt x="331" y="174"/>
                  </a:lnTo>
                  <a:lnTo>
                    <a:pt x="331" y="172"/>
                  </a:lnTo>
                  <a:lnTo>
                    <a:pt x="331" y="168"/>
                  </a:lnTo>
                  <a:lnTo>
                    <a:pt x="340" y="166"/>
                  </a:lnTo>
                  <a:lnTo>
                    <a:pt x="340" y="161"/>
                  </a:lnTo>
                  <a:lnTo>
                    <a:pt x="346" y="157"/>
                  </a:lnTo>
                  <a:lnTo>
                    <a:pt x="346" y="161"/>
                  </a:lnTo>
                  <a:lnTo>
                    <a:pt x="348" y="166"/>
                  </a:lnTo>
                  <a:lnTo>
                    <a:pt x="352" y="166"/>
                  </a:lnTo>
                  <a:lnTo>
                    <a:pt x="357" y="162"/>
                  </a:lnTo>
                  <a:lnTo>
                    <a:pt x="359" y="162"/>
                  </a:lnTo>
                  <a:lnTo>
                    <a:pt x="359" y="168"/>
                  </a:lnTo>
                  <a:lnTo>
                    <a:pt x="361" y="170"/>
                  </a:lnTo>
                  <a:lnTo>
                    <a:pt x="365" y="166"/>
                  </a:lnTo>
                  <a:lnTo>
                    <a:pt x="365" y="161"/>
                  </a:lnTo>
                  <a:lnTo>
                    <a:pt x="365" y="155"/>
                  </a:lnTo>
                  <a:lnTo>
                    <a:pt x="369" y="155"/>
                  </a:lnTo>
                  <a:lnTo>
                    <a:pt x="369" y="153"/>
                  </a:lnTo>
                  <a:lnTo>
                    <a:pt x="369" y="151"/>
                  </a:lnTo>
                  <a:lnTo>
                    <a:pt x="371" y="153"/>
                  </a:lnTo>
                  <a:lnTo>
                    <a:pt x="376" y="147"/>
                  </a:lnTo>
                  <a:lnTo>
                    <a:pt x="382" y="143"/>
                  </a:lnTo>
                  <a:lnTo>
                    <a:pt x="384" y="147"/>
                  </a:lnTo>
                  <a:lnTo>
                    <a:pt x="390" y="151"/>
                  </a:lnTo>
                  <a:lnTo>
                    <a:pt x="390" y="153"/>
                  </a:lnTo>
                  <a:lnTo>
                    <a:pt x="392" y="153"/>
                  </a:lnTo>
                  <a:lnTo>
                    <a:pt x="396" y="153"/>
                  </a:lnTo>
                  <a:lnTo>
                    <a:pt x="397" y="159"/>
                  </a:lnTo>
                  <a:lnTo>
                    <a:pt x="403" y="164"/>
                  </a:lnTo>
                  <a:lnTo>
                    <a:pt x="405" y="164"/>
                  </a:lnTo>
                  <a:lnTo>
                    <a:pt x="405" y="162"/>
                  </a:lnTo>
                  <a:lnTo>
                    <a:pt x="405" y="159"/>
                  </a:lnTo>
                  <a:lnTo>
                    <a:pt x="405" y="157"/>
                  </a:lnTo>
                  <a:lnTo>
                    <a:pt x="403" y="143"/>
                  </a:lnTo>
                  <a:lnTo>
                    <a:pt x="403" y="138"/>
                  </a:lnTo>
                  <a:lnTo>
                    <a:pt x="405" y="138"/>
                  </a:lnTo>
                  <a:lnTo>
                    <a:pt x="417" y="132"/>
                  </a:lnTo>
                  <a:lnTo>
                    <a:pt x="417" y="128"/>
                  </a:lnTo>
                  <a:lnTo>
                    <a:pt x="418" y="128"/>
                  </a:lnTo>
                  <a:lnTo>
                    <a:pt x="422" y="132"/>
                  </a:lnTo>
                  <a:lnTo>
                    <a:pt x="424" y="132"/>
                  </a:lnTo>
                  <a:lnTo>
                    <a:pt x="428" y="130"/>
                  </a:lnTo>
                  <a:lnTo>
                    <a:pt x="424" y="130"/>
                  </a:lnTo>
                  <a:lnTo>
                    <a:pt x="422" y="119"/>
                  </a:lnTo>
                  <a:lnTo>
                    <a:pt x="420" y="115"/>
                  </a:lnTo>
                  <a:lnTo>
                    <a:pt x="417" y="117"/>
                  </a:lnTo>
                  <a:lnTo>
                    <a:pt x="411" y="117"/>
                  </a:lnTo>
                  <a:lnTo>
                    <a:pt x="411" y="117"/>
                  </a:lnTo>
                  <a:lnTo>
                    <a:pt x="405" y="115"/>
                  </a:lnTo>
                  <a:lnTo>
                    <a:pt x="403" y="115"/>
                  </a:lnTo>
                  <a:lnTo>
                    <a:pt x="396" y="113"/>
                  </a:lnTo>
                  <a:lnTo>
                    <a:pt x="390" y="117"/>
                  </a:lnTo>
                  <a:lnTo>
                    <a:pt x="390" y="119"/>
                  </a:lnTo>
                  <a:lnTo>
                    <a:pt x="388" y="119"/>
                  </a:lnTo>
                  <a:lnTo>
                    <a:pt x="384" y="119"/>
                  </a:lnTo>
                  <a:lnTo>
                    <a:pt x="384" y="115"/>
                  </a:lnTo>
                  <a:lnTo>
                    <a:pt x="388" y="113"/>
                  </a:lnTo>
                  <a:lnTo>
                    <a:pt x="388" y="109"/>
                  </a:lnTo>
                  <a:lnTo>
                    <a:pt x="388" y="107"/>
                  </a:lnTo>
                  <a:lnTo>
                    <a:pt x="388" y="105"/>
                  </a:lnTo>
                  <a:lnTo>
                    <a:pt x="386" y="101"/>
                  </a:lnTo>
                  <a:lnTo>
                    <a:pt x="384" y="98"/>
                  </a:lnTo>
                  <a:lnTo>
                    <a:pt x="380" y="92"/>
                  </a:lnTo>
                  <a:lnTo>
                    <a:pt x="384" y="90"/>
                  </a:lnTo>
                  <a:lnTo>
                    <a:pt x="386" y="92"/>
                  </a:lnTo>
                  <a:lnTo>
                    <a:pt x="386" y="90"/>
                  </a:lnTo>
                  <a:lnTo>
                    <a:pt x="386" y="84"/>
                  </a:lnTo>
                  <a:lnTo>
                    <a:pt x="384" y="86"/>
                  </a:lnTo>
                  <a:lnTo>
                    <a:pt x="380" y="86"/>
                  </a:lnTo>
                  <a:lnTo>
                    <a:pt x="380" y="79"/>
                  </a:lnTo>
                  <a:lnTo>
                    <a:pt x="380" y="75"/>
                  </a:lnTo>
                  <a:lnTo>
                    <a:pt x="380" y="71"/>
                  </a:lnTo>
                  <a:lnTo>
                    <a:pt x="380" y="67"/>
                  </a:lnTo>
                  <a:lnTo>
                    <a:pt x="380" y="65"/>
                  </a:lnTo>
                  <a:lnTo>
                    <a:pt x="384" y="63"/>
                  </a:lnTo>
                  <a:lnTo>
                    <a:pt x="386" y="63"/>
                  </a:lnTo>
                  <a:lnTo>
                    <a:pt x="390" y="63"/>
                  </a:lnTo>
                  <a:lnTo>
                    <a:pt x="386" y="61"/>
                  </a:lnTo>
                  <a:lnTo>
                    <a:pt x="386" y="59"/>
                  </a:lnTo>
                  <a:lnTo>
                    <a:pt x="384" y="56"/>
                  </a:lnTo>
                  <a:lnTo>
                    <a:pt x="380" y="50"/>
                  </a:lnTo>
                  <a:lnTo>
                    <a:pt x="378" y="42"/>
                  </a:lnTo>
                  <a:lnTo>
                    <a:pt x="384" y="37"/>
                  </a:lnTo>
                  <a:lnTo>
                    <a:pt x="384" y="35"/>
                  </a:lnTo>
                  <a:lnTo>
                    <a:pt x="386" y="21"/>
                  </a:lnTo>
                  <a:lnTo>
                    <a:pt x="386" y="14"/>
                  </a:lnTo>
                  <a:lnTo>
                    <a:pt x="382" y="6"/>
                  </a:lnTo>
                  <a:lnTo>
                    <a:pt x="382" y="2"/>
                  </a:lnTo>
                  <a:lnTo>
                    <a:pt x="386" y="2"/>
                  </a:lnTo>
                  <a:lnTo>
                    <a:pt x="388" y="0"/>
                  </a:lnTo>
                  <a:lnTo>
                    <a:pt x="392" y="0"/>
                  </a:lnTo>
                  <a:lnTo>
                    <a:pt x="394" y="2"/>
                  </a:lnTo>
                  <a:lnTo>
                    <a:pt x="401" y="6"/>
                  </a:lnTo>
                  <a:lnTo>
                    <a:pt x="407" y="12"/>
                  </a:lnTo>
                  <a:lnTo>
                    <a:pt x="413" y="14"/>
                  </a:lnTo>
                  <a:lnTo>
                    <a:pt x="424" y="21"/>
                  </a:lnTo>
                  <a:lnTo>
                    <a:pt x="430" y="21"/>
                  </a:lnTo>
                  <a:lnTo>
                    <a:pt x="434" y="17"/>
                  </a:lnTo>
                  <a:lnTo>
                    <a:pt x="441" y="16"/>
                  </a:lnTo>
                  <a:lnTo>
                    <a:pt x="449" y="14"/>
                  </a:lnTo>
                  <a:lnTo>
                    <a:pt x="457" y="17"/>
                  </a:lnTo>
                  <a:lnTo>
                    <a:pt x="468" y="23"/>
                  </a:lnTo>
                  <a:lnTo>
                    <a:pt x="487" y="40"/>
                  </a:lnTo>
                  <a:lnTo>
                    <a:pt x="499" y="46"/>
                  </a:lnTo>
                  <a:lnTo>
                    <a:pt x="499" y="63"/>
                  </a:lnTo>
                  <a:lnTo>
                    <a:pt x="502" y="61"/>
                  </a:lnTo>
                  <a:lnTo>
                    <a:pt x="510" y="65"/>
                  </a:lnTo>
                  <a:lnTo>
                    <a:pt x="512" y="65"/>
                  </a:lnTo>
                  <a:lnTo>
                    <a:pt x="516" y="65"/>
                  </a:lnTo>
                  <a:lnTo>
                    <a:pt x="522" y="65"/>
                  </a:lnTo>
                  <a:lnTo>
                    <a:pt x="522" y="69"/>
                  </a:lnTo>
                  <a:lnTo>
                    <a:pt x="523" y="69"/>
                  </a:lnTo>
                  <a:lnTo>
                    <a:pt x="527" y="69"/>
                  </a:lnTo>
                  <a:lnTo>
                    <a:pt x="529" y="75"/>
                  </a:lnTo>
                  <a:lnTo>
                    <a:pt x="527" y="79"/>
                  </a:lnTo>
                  <a:lnTo>
                    <a:pt x="527" y="82"/>
                  </a:lnTo>
                  <a:lnTo>
                    <a:pt x="527" y="82"/>
                  </a:lnTo>
                  <a:close/>
                </a:path>
              </a:pathLst>
            </a:custGeom>
            <a:solidFill>
              <a:srgbClr val="0070C0"/>
            </a:solid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uk-UA"/>
            </a:p>
          </p:txBody>
        </p:sp>
        <p:sp>
          <p:nvSpPr>
            <p:cNvPr id="50" name="Freeform 7">
              <a:extLst>
                <a:ext uri="{FF2B5EF4-FFF2-40B4-BE49-F238E27FC236}">
                  <a16:creationId xmlns:a16="http://schemas.microsoft.com/office/drawing/2014/main" id="{B04FDA72-D3FE-ADFD-FDFE-9D59FEBEAA9B}"/>
                </a:ext>
              </a:extLst>
            </p:cNvPr>
            <p:cNvSpPr>
              <a:spLocks/>
            </p:cNvSpPr>
            <p:nvPr/>
          </p:nvSpPr>
          <p:spPr bwMode="auto">
            <a:xfrm>
              <a:off x="1700" y="756"/>
              <a:ext cx="624" cy="413"/>
            </a:xfrm>
            <a:custGeom>
              <a:avLst/>
              <a:gdLst>
                <a:gd name="T0" fmla="*/ 638 w 1247"/>
                <a:gd name="T1" fmla="*/ 14 h 826"/>
                <a:gd name="T2" fmla="*/ 699 w 1247"/>
                <a:gd name="T3" fmla="*/ 15 h 826"/>
                <a:gd name="T4" fmla="*/ 766 w 1247"/>
                <a:gd name="T5" fmla="*/ 73 h 826"/>
                <a:gd name="T6" fmla="*/ 825 w 1247"/>
                <a:gd name="T7" fmla="*/ 90 h 826"/>
                <a:gd name="T8" fmla="*/ 867 w 1247"/>
                <a:gd name="T9" fmla="*/ 96 h 826"/>
                <a:gd name="T10" fmla="*/ 932 w 1247"/>
                <a:gd name="T11" fmla="*/ 76 h 826"/>
                <a:gd name="T12" fmla="*/ 955 w 1247"/>
                <a:gd name="T13" fmla="*/ 141 h 826"/>
                <a:gd name="T14" fmla="*/ 995 w 1247"/>
                <a:gd name="T15" fmla="*/ 176 h 826"/>
                <a:gd name="T16" fmla="*/ 1031 w 1247"/>
                <a:gd name="T17" fmla="*/ 235 h 826"/>
                <a:gd name="T18" fmla="*/ 1045 w 1247"/>
                <a:gd name="T19" fmla="*/ 288 h 826"/>
                <a:gd name="T20" fmla="*/ 1096 w 1247"/>
                <a:gd name="T21" fmla="*/ 225 h 826"/>
                <a:gd name="T22" fmla="*/ 1167 w 1247"/>
                <a:gd name="T23" fmla="*/ 237 h 826"/>
                <a:gd name="T24" fmla="*/ 1215 w 1247"/>
                <a:gd name="T25" fmla="*/ 265 h 826"/>
                <a:gd name="T26" fmla="*/ 1207 w 1247"/>
                <a:gd name="T27" fmla="*/ 313 h 826"/>
                <a:gd name="T28" fmla="*/ 1205 w 1247"/>
                <a:gd name="T29" fmla="*/ 376 h 826"/>
                <a:gd name="T30" fmla="*/ 1245 w 1247"/>
                <a:gd name="T31" fmla="*/ 435 h 826"/>
                <a:gd name="T32" fmla="*/ 1236 w 1247"/>
                <a:gd name="T33" fmla="*/ 498 h 826"/>
                <a:gd name="T34" fmla="*/ 1194 w 1247"/>
                <a:gd name="T35" fmla="*/ 504 h 826"/>
                <a:gd name="T36" fmla="*/ 1148 w 1247"/>
                <a:gd name="T37" fmla="*/ 492 h 826"/>
                <a:gd name="T38" fmla="*/ 1142 w 1247"/>
                <a:gd name="T39" fmla="*/ 534 h 826"/>
                <a:gd name="T40" fmla="*/ 1138 w 1247"/>
                <a:gd name="T41" fmla="*/ 595 h 826"/>
                <a:gd name="T42" fmla="*/ 1073 w 1247"/>
                <a:gd name="T43" fmla="*/ 622 h 826"/>
                <a:gd name="T44" fmla="*/ 995 w 1247"/>
                <a:gd name="T45" fmla="*/ 620 h 826"/>
                <a:gd name="T46" fmla="*/ 993 w 1247"/>
                <a:gd name="T47" fmla="*/ 582 h 826"/>
                <a:gd name="T48" fmla="*/ 970 w 1247"/>
                <a:gd name="T49" fmla="*/ 525 h 826"/>
                <a:gd name="T50" fmla="*/ 905 w 1247"/>
                <a:gd name="T51" fmla="*/ 510 h 826"/>
                <a:gd name="T52" fmla="*/ 816 w 1247"/>
                <a:gd name="T53" fmla="*/ 515 h 826"/>
                <a:gd name="T54" fmla="*/ 695 w 1247"/>
                <a:gd name="T55" fmla="*/ 504 h 826"/>
                <a:gd name="T56" fmla="*/ 628 w 1247"/>
                <a:gd name="T57" fmla="*/ 510 h 826"/>
                <a:gd name="T58" fmla="*/ 609 w 1247"/>
                <a:gd name="T59" fmla="*/ 561 h 826"/>
                <a:gd name="T60" fmla="*/ 598 w 1247"/>
                <a:gd name="T61" fmla="*/ 599 h 826"/>
                <a:gd name="T62" fmla="*/ 606 w 1247"/>
                <a:gd name="T63" fmla="*/ 645 h 826"/>
                <a:gd name="T64" fmla="*/ 619 w 1247"/>
                <a:gd name="T65" fmla="*/ 710 h 826"/>
                <a:gd name="T66" fmla="*/ 632 w 1247"/>
                <a:gd name="T67" fmla="*/ 781 h 826"/>
                <a:gd name="T68" fmla="*/ 525 w 1247"/>
                <a:gd name="T69" fmla="*/ 775 h 826"/>
                <a:gd name="T70" fmla="*/ 378 w 1247"/>
                <a:gd name="T71" fmla="*/ 815 h 826"/>
                <a:gd name="T72" fmla="*/ 275 w 1247"/>
                <a:gd name="T73" fmla="*/ 802 h 826"/>
                <a:gd name="T74" fmla="*/ 201 w 1247"/>
                <a:gd name="T75" fmla="*/ 775 h 826"/>
                <a:gd name="T76" fmla="*/ 147 w 1247"/>
                <a:gd name="T77" fmla="*/ 792 h 826"/>
                <a:gd name="T78" fmla="*/ 88 w 1247"/>
                <a:gd name="T79" fmla="*/ 786 h 826"/>
                <a:gd name="T80" fmla="*/ 31 w 1247"/>
                <a:gd name="T81" fmla="*/ 754 h 826"/>
                <a:gd name="T82" fmla="*/ 29 w 1247"/>
                <a:gd name="T83" fmla="*/ 687 h 826"/>
                <a:gd name="T84" fmla="*/ 44 w 1247"/>
                <a:gd name="T85" fmla="*/ 622 h 826"/>
                <a:gd name="T86" fmla="*/ 27 w 1247"/>
                <a:gd name="T87" fmla="*/ 555 h 826"/>
                <a:gd name="T88" fmla="*/ 79 w 1247"/>
                <a:gd name="T89" fmla="*/ 521 h 826"/>
                <a:gd name="T90" fmla="*/ 107 w 1247"/>
                <a:gd name="T91" fmla="*/ 515 h 826"/>
                <a:gd name="T92" fmla="*/ 157 w 1247"/>
                <a:gd name="T93" fmla="*/ 485 h 826"/>
                <a:gd name="T94" fmla="*/ 178 w 1247"/>
                <a:gd name="T95" fmla="*/ 431 h 826"/>
                <a:gd name="T96" fmla="*/ 174 w 1247"/>
                <a:gd name="T97" fmla="*/ 353 h 826"/>
                <a:gd name="T98" fmla="*/ 216 w 1247"/>
                <a:gd name="T99" fmla="*/ 302 h 826"/>
                <a:gd name="T100" fmla="*/ 258 w 1247"/>
                <a:gd name="T101" fmla="*/ 262 h 826"/>
                <a:gd name="T102" fmla="*/ 226 w 1247"/>
                <a:gd name="T103" fmla="*/ 227 h 826"/>
                <a:gd name="T104" fmla="*/ 229 w 1247"/>
                <a:gd name="T105" fmla="*/ 193 h 826"/>
                <a:gd name="T106" fmla="*/ 289 w 1247"/>
                <a:gd name="T107" fmla="*/ 193 h 826"/>
                <a:gd name="T108" fmla="*/ 375 w 1247"/>
                <a:gd name="T109" fmla="*/ 181 h 826"/>
                <a:gd name="T110" fmla="*/ 438 w 1247"/>
                <a:gd name="T111" fmla="*/ 201 h 826"/>
                <a:gd name="T112" fmla="*/ 426 w 1247"/>
                <a:gd name="T113" fmla="*/ 141 h 826"/>
                <a:gd name="T114" fmla="*/ 457 w 1247"/>
                <a:gd name="T115" fmla="*/ 73 h 826"/>
                <a:gd name="T116" fmla="*/ 489 w 1247"/>
                <a:gd name="T117" fmla="*/ 55 h 826"/>
                <a:gd name="T118" fmla="*/ 560 w 1247"/>
                <a:gd name="T119" fmla="*/ 27 h 826"/>
                <a:gd name="T120" fmla="*/ 609 w 1247"/>
                <a:gd name="T121" fmla="*/ 4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47" h="826">
                  <a:moveTo>
                    <a:pt x="609" y="4"/>
                  </a:moveTo>
                  <a:lnTo>
                    <a:pt x="606" y="8"/>
                  </a:lnTo>
                  <a:lnTo>
                    <a:pt x="600" y="8"/>
                  </a:lnTo>
                  <a:lnTo>
                    <a:pt x="598" y="8"/>
                  </a:lnTo>
                  <a:lnTo>
                    <a:pt x="598" y="10"/>
                  </a:lnTo>
                  <a:lnTo>
                    <a:pt x="600" y="14"/>
                  </a:lnTo>
                  <a:lnTo>
                    <a:pt x="604" y="14"/>
                  </a:lnTo>
                  <a:lnTo>
                    <a:pt x="609" y="14"/>
                  </a:lnTo>
                  <a:lnTo>
                    <a:pt x="613" y="14"/>
                  </a:lnTo>
                  <a:lnTo>
                    <a:pt x="615" y="10"/>
                  </a:lnTo>
                  <a:lnTo>
                    <a:pt x="615" y="8"/>
                  </a:lnTo>
                  <a:lnTo>
                    <a:pt x="619" y="4"/>
                  </a:lnTo>
                  <a:lnTo>
                    <a:pt x="619" y="2"/>
                  </a:lnTo>
                  <a:lnTo>
                    <a:pt x="621" y="2"/>
                  </a:lnTo>
                  <a:lnTo>
                    <a:pt x="625" y="2"/>
                  </a:lnTo>
                  <a:lnTo>
                    <a:pt x="627" y="4"/>
                  </a:lnTo>
                  <a:lnTo>
                    <a:pt x="630" y="4"/>
                  </a:lnTo>
                  <a:lnTo>
                    <a:pt x="632" y="4"/>
                  </a:lnTo>
                  <a:lnTo>
                    <a:pt x="636" y="8"/>
                  </a:lnTo>
                  <a:lnTo>
                    <a:pt x="636" y="10"/>
                  </a:lnTo>
                  <a:lnTo>
                    <a:pt x="638" y="14"/>
                  </a:lnTo>
                  <a:lnTo>
                    <a:pt x="642" y="14"/>
                  </a:lnTo>
                  <a:lnTo>
                    <a:pt x="644" y="14"/>
                  </a:lnTo>
                  <a:lnTo>
                    <a:pt x="648" y="14"/>
                  </a:lnTo>
                  <a:lnTo>
                    <a:pt x="649" y="14"/>
                  </a:lnTo>
                  <a:lnTo>
                    <a:pt x="653" y="10"/>
                  </a:lnTo>
                  <a:lnTo>
                    <a:pt x="655" y="8"/>
                  </a:lnTo>
                  <a:lnTo>
                    <a:pt x="655" y="4"/>
                  </a:lnTo>
                  <a:lnTo>
                    <a:pt x="657" y="4"/>
                  </a:lnTo>
                  <a:lnTo>
                    <a:pt x="659" y="4"/>
                  </a:lnTo>
                  <a:lnTo>
                    <a:pt x="663" y="8"/>
                  </a:lnTo>
                  <a:lnTo>
                    <a:pt x="661" y="10"/>
                  </a:lnTo>
                  <a:lnTo>
                    <a:pt x="661" y="14"/>
                  </a:lnTo>
                  <a:lnTo>
                    <a:pt x="665" y="14"/>
                  </a:lnTo>
                  <a:lnTo>
                    <a:pt x="667" y="14"/>
                  </a:lnTo>
                  <a:lnTo>
                    <a:pt x="676" y="10"/>
                  </a:lnTo>
                  <a:lnTo>
                    <a:pt x="684" y="14"/>
                  </a:lnTo>
                  <a:lnTo>
                    <a:pt x="688" y="14"/>
                  </a:lnTo>
                  <a:lnTo>
                    <a:pt x="690" y="14"/>
                  </a:lnTo>
                  <a:lnTo>
                    <a:pt x="693" y="14"/>
                  </a:lnTo>
                  <a:lnTo>
                    <a:pt x="695" y="14"/>
                  </a:lnTo>
                  <a:lnTo>
                    <a:pt x="699" y="15"/>
                  </a:lnTo>
                  <a:lnTo>
                    <a:pt x="699" y="19"/>
                  </a:lnTo>
                  <a:lnTo>
                    <a:pt x="701" y="19"/>
                  </a:lnTo>
                  <a:lnTo>
                    <a:pt x="703" y="21"/>
                  </a:lnTo>
                  <a:lnTo>
                    <a:pt x="703" y="25"/>
                  </a:lnTo>
                  <a:lnTo>
                    <a:pt x="701" y="27"/>
                  </a:lnTo>
                  <a:lnTo>
                    <a:pt x="699" y="31"/>
                  </a:lnTo>
                  <a:lnTo>
                    <a:pt x="701" y="33"/>
                  </a:lnTo>
                  <a:lnTo>
                    <a:pt x="705" y="33"/>
                  </a:lnTo>
                  <a:lnTo>
                    <a:pt x="709" y="36"/>
                  </a:lnTo>
                  <a:lnTo>
                    <a:pt x="711" y="36"/>
                  </a:lnTo>
                  <a:lnTo>
                    <a:pt x="714" y="36"/>
                  </a:lnTo>
                  <a:lnTo>
                    <a:pt x="716" y="38"/>
                  </a:lnTo>
                  <a:lnTo>
                    <a:pt x="722" y="42"/>
                  </a:lnTo>
                  <a:lnTo>
                    <a:pt x="733" y="52"/>
                  </a:lnTo>
                  <a:lnTo>
                    <a:pt x="739" y="55"/>
                  </a:lnTo>
                  <a:lnTo>
                    <a:pt x="745" y="57"/>
                  </a:lnTo>
                  <a:lnTo>
                    <a:pt x="747" y="61"/>
                  </a:lnTo>
                  <a:lnTo>
                    <a:pt x="751" y="63"/>
                  </a:lnTo>
                  <a:lnTo>
                    <a:pt x="754" y="67"/>
                  </a:lnTo>
                  <a:lnTo>
                    <a:pt x="760" y="67"/>
                  </a:lnTo>
                  <a:lnTo>
                    <a:pt x="766" y="73"/>
                  </a:lnTo>
                  <a:lnTo>
                    <a:pt x="766" y="75"/>
                  </a:lnTo>
                  <a:lnTo>
                    <a:pt x="774" y="75"/>
                  </a:lnTo>
                  <a:lnTo>
                    <a:pt x="774" y="78"/>
                  </a:lnTo>
                  <a:lnTo>
                    <a:pt x="777" y="78"/>
                  </a:lnTo>
                  <a:lnTo>
                    <a:pt x="777" y="80"/>
                  </a:lnTo>
                  <a:lnTo>
                    <a:pt x="779" y="84"/>
                  </a:lnTo>
                  <a:lnTo>
                    <a:pt x="785" y="84"/>
                  </a:lnTo>
                  <a:lnTo>
                    <a:pt x="789" y="86"/>
                  </a:lnTo>
                  <a:lnTo>
                    <a:pt x="791" y="90"/>
                  </a:lnTo>
                  <a:lnTo>
                    <a:pt x="793" y="92"/>
                  </a:lnTo>
                  <a:lnTo>
                    <a:pt x="795" y="92"/>
                  </a:lnTo>
                  <a:lnTo>
                    <a:pt x="798" y="90"/>
                  </a:lnTo>
                  <a:lnTo>
                    <a:pt x="800" y="90"/>
                  </a:lnTo>
                  <a:lnTo>
                    <a:pt x="802" y="90"/>
                  </a:lnTo>
                  <a:lnTo>
                    <a:pt x="806" y="90"/>
                  </a:lnTo>
                  <a:lnTo>
                    <a:pt x="812" y="92"/>
                  </a:lnTo>
                  <a:lnTo>
                    <a:pt x="817" y="94"/>
                  </a:lnTo>
                  <a:lnTo>
                    <a:pt x="819" y="94"/>
                  </a:lnTo>
                  <a:lnTo>
                    <a:pt x="823" y="94"/>
                  </a:lnTo>
                  <a:lnTo>
                    <a:pt x="823" y="92"/>
                  </a:lnTo>
                  <a:lnTo>
                    <a:pt x="825" y="90"/>
                  </a:lnTo>
                  <a:lnTo>
                    <a:pt x="831" y="90"/>
                  </a:lnTo>
                  <a:lnTo>
                    <a:pt x="835" y="92"/>
                  </a:lnTo>
                  <a:lnTo>
                    <a:pt x="835" y="94"/>
                  </a:lnTo>
                  <a:lnTo>
                    <a:pt x="837" y="96"/>
                  </a:lnTo>
                  <a:lnTo>
                    <a:pt x="840" y="96"/>
                  </a:lnTo>
                  <a:lnTo>
                    <a:pt x="840" y="96"/>
                  </a:lnTo>
                  <a:lnTo>
                    <a:pt x="840" y="94"/>
                  </a:lnTo>
                  <a:lnTo>
                    <a:pt x="840" y="90"/>
                  </a:lnTo>
                  <a:lnTo>
                    <a:pt x="844" y="90"/>
                  </a:lnTo>
                  <a:lnTo>
                    <a:pt x="846" y="90"/>
                  </a:lnTo>
                  <a:lnTo>
                    <a:pt x="850" y="90"/>
                  </a:lnTo>
                  <a:lnTo>
                    <a:pt x="856" y="90"/>
                  </a:lnTo>
                  <a:lnTo>
                    <a:pt x="856" y="92"/>
                  </a:lnTo>
                  <a:lnTo>
                    <a:pt x="856" y="94"/>
                  </a:lnTo>
                  <a:lnTo>
                    <a:pt x="852" y="96"/>
                  </a:lnTo>
                  <a:lnTo>
                    <a:pt x="852" y="99"/>
                  </a:lnTo>
                  <a:lnTo>
                    <a:pt x="856" y="99"/>
                  </a:lnTo>
                  <a:lnTo>
                    <a:pt x="858" y="99"/>
                  </a:lnTo>
                  <a:lnTo>
                    <a:pt x="861" y="94"/>
                  </a:lnTo>
                  <a:lnTo>
                    <a:pt x="863" y="94"/>
                  </a:lnTo>
                  <a:lnTo>
                    <a:pt x="867" y="96"/>
                  </a:lnTo>
                  <a:lnTo>
                    <a:pt x="869" y="96"/>
                  </a:lnTo>
                  <a:lnTo>
                    <a:pt x="873" y="96"/>
                  </a:lnTo>
                  <a:lnTo>
                    <a:pt x="875" y="99"/>
                  </a:lnTo>
                  <a:lnTo>
                    <a:pt x="879" y="99"/>
                  </a:lnTo>
                  <a:lnTo>
                    <a:pt x="880" y="101"/>
                  </a:lnTo>
                  <a:lnTo>
                    <a:pt x="880" y="111"/>
                  </a:lnTo>
                  <a:lnTo>
                    <a:pt x="884" y="111"/>
                  </a:lnTo>
                  <a:lnTo>
                    <a:pt x="886" y="111"/>
                  </a:lnTo>
                  <a:lnTo>
                    <a:pt x="888" y="111"/>
                  </a:lnTo>
                  <a:lnTo>
                    <a:pt x="890" y="107"/>
                  </a:lnTo>
                  <a:lnTo>
                    <a:pt x="894" y="101"/>
                  </a:lnTo>
                  <a:lnTo>
                    <a:pt x="894" y="99"/>
                  </a:lnTo>
                  <a:lnTo>
                    <a:pt x="901" y="99"/>
                  </a:lnTo>
                  <a:lnTo>
                    <a:pt x="911" y="92"/>
                  </a:lnTo>
                  <a:lnTo>
                    <a:pt x="913" y="92"/>
                  </a:lnTo>
                  <a:lnTo>
                    <a:pt x="917" y="92"/>
                  </a:lnTo>
                  <a:lnTo>
                    <a:pt x="924" y="92"/>
                  </a:lnTo>
                  <a:lnTo>
                    <a:pt x="928" y="88"/>
                  </a:lnTo>
                  <a:lnTo>
                    <a:pt x="930" y="86"/>
                  </a:lnTo>
                  <a:lnTo>
                    <a:pt x="932" y="80"/>
                  </a:lnTo>
                  <a:lnTo>
                    <a:pt x="932" y="76"/>
                  </a:lnTo>
                  <a:lnTo>
                    <a:pt x="934" y="80"/>
                  </a:lnTo>
                  <a:lnTo>
                    <a:pt x="940" y="82"/>
                  </a:lnTo>
                  <a:lnTo>
                    <a:pt x="943" y="82"/>
                  </a:lnTo>
                  <a:lnTo>
                    <a:pt x="943" y="86"/>
                  </a:lnTo>
                  <a:lnTo>
                    <a:pt x="943" y="88"/>
                  </a:lnTo>
                  <a:lnTo>
                    <a:pt x="943" y="92"/>
                  </a:lnTo>
                  <a:lnTo>
                    <a:pt x="945" y="92"/>
                  </a:lnTo>
                  <a:lnTo>
                    <a:pt x="949" y="99"/>
                  </a:lnTo>
                  <a:lnTo>
                    <a:pt x="949" y="101"/>
                  </a:lnTo>
                  <a:lnTo>
                    <a:pt x="949" y="105"/>
                  </a:lnTo>
                  <a:lnTo>
                    <a:pt x="957" y="111"/>
                  </a:lnTo>
                  <a:lnTo>
                    <a:pt x="961" y="113"/>
                  </a:lnTo>
                  <a:lnTo>
                    <a:pt x="957" y="117"/>
                  </a:lnTo>
                  <a:lnTo>
                    <a:pt x="951" y="122"/>
                  </a:lnTo>
                  <a:lnTo>
                    <a:pt x="951" y="128"/>
                  </a:lnTo>
                  <a:lnTo>
                    <a:pt x="951" y="130"/>
                  </a:lnTo>
                  <a:lnTo>
                    <a:pt x="955" y="130"/>
                  </a:lnTo>
                  <a:lnTo>
                    <a:pt x="957" y="134"/>
                  </a:lnTo>
                  <a:lnTo>
                    <a:pt x="961" y="134"/>
                  </a:lnTo>
                  <a:lnTo>
                    <a:pt x="957" y="138"/>
                  </a:lnTo>
                  <a:lnTo>
                    <a:pt x="955" y="141"/>
                  </a:lnTo>
                  <a:lnTo>
                    <a:pt x="955" y="143"/>
                  </a:lnTo>
                  <a:lnTo>
                    <a:pt x="957" y="147"/>
                  </a:lnTo>
                  <a:lnTo>
                    <a:pt x="959" y="147"/>
                  </a:lnTo>
                  <a:lnTo>
                    <a:pt x="963" y="147"/>
                  </a:lnTo>
                  <a:lnTo>
                    <a:pt x="964" y="147"/>
                  </a:lnTo>
                  <a:lnTo>
                    <a:pt x="968" y="149"/>
                  </a:lnTo>
                  <a:lnTo>
                    <a:pt x="970" y="153"/>
                  </a:lnTo>
                  <a:lnTo>
                    <a:pt x="970" y="155"/>
                  </a:lnTo>
                  <a:lnTo>
                    <a:pt x="968" y="159"/>
                  </a:lnTo>
                  <a:lnTo>
                    <a:pt x="968" y="160"/>
                  </a:lnTo>
                  <a:lnTo>
                    <a:pt x="970" y="164"/>
                  </a:lnTo>
                  <a:lnTo>
                    <a:pt x="974" y="164"/>
                  </a:lnTo>
                  <a:lnTo>
                    <a:pt x="976" y="164"/>
                  </a:lnTo>
                  <a:lnTo>
                    <a:pt x="978" y="164"/>
                  </a:lnTo>
                  <a:lnTo>
                    <a:pt x="980" y="164"/>
                  </a:lnTo>
                  <a:lnTo>
                    <a:pt x="985" y="160"/>
                  </a:lnTo>
                  <a:lnTo>
                    <a:pt x="989" y="160"/>
                  </a:lnTo>
                  <a:lnTo>
                    <a:pt x="989" y="164"/>
                  </a:lnTo>
                  <a:lnTo>
                    <a:pt x="991" y="170"/>
                  </a:lnTo>
                  <a:lnTo>
                    <a:pt x="995" y="172"/>
                  </a:lnTo>
                  <a:lnTo>
                    <a:pt x="995" y="176"/>
                  </a:lnTo>
                  <a:lnTo>
                    <a:pt x="995" y="178"/>
                  </a:lnTo>
                  <a:lnTo>
                    <a:pt x="991" y="183"/>
                  </a:lnTo>
                  <a:lnTo>
                    <a:pt x="997" y="187"/>
                  </a:lnTo>
                  <a:lnTo>
                    <a:pt x="997" y="191"/>
                  </a:lnTo>
                  <a:lnTo>
                    <a:pt x="997" y="195"/>
                  </a:lnTo>
                  <a:lnTo>
                    <a:pt x="995" y="197"/>
                  </a:lnTo>
                  <a:lnTo>
                    <a:pt x="995" y="201"/>
                  </a:lnTo>
                  <a:lnTo>
                    <a:pt x="995" y="202"/>
                  </a:lnTo>
                  <a:lnTo>
                    <a:pt x="997" y="206"/>
                  </a:lnTo>
                  <a:lnTo>
                    <a:pt x="1006" y="212"/>
                  </a:lnTo>
                  <a:lnTo>
                    <a:pt x="1008" y="214"/>
                  </a:lnTo>
                  <a:lnTo>
                    <a:pt x="1020" y="223"/>
                  </a:lnTo>
                  <a:lnTo>
                    <a:pt x="1022" y="225"/>
                  </a:lnTo>
                  <a:lnTo>
                    <a:pt x="1024" y="225"/>
                  </a:lnTo>
                  <a:lnTo>
                    <a:pt x="1029" y="229"/>
                  </a:lnTo>
                  <a:lnTo>
                    <a:pt x="1031" y="229"/>
                  </a:lnTo>
                  <a:lnTo>
                    <a:pt x="1035" y="229"/>
                  </a:lnTo>
                  <a:lnTo>
                    <a:pt x="1035" y="229"/>
                  </a:lnTo>
                  <a:lnTo>
                    <a:pt x="1037" y="233"/>
                  </a:lnTo>
                  <a:lnTo>
                    <a:pt x="1035" y="233"/>
                  </a:lnTo>
                  <a:lnTo>
                    <a:pt x="1031" y="235"/>
                  </a:lnTo>
                  <a:lnTo>
                    <a:pt x="1029" y="235"/>
                  </a:lnTo>
                  <a:lnTo>
                    <a:pt x="1031" y="241"/>
                  </a:lnTo>
                  <a:lnTo>
                    <a:pt x="1029" y="244"/>
                  </a:lnTo>
                  <a:lnTo>
                    <a:pt x="1029" y="248"/>
                  </a:lnTo>
                  <a:lnTo>
                    <a:pt x="1029" y="250"/>
                  </a:lnTo>
                  <a:lnTo>
                    <a:pt x="1029" y="254"/>
                  </a:lnTo>
                  <a:lnTo>
                    <a:pt x="1031" y="254"/>
                  </a:lnTo>
                  <a:lnTo>
                    <a:pt x="1031" y="256"/>
                  </a:lnTo>
                  <a:lnTo>
                    <a:pt x="1035" y="256"/>
                  </a:lnTo>
                  <a:lnTo>
                    <a:pt x="1041" y="260"/>
                  </a:lnTo>
                  <a:lnTo>
                    <a:pt x="1043" y="260"/>
                  </a:lnTo>
                  <a:lnTo>
                    <a:pt x="1043" y="262"/>
                  </a:lnTo>
                  <a:lnTo>
                    <a:pt x="1048" y="265"/>
                  </a:lnTo>
                  <a:lnTo>
                    <a:pt x="1047" y="267"/>
                  </a:lnTo>
                  <a:lnTo>
                    <a:pt x="1047" y="271"/>
                  </a:lnTo>
                  <a:lnTo>
                    <a:pt x="1037" y="281"/>
                  </a:lnTo>
                  <a:lnTo>
                    <a:pt x="1035" y="286"/>
                  </a:lnTo>
                  <a:lnTo>
                    <a:pt x="1033" y="290"/>
                  </a:lnTo>
                  <a:lnTo>
                    <a:pt x="1037" y="290"/>
                  </a:lnTo>
                  <a:lnTo>
                    <a:pt x="1043" y="292"/>
                  </a:lnTo>
                  <a:lnTo>
                    <a:pt x="1045" y="288"/>
                  </a:lnTo>
                  <a:lnTo>
                    <a:pt x="1047" y="283"/>
                  </a:lnTo>
                  <a:lnTo>
                    <a:pt x="1048" y="281"/>
                  </a:lnTo>
                  <a:lnTo>
                    <a:pt x="1052" y="281"/>
                  </a:lnTo>
                  <a:lnTo>
                    <a:pt x="1060" y="286"/>
                  </a:lnTo>
                  <a:lnTo>
                    <a:pt x="1056" y="288"/>
                  </a:lnTo>
                  <a:lnTo>
                    <a:pt x="1060" y="288"/>
                  </a:lnTo>
                  <a:lnTo>
                    <a:pt x="1062" y="288"/>
                  </a:lnTo>
                  <a:lnTo>
                    <a:pt x="1068" y="277"/>
                  </a:lnTo>
                  <a:lnTo>
                    <a:pt x="1071" y="275"/>
                  </a:lnTo>
                  <a:lnTo>
                    <a:pt x="1069" y="273"/>
                  </a:lnTo>
                  <a:lnTo>
                    <a:pt x="1069" y="267"/>
                  </a:lnTo>
                  <a:lnTo>
                    <a:pt x="1073" y="265"/>
                  </a:lnTo>
                  <a:lnTo>
                    <a:pt x="1075" y="258"/>
                  </a:lnTo>
                  <a:lnTo>
                    <a:pt x="1075" y="256"/>
                  </a:lnTo>
                  <a:lnTo>
                    <a:pt x="1079" y="252"/>
                  </a:lnTo>
                  <a:lnTo>
                    <a:pt x="1085" y="258"/>
                  </a:lnTo>
                  <a:lnTo>
                    <a:pt x="1087" y="256"/>
                  </a:lnTo>
                  <a:lnTo>
                    <a:pt x="1081" y="250"/>
                  </a:lnTo>
                  <a:lnTo>
                    <a:pt x="1081" y="246"/>
                  </a:lnTo>
                  <a:lnTo>
                    <a:pt x="1085" y="241"/>
                  </a:lnTo>
                  <a:lnTo>
                    <a:pt x="1096" y="225"/>
                  </a:lnTo>
                  <a:lnTo>
                    <a:pt x="1098" y="227"/>
                  </a:lnTo>
                  <a:lnTo>
                    <a:pt x="1102" y="229"/>
                  </a:lnTo>
                  <a:lnTo>
                    <a:pt x="1110" y="231"/>
                  </a:lnTo>
                  <a:lnTo>
                    <a:pt x="1115" y="237"/>
                  </a:lnTo>
                  <a:lnTo>
                    <a:pt x="1117" y="237"/>
                  </a:lnTo>
                  <a:lnTo>
                    <a:pt x="1119" y="241"/>
                  </a:lnTo>
                  <a:lnTo>
                    <a:pt x="1129" y="246"/>
                  </a:lnTo>
                  <a:lnTo>
                    <a:pt x="1129" y="248"/>
                  </a:lnTo>
                  <a:lnTo>
                    <a:pt x="1131" y="248"/>
                  </a:lnTo>
                  <a:lnTo>
                    <a:pt x="1134" y="248"/>
                  </a:lnTo>
                  <a:lnTo>
                    <a:pt x="1134" y="252"/>
                  </a:lnTo>
                  <a:lnTo>
                    <a:pt x="1140" y="252"/>
                  </a:lnTo>
                  <a:lnTo>
                    <a:pt x="1146" y="248"/>
                  </a:lnTo>
                  <a:lnTo>
                    <a:pt x="1153" y="248"/>
                  </a:lnTo>
                  <a:lnTo>
                    <a:pt x="1153" y="246"/>
                  </a:lnTo>
                  <a:lnTo>
                    <a:pt x="1153" y="242"/>
                  </a:lnTo>
                  <a:lnTo>
                    <a:pt x="1159" y="242"/>
                  </a:lnTo>
                  <a:lnTo>
                    <a:pt x="1159" y="241"/>
                  </a:lnTo>
                  <a:lnTo>
                    <a:pt x="1161" y="241"/>
                  </a:lnTo>
                  <a:lnTo>
                    <a:pt x="1163" y="237"/>
                  </a:lnTo>
                  <a:lnTo>
                    <a:pt x="1167" y="237"/>
                  </a:lnTo>
                  <a:lnTo>
                    <a:pt x="1167" y="241"/>
                  </a:lnTo>
                  <a:lnTo>
                    <a:pt x="1169" y="241"/>
                  </a:lnTo>
                  <a:lnTo>
                    <a:pt x="1173" y="237"/>
                  </a:lnTo>
                  <a:lnTo>
                    <a:pt x="1178" y="237"/>
                  </a:lnTo>
                  <a:lnTo>
                    <a:pt x="1178" y="239"/>
                  </a:lnTo>
                  <a:lnTo>
                    <a:pt x="1180" y="244"/>
                  </a:lnTo>
                  <a:lnTo>
                    <a:pt x="1180" y="252"/>
                  </a:lnTo>
                  <a:lnTo>
                    <a:pt x="1186" y="248"/>
                  </a:lnTo>
                  <a:lnTo>
                    <a:pt x="1190" y="248"/>
                  </a:lnTo>
                  <a:lnTo>
                    <a:pt x="1192" y="248"/>
                  </a:lnTo>
                  <a:lnTo>
                    <a:pt x="1195" y="250"/>
                  </a:lnTo>
                  <a:lnTo>
                    <a:pt x="1197" y="250"/>
                  </a:lnTo>
                  <a:lnTo>
                    <a:pt x="1201" y="250"/>
                  </a:lnTo>
                  <a:lnTo>
                    <a:pt x="1201" y="254"/>
                  </a:lnTo>
                  <a:lnTo>
                    <a:pt x="1201" y="256"/>
                  </a:lnTo>
                  <a:lnTo>
                    <a:pt x="1199" y="260"/>
                  </a:lnTo>
                  <a:lnTo>
                    <a:pt x="1203" y="263"/>
                  </a:lnTo>
                  <a:lnTo>
                    <a:pt x="1205" y="265"/>
                  </a:lnTo>
                  <a:lnTo>
                    <a:pt x="1207" y="265"/>
                  </a:lnTo>
                  <a:lnTo>
                    <a:pt x="1209" y="265"/>
                  </a:lnTo>
                  <a:lnTo>
                    <a:pt x="1215" y="265"/>
                  </a:lnTo>
                  <a:lnTo>
                    <a:pt x="1218" y="271"/>
                  </a:lnTo>
                  <a:lnTo>
                    <a:pt x="1220" y="271"/>
                  </a:lnTo>
                  <a:lnTo>
                    <a:pt x="1224" y="271"/>
                  </a:lnTo>
                  <a:lnTo>
                    <a:pt x="1224" y="275"/>
                  </a:lnTo>
                  <a:lnTo>
                    <a:pt x="1226" y="273"/>
                  </a:lnTo>
                  <a:lnTo>
                    <a:pt x="1230" y="279"/>
                  </a:lnTo>
                  <a:lnTo>
                    <a:pt x="1230" y="281"/>
                  </a:lnTo>
                  <a:lnTo>
                    <a:pt x="1230" y="284"/>
                  </a:lnTo>
                  <a:lnTo>
                    <a:pt x="1224" y="284"/>
                  </a:lnTo>
                  <a:lnTo>
                    <a:pt x="1218" y="284"/>
                  </a:lnTo>
                  <a:lnTo>
                    <a:pt x="1215" y="286"/>
                  </a:lnTo>
                  <a:lnTo>
                    <a:pt x="1213" y="286"/>
                  </a:lnTo>
                  <a:lnTo>
                    <a:pt x="1213" y="290"/>
                  </a:lnTo>
                  <a:lnTo>
                    <a:pt x="1213" y="292"/>
                  </a:lnTo>
                  <a:lnTo>
                    <a:pt x="1215" y="296"/>
                  </a:lnTo>
                  <a:lnTo>
                    <a:pt x="1215" y="302"/>
                  </a:lnTo>
                  <a:lnTo>
                    <a:pt x="1213" y="302"/>
                  </a:lnTo>
                  <a:lnTo>
                    <a:pt x="1207" y="304"/>
                  </a:lnTo>
                  <a:lnTo>
                    <a:pt x="1207" y="307"/>
                  </a:lnTo>
                  <a:lnTo>
                    <a:pt x="1207" y="309"/>
                  </a:lnTo>
                  <a:lnTo>
                    <a:pt x="1207" y="313"/>
                  </a:lnTo>
                  <a:lnTo>
                    <a:pt x="1209" y="313"/>
                  </a:lnTo>
                  <a:lnTo>
                    <a:pt x="1207" y="317"/>
                  </a:lnTo>
                  <a:lnTo>
                    <a:pt x="1209" y="321"/>
                  </a:lnTo>
                  <a:lnTo>
                    <a:pt x="1209" y="323"/>
                  </a:lnTo>
                  <a:lnTo>
                    <a:pt x="1213" y="323"/>
                  </a:lnTo>
                  <a:lnTo>
                    <a:pt x="1213" y="326"/>
                  </a:lnTo>
                  <a:lnTo>
                    <a:pt x="1211" y="332"/>
                  </a:lnTo>
                  <a:lnTo>
                    <a:pt x="1211" y="334"/>
                  </a:lnTo>
                  <a:lnTo>
                    <a:pt x="1207" y="334"/>
                  </a:lnTo>
                  <a:lnTo>
                    <a:pt x="1207" y="338"/>
                  </a:lnTo>
                  <a:lnTo>
                    <a:pt x="1209" y="340"/>
                  </a:lnTo>
                  <a:lnTo>
                    <a:pt x="1205" y="344"/>
                  </a:lnTo>
                  <a:lnTo>
                    <a:pt x="1207" y="355"/>
                  </a:lnTo>
                  <a:lnTo>
                    <a:pt x="1207" y="357"/>
                  </a:lnTo>
                  <a:lnTo>
                    <a:pt x="1205" y="357"/>
                  </a:lnTo>
                  <a:lnTo>
                    <a:pt x="1205" y="365"/>
                  </a:lnTo>
                  <a:lnTo>
                    <a:pt x="1205" y="367"/>
                  </a:lnTo>
                  <a:lnTo>
                    <a:pt x="1207" y="368"/>
                  </a:lnTo>
                  <a:lnTo>
                    <a:pt x="1205" y="370"/>
                  </a:lnTo>
                  <a:lnTo>
                    <a:pt x="1205" y="374"/>
                  </a:lnTo>
                  <a:lnTo>
                    <a:pt x="1205" y="376"/>
                  </a:lnTo>
                  <a:lnTo>
                    <a:pt x="1207" y="382"/>
                  </a:lnTo>
                  <a:lnTo>
                    <a:pt x="1207" y="386"/>
                  </a:lnTo>
                  <a:lnTo>
                    <a:pt x="1220" y="382"/>
                  </a:lnTo>
                  <a:lnTo>
                    <a:pt x="1222" y="382"/>
                  </a:lnTo>
                  <a:lnTo>
                    <a:pt x="1222" y="386"/>
                  </a:lnTo>
                  <a:lnTo>
                    <a:pt x="1222" y="387"/>
                  </a:lnTo>
                  <a:lnTo>
                    <a:pt x="1226" y="387"/>
                  </a:lnTo>
                  <a:lnTo>
                    <a:pt x="1228" y="387"/>
                  </a:lnTo>
                  <a:lnTo>
                    <a:pt x="1237" y="386"/>
                  </a:lnTo>
                  <a:lnTo>
                    <a:pt x="1237" y="391"/>
                  </a:lnTo>
                  <a:lnTo>
                    <a:pt x="1237" y="393"/>
                  </a:lnTo>
                  <a:lnTo>
                    <a:pt x="1239" y="405"/>
                  </a:lnTo>
                  <a:lnTo>
                    <a:pt x="1239" y="408"/>
                  </a:lnTo>
                  <a:lnTo>
                    <a:pt x="1241" y="412"/>
                  </a:lnTo>
                  <a:lnTo>
                    <a:pt x="1241" y="418"/>
                  </a:lnTo>
                  <a:lnTo>
                    <a:pt x="1245" y="420"/>
                  </a:lnTo>
                  <a:lnTo>
                    <a:pt x="1245" y="424"/>
                  </a:lnTo>
                  <a:lnTo>
                    <a:pt x="1247" y="429"/>
                  </a:lnTo>
                  <a:lnTo>
                    <a:pt x="1247" y="431"/>
                  </a:lnTo>
                  <a:lnTo>
                    <a:pt x="1247" y="435"/>
                  </a:lnTo>
                  <a:lnTo>
                    <a:pt x="1245" y="435"/>
                  </a:lnTo>
                  <a:lnTo>
                    <a:pt x="1239" y="435"/>
                  </a:lnTo>
                  <a:lnTo>
                    <a:pt x="1236" y="439"/>
                  </a:lnTo>
                  <a:lnTo>
                    <a:pt x="1239" y="437"/>
                  </a:lnTo>
                  <a:lnTo>
                    <a:pt x="1239" y="441"/>
                  </a:lnTo>
                  <a:lnTo>
                    <a:pt x="1236" y="441"/>
                  </a:lnTo>
                  <a:lnTo>
                    <a:pt x="1234" y="445"/>
                  </a:lnTo>
                  <a:lnTo>
                    <a:pt x="1228" y="445"/>
                  </a:lnTo>
                  <a:lnTo>
                    <a:pt x="1228" y="447"/>
                  </a:lnTo>
                  <a:lnTo>
                    <a:pt x="1228" y="450"/>
                  </a:lnTo>
                  <a:lnTo>
                    <a:pt x="1230" y="458"/>
                  </a:lnTo>
                  <a:lnTo>
                    <a:pt x="1234" y="462"/>
                  </a:lnTo>
                  <a:lnTo>
                    <a:pt x="1234" y="468"/>
                  </a:lnTo>
                  <a:lnTo>
                    <a:pt x="1236" y="473"/>
                  </a:lnTo>
                  <a:lnTo>
                    <a:pt x="1237" y="477"/>
                  </a:lnTo>
                  <a:lnTo>
                    <a:pt x="1237" y="483"/>
                  </a:lnTo>
                  <a:lnTo>
                    <a:pt x="1241" y="485"/>
                  </a:lnTo>
                  <a:lnTo>
                    <a:pt x="1241" y="489"/>
                  </a:lnTo>
                  <a:lnTo>
                    <a:pt x="1241" y="491"/>
                  </a:lnTo>
                  <a:lnTo>
                    <a:pt x="1241" y="494"/>
                  </a:lnTo>
                  <a:lnTo>
                    <a:pt x="1237" y="496"/>
                  </a:lnTo>
                  <a:lnTo>
                    <a:pt x="1236" y="498"/>
                  </a:lnTo>
                  <a:lnTo>
                    <a:pt x="1236" y="500"/>
                  </a:lnTo>
                  <a:lnTo>
                    <a:pt x="1236" y="504"/>
                  </a:lnTo>
                  <a:lnTo>
                    <a:pt x="1236" y="504"/>
                  </a:lnTo>
                  <a:lnTo>
                    <a:pt x="1232" y="504"/>
                  </a:lnTo>
                  <a:lnTo>
                    <a:pt x="1230" y="504"/>
                  </a:lnTo>
                  <a:lnTo>
                    <a:pt x="1230" y="510"/>
                  </a:lnTo>
                  <a:lnTo>
                    <a:pt x="1226" y="510"/>
                  </a:lnTo>
                  <a:lnTo>
                    <a:pt x="1220" y="510"/>
                  </a:lnTo>
                  <a:lnTo>
                    <a:pt x="1218" y="510"/>
                  </a:lnTo>
                  <a:lnTo>
                    <a:pt x="1215" y="508"/>
                  </a:lnTo>
                  <a:lnTo>
                    <a:pt x="1213" y="508"/>
                  </a:lnTo>
                  <a:lnTo>
                    <a:pt x="1213" y="504"/>
                  </a:lnTo>
                  <a:lnTo>
                    <a:pt x="1209" y="504"/>
                  </a:lnTo>
                  <a:lnTo>
                    <a:pt x="1207" y="504"/>
                  </a:lnTo>
                  <a:lnTo>
                    <a:pt x="1205" y="504"/>
                  </a:lnTo>
                  <a:lnTo>
                    <a:pt x="1203" y="504"/>
                  </a:lnTo>
                  <a:lnTo>
                    <a:pt x="1203" y="504"/>
                  </a:lnTo>
                  <a:lnTo>
                    <a:pt x="1199" y="504"/>
                  </a:lnTo>
                  <a:lnTo>
                    <a:pt x="1197" y="504"/>
                  </a:lnTo>
                  <a:lnTo>
                    <a:pt x="1194" y="504"/>
                  </a:lnTo>
                  <a:lnTo>
                    <a:pt x="1194" y="504"/>
                  </a:lnTo>
                  <a:lnTo>
                    <a:pt x="1197" y="504"/>
                  </a:lnTo>
                  <a:lnTo>
                    <a:pt x="1194" y="500"/>
                  </a:lnTo>
                  <a:lnTo>
                    <a:pt x="1188" y="498"/>
                  </a:lnTo>
                  <a:lnTo>
                    <a:pt x="1188" y="492"/>
                  </a:lnTo>
                  <a:lnTo>
                    <a:pt x="1186" y="492"/>
                  </a:lnTo>
                  <a:lnTo>
                    <a:pt x="1182" y="492"/>
                  </a:lnTo>
                  <a:lnTo>
                    <a:pt x="1180" y="494"/>
                  </a:lnTo>
                  <a:lnTo>
                    <a:pt x="1176" y="494"/>
                  </a:lnTo>
                  <a:lnTo>
                    <a:pt x="1174" y="492"/>
                  </a:lnTo>
                  <a:lnTo>
                    <a:pt x="1171" y="492"/>
                  </a:lnTo>
                  <a:lnTo>
                    <a:pt x="1169" y="489"/>
                  </a:lnTo>
                  <a:lnTo>
                    <a:pt x="1165" y="489"/>
                  </a:lnTo>
                  <a:lnTo>
                    <a:pt x="1163" y="487"/>
                  </a:lnTo>
                  <a:lnTo>
                    <a:pt x="1161" y="491"/>
                  </a:lnTo>
                  <a:lnTo>
                    <a:pt x="1159" y="491"/>
                  </a:lnTo>
                  <a:lnTo>
                    <a:pt x="1163" y="492"/>
                  </a:lnTo>
                  <a:lnTo>
                    <a:pt x="1155" y="496"/>
                  </a:lnTo>
                  <a:lnTo>
                    <a:pt x="1153" y="496"/>
                  </a:lnTo>
                  <a:lnTo>
                    <a:pt x="1150" y="496"/>
                  </a:lnTo>
                  <a:lnTo>
                    <a:pt x="1150" y="492"/>
                  </a:lnTo>
                  <a:lnTo>
                    <a:pt x="1148" y="492"/>
                  </a:lnTo>
                  <a:lnTo>
                    <a:pt x="1148" y="496"/>
                  </a:lnTo>
                  <a:lnTo>
                    <a:pt x="1144" y="496"/>
                  </a:lnTo>
                  <a:lnTo>
                    <a:pt x="1142" y="498"/>
                  </a:lnTo>
                  <a:lnTo>
                    <a:pt x="1142" y="502"/>
                  </a:lnTo>
                  <a:lnTo>
                    <a:pt x="1144" y="502"/>
                  </a:lnTo>
                  <a:lnTo>
                    <a:pt x="1144" y="504"/>
                  </a:lnTo>
                  <a:lnTo>
                    <a:pt x="1144" y="508"/>
                  </a:lnTo>
                  <a:lnTo>
                    <a:pt x="1142" y="512"/>
                  </a:lnTo>
                  <a:lnTo>
                    <a:pt x="1142" y="513"/>
                  </a:lnTo>
                  <a:lnTo>
                    <a:pt x="1144" y="517"/>
                  </a:lnTo>
                  <a:lnTo>
                    <a:pt x="1148" y="523"/>
                  </a:lnTo>
                  <a:lnTo>
                    <a:pt x="1148" y="525"/>
                  </a:lnTo>
                  <a:lnTo>
                    <a:pt x="1144" y="525"/>
                  </a:lnTo>
                  <a:lnTo>
                    <a:pt x="1142" y="525"/>
                  </a:lnTo>
                  <a:lnTo>
                    <a:pt x="1142" y="529"/>
                  </a:lnTo>
                  <a:lnTo>
                    <a:pt x="1144" y="529"/>
                  </a:lnTo>
                  <a:lnTo>
                    <a:pt x="1148" y="531"/>
                  </a:lnTo>
                  <a:lnTo>
                    <a:pt x="1150" y="531"/>
                  </a:lnTo>
                  <a:lnTo>
                    <a:pt x="1148" y="534"/>
                  </a:lnTo>
                  <a:lnTo>
                    <a:pt x="1144" y="534"/>
                  </a:lnTo>
                  <a:lnTo>
                    <a:pt x="1142" y="534"/>
                  </a:lnTo>
                  <a:lnTo>
                    <a:pt x="1142" y="538"/>
                  </a:lnTo>
                  <a:lnTo>
                    <a:pt x="1144" y="544"/>
                  </a:lnTo>
                  <a:lnTo>
                    <a:pt x="1146" y="550"/>
                  </a:lnTo>
                  <a:lnTo>
                    <a:pt x="1150" y="553"/>
                  </a:lnTo>
                  <a:lnTo>
                    <a:pt x="1150" y="555"/>
                  </a:lnTo>
                  <a:lnTo>
                    <a:pt x="1152" y="555"/>
                  </a:lnTo>
                  <a:lnTo>
                    <a:pt x="1155" y="555"/>
                  </a:lnTo>
                  <a:lnTo>
                    <a:pt x="1161" y="553"/>
                  </a:lnTo>
                  <a:lnTo>
                    <a:pt x="1161" y="555"/>
                  </a:lnTo>
                  <a:lnTo>
                    <a:pt x="1161" y="561"/>
                  </a:lnTo>
                  <a:lnTo>
                    <a:pt x="1165" y="571"/>
                  </a:lnTo>
                  <a:lnTo>
                    <a:pt x="1165" y="573"/>
                  </a:lnTo>
                  <a:lnTo>
                    <a:pt x="1161" y="573"/>
                  </a:lnTo>
                  <a:lnTo>
                    <a:pt x="1157" y="576"/>
                  </a:lnTo>
                  <a:lnTo>
                    <a:pt x="1155" y="576"/>
                  </a:lnTo>
                  <a:lnTo>
                    <a:pt x="1150" y="578"/>
                  </a:lnTo>
                  <a:lnTo>
                    <a:pt x="1144" y="578"/>
                  </a:lnTo>
                  <a:lnTo>
                    <a:pt x="1138" y="582"/>
                  </a:lnTo>
                  <a:lnTo>
                    <a:pt x="1134" y="586"/>
                  </a:lnTo>
                  <a:lnTo>
                    <a:pt x="1134" y="588"/>
                  </a:lnTo>
                  <a:lnTo>
                    <a:pt x="1138" y="595"/>
                  </a:lnTo>
                  <a:lnTo>
                    <a:pt x="1146" y="594"/>
                  </a:lnTo>
                  <a:lnTo>
                    <a:pt x="1150" y="594"/>
                  </a:lnTo>
                  <a:lnTo>
                    <a:pt x="1150" y="595"/>
                  </a:lnTo>
                  <a:lnTo>
                    <a:pt x="1150" y="597"/>
                  </a:lnTo>
                  <a:lnTo>
                    <a:pt x="1150" y="603"/>
                  </a:lnTo>
                  <a:lnTo>
                    <a:pt x="1152" y="607"/>
                  </a:lnTo>
                  <a:lnTo>
                    <a:pt x="1152" y="609"/>
                  </a:lnTo>
                  <a:lnTo>
                    <a:pt x="1148" y="609"/>
                  </a:lnTo>
                  <a:lnTo>
                    <a:pt x="1136" y="615"/>
                  </a:lnTo>
                  <a:lnTo>
                    <a:pt x="1129" y="618"/>
                  </a:lnTo>
                  <a:lnTo>
                    <a:pt x="1123" y="620"/>
                  </a:lnTo>
                  <a:lnTo>
                    <a:pt x="1117" y="624"/>
                  </a:lnTo>
                  <a:lnTo>
                    <a:pt x="1113" y="628"/>
                  </a:lnTo>
                  <a:lnTo>
                    <a:pt x="1110" y="628"/>
                  </a:lnTo>
                  <a:lnTo>
                    <a:pt x="1108" y="628"/>
                  </a:lnTo>
                  <a:lnTo>
                    <a:pt x="1102" y="624"/>
                  </a:lnTo>
                  <a:lnTo>
                    <a:pt x="1098" y="622"/>
                  </a:lnTo>
                  <a:lnTo>
                    <a:pt x="1090" y="622"/>
                  </a:lnTo>
                  <a:lnTo>
                    <a:pt x="1089" y="618"/>
                  </a:lnTo>
                  <a:lnTo>
                    <a:pt x="1085" y="618"/>
                  </a:lnTo>
                  <a:lnTo>
                    <a:pt x="1073" y="622"/>
                  </a:lnTo>
                  <a:lnTo>
                    <a:pt x="1071" y="626"/>
                  </a:lnTo>
                  <a:lnTo>
                    <a:pt x="1071" y="628"/>
                  </a:lnTo>
                  <a:lnTo>
                    <a:pt x="1069" y="632"/>
                  </a:lnTo>
                  <a:lnTo>
                    <a:pt x="1066" y="632"/>
                  </a:lnTo>
                  <a:lnTo>
                    <a:pt x="1064" y="632"/>
                  </a:lnTo>
                  <a:lnTo>
                    <a:pt x="1056" y="634"/>
                  </a:lnTo>
                  <a:lnTo>
                    <a:pt x="1056" y="632"/>
                  </a:lnTo>
                  <a:lnTo>
                    <a:pt x="1052" y="628"/>
                  </a:lnTo>
                  <a:lnTo>
                    <a:pt x="1050" y="626"/>
                  </a:lnTo>
                  <a:lnTo>
                    <a:pt x="1047" y="626"/>
                  </a:lnTo>
                  <a:lnTo>
                    <a:pt x="1035" y="628"/>
                  </a:lnTo>
                  <a:lnTo>
                    <a:pt x="1029" y="626"/>
                  </a:lnTo>
                  <a:lnTo>
                    <a:pt x="1029" y="622"/>
                  </a:lnTo>
                  <a:lnTo>
                    <a:pt x="1029" y="615"/>
                  </a:lnTo>
                  <a:lnTo>
                    <a:pt x="1024" y="615"/>
                  </a:lnTo>
                  <a:lnTo>
                    <a:pt x="1020" y="615"/>
                  </a:lnTo>
                  <a:lnTo>
                    <a:pt x="1018" y="620"/>
                  </a:lnTo>
                  <a:lnTo>
                    <a:pt x="1008" y="624"/>
                  </a:lnTo>
                  <a:lnTo>
                    <a:pt x="1006" y="624"/>
                  </a:lnTo>
                  <a:lnTo>
                    <a:pt x="1001" y="624"/>
                  </a:lnTo>
                  <a:lnTo>
                    <a:pt x="995" y="620"/>
                  </a:lnTo>
                  <a:lnTo>
                    <a:pt x="991" y="620"/>
                  </a:lnTo>
                  <a:lnTo>
                    <a:pt x="991" y="618"/>
                  </a:lnTo>
                  <a:lnTo>
                    <a:pt x="991" y="615"/>
                  </a:lnTo>
                  <a:lnTo>
                    <a:pt x="985" y="613"/>
                  </a:lnTo>
                  <a:lnTo>
                    <a:pt x="984" y="613"/>
                  </a:lnTo>
                  <a:lnTo>
                    <a:pt x="984" y="609"/>
                  </a:lnTo>
                  <a:lnTo>
                    <a:pt x="984" y="607"/>
                  </a:lnTo>
                  <a:lnTo>
                    <a:pt x="989" y="607"/>
                  </a:lnTo>
                  <a:lnTo>
                    <a:pt x="991" y="607"/>
                  </a:lnTo>
                  <a:lnTo>
                    <a:pt x="995" y="607"/>
                  </a:lnTo>
                  <a:lnTo>
                    <a:pt x="995" y="613"/>
                  </a:lnTo>
                  <a:lnTo>
                    <a:pt x="995" y="615"/>
                  </a:lnTo>
                  <a:lnTo>
                    <a:pt x="997" y="615"/>
                  </a:lnTo>
                  <a:lnTo>
                    <a:pt x="1001" y="613"/>
                  </a:lnTo>
                  <a:lnTo>
                    <a:pt x="1003" y="607"/>
                  </a:lnTo>
                  <a:lnTo>
                    <a:pt x="1003" y="597"/>
                  </a:lnTo>
                  <a:lnTo>
                    <a:pt x="1003" y="594"/>
                  </a:lnTo>
                  <a:lnTo>
                    <a:pt x="1001" y="582"/>
                  </a:lnTo>
                  <a:lnTo>
                    <a:pt x="999" y="582"/>
                  </a:lnTo>
                  <a:lnTo>
                    <a:pt x="995" y="582"/>
                  </a:lnTo>
                  <a:lnTo>
                    <a:pt x="993" y="582"/>
                  </a:lnTo>
                  <a:lnTo>
                    <a:pt x="993" y="578"/>
                  </a:lnTo>
                  <a:lnTo>
                    <a:pt x="989" y="576"/>
                  </a:lnTo>
                  <a:lnTo>
                    <a:pt x="989" y="573"/>
                  </a:lnTo>
                  <a:lnTo>
                    <a:pt x="989" y="567"/>
                  </a:lnTo>
                  <a:lnTo>
                    <a:pt x="987" y="561"/>
                  </a:lnTo>
                  <a:lnTo>
                    <a:pt x="984" y="553"/>
                  </a:lnTo>
                  <a:lnTo>
                    <a:pt x="984" y="550"/>
                  </a:lnTo>
                  <a:lnTo>
                    <a:pt x="982" y="550"/>
                  </a:lnTo>
                  <a:lnTo>
                    <a:pt x="982" y="550"/>
                  </a:lnTo>
                  <a:lnTo>
                    <a:pt x="978" y="546"/>
                  </a:lnTo>
                  <a:lnTo>
                    <a:pt x="978" y="546"/>
                  </a:lnTo>
                  <a:lnTo>
                    <a:pt x="974" y="544"/>
                  </a:lnTo>
                  <a:lnTo>
                    <a:pt x="978" y="540"/>
                  </a:lnTo>
                  <a:lnTo>
                    <a:pt x="982" y="540"/>
                  </a:lnTo>
                  <a:lnTo>
                    <a:pt x="984" y="536"/>
                  </a:lnTo>
                  <a:lnTo>
                    <a:pt x="980" y="529"/>
                  </a:lnTo>
                  <a:lnTo>
                    <a:pt x="982" y="525"/>
                  </a:lnTo>
                  <a:lnTo>
                    <a:pt x="980" y="523"/>
                  </a:lnTo>
                  <a:lnTo>
                    <a:pt x="978" y="523"/>
                  </a:lnTo>
                  <a:lnTo>
                    <a:pt x="976" y="525"/>
                  </a:lnTo>
                  <a:lnTo>
                    <a:pt x="970" y="525"/>
                  </a:lnTo>
                  <a:lnTo>
                    <a:pt x="966" y="525"/>
                  </a:lnTo>
                  <a:lnTo>
                    <a:pt x="964" y="527"/>
                  </a:lnTo>
                  <a:lnTo>
                    <a:pt x="959" y="529"/>
                  </a:lnTo>
                  <a:lnTo>
                    <a:pt x="959" y="519"/>
                  </a:lnTo>
                  <a:lnTo>
                    <a:pt x="961" y="513"/>
                  </a:lnTo>
                  <a:lnTo>
                    <a:pt x="961" y="512"/>
                  </a:lnTo>
                  <a:lnTo>
                    <a:pt x="961" y="508"/>
                  </a:lnTo>
                  <a:lnTo>
                    <a:pt x="959" y="506"/>
                  </a:lnTo>
                  <a:lnTo>
                    <a:pt x="955" y="506"/>
                  </a:lnTo>
                  <a:lnTo>
                    <a:pt x="953" y="506"/>
                  </a:lnTo>
                  <a:lnTo>
                    <a:pt x="947" y="508"/>
                  </a:lnTo>
                  <a:lnTo>
                    <a:pt x="942" y="512"/>
                  </a:lnTo>
                  <a:lnTo>
                    <a:pt x="932" y="515"/>
                  </a:lnTo>
                  <a:lnTo>
                    <a:pt x="928" y="515"/>
                  </a:lnTo>
                  <a:lnTo>
                    <a:pt x="926" y="517"/>
                  </a:lnTo>
                  <a:lnTo>
                    <a:pt x="921" y="517"/>
                  </a:lnTo>
                  <a:lnTo>
                    <a:pt x="909" y="523"/>
                  </a:lnTo>
                  <a:lnTo>
                    <a:pt x="909" y="521"/>
                  </a:lnTo>
                  <a:lnTo>
                    <a:pt x="909" y="517"/>
                  </a:lnTo>
                  <a:lnTo>
                    <a:pt x="905" y="512"/>
                  </a:lnTo>
                  <a:lnTo>
                    <a:pt x="905" y="510"/>
                  </a:lnTo>
                  <a:lnTo>
                    <a:pt x="905" y="506"/>
                  </a:lnTo>
                  <a:lnTo>
                    <a:pt x="898" y="506"/>
                  </a:lnTo>
                  <a:lnTo>
                    <a:pt x="892" y="506"/>
                  </a:lnTo>
                  <a:lnTo>
                    <a:pt x="886" y="506"/>
                  </a:lnTo>
                  <a:lnTo>
                    <a:pt x="884" y="506"/>
                  </a:lnTo>
                  <a:lnTo>
                    <a:pt x="879" y="494"/>
                  </a:lnTo>
                  <a:lnTo>
                    <a:pt x="877" y="491"/>
                  </a:lnTo>
                  <a:lnTo>
                    <a:pt x="873" y="491"/>
                  </a:lnTo>
                  <a:lnTo>
                    <a:pt x="867" y="494"/>
                  </a:lnTo>
                  <a:lnTo>
                    <a:pt x="859" y="500"/>
                  </a:lnTo>
                  <a:lnTo>
                    <a:pt x="850" y="502"/>
                  </a:lnTo>
                  <a:lnTo>
                    <a:pt x="848" y="504"/>
                  </a:lnTo>
                  <a:lnTo>
                    <a:pt x="842" y="506"/>
                  </a:lnTo>
                  <a:lnTo>
                    <a:pt x="840" y="510"/>
                  </a:lnTo>
                  <a:lnTo>
                    <a:pt x="838" y="510"/>
                  </a:lnTo>
                  <a:lnTo>
                    <a:pt x="827" y="519"/>
                  </a:lnTo>
                  <a:lnTo>
                    <a:pt x="823" y="521"/>
                  </a:lnTo>
                  <a:lnTo>
                    <a:pt x="821" y="521"/>
                  </a:lnTo>
                  <a:lnTo>
                    <a:pt x="821" y="519"/>
                  </a:lnTo>
                  <a:lnTo>
                    <a:pt x="817" y="515"/>
                  </a:lnTo>
                  <a:lnTo>
                    <a:pt x="816" y="515"/>
                  </a:lnTo>
                  <a:lnTo>
                    <a:pt x="804" y="515"/>
                  </a:lnTo>
                  <a:lnTo>
                    <a:pt x="800" y="515"/>
                  </a:lnTo>
                  <a:lnTo>
                    <a:pt x="795" y="513"/>
                  </a:lnTo>
                  <a:lnTo>
                    <a:pt x="791" y="513"/>
                  </a:lnTo>
                  <a:lnTo>
                    <a:pt x="785" y="510"/>
                  </a:lnTo>
                  <a:lnTo>
                    <a:pt x="774" y="508"/>
                  </a:lnTo>
                  <a:lnTo>
                    <a:pt x="766" y="504"/>
                  </a:lnTo>
                  <a:lnTo>
                    <a:pt x="760" y="504"/>
                  </a:lnTo>
                  <a:lnTo>
                    <a:pt x="751" y="500"/>
                  </a:lnTo>
                  <a:lnTo>
                    <a:pt x="749" y="496"/>
                  </a:lnTo>
                  <a:lnTo>
                    <a:pt x="745" y="496"/>
                  </a:lnTo>
                  <a:lnTo>
                    <a:pt x="739" y="498"/>
                  </a:lnTo>
                  <a:lnTo>
                    <a:pt x="733" y="500"/>
                  </a:lnTo>
                  <a:lnTo>
                    <a:pt x="728" y="500"/>
                  </a:lnTo>
                  <a:lnTo>
                    <a:pt x="728" y="498"/>
                  </a:lnTo>
                  <a:lnTo>
                    <a:pt x="724" y="498"/>
                  </a:lnTo>
                  <a:lnTo>
                    <a:pt x="722" y="498"/>
                  </a:lnTo>
                  <a:lnTo>
                    <a:pt x="712" y="500"/>
                  </a:lnTo>
                  <a:lnTo>
                    <a:pt x="707" y="504"/>
                  </a:lnTo>
                  <a:lnTo>
                    <a:pt x="701" y="504"/>
                  </a:lnTo>
                  <a:lnTo>
                    <a:pt x="695" y="504"/>
                  </a:lnTo>
                  <a:lnTo>
                    <a:pt x="691" y="504"/>
                  </a:lnTo>
                  <a:lnTo>
                    <a:pt x="686" y="504"/>
                  </a:lnTo>
                  <a:lnTo>
                    <a:pt x="684" y="504"/>
                  </a:lnTo>
                  <a:lnTo>
                    <a:pt x="678" y="504"/>
                  </a:lnTo>
                  <a:lnTo>
                    <a:pt x="669" y="508"/>
                  </a:lnTo>
                  <a:lnTo>
                    <a:pt x="669" y="510"/>
                  </a:lnTo>
                  <a:lnTo>
                    <a:pt x="667" y="515"/>
                  </a:lnTo>
                  <a:lnTo>
                    <a:pt x="663" y="519"/>
                  </a:lnTo>
                  <a:lnTo>
                    <a:pt x="661" y="519"/>
                  </a:lnTo>
                  <a:lnTo>
                    <a:pt x="657" y="519"/>
                  </a:lnTo>
                  <a:lnTo>
                    <a:pt x="653" y="521"/>
                  </a:lnTo>
                  <a:lnTo>
                    <a:pt x="642" y="521"/>
                  </a:lnTo>
                  <a:lnTo>
                    <a:pt x="640" y="521"/>
                  </a:lnTo>
                  <a:lnTo>
                    <a:pt x="636" y="521"/>
                  </a:lnTo>
                  <a:lnTo>
                    <a:pt x="634" y="521"/>
                  </a:lnTo>
                  <a:lnTo>
                    <a:pt x="628" y="521"/>
                  </a:lnTo>
                  <a:lnTo>
                    <a:pt x="625" y="519"/>
                  </a:lnTo>
                  <a:lnTo>
                    <a:pt x="625" y="515"/>
                  </a:lnTo>
                  <a:lnTo>
                    <a:pt x="625" y="513"/>
                  </a:lnTo>
                  <a:lnTo>
                    <a:pt x="627" y="510"/>
                  </a:lnTo>
                  <a:lnTo>
                    <a:pt x="628" y="510"/>
                  </a:lnTo>
                  <a:lnTo>
                    <a:pt x="632" y="510"/>
                  </a:lnTo>
                  <a:lnTo>
                    <a:pt x="628" y="504"/>
                  </a:lnTo>
                  <a:lnTo>
                    <a:pt x="627" y="504"/>
                  </a:lnTo>
                  <a:lnTo>
                    <a:pt x="623" y="504"/>
                  </a:lnTo>
                  <a:lnTo>
                    <a:pt x="617" y="504"/>
                  </a:lnTo>
                  <a:lnTo>
                    <a:pt x="615" y="504"/>
                  </a:lnTo>
                  <a:lnTo>
                    <a:pt x="611" y="504"/>
                  </a:lnTo>
                  <a:lnTo>
                    <a:pt x="611" y="504"/>
                  </a:lnTo>
                  <a:lnTo>
                    <a:pt x="607" y="504"/>
                  </a:lnTo>
                  <a:lnTo>
                    <a:pt x="607" y="504"/>
                  </a:lnTo>
                  <a:lnTo>
                    <a:pt x="607" y="508"/>
                  </a:lnTo>
                  <a:lnTo>
                    <a:pt x="611" y="513"/>
                  </a:lnTo>
                  <a:lnTo>
                    <a:pt x="611" y="525"/>
                  </a:lnTo>
                  <a:lnTo>
                    <a:pt x="613" y="533"/>
                  </a:lnTo>
                  <a:lnTo>
                    <a:pt x="613" y="542"/>
                  </a:lnTo>
                  <a:lnTo>
                    <a:pt x="609" y="542"/>
                  </a:lnTo>
                  <a:lnTo>
                    <a:pt x="604" y="542"/>
                  </a:lnTo>
                  <a:lnTo>
                    <a:pt x="607" y="550"/>
                  </a:lnTo>
                  <a:lnTo>
                    <a:pt x="607" y="552"/>
                  </a:lnTo>
                  <a:lnTo>
                    <a:pt x="607" y="561"/>
                  </a:lnTo>
                  <a:lnTo>
                    <a:pt x="609" y="561"/>
                  </a:lnTo>
                  <a:lnTo>
                    <a:pt x="611" y="561"/>
                  </a:lnTo>
                  <a:lnTo>
                    <a:pt x="609" y="563"/>
                  </a:lnTo>
                  <a:lnTo>
                    <a:pt x="609" y="574"/>
                  </a:lnTo>
                  <a:lnTo>
                    <a:pt x="611" y="574"/>
                  </a:lnTo>
                  <a:lnTo>
                    <a:pt x="617" y="573"/>
                  </a:lnTo>
                  <a:lnTo>
                    <a:pt x="623" y="569"/>
                  </a:lnTo>
                  <a:lnTo>
                    <a:pt x="621" y="574"/>
                  </a:lnTo>
                  <a:lnTo>
                    <a:pt x="621" y="588"/>
                  </a:lnTo>
                  <a:lnTo>
                    <a:pt x="621" y="594"/>
                  </a:lnTo>
                  <a:lnTo>
                    <a:pt x="621" y="595"/>
                  </a:lnTo>
                  <a:lnTo>
                    <a:pt x="619" y="595"/>
                  </a:lnTo>
                  <a:lnTo>
                    <a:pt x="613" y="595"/>
                  </a:lnTo>
                  <a:lnTo>
                    <a:pt x="611" y="595"/>
                  </a:lnTo>
                  <a:lnTo>
                    <a:pt x="611" y="594"/>
                  </a:lnTo>
                  <a:lnTo>
                    <a:pt x="611" y="590"/>
                  </a:lnTo>
                  <a:lnTo>
                    <a:pt x="606" y="594"/>
                  </a:lnTo>
                  <a:lnTo>
                    <a:pt x="604" y="594"/>
                  </a:lnTo>
                  <a:lnTo>
                    <a:pt x="600" y="594"/>
                  </a:lnTo>
                  <a:lnTo>
                    <a:pt x="600" y="595"/>
                  </a:lnTo>
                  <a:lnTo>
                    <a:pt x="600" y="597"/>
                  </a:lnTo>
                  <a:lnTo>
                    <a:pt x="598" y="599"/>
                  </a:lnTo>
                  <a:lnTo>
                    <a:pt x="594" y="603"/>
                  </a:lnTo>
                  <a:lnTo>
                    <a:pt x="588" y="603"/>
                  </a:lnTo>
                  <a:lnTo>
                    <a:pt x="586" y="603"/>
                  </a:lnTo>
                  <a:lnTo>
                    <a:pt x="586" y="609"/>
                  </a:lnTo>
                  <a:lnTo>
                    <a:pt x="588" y="611"/>
                  </a:lnTo>
                  <a:lnTo>
                    <a:pt x="588" y="615"/>
                  </a:lnTo>
                  <a:lnTo>
                    <a:pt x="588" y="622"/>
                  </a:lnTo>
                  <a:lnTo>
                    <a:pt x="588" y="626"/>
                  </a:lnTo>
                  <a:lnTo>
                    <a:pt x="592" y="626"/>
                  </a:lnTo>
                  <a:lnTo>
                    <a:pt x="598" y="622"/>
                  </a:lnTo>
                  <a:lnTo>
                    <a:pt x="600" y="622"/>
                  </a:lnTo>
                  <a:lnTo>
                    <a:pt x="604" y="626"/>
                  </a:lnTo>
                  <a:lnTo>
                    <a:pt x="606" y="630"/>
                  </a:lnTo>
                  <a:lnTo>
                    <a:pt x="606" y="632"/>
                  </a:lnTo>
                  <a:lnTo>
                    <a:pt x="607" y="636"/>
                  </a:lnTo>
                  <a:lnTo>
                    <a:pt x="611" y="632"/>
                  </a:lnTo>
                  <a:lnTo>
                    <a:pt x="615" y="636"/>
                  </a:lnTo>
                  <a:lnTo>
                    <a:pt x="611" y="641"/>
                  </a:lnTo>
                  <a:lnTo>
                    <a:pt x="611" y="641"/>
                  </a:lnTo>
                  <a:lnTo>
                    <a:pt x="607" y="641"/>
                  </a:lnTo>
                  <a:lnTo>
                    <a:pt x="606" y="645"/>
                  </a:lnTo>
                  <a:lnTo>
                    <a:pt x="606" y="647"/>
                  </a:lnTo>
                  <a:lnTo>
                    <a:pt x="607" y="653"/>
                  </a:lnTo>
                  <a:lnTo>
                    <a:pt x="611" y="662"/>
                  </a:lnTo>
                  <a:lnTo>
                    <a:pt x="611" y="672"/>
                  </a:lnTo>
                  <a:lnTo>
                    <a:pt x="611" y="674"/>
                  </a:lnTo>
                  <a:lnTo>
                    <a:pt x="611" y="678"/>
                  </a:lnTo>
                  <a:lnTo>
                    <a:pt x="615" y="674"/>
                  </a:lnTo>
                  <a:lnTo>
                    <a:pt x="617" y="674"/>
                  </a:lnTo>
                  <a:lnTo>
                    <a:pt x="621" y="674"/>
                  </a:lnTo>
                  <a:lnTo>
                    <a:pt x="627" y="672"/>
                  </a:lnTo>
                  <a:lnTo>
                    <a:pt x="628" y="672"/>
                  </a:lnTo>
                  <a:lnTo>
                    <a:pt x="628" y="674"/>
                  </a:lnTo>
                  <a:lnTo>
                    <a:pt x="628" y="678"/>
                  </a:lnTo>
                  <a:lnTo>
                    <a:pt x="628" y="687"/>
                  </a:lnTo>
                  <a:lnTo>
                    <a:pt x="628" y="693"/>
                  </a:lnTo>
                  <a:lnTo>
                    <a:pt x="625" y="695"/>
                  </a:lnTo>
                  <a:lnTo>
                    <a:pt x="623" y="699"/>
                  </a:lnTo>
                  <a:lnTo>
                    <a:pt x="619" y="699"/>
                  </a:lnTo>
                  <a:lnTo>
                    <a:pt x="619" y="700"/>
                  </a:lnTo>
                  <a:lnTo>
                    <a:pt x="619" y="704"/>
                  </a:lnTo>
                  <a:lnTo>
                    <a:pt x="619" y="710"/>
                  </a:lnTo>
                  <a:lnTo>
                    <a:pt x="619" y="714"/>
                  </a:lnTo>
                  <a:lnTo>
                    <a:pt x="619" y="716"/>
                  </a:lnTo>
                  <a:lnTo>
                    <a:pt x="613" y="716"/>
                  </a:lnTo>
                  <a:lnTo>
                    <a:pt x="613" y="719"/>
                  </a:lnTo>
                  <a:lnTo>
                    <a:pt x="613" y="725"/>
                  </a:lnTo>
                  <a:lnTo>
                    <a:pt x="617" y="733"/>
                  </a:lnTo>
                  <a:lnTo>
                    <a:pt x="617" y="735"/>
                  </a:lnTo>
                  <a:lnTo>
                    <a:pt x="623" y="735"/>
                  </a:lnTo>
                  <a:lnTo>
                    <a:pt x="623" y="737"/>
                  </a:lnTo>
                  <a:lnTo>
                    <a:pt x="625" y="737"/>
                  </a:lnTo>
                  <a:lnTo>
                    <a:pt x="625" y="744"/>
                  </a:lnTo>
                  <a:lnTo>
                    <a:pt x="625" y="752"/>
                  </a:lnTo>
                  <a:lnTo>
                    <a:pt x="621" y="756"/>
                  </a:lnTo>
                  <a:lnTo>
                    <a:pt x="621" y="761"/>
                  </a:lnTo>
                  <a:lnTo>
                    <a:pt x="621" y="763"/>
                  </a:lnTo>
                  <a:lnTo>
                    <a:pt x="625" y="767"/>
                  </a:lnTo>
                  <a:lnTo>
                    <a:pt x="627" y="767"/>
                  </a:lnTo>
                  <a:lnTo>
                    <a:pt x="630" y="769"/>
                  </a:lnTo>
                  <a:lnTo>
                    <a:pt x="632" y="773"/>
                  </a:lnTo>
                  <a:lnTo>
                    <a:pt x="632" y="775"/>
                  </a:lnTo>
                  <a:lnTo>
                    <a:pt x="632" y="781"/>
                  </a:lnTo>
                  <a:lnTo>
                    <a:pt x="630" y="786"/>
                  </a:lnTo>
                  <a:lnTo>
                    <a:pt x="621" y="786"/>
                  </a:lnTo>
                  <a:lnTo>
                    <a:pt x="611" y="792"/>
                  </a:lnTo>
                  <a:lnTo>
                    <a:pt x="598" y="792"/>
                  </a:lnTo>
                  <a:lnTo>
                    <a:pt x="592" y="792"/>
                  </a:lnTo>
                  <a:lnTo>
                    <a:pt x="583" y="792"/>
                  </a:lnTo>
                  <a:lnTo>
                    <a:pt x="577" y="792"/>
                  </a:lnTo>
                  <a:lnTo>
                    <a:pt x="575" y="788"/>
                  </a:lnTo>
                  <a:lnTo>
                    <a:pt x="569" y="788"/>
                  </a:lnTo>
                  <a:lnTo>
                    <a:pt x="569" y="784"/>
                  </a:lnTo>
                  <a:lnTo>
                    <a:pt x="565" y="784"/>
                  </a:lnTo>
                  <a:lnTo>
                    <a:pt x="565" y="784"/>
                  </a:lnTo>
                  <a:lnTo>
                    <a:pt x="560" y="782"/>
                  </a:lnTo>
                  <a:lnTo>
                    <a:pt x="556" y="779"/>
                  </a:lnTo>
                  <a:lnTo>
                    <a:pt x="554" y="779"/>
                  </a:lnTo>
                  <a:lnTo>
                    <a:pt x="548" y="779"/>
                  </a:lnTo>
                  <a:lnTo>
                    <a:pt x="543" y="775"/>
                  </a:lnTo>
                  <a:lnTo>
                    <a:pt x="537" y="775"/>
                  </a:lnTo>
                  <a:lnTo>
                    <a:pt x="533" y="775"/>
                  </a:lnTo>
                  <a:lnTo>
                    <a:pt x="527" y="775"/>
                  </a:lnTo>
                  <a:lnTo>
                    <a:pt x="525" y="775"/>
                  </a:lnTo>
                  <a:lnTo>
                    <a:pt x="522" y="775"/>
                  </a:lnTo>
                  <a:lnTo>
                    <a:pt x="520" y="775"/>
                  </a:lnTo>
                  <a:lnTo>
                    <a:pt x="516" y="775"/>
                  </a:lnTo>
                  <a:lnTo>
                    <a:pt x="501" y="779"/>
                  </a:lnTo>
                  <a:lnTo>
                    <a:pt x="499" y="779"/>
                  </a:lnTo>
                  <a:lnTo>
                    <a:pt x="489" y="781"/>
                  </a:lnTo>
                  <a:lnTo>
                    <a:pt x="480" y="784"/>
                  </a:lnTo>
                  <a:lnTo>
                    <a:pt x="474" y="784"/>
                  </a:lnTo>
                  <a:lnTo>
                    <a:pt x="459" y="790"/>
                  </a:lnTo>
                  <a:lnTo>
                    <a:pt x="451" y="790"/>
                  </a:lnTo>
                  <a:lnTo>
                    <a:pt x="447" y="792"/>
                  </a:lnTo>
                  <a:lnTo>
                    <a:pt x="436" y="796"/>
                  </a:lnTo>
                  <a:lnTo>
                    <a:pt x="434" y="798"/>
                  </a:lnTo>
                  <a:lnTo>
                    <a:pt x="426" y="798"/>
                  </a:lnTo>
                  <a:lnTo>
                    <a:pt x="424" y="802"/>
                  </a:lnTo>
                  <a:lnTo>
                    <a:pt x="420" y="803"/>
                  </a:lnTo>
                  <a:lnTo>
                    <a:pt x="413" y="803"/>
                  </a:lnTo>
                  <a:lnTo>
                    <a:pt x="407" y="805"/>
                  </a:lnTo>
                  <a:lnTo>
                    <a:pt x="392" y="811"/>
                  </a:lnTo>
                  <a:lnTo>
                    <a:pt x="388" y="811"/>
                  </a:lnTo>
                  <a:lnTo>
                    <a:pt x="378" y="815"/>
                  </a:lnTo>
                  <a:lnTo>
                    <a:pt x="376" y="817"/>
                  </a:lnTo>
                  <a:lnTo>
                    <a:pt x="355" y="823"/>
                  </a:lnTo>
                  <a:lnTo>
                    <a:pt x="348" y="823"/>
                  </a:lnTo>
                  <a:lnTo>
                    <a:pt x="338" y="824"/>
                  </a:lnTo>
                  <a:lnTo>
                    <a:pt x="334" y="826"/>
                  </a:lnTo>
                  <a:lnTo>
                    <a:pt x="333" y="826"/>
                  </a:lnTo>
                  <a:lnTo>
                    <a:pt x="329" y="826"/>
                  </a:lnTo>
                  <a:lnTo>
                    <a:pt x="325" y="824"/>
                  </a:lnTo>
                  <a:lnTo>
                    <a:pt x="323" y="821"/>
                  </a:lnTo>
                  <a:lnTo>
                    <a:pt x="323" y="815"/>
                  </a:lnTo>
                  <a:lnTo>
                    <a:pt x="317" y="807"/>
                  </a:lnTo>
                  <a:lnTo>
                    <a:pt x="310" y="798"/>
                  </a:lnTo>
                  <a:lnTo>
                    <a:pt x="306" y="794"/>
                  </a:lnTo>
                  <a:lnTo>
                    <a:pt x="304" y="794"/>
                  </a:lnTo>
                  <a:lnTo>
                    <a:pt x="300" y="798"/>
                  </a:lnTo>
                  <a:lnTo>
                    <a:pt x="298" y="798"/>
                  </a:lnTo>
                  <a:lnTo>
                    <a:pt x="294" y="798"/>
                  </a:lnTo>
                  <a:lnTo>
                    <a:pt x="292" y="798"/>
                  </a:lnTo>
                  <a:lnTo>
                    <a:pt x="289" y="800"/>
                  </a:lnTo>
                  <a:lnTo>
                    <a:pt x="281" y="800"/>
                  </a:lnTo>
                  <a:lnTo>
                    <a:pt x="275" y="802"/>
                  </a:lnTo>
                  <a:lnTo>
                    <a:pt x="273" y="802"/>
                  </a:lnTo>
                  <a:lnTo>
                    <a:pt x="270" y="805"/>
                  </a:lnTo>
                  <a:lnTo>
                    <a:pt x="258" y="807"/>
                  </a:lnTo>
                  <a:lnTo>
                    <a:pt x="256" y="807"/>
                  </a:lnTo>
                  <a:lnTo>
                    <a:pt x="252" y="807"/>
                  </a:lnTo>
                  <a:lnTo>
                    <a:pt x="247" y="807"/>
                  </a:lnTo>
                  <a:lnTo>
                    <a:pt x="243" y="809"/>
                  </a:lnTo>
                  <a:lnTo>
                    <a:pt x="233" y="809"/>
                  </a:lnTo>
                  <a:lnTo>
                    <a:pt x="226" y="813"/>
                  </a:lnTo>
                  <a:lnTo>
                    <a:pt x="220" y="813"/>
                  </a:lnTo>
                  <a:lnTo>
                    <a:pt x="220" y="809"/>
                  </a:lnTo>
                  <a:lnTo>
                    <a:pt x="216" y="803"/>
                  </a:lnTo>
                  <a:lnTo>
                    <a:pt x="216" y="798"/>
                  </a:lnTo>
                  <a:lnTo>
                    <a:pt x="214" y="798"/>
                  </a:lnTo>
                  <a:lnTo>
                    <a:pt x="208" y="798"/>
                  </a:lnTo>
                  <a:lnTo>
                    <a:pt x="205" y="798"/>
                  </a:lnTo>
                  <a:lnTo>
                    <a:pt x="203" y="800"/>
                  </a:lnTo>
                  <a:lnTo>
                    <a:pt x="199" y="798"/>
                  </a:lnTo>
                  <a:lnTo>
                    <a:pt x="199" y="784"/>
                  </a:lnTo>
                  <a:lnTo>
                    <a:pt x="201" y="779"/>
                  </a:lnTo>
                  <a:lnTo>
                    <a:pt x="201" y="775"/>
                  </a:lnTo>
                  <a:lnTo>
                    <a:pt x="207" y="769"/>
                  </a:lnTo>
                  <a:lnTo>
                    <a:pt x="203" y="767"/>
                  </a:lnTo>
                  <a:lnTo>
                    <a:pt x="201" y="761"/>
                  </a:lnTo>
                  <a:lnTo>
                    <a:pt x="197" y="756"/>
                  </a:lnTo>
                  <a:lnTo>
                    <a:pt x="197" y="758"/>
                  </a:lnTo>
                  <a:lnTo>
                    <a:pt x="187" y="758"/>
                  </a:lnTo>
                  <a:lnTo>
                    <a:pt x="182" y="760"/>
                  </a:lnTo>
                  <a:lnTo>
                    <a:pt x="180" y="760"/>
                  </a:lnTo>
                  <a:lnTo>
                    <a:pt x="170" y="760"/>
                  </a:lnTo>
                  <a:lnTo>
                    <a:pt x="165" y="763"/>
                  </a:lnTo>
                  <a:lnTo>
                    <a:pt x="161" y="765"/>
                  </a:lnTo>
                  <a:lnTo>
                    <a:pt x="161" y="769"/>
                  </a:lnTo>
                  <a:lnTo>
                    <a:pt x="165" y="771"/>
                  </a:lnTo>
                  <a:lnTo>
                    <a:pt x="166" y="779"/>
                  </a:lnTo>
                  <a:lnTo>
                    <a:pt x="165" y="781"/>
                  </a:lnTo>
                  <a:lnTo>
                    <a:pt x="165" y="784"/>
                  </a:lnTo>
                  <a:lnTo>
                    <a:pt x="159" y="784"/>
                  </a:lnTo>
                  <a:lnTo>
                    <a:pt x="155" y="786"/>
                  </a:lnTo>
                  <a:lnTo>
                    <a:pt x="155" y="790"/>
                  </a:lnTo>
                  <a:lnTo>
                    <a:pt x="151" y="792"/>
                  </a:lnTo>
                  <a:lnTo>
                    <a:pt x="147" y="792"/>
                  </a:lnTo>
                  <a:lnTo>
                    <a:pt x="140" y="792"/>
                  </a:lnTo>
                  <a:lnTo>
                    <a:pt x="134" y="794"/>
                  </a:lnTo>
                  <a:lnTo>
                    <a:pt x="130" y="794"/>
                  </a:lnTo>
                  <a:lnTo>
                    <a:pt x="128" y="800"/>
                  </a:lnTo>
                  <a:lnTo>
                    <a:pt x="124" y="805"/>
                  </a:lnTo>
                  <a:lnTo>
                    <a:pt x="124" y="809"/>
                  </a:lnTo>
                  <a:lnTo>
                    <a:pt x="121" y="811"/>
                  </a:lnTo>
                  <a:lnTo>
                    <a:pt x="115" y="811"/>
                  </a:lnTo>
                  <a:lnTo>
                    <a:pt x="115" y="807"/>
                  </a:lnTo>
                  <a:lnTo>
                    <a:pt x="113" y="807"/>
                  </a:lnTo>
                  <a:lnTo>
                    <a:pt x="113" y="805"/>
                  </a:lnTo>
                  <a:lnTo>
                    <a:pt x="109" y="802"/>
                  </a:lnTo>
                  <a:lnTo>
                    <a:pt x="105" y="800"/>
                  </a:lnTo>
                  <a:lnTo>
                    <a:pt x="105" y="796"/>
                  </a:lnTo>
                  <a:lnTo>
                    <a:pt x="103" y="790"/>
                  </a:lnTo>
                  <a:lnTo>
                    <a:pt x="103" y="786"/>
                  </a:lnTo>
                  <a:lnTo>
                    <a:pt x="103" y="784"/>
                  </a:lnTo>
                  <a:lnTo>
                    <a:pt x="100" y="784"/>
                  </a:lnTo>
                  <a:lnTo>
                    <a:pt x="98" y="784"/>
                  </a:lnTo>
                  <a:lnTo>
                    <a:pt x="94" y="786"/>
                  </a:lnTo>
                  <a:lnTo>
                    <a:pt x="88" y="786"/>
                  </a:lnTo>
                  <a:lnTo>
                    <a:pt x="86" y="786"/>
                  </a:lnTo>
                  <a:lnTo>
                    <a:pt x="82" y="786"/>
                  </a:lnTo>
                  <a:lnTo>
                    <a:pt x="82" y="784"/>
                  </a:lnTo>
                  <a:lnTo>
                    <a:pt x="82" y="779"/>
                  </a:lnTo>
                  <a:lnTo>
                    <a:pt x="86" y="777"/>
                  </a:lnTo>
                  <a:lnTo>
                    <a:pt x="90" y="771"/>
                  </a:lnTo>
                  <a:lnTo>
                    <a:pt x="86" y="771"/>
                  </a:lnTo>
                  <a:lnTo>
                    <a:pt x="77" y="773"/>
                  </a:lnTo>
                  <a:lnTo>
                    <a:pt x="75" y="773"/>
                  </a:lnTo>
                  <a:lnTo>
                    <a:pt x="71" y="773"/>
                  </a:lnTo>
                  <a:lnTo>
                    <a:pt x="65" y="771"/>
                  </a:lnTo>
                  <a:lnTo>
                    <a:pt x="59" y="771"/>
                  </a:lnTo>
                  <a:lnTo>
                    <a:pt x="56" y="767"/>
                  </a:lnTo>
                  <a:lnTo>
                    <a:pt x="54" y="767"/>
                  </a:lnTo>
                  <a:lnTo>
                    <a:pt x="48" y="763"/>
                  </a:lnTo>
                  <a:lnTo>
                    <a:pt x="42" y="763"/>
                  </a:lnTo>
                  <a:lnTo>
                    <a:pt x="44" y="761"/>
                  </a:lnTo>
                  <a:lnTo>
                    <a:pt x="44" y="758"/>
                  </a:lnTo>
                  <a:lnTo>
                    <a:pt x="42" y="756"/>
                  </a:lnTo>
                  <a:lnTo>
                    <a:pt x="37" y="756"/>
                  </a:lnTo>
                  <a:lnTo>
                    <a:pt x="31" y="754"/>
                  </a:lnTo>
                  <a:lnTo>
                    <a:pt x="25" y="754"/>
                  </a:lnTo>
                  <a:lnTo>
                    <a:pt x="16" y="754"/>
                  </a:lnTo>
                  <a:lnTo>
                    <a:pt x="8" y="754"/>
                  </a:lnTo>
                  <a:lnTo>
                    <a:pt x="6" y="754"/>
                  </a:lnTo>
                  <a:lnTo>
                    <a:pt x="0" y="754"/>
                  </a:lnTo>
                  <a:lnTo>
                    <a:pt x="6" y="744"/>
                  </a:lnTo>
                  <a:lnTo>
                    <a:pt x="8" y="744"/>
                  </a:lnTo>
                  <a:lnTo>
                    <a:pt x="10" y="739"/>
                  </a:lnTo>
                  <a:lnTo>
                    <a:pt x="10" y="733"/>
                  </a:lnTo>
                  <a:lnTo>
                    <a:pt x="10" y="729"/>
                  </a:lnTo>
                  <a:lnTo>
                    <a:pt x="10" y="727"/>
                  </a:lnTo>
                  <a:lnTo>
                    <a:pt x="10" y="718"/>
                  </a:lnTo>
                  <a:lnTo>
                    <a:pt x="6" y="706"/>
                  </a:lnTo>
                  <a:lnTo>
                    <a:pt x="6" y="704"/>
                  </a:lnTo>
                  <a:lnTo>
                    <a:pt x="4" y="699"/>
                  </a:lnTo>
                  <a:lnTo>
                    <a:pt x="4" y="695"/>
                  </a:lnTo>
                  <a:lnTo>
                    <a:pt x="6" y="695"/>
                  </a:lnTo>
                  <a:lnTo>
                    <a:pt x="14" y="693"/>
                  </a:lnTo>
                  <a:lnTo>
                    <a:pt x="14" y="689"/>
                  </a:lnTo>
                  <a:lnTo>
                    <a:pt x="14" y="687"/>
                  </a:lnTo>
                  <a:lnTo>
                    <a:pt x="29" y="687"/>
                  </a:lnTo>
                  <a:lnTo>
                    <a:pt x="35" y="687"/>
                  </a:lnTo>
                  <a:lnTo>
                    <a:pt x="35" y="687"/>
                  </a:lnTo>
                  <a:lnTo>
                    <a:pt x="37" y="678"/>
                  </a:lnTo>
                  <a:lnTo>
                    <a:pt x="35" y="676"/>
                  </a:lnTo>
                  <a:lnTo>
                    <a:pt x="31" y="676"/>
                  </a:lnTo>
                  <a:lnTo>
                    <a:pt x="29" y="676"/>
                  </a:lnTo>
                  <a:lnTo>
                    <a:pt x="29" y="670"/>
                  </a:lnTo>
                  <a:lnTo>
                    <a:pt x="31" y="666"/>
                  </a:lnTo>
                  <a:lnTo>
                    <a:pt x="35" y="666"/>
                  </a:lnTo>
                  <a:lnTo>
                    <a:pt x="38" y="664"/>
                  </a:lnTo>
                  <a:lnTo>
                    <a:pt x="38" y="658"/>
                  </a:lnTo>
                  <a:lnTo>
                    <a:pt x="35" y="655"/>
                  </a:lnTo>
                  <a:lnTo>
                    <a:pt x="35" y="653"/>
                  </a:lnTo>
                  <a:lnTo>
                    <a:pt x="33" y="645"/>
                  </a:lnTo>
                  <a:lnTo>
                    <a:pt x="33" y="643"/>
                  </a:lnTo>
                  <a:lnTo>
                    <a:pt x="35" y="636"/>
                  </a:lnTo>
                  <a:lnTo>
                    <a:pt x="38" y="634"/>
                  </a:lnTo>
                  <a:lnTo>
                    <a:pt x="35" y="624"/>
                  </a:lnTo>
                  <a:lnTo>
                    <a:pt x="35" y="622"/>
                  </a:lnTo>
                  <a:lnTo>
                    <a:pt x="38" y="622"/>
                  </a:lnTo>
                  <a:lnTo>
                    <a:pt x="44" y="622"/>
                  </a:lnTo>
                  <a:lnTo>
                    <a:pt x="48" y="620"/>
                  </a:lnTo>
                  <a:lnTo>
                    <a:pt x="48" y="616"/>
                  </a:lnTo>
                  <a:lnTo>
                    <a:pt x="44" y="615"/>
                  </a:lnTo>
                  <a:lnTo>
                    <a:pt x="44" y="609"/>
                  </a:lnTo>
                  <a:lnTo>
                    <a:pt x="42" y="605"/>
                  </a:lnTo>
                  <a:lnTo>
                    <a:pt x="37" y="607"/>
                  </a:lnTo>
                  <a:lnTo>
                    <a:pt x="29" y="607"/>
                  </a:lnTo>
                  <a:lnTo>
                    <a:pt x="27" y="607"/>
                  </a:lnTo>
                  <a:lnTo>
                    <a:pt x="21" y="605"/>
                  </a:lnTo>
                  <a:lnTo>
                    <a:pt x="17" y="601"/>
                  </a:lnTo>
                  <a:lnTo>
                    <a:pt x="17" y="599"/>
                  </a:lnTo>
                  <a:lnTo>
                    <a:pt x="17" y="595"/>
                  </a:lnTo>
                  <a:lnTo>
                    <a:pt x="21" y="592"/>
                  </a:lnTo>
                  <a:lnTo>
                    <a:pt x="25" y="592"/>
                  </a:lnTo>
                  <a:lnTo>
                    <a:pt x="25" y="586"/>
                  </a:lnTo>
                  <a:lnTo>
                    <a:pt x="21" y="584"/>
                  </a:lnTo>
                  <a:lnTo>
                    <a:pt x="19" y="576"/>
                  </a:lnTo>
                  <a:lnTo>
                    <a:pt x="19" y="574"/>
                  </a:lnTo>
                  <a:lnTo>
                    <a:pt x="21" y="569"/>
                  </a:lnTo>
                  <a:lnTo>
                    <a:pt x="31" y="563"/>
                  </a:lnTo>
                  <a:lnTo>
                    <a:pt x="27" y="555"/>
                  </a:lnTo>
                  <a:lnTo>
                    <a:pt x="31" y="552"/>
                  </a:lnTo>
                  <a:lnTo>
                    <a:pt x="46" y="552"/>
                  </a:lnTo>
                  <a:lnTo>
                    <a:pt x="52" y="550"/>
                  </a:lnTo>
                  <a:lnTo>
                    <a:pt x="54" y="548"/>
                  </a:lnTo>
                  <a:lnTo>
                    <a:pt x="54" y="546"/>
                  </a:lnTo>
                  <a:lnTo>
                    <a:pt x="58" y="542"/>
                  </a:lnTo>
                  <a:lnTo>
                    <a:pt x="63" y="544"/>
                  </a:lnTo>
                  <a:lnTo>
                    <a:pt x="67" y="540"/>
                  </a:lnTo>
                  <a:lnTo>
                    <a:pt x="63" y="536"/>
                  </a:lnTo>
                  <a:lnTo>
                    <a:pt x="67" y="534"/>
                  </a:lnTo>
                  <a:lnTo>
                    <a:pt x="73" y="533"/>
                  </a:lnTo>
                  <a:lnTo>
                    <a:pt x="79" y="529"/>
                  </a:lnTo>
                  <a:lnTo>
                    <a:pt x="90" y="527"/>
                  </a:lnTo>
                  <a:lnTo>
                    <a:pt x="90" y="523"/>
                  </a:lnTo>
                  <a:lnTo>
                    <a:pt x="96" y="523"/>
                  </a:lnTo>
                  <a:lnTo>
                    <a:pt x="96" y="521"/>
                  </a:lnTo>
                  <a:lnTo>
                    <a:pt x="94" y="517"/>
                  </a:lnTo>
                  <a:lnTo>
                    <a:pt x="90" y="517"/>
                  </a:lnTo>
                  <a:lnTo>
                    <a:pt x="84" y="521"/>
                  </a:lnTo>
                  <a:lnTo>
                    <a:pt x="82" y="521"/>
                  </a:lnTo>
                  <a:lnTo>
                    <a:pt x="79" y="521"/>
                  </a:lnTo>
                  <a:lnTo>
                    <a:pt x="77" y="517"/>
                  </a:lnTo>
                  <a:lnTo>
                    <a:pt x="82" y="515"/>
                  </a:lnTo>
                  <a:lnTo>
                    <a:pt x="84" y="515"/>
                  </a:lnTo>
                  <a:lnTo>
                    <a:pt x="90" y="512"/>
                  </a:lnTo>
                  <a:lnTo>
                    <a:pt x="94" y="510"/>
                  </a:lnTo>
                  <a:lnTo>
                    <a:pt x="96" y="506"/>
                  </a:lnTo>
                  <a:lnTo>
                    <a:pt x="98" y="502"/>
                  </a:lnTo>
                  <a:lnTo>
                    <a:pt x="94" y="500"/>
                  </a:lnTo>
                  <a:lnTo>
                    <a:pt x="90" y="500"/>
                  </a:lnTo>
                  <a:lnTo>
                    <a:pt x="88" y="496"/>
                  </a:lnTo>
                  <a:lnTo>
                    <a:pt x="88" y="494"/>
                  </a:lnTo>
                  <a:lnTo>
                    <a:pt x="88" y="491"/>
                  </a:lnTo>
                  <a:lnTo>
                    <a:pt x="92" y="489"/>
                  </a:lnTo>
                  <a:lnTo>
                    <a:pt x="98" y="489"/>
                  </a:lnTo>
                  <a:lnTo>
                    <a:pt x="100" y="491"/>
                  </a:lnTo>
                  <a:lnTo>
                    <a:pt x="100" y="496"/>
                  </a:lnTo>
                  <a:lnTo>
                    <a:pt x="100" y="500"/>
                  </a:lnTo>
                  <a:lnTo>
                    <a:pt x="103" y="502"/>
                  </a:lnTo>
                  <a:lnTo>
                    <a:pt x="105" y="502"/>
                  </a:lnTo>
                  <a:lnTo>
                    <a:pt x="105" y="504"/>
                  </a:lnTo>
                  <a:lnTo>
                    <a:pt x="107" y="515"/>
                  </a:lnTo>
                  <a:lnTo>
                    <a:pt x="105" y="519"/>
                  </a:lnTo>
                  <a:lnTo>
                    <a:pt x="109" y="521"/>
                  </a:lnTo>
                  <a:lnTo>
                    <a:pt x="111" y="525"/>
                  </a:lnTo>
                  <a:lnTo>
                    <a:pt x="115" y="521"/>
                  </a:lnTo>
                  <a:lnTo>
                    <a:pt x="113" y="519"/>
                  </a:lnTo>
                  <a:lnTo>
                    <a:pt x="113" y="515"/>
                  </a:lnTo>
                  <a:lnTo>
                    <a:pt x="115" y="515"/>
                  </a:lnTo>
                  <a:lnTo>
                    <a:pt x="119" y="510"/>
                  </a:lnTo>
                  <a:lnTo>
                    <a:pt x="113" y="504"/>
                  </a:lnTo>
                  <a:lnTo>
                    <a:pt x="113" y="504"/>
                  </a:lnTo>
                  <a:lnTo>
                    <a:pt x="113" y="500"/>
                  </a:lnTo>
                  <a:lnTo>
                    <a:pt x="115" y="498"/>
                  </a:lnTo>
                  <a:lnTo>
                    <a:pt x="121" y="498"/>
                  </a:lnTo>
                  <a:lnTo>
                    <a:pt x="126" y="498"/>
                  </a:lnTo>
                  <a:lnTo>
                    <a:pt x="136" y="494"/>
                  </a:lnTo>
                  <a:lnTo>
                    <a:pt x="140" y="492"/>
                  </a:lnTo>
                  <a:lnTo>
                    <a:pt x="151" y="492"/>
                  </a:lnTo>
                  <a:lnTo>
                    <a:pt x="157" y="492"/>
                  </a:lnTo>
                  <a:lnTo>
                    <a:pt x="157" y="491"/>
                  </a:lnTo>
                  <a:lnTo>
                    <a:pt x="157" y="487"/>
                  </a:lnTo>
                  <a:lnTo>
                    <a:pt x="157" y="485"/>
                  </a:lnTo>
                  <a:lnTo>
                    <a:pt x="161" y="481"/>
                  </a:lnTo>
                  <a:lnTo>
                    <a:pt x="166" y="481"/>
                  </a:lnTo>
                  <a:lnTo>
                    <a:pt x="172" y="479"/>
                  </a:lnTo>
                  <a:lnTo>
                    <a:pt x="174" y="475"/>
                  </a:lnTo>
                  <a:lnTo>
                    <a:pt x="176" y="470"/>
                  </a:lnTo>
                  <a:lnTo>
                    <a:pt x="176" y="468"/>
                  </a:lnTo>
                  <a:lnTo>
                    <a:pt x="178" y="468"/>
                  </a:lnTo>
                  <a:lnTo>
                    <a:pt x="182" y="464"/>
                  </a:lnTo>
                  <a:lnTo>
                    <a:pt x="182" y="462"/>
                  </a:lnTo>
                  <a:lnTo>
                    <a:pt x="184" y="462"/>
                  </a:lnTo>
                  <a:lnTo>
                    <a:pt x="189" y="464"/>
                  </a:lnTo>
                  <a:lnTo>
                    <a:pt x="193" y="462"/>
                  </a:lnTo>
                  <a:lnTo>
                    <a:pt x="195" y="458"/>
                  </a:lnTo>
                  <a:lnTo>
                    <a:pt x="193" y="458"/>
                  </a:lnTo>
                  <a:lnTo>
                    <a:pt x="193" y="452"/>
                  </a:lnTo>
                  <a:lnTo>
                    <a:pt x="189" y="449"/>
                  </a:lnTo>
                  <a:lnTo>
                    <a:pt x="189" y="443"/>
                  </a:lnTo>
                  <a:lnTo>
                    <a:pt x="189" y="441"/>
                  </a:lnTo>
                  <a:lnTo>
                    <a:pt x="178" y="441"/>
                  </a:lnTo>
                  <a:lnTo>
                    <a:pt x="178" y="435"/>
                  </a:lnTo>
                  <a:lnTo>
                    <a:pt x="178" y="431"/>
                  </a:lnTo>
                  <a:lnTo>
                    <a:pt x="178" y="428"/>
                  </a:lnTo>
                  <a:lnTo>
                    <a:pt x="182" y="422"/>
                  </a:lnTo>
                  <a:lnTo>
                    <a:pt x="182" y="420"/>
                  </a:lnTo>
                  <a:lnTo>
                    <a:pt x="182" y="416"/>
                  </a:lnTo>
                  <a:lnTo>
                    <a:pt x="176" y="416"/>
                  </a:lnTo>
                  <a:lnTo>
                    <a:pt x="172" y="414"/>
                  </a:lnTo>
                  <a:lnTo>
                    <a:pt x="172" y="412"/>
                  </a:lnTo>
                  <a:lnTo>
                    <a:pt x="170" y="412"/>
                  </a:lnTo>
                  <a:lnTo>
                    <a:pt x="166" y="410"/>
                  </a:lnTo>
                  <a:lnTo>
                    <a:pt x="166" y="405"/>
                  </a:lnTo>
                  <a:lnTo>
                    <a:pt x="170" y="401"/>
                  </a:lnTo>
                  <a:lnTo>
                    <a:pt x="170" y="399"/>
                  </a:lnTo>
                  <a:lnTo>
                    <a:pt x="170" y="393"/>
                  </a:lnTo>
                  <a:lnTo>
                    <a:pt x="168" y="389"/>
                  </a:lnTo>
                  <a:lnTo>
                    <a:pt x="170" y="387"/>
                  </a:lnTo>
                  <a:lnTo>
                    <a:pt x="174" y="389"/>
                  </a:lnTo>
                  <a:lnTo>
                    <a:pt x="176" y="387"/>
                  </a:lnTo>
                  <a:lnTo>
                    <a:pt x="174" y="378"/>
                  </a:lnTo>
                  <a:lnTo>
                    <a:pt x="174" y="368"/>
                  </a:lnTo>
                  <a:lnTo>
                    <a:pt x="174" y="365"/>
                  </a:lnTo>
                  <a:lnTo>
                    <a:pt x="174" y="353"/>
                  </a:lnTo>
                  <a:lnTo>
                    <a:pt x="170" y="336"/>
                  </a:lnTo>
                  <a:lnTo>
                    <a:pt x="172" y="334"/>
                  </a:lnTo>
                  <a:lnTo>
                    <a:pt x="172" y="330"/>
                  </a:lnTo>
                  <a:lnTo>
                    <a:pt x="172" y="328"/>
                  </a:lnTo>
                  <a:lnTo>
                    <a:pt x="172" y="325"/>
                  </a:lnTo>
                  <a:lnTo>
                    <a:pt x="172" y="319"/>
                  </a:lnTo>
                  <a:lnTo>
                    <a:pt x="172" y="309"/>
                  </a:lnTo>
                  <a:lnTo>
                    <a:pt x="174" y="307"/>
                  </a:lnTo>
                  <a:lnTo>
                    <a:pt x="180" y="307"/>
                  </a:lnTo>
                  <a:lnTo>
                    <a:pt x="180" y="304"/>
                  </a:lnTo>
                  <a:lnTo>
                    <a:pt x="184" y="302"/>
                  </a:lnTo>
                  <a:lnTo>
                    <a:pt x="189" y="302"/>
                  </a:lnTo>
                  <a:lnTo>
                    <a:pt x="191" y="302"/>
                  </a:lnTo>
                  <a:lnTo>
                    <a:pt x="195" y="298"/>
                  </a:lnTo>
                  <a:lnTo>
                    <a:pt x="199" y="298"/>
                  </a:lnTo>
                  <a:lnTo>
                    <a:pt x="203" y="298"/>
                  </a:lnTo>
                  <a:lnTo>
                    <a:pt x="205" y="298"/>
                  </a:lnTo>
                  <a:lnTo>
                    <a:pt x="208" y="302"/>
                  </a:lnTo>
                  <a:lnTo>
                    <a:pt x="208" y="304"/>
                  </a:lnTo>
                  <a:lnTo>
                    <a:pt x="210" y="304"/>
                  </a:lnTo>
                  <a:lnTo>
                    <a:pt x="216" y="302"/>
                  </a:lnTo>
                  <a:lnTo>
                    <a:pt x="220" y="302"/>
                  </a:lnTo>
                  <a:lnTo>
                    <a:pt x="216" y="296"/>
                  </a:lnTo>
                  <a:lnTo>
                    <a:pt x="214" y="290"/>
                  </a:lnTo>
                  <a:lnTo>
                    <a:pt x="214" y="286"/>
                  </a:lnTo>
                  <a:lnTo>
                    <a:pt x="216" y="284"/>
                  </a:lnTo>
                  <a:lnTo>
                    <a:pt x="220" y="284"/>
                  </a:lnTo>
                  <a:lnTo>
                    <a:pt x="222" y="286"/>
                  </a:lnTo>
                  <a:lnTo>
                    <a:pt x="226" y="286"/>
                  </a:lnTo>
                  <a:lnTo>
                    <a:pt x="228" y="286"/>
                  </a:lnTo>
                  <a:lnTo>
                    <a:pt x="228" y="290"/>
                  </a:lnTo>
                  <a:lnTo>
                    <a:pt x="231" y="294"/>
                  </a:lnTo>
                  <a:lnTo>
                    <a:pt x="233" y="290"/>
                  </a:lnTo>
                  <a:lnTo>
                    <a:pt x="243" y="284"/>
                  </a:lnTo>
                  <a:lnTo>
                    <a:pt x="247" y="283"/>
                  </a:lnTo>
                  <a:lnTo>
                    <a:pt x="252" y="277"/>
                  </a:lnTo>
                  <a:lnTo>
                    <a:pt x="258" y="275"/>
                  </a:lnTo>
                  <a:lnTo>
                    <a:pt x="262" y="275"/>
                  </a:lnTo>
                  <a:lnTo>
                    <a:pt x="262" y="273"/>
                  </a:lnTo>
                  <a:lnTo>
                    <a:pt x="262" y="269"/>
                  </a:lnTo>
                  <a:lnTo>
                    <a:pt x="258" y="263"/>
                  </a:lnTo>
                  <a:lnTo>
                    <a:pt x="258" y="262"/>
                  </a:lnTo>
                  <a:lnTo>
                    <a:pt x="262" y="262"/>
                  </a:lnTo>
                  <a:lnTo>
                    <a:pt x="264" y="262"/>
                  </a:lnTo>
                  <a:lnTo>
                    <a:pt x="268" y="258"/>
                  </a:lnTo>
                  <a:lnTo>
                    <a:pt x="273" y="258"/>
                  </a:lnTo>
                  <a:lnTo>
                    <a:pt x="275" y="256"/>
                  </a:lnTo>
                  <a:lnTo>
                    <a:pt x="275" y="252"/>
                  </a:lnTo>
                  <a:lnTo>
                    <a:pt x="275" y="250"/>
                  </a:lnTo>
                  <a:lnTo>
                    <a:pt x="275" y="246"/>
                  </a:lnTo>
                  <a:lnTo>
                    <a:pt x="270" y="246"/>
                  </a:lnTo>
                  <a:lnTo>
                    <a:pt x="262" y="248"/>
                  </a:lnTo>
                  <a:lnTo>
                    <a:pt x="258" y="246"/>
                  </a:lnTo>
                  <a:lnTo>
                    <a:pt x="256" y="246"/>
                  </a:lnTo>
                  <a:lnTo>
                    <a:pt x="256" y="242"/>
                  </a:lnTo>
                  <a:lnTo>
                    <a:pt x="250" y="242"/>
                  </a:lnTo>
                  <a:lnTo>
                    <a:pt x="247" y="241"/>
                  </a:lnTo>
                  <a:lnTo>
                    <a:pt x="241" y="231"/>
                  </a:lnTo>
                  <a:lnTo>
                    <a:pt x="237" y="229"/>
                  </a:lnTo>
                  <a:lnTo>
                    <a:pt x="231" y="229"/>
                  </a:lnTo>
                  <a:lnTo>
                    <a:pt x="229" y="229"/>
                  </a:lnTo>
                  <a:lnTo>
                    <a:pt x="226" y="229"/>
                  </a:lnTo>
                  <a:lnTo>
                    <a:pt x="226" y="227"/>
                  </a:lnTo>
                  <a:lnTo>
                    <a:pt x="224" y="227"/>
                  </a:lnTo>
                  <a:lnTo>
                    <a:pt x="220" y="229"/>
                  </a:lnTo>
                  <a:lnTo>
                    <a:pt x="214" y="227"/>
                  </a:lnTo>
                  <a:lnTo>
                    <a:pt x="214" y="223"/>
                  </a:lnTo>
                  <a:lnTo>
                    <a:pt x="214" y="221"/>
                  </a:lnTo>
                  <a:lnTo>
                    <a:pt x="212" y="218"/>
                  </a:lnTo>
                  <a:lnTo>
                    <a:pt x="208" y="216"/>
                  </a:lnTo>
                  <a:lnTo>
                    <a:pt x="207" y="212"/>
                  </a:lnTo>
                  <a:lnTo>
                    <a:pt x="207" y="210"/>
                  </a:lnTo>
                  <a:lnTo>
                    <a:pt x="207" y="206"/>
                  </a:lnTo>
                  <a:lnTo>
                    <a:pt x="203" y="204"/>
                  </a:lnTo>
                  <a:lnTo>
                    <a:pt x="203" y="197"/>
                  </a:lnTo>
                  <a:lnTo>
                    <a:pt x="203" y="195"/>
                  </a:lnTo>
                  <a:lnTo>
                    <a:pt x="207" y="191"/>
                  </a:lnTo>
                  <a:lnTo>
                    <a:pt x="208" y="191"/>
                  </a:lnTo>
                  <a:lnTo>
                    <a:pt x="212" y="199"/>
                  </a:lnTo>
                  <a:lnTo>
                    <a:pt x="214" y="199"/>
                  </a:lnTo>
                  <a:lnTo>
                    <a:pt x="218" y="199"/>
                  </a:lnTo>
                  <a:lnTo>
                    <a:pt x="220" y="195"/>
                  </a:lnTo>
                  <a:lnTo>
                    <a:pt x="226" y="195"/>
                  </a:lnTo>
                  <a:lnTo>
                    <a:pt x="229" y="193"/>
                  </a:lnTo>
                  <a:lnTo>
                    <a:pt x="229" y="189"/>
                  </a:lnTo>
                  <a:lnTo>
                    <a:pt x="229" y="187"/>
                  </a:lnTo>
                  <a:lnTo>
                    <a:pt x="233" y="187"/>
                  </a:lnTo>
                  <a:lnTo>
                    <a:pt x="235" y="187"/>
                  </a:lnTo>
                  <a:lnTo>
                    <a:pt x="239" y="187"/>
                  </a:lnTo>
                  <a:lnTo>
                    <a:pt x="243" y="189"/>
                  </a:lnTo>
                  <a:lnTo>
                    <a:pt x="245" y="193"/>
                  </a:lnTo>
                  <a:lnTo>
                    <a:pt x="250" y="193"/>
                  </a:lnTo>
                  <a:lnTo>
                    <a:pt x="260" y="193"/>
                  </a:lnTo>
                  <a:lnTo>
                    <a:pt x="262" y="193"/>
                  </a:lnTo>
                  <a:lnTo>
                    <a:pt x="268" y="193"/>
                  </a:lnTo>
                  <a:lnTo>
                    <a:pt x="271" y="191"/>
                  </a:lnTo>
                  <a:lnTo>
                    <a:pt x="273" y="191"/>
                  </a:lnTo>
                  <a:lnTo>
                    <a:pt x="277" y="193"/>
                  </a:lnTo>
                  <a:lnTo>
                    <a:pt x="277" y="199"/>
                  </a:lnTo>
                  <a:lnTo>
                    <a:pt x="279" y="204"/>
                  </a:lnTo>
                  <a:lnTo>
                    <a:pt x="283" y="204"/>
                  </a:lnTo>
                  <a:lnTo>
                    <a:pt x="285" y="204"/>
                  </a:lnTo>
                  <a:lnTo>
                    <a:pt x="289" y="204"/>
                  </a:lnTo>
                  <a:lnTo>
                    <a:pt x="289" y="202"/>
                  </a:lnTo>
                  <a:lnTo>
                    <a:pt x="289" y="193"/>
                  </a:lnTo>
                  <a:lnTo>
                    <a:pt x="289" y="187"/>
                  </a:lnTo>
                  <a:lnTo>
                    <a:pt x="291" y="181"/>
                  </a:lnTo>
                  <a:lnTo>
                    <a:pt x="291" y="178"/>
                  </a:lnTo>
                  <a:lnTo>
                    <a:pt x="292" y="176"/>
                  </a:lnTo>
                  <a:lnTo>
                    <a:pt x="296" y="172"/>
                  </a:lnTo>
                  <a:lnTo>
                    <a:pt x="296" y="160"/>
                  </a:lnTo>
                  <a:lnTo>
                    <a:pt x="298" y="151"/>
                  </a:lnTo>
                  <a:lnTo>
                    <a:pt x="302" y="143"/>
                  </a:lnTo>
                  <a:lnTo>
                    <a:pt x="313" y="153"/>
                  </a:lnTo>
                  <a:lnTo>
                    <a:pt x="321" y="159"/>
                  </a:lnTo>
                  <a:lnTo>
                    <a:pt x="327" y="159"/>
                  </a:lnTo>
                  <a:lnTo>
                    <a:pt x="338" y="160"/>
                  </a:lnTo>
                  <a:lnTo>
                    <a:pt x="340" y="160"/>
                  </a:lnTo>
                  <a:lnTo>
                    <a:pt x="344" y="164"/>
                  </a:lnTo>
                  <a:lnTo>
                    <a:pt x="346" y="166"/>
                  </a:lnTo>
                  <a:lnTo>
                    <a:pt x="352" y="172"/>
                  </a:lnTo>
                  <a:lnTo>
                    <a:pt x="357" y="176"/>
                  </a:lnTo>
                  <a:lnTo>
                    <a:pt x="363" y="180"/>
                  </a:lnTo>
                  <a:lnTo>
                    <a:pt x="369" y="180"/>
                  </a:lnTo>
                  <a:lnTo>
                    <a:pt x="373" y="180"/>
                  </a:lnTo>
                  <a:lnTo>
                    <a:pt x="375" y="181"/>
                  </a:lnTo>
                  <a:lnTo>
                    <a:pt x="375" y="185"/>
                  </a:lnTo>
                  <a:lnTo>
                    <a:pt x="378" y="191"/>
                  </a:lnTo>
                  <a:lnTo>
                    <a:pt x="380" y="195"/>
                  </a:lnTo>
                  <a:lnTo>
                    <a:pt x="380" y="197"/>
                  </a:lnTo>
                  <a:lnTo>
                    <a:pt x="384" y="201"/>
                  </a:lnTo>
                  <a:lnTo>
                    <a:pt x="388" y="201"/>
                  </a:lnTo>
                  <a:lnTo>
                    <a:pt x="390" y="201"/>
                  </a:lnTo>
                  <a:lnTo>
                    <a:pt x="396" y="202"/>
                  </a:lnTo>
                  <a:lnTo>
                    <a:pt x="399" y="202"/>
                  </a:lnTo>
                  <a:lnTo>
                    <a:pt x="401" y="202"/>
                  </a:lnTo>
                  <a:lnTo>
                    <a:pt x="405" y="206"/>
                  </a:lnTo>
                  <a:lnTo>
                    <a:pt x="405" y="210"/>
                  </a:lnTo>
                  <a:lnTo>
                    <a:pt x="407" y="212"/>
                  </a:lnTo>
                  <a:lnTo>
                    <a:pt x="413" y="216"/>
                  </a:lnTo>
                  <a:lnTo>
                    <a:pt x="417" y="218"/>
                  </a:lnTo>
                  <a:lnTo>
                    <a:pt x="422" y="218"/>
                  </a:lnTo>
                  <a:lnTo>
                    <a:pt x="424" y="216"/>
                  </a:lnTo>
                  <a:lnTo>
                    <a:pt x="428" y="206"/>
                  </a:lnTo>
                  <a:lnTo>
                    <a:pt x="432" y="204"/>
                  </a:lnTo>
                  <a:lnTo>
                    <a:pt x="434" y="204"/>
                  </a:lnTo>
                  <a:lnTo>
                    <a:pt x="438" y="201"/>
                  </a:lnTo>
                  <a:lnTo>
                    <a:pt x="438" y="199"/>
                  </a:lnTo>
                  <a:lnTo>
                    <a:pt x="438" y="195"/>
                  </a:lnTo>
                  <a:lnTo>
                    <a:pt x="438" y="193"/>
                  </a:lnTo>
                  <a:lnTo>
                    <a:pt x="428" y="189"/>
                  </a:lnTo>
                  <a:lnTo>
                    <a:pt x="426" y="185"/>
                  </a:lnTo>
                  <a:lnTo>
                    <a:pt x="426" y="183"/>
                  </a:lnTo>
                  <a:lnTo>
                    <a:pt x="426" y="180"/>
                  </a:lnTo>
                  <a:lnTo>
                    <a:pt x="432" y="180"/>
                  </a:lnTo>
                  <a:lnTo>
                    <a:pt x="438" y="180"/>
                  </a:lnTo>
                  <a:lnTo>
                    <a:pt x="434" y="176"/>
                  </a:lnTo>
                  <a:lnTo>
                    <a:pt x="434" y="174"/>
                  </a:lnTo>
                  <a:lnTo>
                    <a:pt x="434" y="170"/>
                  </a:lnTo>
                  <a:lnTo>
                    <a:pt x="438" y="170"/>
                  </a:lnTo>
                  <a:lnTo>
                    <a:pt x="439" y="170"/>
                  </a:lnTo>
                  <a:lnTo>
                    <a:pt x="439" y="168"/>
                  </a:lnTo>
                  <a:lnTo>
                    <a:pt x="441" y="164"/>
                  </a:lnTo>
                  <a:lnTo>
                    <a:pt x="441" y="162"/>
                  </a:lnTo>
                  <a:lnTo>
                    <a:pt x="436" y="157"/>
                  </a:lnTo>
                  <a:lnTo>
                    <a:pt x="432" y="153"/>
                  </a:lnTo>
                  <a:lnTo>
                    <a:pt x="430" y="147"/>
                  </a:lnTo>
                  <a:lnTo>
                    <a:pt x="426" y="141"/>
                  </a:lnTo>
                  <a:lnTo>
                    <a:pt x="426" y="138"/>
                  </a:lnTo>
                  <a:lnTo>
                    <a:pt x="426" y="134"/>
                  </a:lnTo>
                  <a:lnTo>
                    <a:pt x="430" y="126"/>
                  </a:lnTo>
                  <a:lnTo>
                    <a:pt x="436" y="115"/>
                  </a:lnTo>
                  <a:lnTo>
                    <a:pt x="436" y="111"/>
                  </a:lnTo>
                  <a:lnTo>
                    <a:pt x="441" y="105"/>
                  </a:lnTo>
                  <a:lnTo>
                    <a:pt x="441" y="103"/>
                  </a:lnTo>
                  <a:lnTo>
                    <a:pt x="441" y="99"/>
                  </a:lnTo>
                  <a:lnTo>
                    <a:pt x="441" y="97"/>
                  </a:lnTo>
                  <a:lnTo>
                    <a:pt x="438" y="97"/>
                  </a:lnTo>
                  <a:lnTo>
                    <a:pt x="438" y="94"/>
                  </a:lnTo>
                  <a:lnTo>
                    <a:pt x="436" y="92"/>
                  </a:lnTo>
                  <a:lnTo>
                    <a:pt x="436" y="90"/>
                  </a:lnTo>
                  <a:lnTo>
                    <a:pt x="439" y="90"/>
                  </a:lnTo>
                  <a:lnTo>
                    <a:pt x="445" y="86"/>
                  </a:lnTo>
                  <a:lnTo>
                    <a:pt x="445" y="84"/>
                  </a:lnTo>
                  <a:lnTo>
                    <a:pt x="447" y="80"/>
                  </a:lnTo>
                  <a:lnTo>
                    <a:pt x="447" y="78"/>
                  </a:lnTo>
                  <a:lnTo>
                    <a:pt x="451" y="75"/>
                  </a:lnTo>
                  <a:lnTo>
                    <a:pt x="457" y="75"/>
                  </a:lnTo>
                  <a:lnTo>
                    <a:pt x="457" y="73"/>
                  </a:lnTo>
                  <a:lnTo>
                    <a:pt x="457" y="69"/>
                  </a:lnTo>
                  <a:lnTo>
                    <a:pt x="459" y="67"/>
                  </a:lnTo>
                  <a:lnTo>
                    <a:pt x="462" y="67"/>
                  </a:lnTo>
                  <a:lnTo>
                    <a:pt x="462" y="63"/>
                  </a:lnTo>
                  <a:lnTo>
                    <a:pt x="459" y="61"/>
                  </a:lnTo>
                  <a:lnTo>
                    <a:pt x="459" y="55"/>
                  </a:lnTo>
                  <a:lnTo>
                    <a:pt x="459" y="52"/>
                  </a:lnTo>
                  <a:lnTo>
                    <a:pt x="457" y="50"/>
                  </a:lnTo>
                  <a:lnTo>
                    <a:pt x="457" y="46"/>
                  </a:lnTo>
                  <a:lnTo>
                    <a:pt x="459" y="46"/>
                  </a:lnTo>
                  <a:lnTo>
                    <a:pt x="464" y="52"/>
                  </a:lnTo>
                  <a:lnTo>
                    <a:pt x="472" y="57"/>
                  </a:lnTo>
                  <a:lnTo>
                    <a:pt x="474" y="61"/>
                  </a:lnTo>
                  <a:lnTo>
                    <a:pt x="478" y="61"/>
                  </a:lnTo>
                  <a:lnTo>
                    <a:pt x="478" y="57"/>
                  </a:lnTo>
                  <a:lnTo>
                    <a:pt x="480" y="57"/>
                  </a:lnTo>
                  <a:lnTo>
                    <a:pt x="480" y="61"/>
                  </a:lnTo>
                  <a:lnTo>
                    <a:pt x="483" y="61"/>
                  </a:lnTo>
                  <a:lnTo>
                    <a:pt x="485" y="61"/>
                  </a:lnTo>
                  <a:lnTo>
                    <a:pt x="485" y="57"/>
                  </a:lnTo>
                  <a:lnTo>
                    <a:pt x="489" y="55"/>
                  </a:lnTo>
                  <a:lnTo>
                    <a:pt x="489" y="57"/>
                  </a:lnTo>
                  <a:lnTo>
                    <a:pt x="495" y="61"/>
                  </a:lnTo>
                  <a:lnTo>
                    <a:pt x="497" y="63"/>
                  </a:lnTo>
                  <a:lnTo>
                    <a:pt x="501" y="63"/>
                  </a:lnTo>
                  <a:lnTo>
                    <a:pt x="502" y="63"/>
                  </a:lnTo>
                  <a:lnTo>
                    <a:pt x="506" y="63"/>
                  </a:lnTo>
                  <a:lnTo>
                    <a:pt x="508" y="63"/>
                  </a:lnTo>
                  <a:lnTo>
                    <a:pt x="512" y="55"/>
                  </a:lnTo>
                  <a:lnTo>
                    <a:pt x="512" y="52"/>
                  </a:lnTo>
                  <a:lnTo>
                    <a:pt x="514" y="50"/>
                  </a:lnTo>
                  <a:lnTo>
                    <a:pt x="514" y="46"/>
                  </a:lnTo>
                  <a:lnTo>
                    <a:pt x="516" y="40"/>
                  </a:lnTo>
                  <a:lnTo>
                    <a:pt x="520" y="36"/>
                  </a:lnTo>
                  <a:lnTo>
                    <a:pt x="522" y="35"/>
                  </a:lnTo>
                  <a:lnTo>
                    <a:pt x="527" y="36"/>
                  </a:lnTo>
                  <a:lnTo>
                    <a:pt x="531" y="35"/>
                  </a:lnTo>
                  <a:lnTo>
                    <a:pt x="539" y="35"/>
                  </a:lnTo>
                  <a:lnTo>
                    <a:pt x="543" y="35"/>
                  </a:lnTo>
                  <a:lnTo>
                    <a:pt x="548" y="31"/>
                  </a:lnTo>
                  <a:lnTo>
                    <a:pt x="554" y="31"/>
                  </a:lnTo>
                  <a:lnTo>
                    <a:pt x="560" y="27"/>
                  </a:lnTo>
                  <a:lnTo>
                    <a:pt x="562" y="25"/>
                  </a:lnTo>
                  <a:lnTo>
                    <a:pt x="565" y="21"/>
                  </a:lnTo>
                  <a:lnTo>
                    <a:pt x="565" y="19"/>
                  </a:lnTo>
                  <a:lnTo>
                    <a:pt x="565" y="14"/>
                  </a:lnTo>
                  <a:lnTo>
                    <a:pt x="565" y="10"/>
                  </a:lnTo>
                  <a:lnTo>
                    <a:pt x="565" y="10"/>
                  </a:lnTo>
                  <a:lnTo>
                    <a:pt x="569" y="8"/>
                  </a:lnTo>
                  <a:lnTo>
                    <a:pt x="571" y="4"/>
                  </a:lnTo>
                  <a:lnTo>
                    <a:pt x="575" y="4"/>
                  </a:lnTo>
                  <a:lnTo>
                    <a:pt x="577" y="4"/>
                  </a:lnTo>
                  <a:lnTo>
                    <a:pt x="577" y="8"/>
                  </a:lnTo>
                  <a:lnTo>
                    <a:pt x="581" y="8"/>
                  </a:lnTo>
                  <a:lnTo>
                    <a:pt x="583" y="4"/>
                  </a:lnTo>
                  <a:lnTo>
                    <a:pt x="583" y="2"/>
                  </a:lnTo>
                  <a:lnTo>
                    <a:pt x="586" y="0"/>
                  </a:lnTo>
                  <a:lnTo>
                    <a:pt x="588" y="0"/>
                  </a:lnTo>
                  <a:lnTo>
                    <a:pt x="594" y="0"/>
                  </a:lnTo>
                  <a:lnTo>
                    <a:pt x="598" y="2"/>
                  </a:lnTo>
                  <a:lnTo>
                    <a:pt x="604" y="2"/>
                  </a:lnTo>
                  <a:lnTo>
                    <a:pt x="606" y="2"/>
                  </a:lnTo>
                  <a:lnTo>
                    <a:pt x="609" y="4"/>
                  </a:lnTo>
                  <a:lnTo>
                    <a:pt x="609" y="4"/>
                  </a:lnTo>
                  <a:close/>
                </a:path>
              </a:pathLst>
            </a:custGeom>
            <a:solidFill>
              <a:srgbClr val="0070C0"/>
            </a:solid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uk-UA"/>
            </a:p>
          </p:txBody>
        </p:sp>
        <p:sp>
          <p:nvSpPr>
            <p:cNvPr id="51" name="Freeform 8">
              <a:extLst>
                <a:ext uri="{FF2B5EF4-FFF2-40B4-BE49-F238E27FC236}">
                  <a16:creationId xmlns:a16="http://schemas.microsoft.com/office/drawing/2014/main" id="{0224CB84-E6CA-C731-7C35-21D52FE6BE33}"/>
                </a:ext>
              </a:extLst>
            </p:cNvPr>
            <p:cNvSpPr>
              <a:spLocks/>
            </p:cNvSpPr>
            <p:nvPr/>
          </p:nvSpPr>
          <p:spPr bwMode="auto">
            <a:xfrm>
              <a:off x="2267" y="713"/>
              <a:ext cx="400" cy="571"/>
            </a:xfrm>
            <a:custGeom>
              <a:avLst/>
              <a:gdLst>
                <a:gd name="T0" fmla="*/ 430 w 800"/>
                <a:gd name="T1" fmla="*/ 52 h 1143"/>
                <a:gd name="T2" fmla="*/ 441 w 800"/>
                <a:gd name="T3" fmla="*/ 88 h 1143"/>
                <a:gd name="T4" fmla="*/ 428 w 800"/>
                <a:gd name="T5" fmla="*/ 140 h 1143"/>
                <a:gd name="T6" fmla="*/ 487 w 800"/>
                <a:gd name="T7" fmla="*/ 143 h 1143"/>
                <a:gd name="T8" fmla="*/ 520 w 800"/>
                <a:gd name="T9" fmla="*/ 203 h 1143"/>
                <a:gd name="T10" fmla="*/ 527 w 800"/>
                <a:gd name="T11" fmla="*/ 246 h 1143"/>
                <a:gd name="T12" fmla="*/ 512 w 800"/>
                <a:gd name="T13" fmla="*/ 288 h 1143"/>
                <a:gd name="T14" fmla="*/ 531 w 800"/>
                <a:gd name="T15" fmla="*/ 353 h 1143"/>
                <a:gd name="T16" fmla="*/ 564 w 800"/>
                <a:gd name="T17" fmla="*/ 378 h 1143"/>
                <a:gd name="T18" fmla="*/ 594 w 800"/>
                <a:gd name="T19" fmla="*/ 418 h 1143"/>
                <a:gd name="T20" fmla="*/ 592 w 800"/>
                <a:gd name="T21" fmla="*/ 454 h 1143"/>
                <a:gd name="T22" fmla="*/ 634 w 800"/>
                <a:gd name="T23" fmla="*/ 494 h 1143"/>
                <a:gd name="T24" fmla="*/ 711 w 800"/>
                <a:gd name="T25" fmla="*/ 523 h 1143"/>
                <a:gd name="T26" fmla="*/ 716 w 800"/>
                <a:gd name="T27" fmla="*/ 565 h 1143"/>
                <a:gd name="T28" fmla="*/ 791 w 800"/>
                <a:gd name="T29" fmla="*/ 588 h 1143"/>
                <a:gd name="T30" fmla="*/ 758 w 800"/>
                <a:gd name="T31" fmla="*/ 634 h 1143"/>
                <a:gd name="T32" fmla="*/ 728 w 800"/>
                <a:gd name="T33" fmla="*/ 643 h 1143"/>
                <a:gd name="T34" fmla="*/ 716 w 800"/>
                <a:gd name="T35" fmla="*/ 699 h 1143"/>
                <a:gd name="T36" fmla="*/ 678 w 800"/>
                <a:gd name="T37" fmla="*/ 725 h 1143"/>
                <a:gd name="T38" fmla="*/ 611 w 800"/>
                <a:gd name="T39" fmla="*/ 767 h 1143"/>
                <a:gd name="T40" fmla="*/ 566 w 800"/>
                <a:gd name="T41" fmla="*/ 807 h 1143"/>
                <a:gd name="T42" fmla="*/ 562 w 800"/>
                <a:gd name="T43" fmla="*/ 880 h 1143"/>
                <a:gd name="T44" fmla="*/ 583 w 800"/>
                <a:gd name="T45" fmla="*/ 912 h 1143"/>
                <a:gd name="T46" fmla="*/ 560 w 800"/>
                <a:gd name="T47" fmla="*/ 958 h 1143"/>
                <a:gd name="T48" fmla="*/ 522 w 800"/>
                <a:gd name="T49" fmla="*/ 1046 h 1143"/>
                <a:gd name="T50" fmla="*/ 478 w 800"/>
                <a:gd name="T51" fmla="*/ 1013 h 1143"/>
                <a:gd name="T52" fmla="*/ 350 w 800"/>
                <a:gd name="T53" fmla="*/ 1027 h 1143"/>
                <a:gd name="T54" fmla="*/ 281 w 800"/>
                <a:gd name="T55" fmla="*/ 1118 h 1143"/>
                <a:gd name="T56" fmla="*/ 245 w 800"/>
                <a:gd name="T57" fmla="*/ 1103 h 1143"/>
                <a:gd name="T58" fmla="*/ 191 w 800"/>
                <a:gd name="T59" fmla="*/ 1097 h 1143"/>
                <a:gd name="T60" fmla="*/ 184 w 800"/>
                <a:gd name="T61" fmla="*/ 1054 h 1143"/>
                <a:gd name="T62" fmla="*/ 155 w 800"/>
                <a:gd name="T63" fmla="*/ 1013 h 1143"/>
                <a:gd name="T64" fmla="*/ 144 w 800"/>
                <a:gd name="T65" fmla="*/ 991 h 1143"/>
                <a:gd name="T66" fmla="*/ 147 w 800"/>
                <a:gd name="T67" fmla="*/ 935 h 1143"/>
                <a:gd name="T68" fmla="*/ 193 w 800"/>
                <a:gd name="T69" fmla="*/ 909 h 1143"/>
                <a:gd name="T70" fmla="*/ 231 w 800"/>
                <a:gd name="T71" fmla="*/ 867 h 1143"/>
                <a:gd name="T72" fmla="*/ 168 w 800"/>
                <a:gd name="T73" fmla="*/ 838 h 1143"/>
                <a:gd name="T74" fmla="*/ 109 w 800"/>
                <a:gd name="T75" fmla="*/ 817 h 1143"/>
                <a:gd name="T76" fmla="*/ 69 w 800"/>
                <a:gd name="T77" fmla="*/ 794 h 1143"/>
                <a:gd name="T78" fmla="*/ 48 w 800"/>
                <a:gd name="T79" fmla="*/ 744 h 1143"/>
                <a:gd name="T80" fmla="*/ 19 w 800"/>
                <a:gd name="T81" fmla="*/ 695 h 1143"/>
                <a:gd name="T82" fmla="*/ 27 w 800"/>
                <a:gd name="T83" fmla="*/ 647 h 1143"/>
                <a:gd name="T84" fmla="*/ 14 w 800"/>
                <a:gd name="T85" fmla="*/ 611 h 1143"/>
                <a:gd name="T86" fmla="*/ 27 w 800"/>
                <a:gd name="T87" fmla="*/ 577 h 1143"/>
                <a:gd name="T88" fmla="*/ 69 w 800"/>
                <a:gd name="T89" fmla="*/ 590 h 1143"/>
                <a:gd name="T90" fmla="*/ 107 w 800"/>
                <a:gd name="T91" fmla="*/ 577 h 1143"/>
                <a:gd name="T92" fmla="*/ 113 w 800"/>
                <a:gd name="T93" fmla="*/ 521 h 1143"/>
                <a:gd name="T94" fmla="*/ 73 w 800"/>
                <a:gd name="T95" fmla="*/ 468 h 1143"/>
                <a:gd name="T96" fmla="*/ 75 w 800"/>
                <a:gd name="T97" fmla="*/ 407 h 1143"/>
                <a:gd name="T98" fmla="*/ 92 w 800"/>
                <a:gd name="T99" fmla="*/ 359 h 1143"/>
                <a:gd name="T100" fmla="*/ 46 w 800"/>
                <a:gd name="T101" fmla="*/ 338 h 1143"/>
                <a:gd name="T102" fmla="*/ 40 w 800"/>
                <a:gd name="T103" fmla="*/ 283 h 1143"/>
                <a:gd name="T104" fmla="*/ 48 w 800"/>
                <a:gd name="T105" fmla="*/ 248 h 1143"/>
                <a:gd name="T106" fmla="*/ 98 w 800"/>
                <a:gd name="T107" fmla="*/ 235 h 1143"/>
                <a:gd name="T108" fmla="*/ 130 w 800"/>
                <a:gd name="T109" fmla="*/ 250 h 1143"/>
                <a:gd name="T110" fmla="*/ 163 w 800"/>
                <a:gd name="T111" fmla="*/ 210 h 1143"/>
                <a:gd name="T112" fmla="*/ 186 w 800"/>
                <a:gd name="T113" fmla="*/ 193 h 1143"/>
                <a:gd name="T114" fmla="*/ 214 w 800"/>
                <a:gd name="T115" fmla="*/ 161 h 1143"/>
                <a:gd name="T116" fmla="*/ 231 w 800"/>
                <a:gd name="T117" fmla="*/ 130 h 1143"/>
                <a:gd name="T118" fmla="*/ 273 w 800"/>
                <a:gd name="T119" fmla="*/ 90 h 1143"/>
                <a:gd name="T120" fmla="*/ 271 w 800"/>
                <a:gd name="T121" fmla="*/ 38 h 1143"/>
                <a:gd name="T122" fmla="*/ 344 w 800"/>
                <a:gd name="T123" fmla="*/ 19 h 1143"/>
                <a:gd name="T124" fmla="*/ 399 w 800"/>
                <a:gd name="T125" fmla="*/ 19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00" h="1143">
                  <a:moveTo>
                    <a:pt x="401" y="21"/>
                  </a:moveTo>
                  <a:lnTo>
                    <a:pt x="401" y="25"/>
                  </a:lnTo>
                  <a:lnTo>
                    <a:pt x="405" y="27"/>
                  </a:lnTo>
                  <a:lnTo>
                    <a:pt x="401" y="27"/>
                  </a:lnTo>
                  <a:lnTo>
                    <a:pt x="399" y="27"/>
                  </a:lnTo>
                  <a:lnTo>
                    <a:pt x="396" y="31"/>
                  </a:lnTo>
                  <a:lnTo>
                    <a:pt x="396" y="33"/>
                  </a:lnTo>
                  <a:lnTo>
                    <a:pt x="394" y="33"/>
                  </a:lnTo>
                  <a:lnTo>
                    <a:pt x="394" y="37"/>
                  </a:lnTo>
                  <a:lnTo>
                    <a:pt x="396" y="38"/>
                  </a:lnTo>
                  <a:lnTo>
                    <a:pt x="396" y="40"/>
                  </a:lnTo>
                  <a:lnTo>
                    <a:pt x="394" y="42"/>
                  </a:lnTo>
                  <a:lnTo>
                    <a:pt x="401" y="50"/>
                  </a:lnTo>
                  <a:lnTo>
                    <a:pt x="403" y="50"/>
                  </a:lnTo>
                  <a:lnTo>
                    <a:pt x="409" y="52"/>
                  </a:lnTo>
                  <a:lnTo>
                    <a:pt x="415" y="52"/>
                  </a:lnTo>
                  <a:lnTo>
                    <a:pt x="419" y="52"/>
                  </a:lnTo>
                  <a:lnTo>
                    <a:pt x="424" y="52"/>
                  </a:lnTo>
                  <a:lnTo>
                    <a:pt x="430" y="52"/>
                  </a:lnTo>
                  <a:lnTo>
                    <a:pt x="434" y="52"/>
                  </a:lnTo>
                  <a:lnTo>
                    <a:pt x="440" y="52"/>
                  </a:lnTo>
                  <a:lnTo>
                    <a:pt x="440" y="46"/>
                  </a:lnTo>
                  <a:lnTo>
                    <a:pt x="440" y="44"/>
                  </a:lnTo>
                  <a:lnTo>
                    <a:pt x="440" y="40"/>
                  </a:lnTo>
                  <a:lnTo>
                    <a:pt x="441" y="40"/>
                  </a:lnTo>
                  <a:lnTo>
                    <a:pt x="445" y="40"/>
                  </a:lnTo>
                  <a:lnTo>
                    <a:pt x="449" y="44"/>
                  </a:lnTo>
                  <a:lnTo>
                    <a:pt x="449" y="46"/>
                  </a:lnTo>
                  <a:lnTo>
                    <a:pt x="449" y="50"/>
                  </a:lnTo>
                  <a:lnTo>
                    <a:pt x="449" y="58"/>
                  </a:lnTo>
                  <a:lnTo>
                    <a:pt x="445" y="61"/>
                  </a:lnTo>
                  <a:lnTo>
                    <a:pt x="445" y="71"/>
                  </a:lnTo>
                  <a:lnTo>
                    <a:pt x="445" y="73"/>
                  </a:lnTo>
                  <a:lnTo>
                    <a:pt x="441" y="77"/>
                  </a:lnTo>
                  <a:lnTo>
                    <a:pt x="441" y="79"/>
                  </a:lnTo>
                  <a:lnTo>
                    <a:pt x="441" y="82"/>
                  </a:lnTo>
                  <a:lnTo>
                    <a:pt x="441" y="84"/>
                  </a:lnTo>
                  <a:lnTo>
                    <a:pt x="441" y="88"/>
                  </a:lnTo>
                  <a:lnTo>
                    <a:pt x="445" y="94"/>
                  </a:lnTo>
                  <a:lnTo>
                    <a:pt x="445" y="98"/>
                  </a:lnTo>
                  <a:lnTo>
                    <a:pt x="447" y="103"/>
                  </a:lnTo>
                  <a:lnTo>
                    <a:pt x="453" y="113"/>
                  </a:lnTo>
                  <a:lnTo>
                    <a:pt x="453" y="115"/>
                  </a:lnTo>
                  <a:lnTo>
                    <a:pt x="453" y="119"/>
                  </a:lnTo>
                  <a:lnTo>
                    <a:pt x="451" y="119"/>
                  </a:lnTo>
                  <a:lnTo>
                    <a:pt x="445" y="121"/>
                  </a:lnTo>
                  <a:lnTo>
                    <a:pt x="441" y="124"/>
                  </a:lnTo>
                  <a:lnTo>
                    <a:pt x="441" y="124"/>
                  </a:lnTo>
                  <a:lnTo>
                    <a:pt x="441" y="130"/>
                  </a:lnTo>
                  <a:lnTo>
                    <a:pt x="440" y="132"/>
                  </a:lnTo>
                  <a:lnTo>
                    <a:pt x="438" y="132"/>
                  </a:lnTo>
                  <a:lnTo>
                    <a:pt x="434" y="130"/>
                  </a:lnTo>
                  <a:lnTo>
                    <a:pt x="432" y="132"/>
                  </a:lnTo>
                  <a:lnTo>
                    <a:pt x="432" y="134"/>
                  </a:lnTo>
                  <a:lnTo>
                    <a:pt x="432" y="136"/>
                  </a:lnTo>
                  <a:lnTo>
                    <a:pt x="428" y="136"/>
                  </a:lnTo>
                  <a:lnTo>
                    <a:pt x="428" y="140"/>
                  </a:lnTo>
                  <a:lnTo>
                    <a:pt x="432" y="141"/>
                  </a:lnTo>
                  <a:lnTo>
                    <a:pt x="434" y="141"/>
                  </a:lnTo>
                  <a:lnTo>
                    <a:pt x="438" y="141"/>
                  </a:lnTo>
                  <a:lnTo>
                    <a:pt x="440" y="145"/>
                  </a:lnTo>
                  <a:lnTo>
                    <a:pt x="441" y="145"/>
                  </a:lnTo>
                  <a:lnTo>
                    <a:pt x="443" y="145"/>
                  </a:lnTo>
                  <a:lnTo>
                    <a:pt x="447" y="145"/>
                  </a:lnTo>
                  <a:lnTo>
                    <a:pt x="449" y="141"/>
                  </a:lnTo>
                  <a:lnTo>
                    <a:pt x="453" y="141"/>
                  </a:lnTo>
                  <a:lnTo>
                    <a:pt x="455" y="141"/>
                  </a:lnTo>
                  <a:lnTo>
                    <a:pt x="459" y="141"/>
                  </a:lnTo>
                  <a:lnTo>
                    <a:pt x="461" y="145"/>
                  </a:lnTo>
                  <a:lnTo>
                    <a:pt x="464" y="145"/>
                  </a:lnTo>
                  <a:lnTo>
                    <a:pt x="468" y="145"/>
                  </a:lnTo>
                  <a:lnTo>
                    <a:pt x="470" y="141"/>
                  </a:lnTo>
                  <a:lnTo>
                    <a:pt x="476" y="141"/>
                  </a:lnTo>
                  <a:lnTo>
                    <a:pt x="482" y="141"/>
                  </a:lnTo>
                  <a:lnTo>
                    <a:pt x="485" y="141"/>
                  </a:lnTo>
                  <a:lnTo>
                    <a:pt x="487" y="143"/>
                  </a:lnTo>
                  <a:lnTo>
                    <a:pt x="489" y="143"/>
                  </a:lnTo>
                  <a:lnTo>
                    <a:pt x="491" y="140"/>
                  </a:lnTo>
                  <a:lnTo>
                    <a:pt x="495" y="143"/>
                  </a:lnTo>
                  <a:lnTo>
                    <a:pt x="495" y="155"/>
                  </a:lnTo>
                  <a:lnTo>
                    <a:pt x="497" y="161"/>
                  </a:lnTo>
                  <a:lnTo>
                    <a:pt x="497" y="162"/>
                  </a:lnTo>
                  <a:lnTo>
                    <a:pt x="497" y="174"/>
                  </a:lnTo>
                  <a:lnTo>
                    <a:pt x="497" y="182"/>
                  </a:lnTo>
                  <a:lnTo>
                    <a:pt x="497" y="187"/>
                  </a:lnTo>
                  <a:lnTo>
                    <a:pt x="499" y="187"/>
                  </a:lnTo>
                  <a:lnTo>
                    <a:pt x="508" y="187"/>
                  </a:lnTo>
                  <a:lnTo>
                    <a:pt x="510" y="191"/>
                  </a:lnTo>
                  <a:lnTo>
                    <a:pt x="510" y="193"/>
                  </a:lnTo>
                  <a:lnTo>
                    <a:pt x="514" y="193"/>
                  </a:lnTo>
                  <a:lnTo>
                    <a:pt x="525" y="193"/>
                  </a:lnTo>
                  <a:lnTo>
                    <a:pt x="529" y="197"/>
                  </a:lnTo>
                  <a:lnTo>
                    <a:pt x="525" y="199"/>
                  </a:lnTo>
                  <a:lnTo>
                    <a:pt x="520" y="199"/>
                  </a:lnTo>
                  <a:lnTo>
                    <a:pt x="520" y="203"/>
                  </a:lnTo>
                  <a:lnTo>
                    <a:pt x="516" y="204"/>
                  </a:lnTo>
                  <a:lnTo>
                    <a:pt x="514" y="210"/>
                  </a:lnTo>
                  <a:lnTo>
                    <a:pt x="516" y="216"/>
                  </a:lnTo>
                  <a:lnTo>
                    <a:pt x="514" y="220"/>
                  </a:lnTo>
                  <a:lnTo>
                    <a:pt x="510" y="222"/>
                  </a:lnTo>
                  <a:lnTo>
                    <a:pt x="514" y="224"/>
                  </a:lnTo>
                  <a:lnTo>
                    <a:pt x="514" y="227"/>
                  </a:lnTo>
                  <a:lnTo>
                    <a:pt x="516" y="229"/>
                  </a:lnTo>
                  <a:lnTo>
                    <a:pt x="520" y="229"/>
                  </a:lnTo>
                  <a:lnTo>
                    <a:pt x="520" y="233"/>
                  </a:lnTo>
                  <a:lnTo>
                    <a:pt x="520" y="235"/>
                  </a:lnTo>
                  <a:lnTo>
                    <a:pt x="522" y="239"/>
                  </a:lnTo>
                  <a:lnTo>
                    <a:pt x="525" y="235"/>
                  </a:lnTo>
                  <a:lnTo>
                    <a:pt x="527" y="235"/>
                  </a:lnTo>
                  <a:lnTo>
                    <a:pt x="531" y="239"/>
                  </a:lnTo>
                  <a:lnTo>
                    <a:pt x="533" y="241"/>
                  </a:lnTo>
                  <a:lnTo>
                    <a:pt x="533" y="245"/>
                  </a:lnTo>
                  <a:lnTo>
                    <a:pt x="527" y="245"/>
                  </a:lnTo>
                  <a:lnTo>
                    <a:pt x="527" y="246"/>
                  </a:lnTo>
                  <a:lnTo>
                    <a:pt x="527" y="250"/>
                  </a:lnTo>
                  <a:lnTo>
                    <a:pt x="527" y="252"/>
                  </a:lnTo>
                  <a:lnTo>
                    <a:pt x="527" y="258"/>
                  </a:lnTo>
                  <a:lnTo>
                    <a:pt x="531" y="258"/>
                  </a:lnTo>
                  <a:lnTo>
                    <a:pt x="531" y="262"/>
                  </a:lnTo>
                  <a:lnTo>
                    <a:pt x="527" y="264"/>
                  </a:lnTo>
                  <a:lnTo>
                    <a:pt x="525" y="264"/>
                  </a:lnTo>
                  <a:lnTo>
                    <a:pt x="522" y="264"/>
                  </a:lnTo>
                  <a:lnTo>
                    <a:pt x="522" y="267"/>
                  </a:lnTo>
                  <a:lnTo>
                    <a:pt x="522" y="269"/>
                  </a:lnTo>
                  <a:lnTo>
                    <a:pt x="518" y="269"/>
                  </a:lnTo>
                  <a:lnTo>
                    <a:pt x="516" y="269"/>
                  </a:lnTo>
                  <a:lnTo>
                    <a:pt x="512" y="271"/>
                  </a:lnTo>
                  <a:lnTo>
                    <a:pt x="512" y="275"/>
                  </a:lnTo>
                  <a:lnTo>
                    <a:pt x="512" y="277"/>
                  </a:lnTo>
                  <a:lnTo>
                    <a:pt x="506" y="277"/>
                  </a:lnTo>
                  <a:lnTo>
                    <a:pt x="506" y="283"/>
                  </a:lnTo>
                  <a:lnTo>
                    <a:pt x="506" y="287"/>
                  </a:lnTo>
                  <a:lnTo>
                    <a:pt x="512" y="288"/>
                  </a:lnTo>
                  <a:lnTo>
                    <a:pt x="516" y="288"/>
                  </a:lnTo>
                  <a:lnTo>
                    <a:pt x="516" y="292"/>
                  </a:lnTo>
                  <a:lnTo>
                    <a:pt x="516" y="294"/>
                  </a:lnTo>
                  <a:lnTo>
                    <a:pt x="516" y="300"/>
                  </a:lnTo>
                  <a:lnTo>
                    <a:pt x="516" y="304"/>
                  </a:lnTo>
                  <a:lnTo>
                    <a:pt x="518" y="306"/>
                  </a:lnTo>
                  <a:lnTo>
                    <a:pt x="518" y="315"/>
                  </a:lnTo>
                  <a:lnTo>
                    <a:pt x="522" y="315"/>
                  </a:lnTo>
                  <a:lnTo>
                    <a:pt x="522" y="323"/>
                  </a:lnTo>
                  <a:lnTo>
                    <a:pt x="524" y="325"/>
                  </a:lnTo>
                  <a:lnTo>
                    <a:pt x="524" y="328"/>
                  </a:lnTo>
                  <a:lnTo>
                    <a:pt x="522" y="330"/>
                  </a:lnTo>
                  <a:lnTo>
                    <a:pt x="524" y="334"/>
                  </a:lnTo>
                  <a:lnTo>
                    <a:pt x="525" y="336"/>
                  </a:lnTo>
                  <a:lnTo>
                    <a:pt x="529" y="342"/>
                  </a:lnTo>
                  <a:lnTo>
                    <a:pt x="533" y="346"/>
                  </a:lnTo>
                  <a:lnTo>
                    <a:pt x="533" y="348"/>
                  </a:lnTo>
                  <a:lnTo>
                    <a:pt x="533" y="351"/>
                  </a:lnTo>
                  <a:lnTo>
                    <a:pt x="531" y="353"/>
                  </a:lnTo>
                  <a:lnTo>
                    <a:pt x="529" y="353"/>
                  </a:lnTo>
                  <a:lnTo>
                    <a:pt x="529" y="357"/>
                  </a:lnTo>
                  <a:lnTo>
                    <a:pt x="529" y="359"/>
                  </a:lnTo>
                  <a:lnTo>
                    <a:pt x="529" y="363"/>
                  </a:lnTo>
                  <a:lnTo>
                    <a:pt x="533" y="365"/>
                  </a:lnTo>
                  <a:lnTo>
                    <a:pt x="535" y="365"/>
                  </a:lnTo>
                  <a:lnTo>
                    <a:pt x="535" y="367"/>
                  </a:lnTo>
                  <a:lnTo>
                    <a:pt x="533" y="372"/>
                  </a:lnTo>
                  <a:lnTo>
                    <a:pt x="535" y="372"/>
                  </a:lnTo>
                  <a:lnTo>
                    <a:pt x="539" y="376"/>
                  </a:lnTo>
                  <a:lnTo>
                    <a:pt x="541" y="378"/>
                  </a:lnTo>
                  <a:lnTo>
                    <a:pt x="545" y="378"/>
                  </a:lnTo>
                  <a:lnTo>
                    <a:pt x="546" y="378"/>
                  </a:lnTo>
                  <a:lnTo>
                    <a:pt x="550" y="376"/>
                  </a:lnTo>
                  <a:lnTo>
                    <a:pt x="552" y="376"/>
                  </a:lnTo>
                  <a:lnTo>
                    <a:pt x="556" y="378"/>
                  </a:lnTo>
                  <a:lnTo>
                    <a:pt x="558" y="382"/>
                  </a:lnTo>
                  <a:lnTo>
                    <a:pt x="564" y="382"/>
                  </a:lnTo>
                  <a:lnTo>
                    <a:pt x="564" y="378"/>
                  </a:lnTo>
                  <a:lnTo>
                    <a:pt x="564" y="376"/>
                  </a:lnTo>
                  <a:lnTo>
                    <a:pt x="569" y="372"/>
                  </a:lnTo>
                  <a:lnTo>
                    <a:pt x="569" y="376"/>
                  </a:lnTo>
                  <a:lnTo>
                    <a:pt x="573" y="378"/>
                  </a:lnTo>
                  <a:lnTo>
                    <a:pt x="573" y="382"/>
                  </a:lnTo>
                  <a:lnTo>
                    <a:pt x="575" y="384"/>
                  </a:lnTo>
                  <a:lnTo>
                    <a:pt x="575" y="388"/>
                  </a:lnTo>
                  <a:lnTo>
                    <a:pt x="575" y="393"/>
                  </a:lnTo>
                  <a:lnTo>
                    <a:pt x="579" y="397"/>
                  </a:lnTo>
                  <a:lnTo>
                    <a:pt x="579" y="403"/>
                  </a:lnTo>
                  <a:lnTo>
                    <a:pt x="579" y="405"/>
                  </a:lnTo>
                  <a:lnTo>
                    <a:pt x="583" y="407"/>
                  </a:lnTo>
                  <a:lnTo>
                    <a:pt x="585" y="409"/>
                  </a:lnTo>
                  <a:lnTo>
                    <a:pt x="588" y="409"/>
                  </a:lnTo>
                  <a:lnTo>
                    <a:pt x="590" y="409"/>
                  </a:lnTo>
                  <a:lnTo>
                    <a:pt x="594" y="409"/>
                  </a:lnTo>
                  <a:lnTo>
                    <a:pt x="596" y="412"/>
                  </a:lnTo>
                  <a:lnTo>
                    <a:pt x="596" y="414"/>
                  </a:lnTo>
                  <a:lnTo>
                    <a:pt x="594" y="418"/>
                  </a:lnTo>
                  <a:lnTo>
                    <a:pt x="590" y="420"/>
                  </a:lnTo>
                  <a:lnTo>
                    <a:pt x="588" y="424"/>
                  </a:lnTo>
                  <a:lnTo>
                    <a:pt x="583" y="426"/>
                  </a:lnTo>
                  <a:lnTo>
                    <a:pt x="579" y="430"/>
                  </a:lnTo>
                  <a:lnTo>
                    <a:pt x="579" y="432"/>
                  </a:lnTo>
                  <a:lnTo>
                    <a:pt x="579" y="432"/>
                  </a:lnTo>
                  <a:lnTo>
                    <a:pt x="579" y="435"/>
                  </a:lnTo>
                  <a:lnTo>
                    <a:pt x="579" y="435"/>
                  </a:lnTo>
                  <a:lnTo>
                    <a:pt x="579" y="437"/>
                  </a:lnTo>
                  <a:lnTo>
                    <a:pt x="579" y="441"/>
                  </a:lnTo>
                  <a:lnTo>
                    <a:pt x="575" y="447"/>
                  </a:lnTo>
                  <a:lnTo>
                    <a:pt x="577" y="451"/>
                  </a:lnTo>
                  <a:lnTo>
                    <a:pt x="577" y="454"/>
                  </a:lnTo>
                  <a:lnTo>
                    <a:pt x="585" y="454"/>
                  </a:lnTo>
                  <a:lnTo>
                    <a:pt x="587" y="456"/>
                  </a:lnTo>
                  <a:lnTo>
                    <a:pt x="590" y="456"/>
                  </a:lnTo>
                  <a:lnTo>
                    <a:pt x="590" y="454"/>
                  </a:lnTo>
                  <a:lnTo>
                    <a:pt x="592" y="453"/>
                  </a:lnTo>
                  <a:lnTo>
                    <a:pt x="592" y="454"/>
                  </a:lnTo>
                  <a:lnTo>
                    <a:pt x="596" y="454"/>
                  </a:lnTo>
                  <a:lnTo>
                    <a:pt x="606" y="454"/>
                  </a:lnTo>
                  <a:lnTo>
                    <a:pt x="611" y="454"/>
                  </a:lnTo>
                  <a:lnTo>
                    <a:pt x="613" y="454"/>
                  </a:lnTo>
                  <a:lnTo>
                    <a:pt x="613" y="453"/>
                  </a:lnTo>
                  <a:lnTo>
                    <a:pt x="617" y="451"/>
                  </a:lnTo>
                  <a:lnTo>
                    <a:pt x="623" y="453"/>
                  </a:lnTo>
                  <a:lnTo>
                    <a:pt x="627" y="456"/>
                  </a:lnTo>
                  <a:lnTo>
                    <a:pt x="629" y="462"/>
                  </a:lnTo>
                  <a:lnTo>
                    <a:pt x="629" y="468"/>
                  </a:lnTo>
                  <a:lnTo>
                    <a:pt x="629" y="472"/>
                  </a:lnTo>
                  <a:lnTo>
                    <a:pt x="630" y="477"/>
                  </a:lnTo>
                  <a:lnTo>
                    <a:pt x="636" y="481"/>
                  </a:lnTo>
                  <a:lnTo>
                    <a:pt x="636" y="483"/>
                  </a:lnTo>
                  <a:lnTo>
                    <a:pt x="636" y="487"/>
                  </a:lnTo>
                  <a:lnTo>
                    <a:pt x="636" y="489"/>
                  </a:lnTo>
                  <a:lnTo>
                    <a:pt x="636" y="493"/>
                  </a:lnTo>
                  <a:lnTo>
                    <a:pt x="634" y="493"/>
                  </a:lnTo>
                  <a:lnTo>
                    <a:pt x="634" y="494"/>
                  </a:lnTo>
                  <a:lnTo>
                    <a:pt x="636" y="494"/>
                  </a:lnTo>
                  <a:lnTo>
                    <a:pt x="636" y="498"/>
                  </a:lnTo>
                  <a:lnTo>
                    <a:pt x="642" y="498"/>
                  </a:lnTo>
                  <a:lnTo>
                    <a:pt x="648" y="498"/>
                  </a:lnTo>
                  <a:lnTo>
                    <a:pt x="653" y="504"/>
                  </a:lnTo>
                  <a:lnTo>
                    <a:pt x="657" y="504"/>
                  </a:lnTo>
                  <a:lnTo>
                    <a:pt x="659" y="508"/>
                  </a:lnTo>
                  <a:lnTo>
                    <a:pt x="665" y="504"/>
                  </a:lnTo>
                  <a:lnTo>
                    <a:pt x="669" y="504"/>
                  </a:lnTo>
                  <a:lnTo>
                    <a:pt x="672" y="508"/>
                  </a:lnTo>
                  <a:lnTo>
                    <a:pt x="682" y="512"/>
                  </a:lnTo>
                  <a:lnTo>
                    <a:pt x="688" y="514"/>
                  </a:lnTo>
                  <a:lnTo>
                    <a:pt x="690" y="514"/>
                  </a:lnTo>
                  <a:lnTo>
                    <a:pt x="695" y="514"/>
                  </a:lnTo>
                  <a:lnTo>
                    <a:pt x="701" y="517"/>
                  </a:lnTo>
                  <a:lnTo>
                    <a:pt x="705" y="517"/>
                  </a:lnTo>
                  <a:lnTo>
                    <a:pt x="707" y="517"/>
                  </a:lnTo>
                  <a:lnTo>
                    <a:pt x="711" y="519"/>
                  </a:lnTo>
                  <a:lnTo>
                    <a:pt x="711" y="523"/>
                  </a:lnTo>
                  <a:lnTo>
                    <a:pt x="707" y="525"/>
                  </a:lnTo>
                  <a:lnTo>
                    <a:pt x="707" y="531"/>
                  </a:lnTo>
                  <a:lnTo>
                    <a:pt x="711" y="531"/>
                  </a:lnTo>
                  <a:lnTo>
                    <a:pt x="711" y="535"/>
                  </a:lnTo>
                  <a:lnTo>
                    <a:pt x="707" y="536"/>
                  </a:lnTo>
                  <a:lnTo>
                    <a:pt x="703" y="540"/>
                  </a:lnTo>
                  <a:lnTo>
                    <a:pt x="707" y="542"/>
                  </a:lnTo>
                  <a:lnTo>
                    <a:pt x="709" y="542"/>
                  </a:lnTo>
                  <a:lnTo>
                    <a:pt x="713" y="540"/>
                  </a:lnTo>
                  <a:lnTo>
                    <a:pt x="716" y="540"/>
                  </a:lnTo>
                  <a:lnTo>
                    <a:pt x="713" y="542"/>
                  </a:lnTo>
                  <a:lnTo>
                    <a:pt x="714" y="546"/>
                  </a:lnTo>
                  <a:lnTo>
                    <a:pt x="713" y="546"/>
                  </a:lnTo>
                  <a:lnTo>
                    <a:pt x="713" y="550"/>
                  </a:lnTo>
                  <a:lnTo>
                    <a:pt x="713" y="554"/>
                  </a:lnTo>
                  <a:lnTo>
                    <a:pt x="714" y="556"/>
                  </a:lnTo>
                  <a:lnTo>
                    <a:pt x="714" y="559"/>
                  </a:lnTo>
                  <a:lnTo>
                    <a:pt x="716" y="559"/>
                  </a:lnTo>
                  <a:lnTo>
                    <a:pt x="716" y="565"/>
                  </a:lnTo>
                  <a:lnTo>
                    <a:pt x="722" y="565"/>
                  </a:lnTo>
                  <a:lnTo>
                    <a:pt x="724" y="565"/>
                  </a:lnTo>
                  <a:lnTo>
                    <a:pt x="728" y="565"/>
                  </a:lnTo>
                  <a:lnTo>
                    <a:pt x="745" y="565"/>
                  </a:lnTo>
                  <a:lnTo>
                    <a:pt x="751" y="565"/>
                  </a:lnTo>
                  <a:lnTo>
                    <a:pt x="756" y="565"/>
                  </a:lnTo>
                  <a:lnTo>
                    <a:pt x="764" y="565"/>
                  </a:lnTo>
                  <a:lnTo>
                    <a:pt x="770" y="565"/>
                  </a:lnTo>
                  <a:lnTo>
                    <a:pt x="772" y="565"/>
                  </a:lnTo>
                  <a:lnTo>
                    <a:pt x="781" y="565"/>
                  </a:lnTo>
                  <a:lnTo>
                    <a:pt x="787" y="565"/>
                  </a:lnTo>
                  <a:lnTo>
                    <a:pt x="787" y="567"/>
                  </a:lnTo>
                  <a:lnTo>
                    <a:pt x="789" y="571"/>
                  </a:lnTo>
                  <a:lnTo>
                    <a:pt x="789" y="573"/>
                  </a:lnTo>
                  <a:lnTo>
                    <a:pt x="789" y="577"/>
                  </a:lnTo>
                  <a:lnTo>
                    <a:pt x="789" y="578"/>
                  </a:lnTo>
                  <a:lnTo>
                    <a:pt x="789" y="584"/>
                  </a:lnTo>
                  <a:lnTo>
                    <a:pt x="789" y="588"/>
                  </a:lnTo>
                  <a:lnTo>
                    <a:pt x="791" y="588"/>
                  </a:lnTo>
                  <a:lnTo>
                    <a:pt x="795" y="590"/>
                  </a:lnTo>
                  <a:lnTo>
                    <a:pt x="800" y="592"/>
                  </a:lnTo>
                  <a:lnTo>
                    <a:pt x="800" y="594"/>
                  </a:lnTo>
                  <a:lnTo>
                    <a:pt x="800" y="598"/>
                  </a:lnTo>
                  <a:lnTo>
                    <a:pt x="798" y="603"/>
                  </a:lnTo>
                  <a:lnTo>
                    <a:pt x="797" y="611"/>
                  </a:lnTo>
                  <a:lnTo>
                    <a:pt x="797" y="615"/>
                  </a:lnTo>
                  <a:lnTo>
                    <a:pt x="795" y="620"/>
                  </a:lnTo>
                  <a:lnTo>
                    <a:pt x="795" y="622"/>
                  </a:lnTo>
                  <a:lnTo>
                    <a:pt x="797" y="628"/>
                  </a:lnTo>
                  <a:lnTo>
                    <a:pt x="798" y="630"/>
                  </a:lnTo>
                  <a:lnTo>
                    <a:pt x="797" y="630"/>
                  </a:lnTo>
                  <a:lnTo>
                    <a:pt x="798" y="634"/>
                  </a:lnTo>
                  <a:lnTo>
                    <a:pt x="797" y="632"/>
                  </a:lnTo>
                  <a:lnTo>
                    <a:pt x="791" y="632"/>
                  </a:lnTo>
                  <a:lnTo>
                    <a:pt x="777" y="634"/>
                  </a:lnTo>
                  <a:lnTo>
                    <a:pt x="764" y="634"/>
                  </a:lnTo>
                  <a:lnTo>
                    <a:pt x="762" y="634"/>
                  </a:lnTo>
                  <a:lnTo>
                    <a:pt x="758" y="634"/>
                  </a:lnTo>
                  <a:lnTo>
                    <a:pt x="753" y="634"/>
                  </a:lnTo>
                  <a:lnTo>
                    <a:pt x="749" y="636"/>
                  </a:lnTo>
                  <a:lnTo>
                    <a:pt x="747" y="636"/>
                  </a:lnTo>
                  <a:lnTo>
                    <a:pt x="745" y="632"/>
                  </a:lnTo>
                  <a:lnTo>
                    <a:pt x="743" y="632"/>
                  </a:lnTo>
                  <a:lnTo>
                    <a:pt x="741" y="632"/>
                  </a:lnTo>
                  <a:lnTo>
                    <a:pt x="739" y="632"/>
                  </a:lnTo>
                  <a:lnTo>
                    <a:pt x="739" y="634"/>
                  </a:lnTo>
                  <a:lnTo>
                    <a:pt x="739" y="636"/>
                  </a:lnTo>
                  <a:lnTo>
                    <a:pt x="737" y="638"/>
                  </a:lnTo>
                  <a:lnTo>
                    <a:pt x="734" y="639"/>
                  </a:lnTo>
                  <a:lnTo>
                    <a:pt x="732" y="639"/>
                  </a:lnTo>
                  <a:lnTo>
                    <a:pt x="730" y="638"/>
                  </a:lnTo>
                  <a:lnTo>
                    <a:pt x="728" y="638"/>
                  </a:lnTo>
                  <a:lnTo>
                    <a:pt x="726" y="638"/>
                  </a:lnTo>
                  <a:lnTo>
                    <a:pt x="726" y="639"/>
                  </a:lnTo>
                  <a:lnTo>
                    <a:pt x="728" y="639"/>
                  </a:lnTo>
                  <a:lnTo>
                    <a:pt x="728" y="641"/>
                  </a:lnTo>
                  <a:lnTo>
                    <a:pt x="728" y="643"/>
                  </a:lnTo>
                  <a:lnTo>
                    <a:pt x="726" y="649"/>
                  </a:lnTo>
                  <a:lnTo>
                    <a:pt x="726" y="653"/>
                  </a:lnTo>
                  <a:lnTo>
                    <a:pt x="726" y="655"/>
                  </a:lnTo>
                  <a:lnTo>
                    <a:pt x="726" y="657"/>
                  </a:lnTo>
                  <a:lnTo>
                    <a:pt x="726" y="659"/>
                  </a:lnTo>
                  <a:lnTo>
                    <a:pt x="726" y="660"/>
                  </a:lnTo>
                  <a:lnTo>
                    <a:pt x="718" y="662"/>
                  </a:lnTo>
                  <a:lnTo>
                    <a:pt x="716" y="664"/>
                  </a:lnTo>
                  <a:lnTo>
                    <a:pt x="716" y="666"/>
                  </a:lnTo>
                  <a:lnTo>
                    <a:pt x="716" y="670"/>
                  </a:lnTo>
                  <a:lnTo>
                    <a:pt x="716" y="674"/>
                  </a:lnTo>
                  <a:lnTo>
                    <a:pt x="716" y="676"/>
                  </a:lnTo>
                  <a:lnTo>
                    <a:pt x="716" y="683"/>
                  </a:lnTo>
                  <a:lnTo>
                    <a:pt x="716" y="687"/>
                  </a:lnTo>
                  <a:lnTo>
                    <a:pt x="716" y="689"/>
                  </a:lnTo>
                  <a:lnTo>
                    <a:pt x="716" y="689"/>
                  </a:lnTo>
                  <a:lnTo>
                    <a:pt x="716" y="691"/>
                  </a:lnTo>
                  <a:lnTo>
                    <a:pt x="716" y="697"/>
                  </a:lnTo>
                  <a:lnTo>
                    <a:pt x="716" y="699"/>
                  </a:lnTo>
                  <a:lnTo>
                    <a:pt x="716" y="702"/>
                  </a:lnTo>
                  <a:lnTo>
                    <a:pt x="714" y="702"/>
                  </a:lnTo>
                  <a:lnTo>
                    <a:pt x="714" y="704"/>
                  </a:lnTo>
                  <a:lnTo>
                    <a:pt x="713" y="706"/>
                  </a:lnTo>
                  <a:lnTo>
                    <a:pt x="714" y="708"/>
                  </a:lnTo>
                  <a:lnTo>
                    <a:pt x="714" y="712"/>
                  </a:lnTo>
                  <a:lnTo>
                    <a:pt x="714" y="714"/>
                  </a:lnTo>
                  <a:lnTo>
                    <a:pt x="713" y="716"/>
                  </a:lnTo>
                  <a:lnTo>
                    <a:pt x="713" y="718"/>
                  </a:lnTo>
                  <a:lnTo>
                    <a:pt x="713" y="722"/>
                  </a:lnTo>
                  <a:lnTo>
                    <a:pt x="713" y="723"/>
                  </a:lnTo>
                  <a:lnTo>
                    <a:pt x="711" y="725"/>
                  </a:lnTo>
                  <a:lnTo>
                    <a:pt x="707" y="725"/>
                  </a:lnTo>
                  <a:lnTo>
                    <a:pt x="701" y="723"/>
                  </a:lnTo>
                  <a:lnTo>
                    <a:pt x="697" y="722"/>
                  </a:lnTo>
                  <a:lnTo>
                    <a:pt x="688" y="720"/>
                  </a:lnTo>
                  <a:lnTo>
                    <a:pt x="682" y="720"/>
                  </a:lnTo>
                  <a:lnTo>
                    <a:pt x="678" y="722"/>
                  </a:lnTo>
                  <a:lnTo>
                    <a:pt x="678" y="725"/>
                  </a:lnTo>
                  <a:lnTo>
                    <a:pt x="678" y="727"/>
                  </a:lnTo>
                  <a:lnTo>
                    <a:pt x="678" y="733"/>
                  </a:lnTo>
                  <a:lnTo>
                    <a:pt x="678" y="735"/>
                  </a:lnTo>
                  <a:lnTo>
                    <a:pt x="676" y="737"/>
                  </a:lnTo>
                  <a:lnTo>
                    <a:pt x="672" y="739"/>
                  </a:lnTo>
                  <a:lnTo>
                    <a:pt x="671" y="741"/>
                  </a:lnTo>
                  <a:lnTo>
                    <a:pt x="669" y="743"/>
                  </a:lnTo>
                  <a:lnTo>
                    <a:pt x="667" y="746"/>
                  </a:lnTo>
                  <a:lnTo>
                    <a:pt x="665" y="748"/>
                  </a:lnTo>
                  <a:lnTo>
                    <a:pt x="663" y="748"/>
                  </a:lnTo>
                  <a:lnTo>
                    <a:pt x="623" y="752"/>
                  </a:lnTo>
                  <a:lnTo>
                    <a:pt x="621" y="752"/>
                  </a:lnTo>
                  <a:lnTo>
                    <a:pt x="615" y="752"/>
                  </a:lnTo>
                  <a:lnTo>
                    <a:pt x="615" y="754"/>
                  </a:lnTo>
                  <a:lnTo>
                    <a:pt x="615" y="758"/>
                  </a:lnTo>
                  <a:lnTo>
                    <a:pt x="617" y="760"/>
                  </a:lnTo>
                  <a:lnTo>
                    <a:pt x="619" y="765"/>
                  </a:lnTo>
                  <a:lnTo>
                    <a:pt x="617" y="767"/>
                  </a:lnTo>
                  <a:lnTo>
                    <a:pt x="611" y="767"/>
                  </a:lnTo>
                  <a:lnTo>
                    <a:pt x="606" y="767"/>
                  </a:lnTo>
                  <a:lnTo>
                    <a:pt x="602" y="767"/>
                  </a:lnTo>
                  <a:lnTo>
                    <a:pt x="592" y="767"/>
                  </a:lnTo>
                  <a:lnTo>
                    <a:pt x="588" y="767"/>
                  </a:lnTo>
                  <a:lnTo>
                    <a:pt x="587" y="769"/>
                  </a:lnTo>
                  <a:lnTo>
                    <a:pt x="585" y="769"/>
                  </a:lnTo>
                  <a:lnTo>
                    <a:pt x="583" y="771"/>
                  </a:lnTo>
                  <a:lnTo>
                    <a:pt x="583" y="773"/>
                  </a:lnTo>
                  <a:lnTo>
                    <a:pt x="585" y="781"/>
                  </a:lnTo>
                  <a:lnTo>
                    <a:pt x="583" y="785"/>
                  </a:lnTo>
                  <a:lnTo>
                    <a:pt x="579" y="786"/>
                  </a:lnTo>
                  <a:lnTo>
                    <a:pt x="575" y="788"/>
                  </a:lnTo>
                  <a:lnTo>
                    <a:pt x="573" y="788"/>
                  </a:lnTo>
                  <a:lnTo>
                    <a:pt x="571" y="790"/>
                  </a:lnTo>
                  <a:lnTo>
                    <a:pt x="571" y="796"/>
                  </a:lnTo>
                  <a:lnTo>
                    <a:pt x="569" y="800"/>
                  </a:lnTo>
                  <a:lnTo>
                    <a:pt x="567" y="804"/>
                  </a:lnTo>
                  <a:lnTo>
                    <a:pt x="567" y="805"/>
                  </a:lnTo>
                  <a:lnTo>
                    <a:pt x="566" y="807"/>
                  </a:lnTo>
                  <a:lnTo>
                    <a:pt x="566" y="811"/>
                  </a:lnTo>
                  <a:lnTo>
                    <a:pt x="569" y="819"/>
                  </a:lnTo>
                  <a:lnTo>
                    <a:pt x="569" y="825"/>
                  </a:lnTo>
                  <a:lnTo>
                    <a:pt x="569" y="830"/>
                  </a:lnTo>
                  <a:lnTo>
                    <a:pt x="571" y="832"/>
                  </a:lnTo>
                  <a:lnTo>
                    <a:pt x="571" y="836"/>
                  </a:lnTo>
                  <a:lnTo>
                    <a:pt x="573" y="838"/>
                  </a:lnTo>
                  <a:lnTo>
                    <a:pt x="575" y="844"/>
                  </a:lnTo>
                  <a:lnTo>
                    <a:pt x="575" y="851"/>
                  </a:lnTo>
                  <a:lnTo>
                    <a:pt x="575" y="859"/>
                  </a:lnTo>
                  <a:lnTo>
                    <a:pt x="575" y="863"/>
                  </a:lnTo>
                  <a:lnTo>
                    <a:pt x="575" y="872"/>
                  </a:lnTo>
                  <a:lnTo>
                    <a:pt x="575" y="874"/>
                  </a:lnTo>
                  <a:lnTo>
                    <a:pt x="573" y="876"/>
                  </a:lnTo>
                  <a:lnTo>
                    <a:pt x="573" y="878"/>
                  </a:lnTo>
                  <a:lnTo>
                    <a:pt x="571" y="880"/>
                  </a:lnTo>
                  <a:lnTo>
                    <a:pt x="569" y="880"/>
                  </a:lnTo>
                  <a:lnTo>
                    <a:pt x="566" y="880"/>
                  </a:lnTo>
                  <a:lnTo>
                    <a:pt x="562" y="880"/>
                  </a:lnTo>
                  <a:lnTo>
                    <a:pt x="560" y="882"/>
                  </a:lnTo>
                  <a:lnTo>
                    <a:pt x="558" y="884"/>
                  </a:lnTo>
                  <a:lnTo>
                    <a:pt x="558" y="886"/>
                  </a:lnTo>
                  <a:lnTo>
                    <a:pt x="558" y="889"/>
                  </a:lnTo>
                  <a:lnTo>
                    <a:pt x="558" y="893"/>
                  </a:lnTo>
                  <a:lnTo>
                    <a:pt x="556" y="895"/>
                  </a:lnTo>
                  <a:lnTo>
                    <a:pt x="554" y="897"/>
                  </a:lnTo>
                  <a:lnTo>
                    <a:pt x="552" y="903"/>
                  </a:lnTo>
                  <a:lnTo>
                    <a:pt x="552" y="907"/>
                  </a:lnTo>
                  <a:lnTo>
                    <a:pt x="550" y="910"/>
                  </a:lnTo>
                  <a:lnTo>
                    <a:pt x="550" y="910"/>
                  </a:lnTo>
                  <a:lnTo>
                    <a:pt x="552" y="912"/>
                  </a:lnTo>
                  <a:lnTo>
                    <a:pt x="554" y="914"/>
                  </a:lnTo>
                  <a:lnTo>
                    <a:pt x="560" y="912"/>
                  </a:lnTo>
                  <a:lnTo>
                    <a:pt x="564" y="912"/>
                  </a:lnTo>
                  <a:lnTo>
                    <a:pt x="573" y="914"/>
                  </a:lnTo>
                  <a:lnTo>
                    <a:pt x="577" y="912"/>
                  </a:lnTo>
                  <a:lnTo>
                    <a:pt x="581" y="912"/>
                  </a:lnTo>
                  <a:lnTo>
                    <a:pt x="583" y="912"/>
                  </a:lnTo>
                  <a:lnTo>
                    <a:pt x="585" y="916"/>
                  </a:lnTo>
                  <a:lnTo>
                    <a:pt x="587" y="916"/>
                  </a:lnTo>
                  <a:lnTo>
                    <a:pt x="587" y="918"/>
                  </a:lnTo>
                  <a:lnTo>
                    <a:pt x="587" y="922"/>
                  </a:lnTo>
                  <a:lnTo>
                    <a:pt x="587" y="926"/>
                  </a:lnTo>
                  <a:lnTo>
                    <a:pt x="587" y="935"/>
                  </a:lnTo>
                  <a:lnTo>
                    <a:pt x="585" y="939"/>
                  </a:lnTo>
                  <a:lnTo>
                    <a:pt x="583" y="939"/>
                  </a:lnTo>
                  <a:lnTo>
                    <a:pt x="579" y="939"/>
                  </a:lnTo>
                  <a:lnTo>
                    <a:pt x="577" y="939"/>
                  </a:lnTo>
                  <a:lnTo>
                    <a:pt x="575" y="943"/>
                  </a:lnTo>
                  <a:lnTo>
                    <a:pt x="575" y="945"/>
                  </a:lnTo>
                  <a:lnTo>
                    <a:pt x="573" y="947"/>
                  </a:lnTo>
                  <a:lnTo>
                    <a:pt x="571" y="947"/>
                  </a:lnTo>
                  <a:lnTo>
                    <a:pt x="567" y="947"/>
                  </a:lnTo>
                  <a:lnTo>
                    <a:pt x="566" y="949"/>
                  </a:lnTo>
                  <a:lnTo>
                    <a:pt x="564" y="949"/>
                  </a:lnTo>
                  <a:lnTo>
                    <a:pt x="560" y="951"/>
                  </a:lnTo>
                  <a:lnTo>
                    <a:pt x="560" y="958"/>
                  </a:lnTo>
                  <a:lnTo>
                    <a:pt x="560" y="962"/>
                  </a:lnTo>
                  <a:lnTo>
                    <a:pt x="558" y="966"/>
                  </a:lnTo>
                  <a:lnTo>
                    <a:pt x="560" y="971"/>
                  </a:lnTo>
                  <a:lnTo>
                    <a:pt x="562" y="975"/>
                  </a:lnTo>
                  <a:lnTo>
                    <a:pt x="562" y="979"/>
                  </a:lnTo>
                  <a:lnTo>
                    <a:pt x="562" y="983"/>
                  </a:lnTo>
                  <a:lnTo>
                    <a:pt x="562" y="989"/>
                  </a:lnTo>
                  <a:lnTo>
                    <a:pt x="562" y="994"/>
                  </a:lnTo>
                  <a:lnTo>
                    <a:pt x="560" y="998"/>
                  </a:lnTo>
                  <a:lnTo>
                    <a:pt x="560" y="1000"/>
                  </a:lnTo>
                  <a:lnTo>
                    <a:pt x="560" y="1002"/>
                  </a:lnTo>
                  <a:lnTo>
                    <a:pt x="558" y="1000"/>
                  </a:lnTo>
                  <a:lnTo>
                    <a:pt x="554" y="1002"/>
                  </a:lnTo>
                  <a:lnTo>
                    <a:pt x="548" y="1006"/>
                  </a:lnTo>
                  <a:lnTo>
                    <a:pt x="546" y="1010"/>
                  </a:lnTo>
                  <a:lnTo>
                    <a:pt x="543" y="1021"/>
                  </a:lnTo>
                  <a:lnTo>
                    <a:pt x="537" y="1025"/>
                  </a:lnTo>
                  <a:lnTo>
                    <a:pt x="527" y="1036"/>
                  </a:lnTo>
                  <a:lnTo>
                    <a:pt x="522" y="1046"/>
                  </a:lnTo>
                  <a:lnTo>
                    <a:pt x="518" y="1046"/>
                  </a:lnTo>
                  <a:lnTo>
                    <a:pt x="518" y="1044"/>
                  </a:lnTo>
                  <a:lnTo>
                    <a:pt x="522" y="1042"/>
                  </a:lnTo>
                  <a:lnTo>
                    <a:pt x="524" y="1036"/>
                  </a:lnTo>
                  <a:lnTo>
                    <a:pt x="529" y="1031"/>
                  </a:lnTo>
                  <a:lnTo>
                    <a:pt x="533" y="1031"/>
                  </a:lnTo>
                  <a:lnTo>
                    <a:pt x="533" y="1029"/>
                  </a:lnTo>
                  <a:lnTo>
                    <a:pt x="531" y="1027"/>
                  </a:lnTo>
                  <a:lnTo>
                    <a:pt x="529" y="1021"/>
                  </a:lnTo>
                  <a:lnTo>
                    <a:pt x="520" y="1010"/>
                  </a:lnTo>
                  <a:lnTo>
                    <a:pt x="516" y="1006"/>
                  </a:lnTo>
                  <a:lnTo>
                    <a:pt x="514" y="1008"/>
                  </a:lnTo>
                  <a:lnTo>
                    <a:pt x="504" y="1008"/>
                  </a:lnTo>
                  <a:lnTo>
                    <a:pt x="503" y="1008"/>
                  </a:lnTo>
                  <a:lnTo>
                    <a:pt x="499" y="1013"/>
                  </a:lnTo>
                  <a:lnTo>
                    <a:pt x="497" y="1015"/>
                  </a:lnTo>
                  <a:lnTo>
                    <a:pt x="493" y="1019"/>
                  </a:lnTo>
                  <a:lnTo>
                    <a:pt x="483" y="1013"/>
                  </a:lnTo>
                  <a:lnTo>
                    <a:pt x="478" y="1013"/>
                  </a:lnTo>
                  <a:lnTo>
                    <a:pt x="476" y="1015"/>
                  </a:lnTo>
                  <a:lnTo>
                    <a:pt x="476" y="1019"/>
                  </a:lnTo>
                  <a:lnTo>
                    <a:pt x="455" y="1012"/>
                  </a:lnTo>
                  <a:lnTo>
                    <a:pt x="453" y="1012"/>
                  </a:lnTo>
                  <a:lnTo>
                    <a:pt x="449" y="1012"/>
                  </a:lnTo>
                  <a:lnTo>
                    <a:pt x="445" y="1015"/>
                  </a:lnTo>
                  <a:lnTo>
                    <a:pt x="440" y="1017"/>
                  </a:lnTo>
                  <a:lnTo>
                    <a:pt x="434" y="1017"/>
                  </a:lnTo>
                  <a:lnTo>
                    <a:pt x="428" y="1023"/>
                  </a:lnTo>
                  <a:lnTo>
                    <a:pt x="422" y="1027"/>
                  </a:lnTo>
                  <a:lnTo>
                    <a:pt x="417" y="1027"/>
                  </a:lnTo>
                  <a:lnTo>
                    <a:pt x="398" y="1031"/>
                  </a:lnTo>
                  <a:lnTo>
                    <a:pt x="392" y="1033"/>
                  </a:lnTo>
                  <a:lnTo>
                    <a:pt x="380" y="1031"/>
                  </a:lnTo>
                  <a:lnTo>
                    <a:pt x="375" y="1027"/>
                  </a:lnTo>
                  <a:lnTo>
                    <a:pt x="371" y="1027"/>
                  </a:lnTo>
                  <a:lnTo>
                    <a:pt x="365" y="1027"/>
                  </a:lnTo>
                  <a:lnTo>
                    <a:pt x="359" y="1027"/>
                  </a:lnTo>
                  <a:lnTo>
                    <a:pt x="350" y="1027"/>
                  </a:lnTo>
                  <a:lnTo>
                    <a:pt x="346" y="1031"/>
                  </a:lnTo>
                  <a:lnTo>
                    <a:pt x="340" y="1033"/>
                  </a:lnTo>
                  <a:lnTo>
                    <a:pt x="338" y="1036"/>
                  </a:lnTo>
                  <a:lnTo>
                    <a:pt x="333" y="1038"/>
                  </a:lnTo>
                  <a:lnTo>
                    <a:pt x="329" y="1042"/>
                  </a:lnTo>
                  <a:lnTo>
                    <a:pt x="329" y="1048"/>
                  </a:lnTo>
                  <a:lnTo>
                    <a:pt x="325" y="1052"/>
                  </a:lnTo>
                  <a:lnTo>
                    <a:pt x="325" y="1057"/>
                  </a:lnTo>
                  <a:lnTo>
                    <a:pt x="323" y="1057"/>
                  </a:lnTo>
                  <a:lnTo>
                    <a:pt x="319" y="1057"/>
                  </a:lnTo>
                  <a:lnTo>
                    <a:pt x="319" y="1061"/>
                  </a:lnTo>
                  <a:lnTo>
                    <a:pt x="317" y="1059"/>
                  </a:lnTo>
                  <a:lnTo>
                    <a:pt x="310" y="1075"/>
                  </a:lnTo>
                  <a:lnTo>
                    <a:pt x="308" y="1080"/>
                  </a:lnTo>
                  <a:lnTo>
                    <a:pt x="304" y="1084"/>
                  </a:lnTo>
                  <a:lnTo>
                    <a:pt x="304" y="1090"/>
                  </a:lnTo>
                  <a:lnTo>
                    <a:pt x="296" y="1099"/>
                  </a:lnTo>
                  <a:lnTo>
                    <a:pt x="291" y="1107"/>
                  </a:lnTo>
                  <a:lnTo>
                    <a:pt x="281" y="1118"/>
                  </a:lnTo>
                  <a:lnTo>
                    <a:pt x="279" y="1126"/>
                  </a:lnTo>
                  <a:lnTo>
                    <a:pt x="275" y="1128"/>
                  </a:lnTo>
                  <a:lnTo>
                    <a:pt x="273" y="1137"/>
                  </a:lnTo>
                  <a:lnTo>
                    <a:pt x="270" y="1139"/>
                  </a:lnTo>
                  <a:lnTo>
                    <a:pt x="268" y="1141"/>
                  </a:lnTo>
                  <a:lnTo>
                    <a:pt x="264" y="1143"/>
                  </a:lnTo>
                  <a:lnTo>
                    <a:pt x="258" y="1143"/>
                  </a:lnTo>
                  <a:lnTo>
                    <a:pt x="258" y="1139"/>
                  </a:lnTo>
                  <a:lnTo>
                    <a:pt x="268" y="1139"/>
                  </a:lnTo>
                  <a:lnTo>
                    <a:pt x="270" y="1137"/>
                  </a:lnTo>
                  <a:lnTo>
                    <a:pt x="270" y="1130"/>
                  </a:lnTo>
                  <a:lnTo>
                    <a:pt x="268" y="1128"/>
                  </a:lnTo>
                  <a:lnTo>
                    <a:pt x="270" y="1124"/>
                  </a:lnTo>
                  <a:lnTo>
                    <a:pt x="268" y="1118"/>
                  </a:lnTo>
                  <a:lnTo>
                    <a:pt x="266" y="1117"/>
                  </a:lnTo>
                  <a:lnTo>
                    <a:pt x="262" y="1113"/>
                  </a:lnTo>
                  <a:lnTo>
                    <a:pt x="258" y="1109"/>
                  </a:lnTo>
                  <a:lnTo>
                    <a:pt x="250" y="1103"/>
                  </a:lnTo>
                  <a:lnTo>
                    <a:pt x="245" y="1103"/>
                  </a:lnTo>
                  <a:lnTo>
                    <a:pt x="241" y="1103"/>
                  </a:lnTo>
                  <a:lnTo>
                    <a:pt x="233" y="1111"/>
                  </a:lnTo>
                  <a:lnTo>
                    <a:pt x="229" y="1111"/>
                  </a:lnTo>
                  <a:lnTo>
                    <a:pt x="224" y="1113"/>
                  </a:lnTo>
                  <a:lnTo>
                    <a:pt x="216" y="1122"/>
                  </a:lnTo>
                  <a:lnTo>
                    <a:pt x="208" y="1124"/>
                  </a:lnTo>
                  <a:lnTo>
                    <a:pt x="203" y="1126"/>
                  </a:lnTo>
                  <a:lnTo>
                    <a:pt x="197" y="1132"/>
                  </a:lnTo>
                  <a:lnTo>
                    <a:pt x="187" y="1136"/>
                  </a:lnTo>
                  <a:lnTo>
                    <a:pt x="186" y="1132"/>
                  </a:lnTo>
                  <a:lnTo>
                    <a:pt x="180" y="1122"/>
                  </a:lnTo>
                  <a:lnTo>
                    <a:pt x="178" y="1117"/>
                  </a:lnTo>
                  <a:lnTo>
                    <a:pt x="178" y="1115"/>
                  </a:lnTo>
                  <a:lnTo>
                    <a:pt x="180" y="1115"/>
                  </a:lnTo>
                  <a:lnTo>
                    <a:pt x="186" y="1109"/>
                  </a:lnTo>
                  <a:lnTo>
                    <a:pt x="184" y="1105"/>
                  </a:lnTo>
                  <a:lnTo>
                    <a:pt x="184" y="1103"/>
                  </a:lnTo>
                  <a:lnTo>
                    <a:pt x="189" y="1099"/>
                  </a:lnTo>
                  <a:lnTo>
                    <a:pt x="191" y="1097"/>
                  </a:lnTo>
                  <a:lnTo>
                    <a:pt x="195" y="1096"/>
                  </a:lnTo>
                  <a:lnTo>
                    <a:pt x="197" y="1096"/>
                  </a:lnTo>
                  <a:lnTo>
                    <a:pt x="201" y="1096"/>
                  </a:lnTo>
                  <a:lnTo>
                    <a:pt x="203" y="1096"/>
                  </a:lnTo>
                  <a:lnTo>
                    <a:pt x="207" y="1094"/>
                  </a:lnTo>
                  <a:lnTo>
                    <a:pt x="212" y="1088"/>
                  </a:lnTo>
                  <a:lnTo>
                    <a:pt x="210" y="1086"/>
                  </a:lnTo>
                  <a:lnTo>
                    <a:pt x="195" y="1076"/>
                  </a:lnTo>
                  <a:lnTo>
                    <a:pt x="195" y="1073"/>
                  </a:lnTo>
                  <a:lnTo>
                    <a:pt x="201" y="1067"/>
                  </a:lnTo>
                  <a:lnTo>
                    <a:pt x="205" y="1065"/>
                  </a:lnTo>
                  <a:lnTo>
                    <a:pt x="205" y="1061"/>
                  </a:lnTo>
                  <a:lnTo>
                    <a:pt x="205" y="1059"/>
                  </a:lnTo>
                  <a:lnTo>
                    <a:pt x="205" y="1055"/>
                  </a:lnTo>
                  <a:lnTo>
                    <a:pt x="199" y="1050"/>
                  </a:lnTo>
                  <a:lnTo>
                    <a:pt x="195" y="1050"/>
                  </a:lnTo>
                  <a:lnTo>
                    <a:pt x="189" y="1055"/>
                  </a:lnTo>
                  <a:lnTo>
                    <a:pt x="187" y="1055"/>
                  </a:lnTo>
                  <a:lnTo>
                    <a:pt x="184" y="1054"/>
                  </a:lnTo>
                  <a:lnTo>
                    <a:pt x="178" y="1050"/>
                  </a:lnTo>
                  <a:lnTo>
                    <a:pt x="172" y="1048"/>
                  </a:lnTo>
                  <a:lnTo>
                    <a:pt x="170" y="1048"/>
                  </a:lnTo>
                  <a:lnTo>
                    <a:pt x="166" y="1046"/>
                  </a:lnTo>
                  <a:lnTo>
                    <a:pt x="166" y="1042"/>
                  </a:lnTo>
                  <a:lnTo>
                    <a:pt x="166" y="1040"/>
                  </a:lnTo>
                  <a:lnTo>
                    <a:pt x="166" y="1036"/>
                  </a:lnTo>
                  <a:lnTo>
                    <a:pt x="163" y="1034"/>
                  </a:lnTo>
                  <a:lnTo>
                    <a:pt x="166" y="1029"/>
                  </a:lnTo>
                  <a:lnTo>
                    <a:pt x="165" y="1029"/>
                  </a:lnTo>
                  <a:lnTo>
                    <a:pt x="165" y="1025"/>
                  </a:lnTo>
                  <a:lnTo>
                    <a:pt x="165" y="1023"/>
                  </a:lnTo>
                  <a:lnTo>
                    <a:pt x="161" y="1023"/>
                  </a:lnTo>
                  <a:lnTo>
                    <a:pt x="159" y="1023"/>
                  </a:lnTo>
                  <a:lnTo>
                    <a:pt x="155" y="1023"/>
                  </a:lnTo>
                  <a:lnTo>
                    <a:pt x="155" y="1019"/>
                  </a:lnTo>
                  <a:lnTo>
                    <a:pt x="153" y="1019"/>
                  </a:lnTo>
                  <a:lnTo>
                    <a:pt x="153" y="1017"/>
                  </a:lnTo>
                  <a:lnTo>
                    <a:pt x="155" y="1013"/>
                  </a:lnTo>
                  <a:lnTo>
                    <a:pt x="153" y="1012"/>
                  </a:lnTo>
                  <a:lnTo>
                    <a:pt x="149" y="1012"/>
                  </a:lnTo>
                  <a:lnTo>
                    <a:pt x="144" y="1008"/>
                  </a:lnTo>
                  <a:lnTo>
                    <a:pt x="142" y="1006"/>
                  </a:lnTo>
                  <a:lnTo>
                    <a:pt x="138" y="1002"/>
                  </a:lnTo>
                  <a:lnTo>
                    <a:pt x="136" y="1002"/>
                  </a:lnTo>
                  <a:lnTo>
                    <a:pt x="132" y="1002"/>
                  </a:lnTo>
                  <a:lnTo>
                    <a:pt x="130" y="1002"/>
                  </a:lnTo>
                  <a:lnTo>
                    <a:pt x="126" y="998"/>
                  </a:lnTo>
                  <a:lnTo>
                    <a:pt x="121" y="998"/>
                  </a:lnTo>
                  <a:lnTo>
                    <a:pt x="121" y="996"/>
                  </a:lnTo>
                  <a:lnTo>
                    <a:pt x="119" y="992"/>
                  </a:lnTo>
                  <a:lnTo>
                    <a:pt x="121" y="992"/>
                  </a:lnTo>
                  <a:lnTo>
                    <a:pt x="124" y="992"/>
                  </a:lnTo>
                  <a:lnTo>
                    <a:pt x="126" y="991"/>
                  </a:lnTo>
                  <a:lnTo>
                    <a:pt x="130" y="987"/>
                  </a:lnTo>
                  <a:lnTo>
                    <a:pt x="136" y="991"/>
                  </a:lnTo>
                  <a:lnTo>
                    <a:pt x="138" y="991"/>
                  </a:lnTo>
                  <a:lnTo>
                    <a:pt x="144" y="991"/>
                  </a:lnTo>
                  <a:lnTo>
                    <a:pt x="147" y="991"/>
                  </a:lnTo>
                  <a:lnTo>
                    <a:pt x="147" y="987"/>
                  </a:lnTo>
                  <a:lnTo>
                    <a:pt x="149" y="987"/>
                  </a:lnTo>
                  <a:lnTo>
                    <a:pt x="149" y="985"/>
                  </a:lnTo>
                  <a:lnTo>
                    <a:pt x="147" y="979"/>
                  </a:lnTo>
                  <a:lnTo>
                    <a:pt x="145" y="975"/>
                  </a:lnTo>
                  <a:lnTo>
                    <a:pt x="145" y="973"/>
                  </a:lnTo>
                  <a:lnTo>
                    <a:pt x="142" y="962"/>
                  </a:lnTo>
                  <a:lnTo>
                    <a:pt x="140" y="956"/>
                  </a:lnTo>
                  <a:lnTo>
                    <a:pt x="140" y="949"/>
                  </a:lnTo>
                  <a:lnTo>
                    <a:pt x="136" y="943"/>
                  </a:lnTo>
                  <a:lnTo>
                    <a:pt x="136" y="941"/>
                  </a:lnTo>
                  <a:lnTo>
                    <a:pt x="136" y="937"/>
                  </a:lnTo>
                  <a:lnTo>
                    <a:pt x="136" y="935"/>
                  </a:lnTo>
                  <a:lnTo>
                    <a:pt x="140" y="931"/>
                  </a:lnTo>
                  <a:lnTo>
                    <a:pt x="142" y="935"/>
                  </a:lnTo>
                  <a:lnTo>
                    <a:pt x="142" y="937"/>
                  </a:lnTo>
                  <a:lnTo>
                    <a:pt x="145" y="937"/>
                  </a:lnTo>
                  <a:lnTo>
                    <a:pt x="147" y="935"/>
                  </a:lnTo>
                  <a:lnTo>
                    <a:pt x="147" y="931"/>
                  </a:lnTo>
                  <a:lnTo>
                    <a:pt x="151" y="935"/>
                  </a:lnTo>
                  <a:lnTo>
                    <a:pt x="151" y="937"/>
                  </a:lnTo>
                  <a:lnTo>
                    <a:pt x="153" y="937"/>
                  </a:lnTo>
                  <a:lnTo>
                    <a:pt x="165" y="935"/>
                  </a:lnTo>
                  <a:lnTo>
                    <a:pt x="168" y="937"/>
                  </a:lnTo>
                  <a:lnTo>
                    <a:pt x="168" y="941"/>
                  </a:lnTo>
                  <a:lnTo>
                    <a:pt x="172" y="941"/>
                  </a:lnTo>
                  <a:lnTo>
                    <a:pt x="178" y="937"/>
                  </a:lnTo>
                  <a:lnTo>
                    <a:pt x="182" y="931"/>
                  </a:lnTo>
                  <a:lnTo>
                    <a:pt x="187" y="931"/>
                  </a:lnTo>
                  <a:lnTo>
                    <a:pt x="189" y="930"/>
                  </a:lnTo>
                  <a:lnTo>
                    <a:pt x="189" y="926"/>
                  </a:lnTo>
                  <a:lnTo>
                    <a:pt x="193" y="924"/>
                  </a:lnTo>
                  <a:lnTo>
                    <a:pt x="195" y="924"/>
                  </a:lnTo>
                  <a:lnTo>
                    <a:pt x="195" y="920"/>
                  </a:lnTo>
                  <a:lnTo>
                    <a:pt x="195" y="914"/>
                  </a:lnTo>
                  <a:lnTo>
                    <a:pt x="193" y="910"/>
                  </a:lnTo>
                  <a:lnTo>
                    <a:pt x="193" y="909"/>
                  </a:lnTo>
                  <a:lnTo>
                    <a:pt x="195" y="905"/>
                  </a:lnTo>
                  <a:lnTo>
                    <a:pt x="199" y="905"/>
                  </a:lnTo>
                  <a:lnTo>
                    <a:pt x="201" y="905"/>
                  </a:lnTo>
                  <a:lnTo>
                    <a:pt x="205" y="905"/>
                  </a:lnTo>
                  <a:lnTo>
                    <a:pt x="205" y="909"/>
                  </a:lnTo>
                  <a:lnTo>
                    <a:pt x="207" y="912"/>
                  </a:lnTo>
                  <a:lnTo>
                    <a:pt x="210" y="914"/>
                  </a:lnTo>
                  <a:lnTo>
                    <a:pt x="210" y="918"/>
                  </a:lnTo>
                  <a:lnTo>
                    <a:pt x="212" y="918"/>
                  </a:lnTo>
                  <a:lnTo>
                    <a:pt x="216" y="914"/>
                  </a:lnTo>
                  <a:lnTo>
                    <a:pt x="220" y="912"/>
                  </a:lnTo>
                  <a:lnTo>
                    <a:pt x="220" y="910"/>
                  </a:lnTo>
                  <a:lnTo>
                    <a:pt x="220" y="905"/>
                  </a:lnTo>
                  <a:lnTo>
                    <a:pt x="218" y="903"/>
                  </a:lnTo>
                  <a:lnTo>
                    <a:pt x="218" y="899"/>
                  </a:lnTo>
                  <a:lnTo>
                    <a:pt x="220" y="893"/>
                  </a:lnTo>
                  <a:lnTo>
                    <a:pt x="224" y="888"/>
                  </a:lnTo>
                  <a:lnTo>
                    <a:pt x="226" y="882"/>
                  </a:lnTo>
                  <a:lnTo>
                    <a:pt x="231" y="867"/>
                  </a:lnTo>
                  <a:lnTo>
                    <a:pt x="235" y="863"/>
                  </a:lnTo>
                  <a:lnTo>
                    <a:pt x="233" y="861"/>
                  </a:lnTo>
                  <a:lnTo>
                    <a:pt x="229" y="863"/>
                  </a:lnTo>
                  <a:lnTo>
                    <a:pt x="224" y="861"/>
                  </a:lnTo>
                  <a:lnTo>
                    <a:pt x="220" y="863"/>
                  </a:lnTo>
                  <a:lnTo>
                    <a:pt x="218" y="863"/>
                  </a:lnTo>
                  <a:lnTo>
                    <a:pt x="212" y="863"/>
                  </a:lnTo>
                  <a:lnTo>
                    <a:pt x="210" y="861"/>
                  </a:lnTo>
                  <a:lnTo>
                    <a:pt x="208" y="863"/>
                  </a:lnTo>
                  <a:lnTo>
                    <a:pt x="208" y="865"/>
                  </a:lnTo>
                  <a:lnTo>
                    <a:pt x="208" y="867"/>
                  </a:lnTo>
                  <a:lnTo>
                    <a:pt x="205" y="865"/>
                  </a:lnTo>
                  <a:lnTo>
                    <a:pt x="199" y="863"/>
                  </a:lnTo>
                  <a:lnTo>
                    <a:pt x="197" y="861"/>
                  </a:lnTo>
                  <a:lnTo>
                    <a:pt x="180" y="851"/>
                  </a:lnTo>
                  <a:lnTo>
                    <a:pt x="176" y="849"/>
                  </a:lnTo>
                  <a:lnTo>
                    <a:pt x="174" y="846"/>
                  </a:lnTo>
                  <a:lnTo>
                    <a:pt x="170" y="844"/>
                  </a:lnTo>
                  <a:lnTo>
                    <a:pt x="168" y="838"/>
                  </a:lnTo>
                  <a:lnTo>
                    <a:pt x="166" y="834"/>
                  </a:lnTo>
                  <a:lnTo>
                    <a:pt x="161" y="828"/>
                  </a:lnTo>
                  <a:lnTo>
                    <a:pt x="159" y="826"/>
                  </a:lnTo>
                  <a:lnTo>
                    <a:pt x="155" y="828"/>
                  </a:lnTo>
                  <a:lnTo>
                    <a:pt x="153" y="826"/>
                  </a:lnTo>
                  <a:lnTo>
                    <a:pt x="149" y="826"/>
                  </a:lnTo>
                  <a:lnTo>
                    <a:pt x="147" y="823"/>
                  </a:lnTo>
                  <a:lnTo>
                    <a:pt x="144" y="826"/>
                  </a:lnTo>
                  <a:lnTo>
                    <a:pt x="142" y="823"/>
                  </a:lnTo>
                  <a:lnTo>
                    <a:pt x="136" y="819"/>
                  </a:lnTo>
                  <a:lnTo>
                    <a:pt x="132" y="819"/>
                  </a:lnTo>
                  <a:lnTo>
                    <a:pt x="126" y="821"/>
                  </a:lnTo>
                  <a:lnTo>
                    <a:pt x="124" y="823"/>
                  </a:lnTo>
                  <a:lnTo>
                    <a:pt x="121" y="828"/>
                  </a:lnTo>
                  <a:lnTo>
                    <a:pt x="119" y="828"/>
                  </a:lnTo>
                  <a:lnTo>
                    <a:pt x="117" y="826"/>
                  </a:lnTo>
                  <a:lnTo>
                    <a:pt x="115" y="823"/>
                  </a:lnTo>
                  <a:lnTo>
                    <a:pt x="111" y="819"/>
                  </a:lnTo>
                  <a:lnTo>
                    <a:pt x="109" y="817"/>
                  </a:lnTo>
                  <a:lnTo>
                    <a:pt x="109" y="813"/>
                  </a:lnTo>
                  <a:lnTo>
                    <a:pt x="105" y="811"/>
                  </a:lnTo>
                  <a:lnTo>
                    <a:pt x="103" y="805"/>
                  </a:lnTo>
                  <a:lnTo>
                    <a:pt x="98" y="800"/>
                  </a:lnTo>
                  <a:lnTo>
                    <a:pt x="98" y="796"/>
                  </a:lnTo>
                  <a:lnTo>
                    <a:pt x="96" y="796"/>
                  </a:lnTo>
                  <a:lnTo>
                    <a:pt x="86" y="804"/>
                  </a:lnTo>
                  <a:lnTo>
                    <a:pt x="82" y="805"/>
                  </a:lnTo>
                  <a:lnTo>
                    <a:pt x="81" y="805"/>
                  </a:lnTo>
                  <a:lnTo>
                    <a:pt x="77" y="809"/>
                  </a:lnTo>
                  <a:lnTo>
                    <a:pt x="75" y="809"/>
                  </a:lnTo>
                  <a:lnTo>
                    <a:pt x="75" y="805"/>
                  </a:lnTo>
                  <a:lnTo>
                    <a:pt x="71" y="804"/>
                  </a:lnTo>
                  <a:lnTo>
                    <a:pt x="71" y="800"/>
                  </a:lnTo>
                  <a:lnTo>
                    <a:pt x="75" y="800"/>
                  </a:lnTo>
                  <a:lnTo>
                    <a:pt x="75" y="798"/>
                  </a:lnTo>
                  <a:lnTo>
                    <a:pt x="75" y="794"/>
                  </a:lnTo>
                  <a:lnTo>
                    <a:pt x="73" y="794"/>
                  </a:lnTo>
                  <a:lnTo>
                    <a:pt x="69" y="794"/>
                  </a:lnTo>
                  <a:lnTo>
                    <a:pt x="65" y="794"/>
                  </a:lnTo>
                  <a:lnTo>
                    <a:pt x="65" y="792"/>
                  </a:lnTo>
                  <a:lnTo>
                    <a:pt x="65" y="783"/>
                  </a:lnTo>
                  <a:lnTo>
                    <a:pt x="69" y="781"/>
                  </a:lnTo>
                  <a:lnTo>
                    <a:pt x="73" y="777"/>
                  </a:lnTo>
                  <a:lnTo>
                    <a:pt x="79" y="773"/>
                  </a:lnTo>
                  <a:lnTo>
                    <a:pt x="81" y="773"/>
                  </a:lnTo>
                  <a:lnTo>
                    <a:pt x="81" y="773"/>
                  </a:lnTo>
                  <a:lnTo>
                    <a:pt x="84" y="769"/>
                  </a:lnTo>
                  <a:lnTo>
                    <a:pt x="81" y="769"/>
                  </a:lnTo>
                  <a:lnTo>
                    <a:pt x="71" y="773"/>
                  </a:lnTo>
                  <a:lnTo>
                    <a:pt x="69" y="773"/>
                  </a:lnTo>
                  <a:lnTo>
                    <a:pt x="60" y="773"/>
                  </a:lnTo>
                  <a:lnTo>
                    <a:pt x="58" y="767"/>
                  </a:lnTo>
                  <a:lnTo>
                    <a:pt x="58" y="762"/>
                  </a:lnTo>
                  <a:lnTo>
                    <a:pt x="54" y="756"/>
                  </a:lnTo>
                  <a:lnTo>
                    <a:pt x="54" y="748"/>
                  </a:lnTo>
                  <a:lnTo>
                    <a:pt x="52" y="748"/>
                  </a:lnTo>
                  <a:lnTo>
                    <a:pt x="48" y="744"/>
                  </a:lnTo>
                  <a:lnTo>
                    <a:pt x="50" y="743"/>
                  </a:lnTo>
                  <a:lnTo>
                    <a:pt x="46" y="733"/>
                  </a:lnTo>
                  <a:lnTo>
                    <a:pt x="44" y="731"/>
                  </a:lnTo>
                  <a:lnTo>
                    <a:pt x="44" y="725"/>
                  </a:lnTo>
                  <a:lnTo>
                    <a:pt x="44" y="723"/>
                  </a:lnTo>
                  <a:lnTo>
                    <a:pt x="44" y="720"/>
                  </a:lnTo>
                  <a:lnTo>
                    <a:pt x="39" y="720"/>
                  </a:lnTo>
                  <a:lnTo>
                    <a:pt x="33" y="722"/>
                  </a:lnTo>
                  <a:lnTo>
                    <a:pt x="27" y="723"/>
                  </a:lnTo>
                  <a:lnTo>
                    <a:pt x="19" y="727"/>
                  </a:lnTo>
                  <a:lnTo>
                    <a:pt x="18" y="727"/>
                  </a:lnTo>
                  <a:lnTo>
                    <a:pt x="18" y="722"/>
                  </a:lnTo>
                  <a:lnTo>
                    <a:pt x="18" y="718"/>
                  </a:lnTo>
                  <a:lnTo>
                    <a:pt x="19" y="712"/>
                  </a:lnTo>
                  <a:lnTo>
                    <a:pt x="25" y="701"/>
                  </a:lnTo>
                  <a:lnTo>
                    <a:pt x="23" y="701"/>
                  </a:lnTo>
                  <a:lnTo>
                    <a:pt x="25" y="697"/>
                  </a:lnTo>
                  <a:lnTo>
                    <a:pt x="23" y="695"/>
                  </a:lnTo>
                  <a:lnTo>
                    <a:pt x="19" y="695"/>
                  </a:lnTo>
                  <a:lnTo>
                    <a:pt x="18" y="695"/>
                  </a:lnTo>
                  <a:lnTo>
                    <a:pt x="18" y="693"/>
                  </a:lnTo>
                  <a:lnTo>
                    <a:pt x="16" y="689"/>
                  </a:lnTo>
                  <a:lnTo>
                    <a:pt x="16" y="683"/>
                  </a:lnTo>
                  <a:lnTo>
                    <a:pt x="16" y="681"/>
                  </a:lnTo>
                  <a:lnTo>
                    <a:pt x="16" y="680"/>
                  </a:lnTo>
                  <a:lnTo>
                    <a:pt x="12" y="680"/>
                  </a:lnTo>
                  <a:lnTo>
                    <a:pt x="4" y="681"/>
                  </a:lnTo>
                  <a:lnTo>
                    <a:pt x="0" y="674"/>
                  </a:lnTo>
                  <a:lnTo>
                    <a:pt x="0" y="672"/>
                  </a:lnTo>
                  <a:lnTo>
                    <a:pt x="4" y="668"/>
                  </a:lnTo>
                  <a:lnTo>
                    <a:pt x="10" y="664"/>
                  </a:lnTo>
                  <a:lnTo>
                    <a:pt x="16" y="664"/>
                  </a:lnTo>
                  <a:lnTo>
                    <a:pt x="21" y="662"/>
                  </a:lnTo>
                  <a:lnTo>
                    <a:pt x="23" y="662"/>
                  </a:lnTo>
                  <a:lnTo>
                    <a:pt x="27" y="659"/>
                  </a:lnTo>
                  <a:lnTo>
                    <a:pt x="31" y="659"/>
                  </a:lnTo>
                  <a:lnTo>
                    <a:pt x="31" y="657"/>
                  </a:lnTo>
                  <a:lnTo>
                    <a:pt x="27" y="647"/>
                  </a:lnTo>
                  <a:lnTo>
                    <a:pt x="27" y="641"/>
                  </a:lnTo>
                  <a:lnTo>
                    <a:pt x="27" y="639"/>
                  </a:lnTo>
                  <a:lnTo>
                    <a:pt x="21" y="641"/>
                  </a:lnTo>
                  <a:lnTo>
                    <a:pt x="18" y="641"/>
                  </a:lnTo>
                  <a:lnTo>
                    <a:pt x="16" y="641"/>
                  </a:lnTo>
                  <a:lnTo>
                    <a:pt x="16" y="639"/>
                  </a:lnTo>
                  <a:lnTo>
                    <a:pt x="12" y="636"/>
                  </a:lnTo>
                  <a:lnTo>
                    <a:pt x="10" y="630"/>
                  </a:lnTo>
                  <a:lnTo>
                    <a:pt x="8" y="624"/>
                  </a:lnTo>
                  <a:lnTo>
                    <a:pt x="8" y="620"/>
                  </a:lnTo>
                  <a:lnTo>
                    <a:pt x="10" y="620"/>
                  </a:lnTo>
                  <a:lnTo>
                    <a:pt x="14" y="620"/>
                  </a:lnTo>
                  <a:lnTo>
                    <a:pt x="16" y="617"/>
                  </a:lnTo>
                  <a:lnTo>
                    <a:pt x="14" y="617"/>
                  </a:lnTo>
                  <a:lnTo>
                    <a:pt x="10" y="615"/>
                  </a:lnTo>
                  <a:lnTo>
                    <a:pt x="8" y="615"/>
                  </a:lnTo>
                  <a:lnTo>
                    <a:pt x="8" y="611"/>
                  </a:lnTo>
                  <a:lnTo>
                    <a:pt x="10" y="611"/>
                  </a:lnTo>
                  <a:lnTo>
                    <a:pt x="14" y="611"/>
                  </a:lnTo>
                  <a:lnTo>
                    <a:pt x="14" y="609"/>
                  </a:lnTo>
                  <a:lnTo>
                    <a:pt x="10" y="603"/>
                  </a:lnTo>
                  <a:lnTo>
                    <a:pt x="8" y="599"/>
                  </a:lnTo>
                  <a:lnTo>
                    <a:pt x="8" y="598"/>
                  </a:lnTo>
                  <a:lnTo>
                    <a:pt x="10" y="594"/>
                  </a:lnTo>
                  <a:lnTo>
                    <a:pt x="10" y="590"/>
                  </a:lnTo>
                  <a:lnTo>
                    <a:pt x="10" y="588"/>
                  </a:lnTo>
                  <a:lnTo>
                    <a:pt x="8" y="588"/>
                  </a:lnTo>
                  <a:lnTo>
                    <a:pt x="8" y="584"/>
                  </a:lnTo>
                  <a:lnTo>
                    <a:pt x="10" y="582"/>
                  </a:lnTo>
                  <a:lnTo>
                    <a:pt x="14" y="582"/>
                  </a:lnTo>
                  <a:lnTo>
                    <a:pt x="14" y="578"/>
                  </a:lnTo>
                  <a:lnTo>
                    <a:pt x="16" y="578"/>
                  </a:lnTo>
                  <a:lnTo>
                    <a:pt x="16" y="582"/>
                  </a:lnTo>
                  <a:lnTo>
                    <a:pt x="19" y="582"/>
                  </a:lnTo>
                  <a:lnTo>
                    <a:pt x="21" y="582"/>
                  </a:lnTo>
                  <a:lnTo>
                    <a:pt x="29" y="578"/>
                  </a:lnTo>
                  <a:lnTo>
                    <a:pt x="25" y="577"/>
                  </a:lnTo>
                  <a:lnTo>
                    <a:pt x="27" y="577"/>
                  </a:lnTo>
                  <a:lnTo>
                    <a:pt x="29" y="573"/>
                  </a:lnTo>
                  <a:lnTo>
                    <a:pt x="31" y="575"/>
                  </a:lnTo>
                  <a:lnTo>
                    <a:pt x="35" y="575"/>
                  </a:lnTo>
                  <a:lnTo>
                    <a:pt x="37" y="578"/>
                  </a:lnTo>
                  <a:lnTo>
                    <a:pt x="40" y="578"/>
                  </a:lnTo>
                  <a:lnTo>
                    <a:pt x="42" y="580"/>
                  </a:lnTo>
                  <a:lnTo>
                    <a:pt x="46" y="580"/>
                  </a:lnTo>
                  <a:lnTo>
                    <a:pt x="48" y="578"/>
                  </a:lnTo>
                  <a:lnTo>
                    <a:pt x="52" y="578"/>
                  </a:lnTo>
                  <a:lnTo>
                    <a:pt x="54" y="578"/>
                  </a:lnTo>
                  <a:lnTo>
                    <a:pt x="54" y="584"/>
                  </a:lnTo>
                  <a:lnTo>
                    <a:pt x="60" y="586"/>
                  </a:lnTo>
                  <a:lnTo>
                    <a:pt x="63" y="590"/>
                  </a:lnTo>
                  <a:lnTo>
                    <a:pt x="60" y="590"/>
                  </a:lnTo>
                  <a:lnTo>
                    <a:pt x="60" y="590"/>
                  </a:lnTo>
                  <a:lnTo>
                    <a:pt x="63" y="590"/>
                  </a:lnTo>
                  <a:lnTo>
                    <a:pt x="65" y="590"/>
                  </a:lnTo>
                  <a:lnTo>
                    <a:pt x="69" y="590"/>
                  </a:lnTo>
                  <a:lnTo>
                    <a:pt x="69" y="590"/>
                  </a:lnTo>
                  <a:lnTo>
                    <a:pt x="71" y="590"/>
                  </a:lnTo>
                  <a:lnTo>
                    <a:pt x="73" y="590"/>
                  </a:lnTo>
                  <a:lnTo>
                    <a:pt x="75" y="590"/>
                  </a:lnTo>
                  <a:lnTo>
                    <a:pt x="79" y="590"/>
                  </a:lnTo>
                  <a:lnTo>
                    <a:pt x="79" y="594"/>
                  </a:lnTo>
                  <a:lnTo>
                    <a:pt x="81" y="594"/>
                  </a:lnTo>
                  <a:lnTo>
                    <a:pt x="84" y="596"/>
                  </a:lnTo>
                  <a:lnTo>
                    <a:pt x="86" y="596"/>
                  </a:lnTo>
                  <a:lnTo>
                    <a:pt x="92" y="596"/>
                  </a:lnTo>
                  <a:lnTo>
                    <a:pt x="96" y="596"/>
                  </a:lnTo>
                  <a:lnTo>
                    <a:pt x="96" y="590"/>
                  </a:lnTo>
                  <a:lnTo>
                    <a:pt x="98" y="590"/>
                  </a:lnTo>
                  <a:lnTo>
                    <a:pt x="102" y="590"/>
                  </a:lnTo>
                  <a:lnTo>
                    <a:pt x="102" y="590"/>
                  </a:lnTo>
                  <a:lnTo>
                    <a:pt x="102" y="586"/>
                  </a:lnTo>
                  <a:lnTo>
                    <a:pt x="102" y="584"/>
                  </a:lnTo>
                  <a:lnTo>
                    <a:pt x="103" y="582"/>
                  </a:lnTo>
                  <a:lnTo>
                    <a:pt x="107" y="580"/>
                  </a:lnTo>
                  <a:lnTo>
                    <a:pt x="107" y="577"/>
                  </a:lnTo>
                  <a:lnTo>
                    <a:pt x="107" y="575"/>
                  </a:lnTo>
                  <a:lnTo>
                    <a:pt x="107" y="571"/>
                  </a:lnTo>
                  <a:lnTo>
                    <a:pt x="103" y="569"/>
                  </a:lnTo>
                  <a:lnTo>
                    <a:pt x="103" y="563"/>
                  </a:lnTo>
                  <a:lnTo>
                    <a:pt x="102" y="559"/>
                  </a:lnTo>
                  <a:lnTo>
                    <a:pt x="100" y="554"/>
                  </a:lnTo>
                  <a:lnTo>
                    <a:pt x="100" y="548"/>
                  </a:lnTo>
                  <a:lnTo>
                    <a:pt x="96" y="544"/>
                  </a:lnTo>
                  <a:lnTo>
                    <a:pt x="94" y="536"/>
                  </a:lnTo>
                  <a:lnTo>
                    <a:pt x="94" y="533"/>
                  </a:lnTo>
                  <a:lnTo>
                    <a:pt x="94" y="531"/>
                  </a:lnTo>
                  <a:lnTo>
                    <a:pt x="100" y="531"/>
                  </a:lnTo>
                  <a:lnTo>
                    <a:pt x="102" y="527"/>
                  </a:lnTo>
                  <a:lnTo>
                    <a:pt x="105" y="527"/>
                  </a:lnTo>
                  <a:lnTo>
                    <a:pt x="105" y="523"/>
                  </a:lnTo>
                  <a:lnTo>
                    <a:pt x="102" y="525"/>
                  </a:lnTo>
                  <a:lnTo>
                    <a:pt x="105" y="521"/>
                  </a:lnTo>
                  <a:lnTo>
                    <a:pt x="111" y="521"/>
                  </a:lnTo>
                  <a:lnTo>
                    <a:pt x="113" y="521"/>
                  </a:lnTo>
                  <a:lnTo>
                    <a:pt x="113" y="517"/>
                  </a:lnTo>
                  <a:lnTo>
                    <a:pt x="113" y="515"/>
                  </a:lnTo>
                  <a:lnTo>
                    <a:pt x="111" y="510"/>
                  </a:lnTo>
                  <a:lnTo>
                    <a:pt x="111" y="506"/>
                  </a:lnTo>
                  <a:lnTo>
                    <a:pt x="107" y="504"/>
                  </a:lnTo>
                  <a:lnTo>
                    <a:pt x="107" y="498"/>
                  </a:lnTo>
                  <a:lnTo>
                    <a:pt x="105" y="494"/>
                  </a:lnTo>
                  <a:lnTo>
                    <a:pt x="105" y="491"/>
                  </a:lnTo>
                  <a:lnTo>
                    <a:pt x="103" y="479"/>
                  </a:lnTo>
                  <a:lnTo>
                    <a:pt x="103" y="477"/>
                  </a:lnTo>
                  <a:lnTo>
                    <a:pt x="103" y="472"/>
                  </a:lnTo>
                  <a:lnTo>
                    <a:pt x="94" y="473"/>
                  </a:lnTo>
                  <a:lnTo>
                    <a:pt x="92" y="473"/>
                  </a:lnTo>
                  <a:lnTo>
                    <a:pt x="88" y="473"/>
                  </a:lnTo>
                  <a:lnTo>
                    <a:pt x="88" y="472"/>
                  </a:lnTo>
                  <a:lnTo>
                    <a:pt x="88" y="468"/>
                  </a:lnTo>
                  <a:lnTo>
                    <a:pt x="86" y="468"/>
                  </a:lnTo>
                  <a:lnTo>
                    <a:pt x="73" y="472"/>
                  </a:lnTo>
                  <a:lnTo>
                    <a:pt x="73" y="468"/>
                  </a:lnTo>
                  <a:lnTo>
                    <a:pt x="71" y="462"/>
                  </a:lnTo>
                  <a:lnTo>
                    <a:pt x="71" y="460"/>
                  </a:lnTo>
                  <a:lnTo>
                    <a:pt x="71" y="456"/>
                  </a:lnTo>
                  <a:lnTo>
                    <a:pt x="73" y="454"/>
                  </a:lnTo>
                  <a:lnTo>
                    <a:pt x="71" y="453"/>
                  </a:lnTo>
                  <a:lnTo>
                    <a:pt x="71" y="451"/>
                  </a:lnTo>
                  <a:lnTo>
                    <a:pt x="71" y="443"/>
                  </a:lnTo>
                  <a:lnTo>
                    <a:pt x="73" y="443"/>
                  </a:lnTo>
                  <a:lnTo>
                    <a:pt x="73" y="441"/>
                  </a:lnTo>
                  <a:lnTo>
                    <a:pt x="71" y="430"/>
                  </a:lnTo>
                  <a:lnTo>
                    <a:pt x="75" y="426"/>
                  </a:lnTo>
                  <a:lnTo>
                    <a:pt x="73" y="424"/>
                  </a:lnTo>
                  <a:lnTo>
                    <a:pt x="73" y="420"/>
                  </a:lnTo>
                  <a:lnTo>
                    <a:pt x="77" y="420"/>
                  </a:lnTo>
                  <a:lnTo>
                    <a:pt x="77" y="418"/>
                  </a:lnTo>
                  <a:lnTo>
                    <a:pt x="79" y="412"/>
                  </a:lnTo>
                  <a:lnTo>
                    <a:pt x="79" y="409"/>
                  </a:lnTo>
                  <a:lnTo>
                    <a:pt x="75" y="409"/>
                  </a:lnTo>
                  <a:lnTo>
                    <a:pt x="75" y="407"/>
                  </a:lnTo>
                  <a:lnTo>
                    <a:pt x="73" y="403"/>
                  </a:lnTo>
                  <a:lnTo>
                    <a:pt x="75" y="399"/>
                  </a:lnTo>
                  <a:lnTo>
                    <a:pt x="73" y="399"/>
                  </a:lnTo>
                  <a:lnTo>
                    <a:pt x="73" y="395"/>
                  </a:lnTo>
                  <a:lnTo>
                    <a:pt x="73" y="393"/>
                  </a:lnTo>
                  <a:lnTo>
                    <a:pt x="73" y="390"/>
                  </a:lnTo>
                  <a:lnTo>
                    <a:pt x="79" y="388"/>
                  </a:lnTo>
                  <a:lnTo>
                    <a:pt x="81" y="388"/>
                  </a:lnTo>
                  <a:lnTo>
                    <a:pt x="81" y="382"/>
                  </a:lnTo>
                  <a:lnTo>
                    <a:pt x="79" y="378"/>
                  </a:lnTo>
                  <a:lnTo>
                    <a:pt x="79" y="376"/>
                  </a:lnTo>
                  <a:lnTo>
                    <a:pt x="79" y="372"/>
                  </a:lnTo>
                  <a:lnTo>
                    <a:pt x="81" y="372"/>
                  </a:lnTo>
                  <a:lnTo>
                    <a:pt x="84" y="370"/>
                  </a:lnTo>
                  <a:lnTo>
                    <a:pt x="90" y="370"/>
                  </a:lnTo>
                  <a:lnTo>
                    <a:pt x="96" y="370"/>
                  </a:lnTo>
                  <a:lnTo>
                    <a:pt x="96" y="367"/>
                  </a:lnTo>
                  <a:lnTo>
                    <a:pt x="96" y="365"/>
                  </a:lnTo>
                  <a:lnTo>
                    <a:pt x="92" y="359"/>
                  </a:lnTo>
                  <a:lnTo>
                    <a:pt x="90" y="361"/>
                  </a:lnTo>
                  <a:lnTo>
                    <a:pt x="90" y="357"/>
                  </a:lnTo>
                  <a:lnTo>
                    <a:pt x="86" y="357"/>
                  </a:lnTo>
                  <a:lnTo>
                    <a:pt x="84" y="357"/>
                  </a:lnTo>
                  <a:lnTo>
                    <a:pt x="81" y="351"/>
                  </a:lnTo>
                  <a:lnTo>
                    <a:pt x="75" y="351"/>
                  </a:lnTo>
                  <a:lnTo>
                    <a:pt x="73" y="351"/>
                  </a:lnTo>
                  <a:lnTo>
                    <a:pt x="71" y="351"/>
                  </a:lnTo>
                  <a:lnTo>
                    <a:pt x="69" y="349"/>
                  </a:lnTo>
                  <a:lnTo>
                    <a:pt x="65" y="346"/>
                  </a:lnTo>
                  <a:lnTo>
                    <a:pt x="67" y="342"/>
                  </a:lnTo>
                  <a:lnTo>
                    <a:pt x="67" y="340"/>
                  </a:lnTo>
                  <a:lnTo>
                    <a:pt x="67" y="336"/>
                  </a:lnTo>
                  <a:lnTo>
                    <a:pt x="63" y="336"/>
                  </a:lnTo>
                  <a:lnTo>
                    <a:pt x="61" y="336"/>
                  </a:lnTo>
                  <a:lnTo>
                    <a:pt x="58" y="334"/>
                  </a:lnTo>
                  <a:lnTo>
                    <a:pt x="56" y="334"/>
                  </a:lnTo>
                  <a:lnTo>
                    <a:pt x="52" y="334"/>
                  </a:lnTo>
                  <a:lnTo>
                    <a:pt x="46" y="338"/>
                  </a:lnTo>
                  <a:lnTo>
                    <a:pt x="46" y="330"/>
                  </a:lnTo>
                  <a:lnTo>
                    <a:pt x="44" y="325"/>
                  </a:lnTo>
                  <a:lnTo>
                    <a:pt x="44" y="323"/>
                  </a:lnTo>
                  <a:lnTo>
                    <a:pt x="44" y="319"/>
                  </a:lnTo>
                  <a:lnTo>
                    <a:pt x="40" y="317"/>
                  </a:lnTo>
                  <a:lnTo>
                    <a:pt x="40" y="315"/>
                  </a:lnTo>
                  <a:lnTo>
                    <a:pt x="40" y="313"/>
                  </a:lnTo>
                  <a:lnTo>
                    <a:pt x="40" y="309"/>
                  </a:lnTo>
                  <a:lnTo>
                    <a:pt x="40" y="307"/>
                  </a:lnTo>
                  <a:lnTo>
                    <a:pt x="39" y="304"/>
                  </a:lnTo>
                  <a:lnTo>
                    <a:pt x="39" y="302"/>
                  </a:lnTo>
                  <a:lnTo>
                    <a:pt x="35" y="298"/>
                  </a:lnTo>
                  <a:lnTo>
                    <a:pt x="35" y="296"/>
                  </a:lnTo>
                  <a:lnTo>
                    <a:pt x="33" y="292"/>
                  </a:lnTo>
                  <a:lnTo>
                    <a:pt x="33" y="290"/>
                  </a:lnTo>
                  <a:lnTo>
                    <a:pt x="35" y="290"/>
                  </a:lnTo>
                  <a:lnTo>
                    <a:pt x="39" y="290"/>
                  </a:lnTo>
                  <a:lnTo>
                    <a:pt x="40" y="287"/>
                  </a:lnTo>
                  <a:lnTo>
                    <a:pt x="40" y="283"/>
                  </a:lnTo>
                  <a:lnTo>
                    <a:pt x="39" y="281"/>
                  </a:lnTo>
                  <a:lnTo>
                    <a:pt x="35" y="271"/>
                  </a:lnTo>
                  <a:lnTo>
                    <a:pt x="33" y="267"/>
                  </a:lnTo>
                  <a:lnTo>
                    <a:pt x="37" y="266"/>
                  </a:lnTo>
                  <a:lnTo>
                    <a:pt x="37" y="262"/>
                  </a:lnTo>
                  <a:lnTo>
                    <a:pt x="33" y="260"/>
                  </a:lnTo>
                  <a:lnTo>
                    <a:pt x="33" y="256"/>
                  </a:lnTo>
                  <a:lnTo>
                    <a:pt x="27" y="256"/>
                  </a:lnTo>
                  <a:lnTo>
                    <a:pt x="27" y="254"/>
                  </a:lnTo>
                  <a:lnTo>
                    <a:pt x="27" y="250"/>
                  </a:lnTo>
                  <a:lnTo>
                    <a:pt x="33" y="243"/>
                  </a:lnTo>
                  <a:lnTo>
                    <a:pt x="37" y="239"/>
                  </a:lnTo>
                  <a:lnTo>
                    <a:pt x="39" y="235"/>
                  </a:lnTo>
                  <a:lnTo>
                    <a:pt x="42" y="235"/>
                  </a:lnTo>
                  <a:lnTo>
                    <a:pt x="42" y="239"/>
                  </a:lnTo>
                  <a:lnTo>
                    <a:pt x="48" y="241"/>
                  </a:lnTo>
                  <a:lnTo>
                    <a:pt x="48" y="245"/>
                  </a:lnTo>
                  <a:lnTo>
                    <a:pt x="44" y="248"/>
                  </a:lnTo>
                  <a:lnTo>
                    <a:pt x="48" y="248"/>
                  </a:lnTo>
                  <a:lnTo>
                    <a:pt x="56" y="250"/>
                  </a:lnTo>
                  <a:lnTo>
                    <a:pt x="56" y="246"/>
                  </a:lnTo>
                  <a:lnTo>
                    <a:pt x="60" y="246"/>
                  </a:lnTo>
                  <a:lnTo>
                    <a:pt x="61" y="246"/>
                  </a:lnTo>
                  <a:lnTo>
                    <a:pt x="65" y="246"/>
                  </a:lnTo>
                  <a:lnTo>
                    <a:pt x="65" y="250"/>
                  </a:lnTo>
                  <a:lnTo>
                    <a:pt x="67" y="252"/>
                  </a:lnTo>
                  <a:lnTo>
                    <a:pt x="71" y="252"/>
                  </a:lnTo>
                  <a:lnTo>
                    <a:pt x="73" y="252"/>
                  </a:lnTo>
                  <a:lnTo>
                    <a:pt x="73" y="250"/>
                  </a:lnTo>
                  <a:lnTo>
                    <a:pt x="75" y="246"/>
                  </a:lnTo>
                  <a:lnTo>
                    <a:pt x="75" y="245"/>
                  </a:lnTo>
                  <a:lnTo>
                    <a:pt x="75" y="241"/>
                  </a:lnTo>
                  <a:lnTo>
                    <a:pt x="75" y="239"/>
                  </a:lnTo>
                  <a:lnTo>
                    <a:pt x="81" y="239"/>
                  </a:lnTo>
                  <a:lnTo>
                    <a:pt x="82" y="235"/>
                  </a:lnTo>
                  <a:lnTo>
                    <a:pt x="86" y="235"/>
                  </a:lnTo>
                  <a:lnTo>
                    <a:pt x="88" y="235"/>
                  </a:lnTo>
                  <a:lnTo>
                    <a:pt x="98" y="235"/>
                  </a:lnTo>
                  <a:lnTo>
                    <a:pt x="98" y="239"/>
                  </a:lnTo>
                  <a:lnTo>
                    <a:pt x="100" y="239"/>
                  </a:lnTo>
                  <a:lnTo>
                    <a:pt x="100" y="241"/>
                  </a:lnTo>
                  <a:lnTo>
                    <a:pt x="103" y="239"/>
                  </a:lnTo>
                  <a:lnTo>
                    <a:pt x="105" y="239"/>
                  </a:lnTo>
                  <a:lnTo>
                    <a:pt x="109" y="239"/>
                  </a:lnTo>
                  <a:lnTo>
                    <a:pt x="109" y="233"/>
                  </a:lnTo>
                  <a:lnTo>
                    <a:pt x="111" y="233"/>
                  </a:lnTo>
                  <a:lnTo>
                    <a:pt x="111" y="235"/>
                  </a:lnTo>
                  <a:lnTo>
                    <a:pt x="119" y="245"/>
                  </a:lnTo>
                  <a:lnTo>
                    <a:pt x="119" y="250"/>
                  </a:lnTo>
                  <a:lnTo>
                    <a:pt x="121" y="250"/>
                  </a:lnTo>
                  <a:lnTo>
                    <a:pt x="126" y="256"/>
                  </a:lnTo>
                  <a:lnTo>
                    <a:pt x="130" y="258"/>
                  </a:lnTo>
                  <a:lnTo>
                    <a:pt x="132" y="258"/>
                  </a:lnTo>
                  <a:lnTo>
                    <a:pt x="136" y="256"/>
                  </a:lnTo>
                  <a:lnTo>
                    <a:pt x="136" y="250"/>
                  </a:lnTo>
                  <a:lnTo>
                    <a:pt x="132" y="250"/>
                  </a:lnTo>
                  <a:lnTo>
                    <a:pt x="130" y="250"/>
                  </a:lnTo>
                  <a:lnTo>
                    <a:pt x="130" y="246"/>
                  </a:lnTo>
                  <a:lnTo>
                    <a:pt x="130" y="245"/>
                  </a:lnTo>
                  <a:lnTo>
                    <a:pt x="124" y="245"/>
                  </a:lnTo>
                  <a:lnTo>
                    <a:pt x="121" y="239"/>
                  </a:lnTo>
                  <a:lnTo>
                    <a:pt x="124" y="233"/>
                  </a:lnTo>
                  <a:lnTo>
                    <a:pt x="126" y="233"/>
                  </a:lnTo>
                  <a:lnTo>
                    <a:pt x="126" y="229"/>
                  </a:lnTo>
                  <a:lnTo>
                    <a:pt x="126" y="225"/>
                  </a:lnTo>
                  <a:lnTo>
                    <a:pt x="130" y="225"/>
                  </a:lnTo>
                  <a:lnTo>
                    <a:pt x="138" y="225"/>
                  </a:lnTo>
                  <a:lnTo>
                    <a:pt x="142" y="225"/>
                  </a:lnTo>
                  <a:lnTo>
                    <a:pt x="142" y="224"/>
                  </a:lnTo>
                  <a:lnTo>
                    <a:pt x="145" y="216"/>
                  </a:lnTo>
                  <a:lnTo>
                    <a:pt x="147" y="216"/>
                  </a:lnTo>
                  <a:lnTo>
                    <a:pt x="151" y="214"/>
                  </a:lnTo>
                  <a:lnTo>
                    <a:pt x="147" y="210"/>
                  </a:lnTo>
                  <a:lnTo>
                    <a:pt x="151" y="210"/>
                  </a:lnTo>
                  <a:lnTo>
                    <a:pt x="157" y="210"/>
                  </a:lnTo>
                  <a:lnTo>
                    <a:pt x="163" y="210"/>
                  </a:lnTo>
                  <a:lnTo>
                    <a:pt x="165" y="210"/>
                  </a:lnTo>
                  <a:lnTo>
                    <a:pt x="166" y="210"/>
                  </a:lnTo>
                  <a:lnTo>
                    <a:pt x="166" y="214"/>
                  </a:lnTo>
                  <a:lnTo>
                    <a:pt x="166" y="216"/>
                  </a:lnTo>
                  <a:lnTo>
                    <a:pt x="168" y="216"/>
                  </a:lnTo>
                  <a:lnTo>
                    <a:pt x="168" y="220"/>
                  </a:lnTo>
                  <a:lnTo>
                    <a:pt x="172" y="222"/>
                  </a:lnTo>
                  <a:lnTo>
                    <a:pt x="174" y="222"/>
                  </a:lnTo>
                  <a:lnTo>
                    <a:pt x="178" y="222"/>
                  </a:lnTo>
                  <a:lnTo>
                    <a:pt x="180" y="224"/>
                  </a:lnTo>
                  <a:lnTo>
                    <a:pt x="180" y="222"/>
                  </a:lnTo>
                  <a:lnTo>
                    <a:pt x="180" y="220"/>
                  </a:lnTo>
                  <a:lnTo>
                    <a:pt x="180" y="210"/>
                  </a:lnTo>
                  <a:lnTo>
                    <a:pt x="180" y="208"/>
                  </a:lnTo>
                  <a:lnTo>
                    <a:pt x="180" y="204"/>
                  </a:lnTo>
                  <a:lnTo>
                    <a:pt x="180" y="203"/>
                  </a:lnTo>
                  <a:lnTo>
                    <a:pt x="180" y="199"/>
                  </a:lnTo>
                  <a:lnTo>
                    <a:pt x="184" y="197"/>
                  </a:lnTo>
                  <a:lnTo>
                    <a:pt x="186" y="193"/>
                  </a:lnTo>
                  <a:lnTo>
                    <a:pt x="186" y="191"/>
                  </a:lnTo>
                  <a:lnTo>
                    <a:pt x="186" y="187"/>
                  </a:lnTo>
                  <a:lnTo>
                    <a:pt x="189" y="182"/>
                  </a:lnTo>
                  <a:lnTo>
                    <a:pt x="193" y="178"/>
                  </a:lnTo>
                  <a:lnTo>
                    <a:pt x="201" y="178"/>
                  </a:lnTo>
                  <a:lnTo>
                    <a:pt x="201" y="174"/>
                  </a:lnTo>
                  <a:lnTo>
                    <a:pt x="201" y="172"/>
                  </a:lnTo>
                  <a:lnTo>
                    <a:pt x="207" y="168"/>
                  </a:lnTo>
                  <a:lnTo>
                    <a:pt x="210" y="168"/>
                  </a:lnTo>
                  <a:lnTo>
                    <a:pt x="212" y="168"/>
                  </a:lnTo>
                  <a:lnTo>
                    <a:pt x="216" y="168"/>
                  </a:lnTo>
                  <a:lnTo>
                    <a:pt x="220" y="168"/>
                  </a:lnTo>
                  <a:lnTo>
                    <a:pt x="220" y="166"/>
                  </a:lnTo>
                  <a:lnTo>
                    <a:pt x="222" y="162"/>
                  </a:lnTo>
                  <a:lnTo>
                    <a:pt x="222" y="161"/>
                  </a:lnTo>
                  <a:lnTo>
                    <a:pt x="220" y="157"/>
                  </a:lnTo>
                  <a:lnTo>
                    <a:pt x="220" y="161"/>
                  </a:lnTo>
                  <a:lnTo>
                    <a:pt x="216" y="161"/>
                  </a:lnTo>
                  <a:lnTo>
                    <a:pt x="214" y="161"/>
                  </a:lnTo>
                  <a:lnTo>
                    <a:pt x="214" y="157"/>
                  </a:lnTo>
                  <a:lnTo>
                    <a:pt x="214" y="155"/>
                  </a:lnTo>
                  <a:lnTo>
                    <a:pt x="216" y="155"/>
                  </a:lnTo>
                  <a:lnTo>
                    <a:pt x="216" y="151"/>
                  </a:lnTo>
                  <a:lnTo>
                    <a:pt x="214" y="149"/>
                  </a:lnTo>
                  <a:lnTo>
                    <a:pt x="212" y="149"/>
                  </a:lnTo>
                  <a:lnTo>
                    <a:pt x="212" y="145"/>
                  </a:lnTo>
                  <a:lnTo>
                    <a:pt x="212" y="143"/>
                  </a:lnTo>
                  <a:lnTo>
                    <a:pt x="214" y="140"/>
                  </a:lnTo>
                  <a:lnTo>
                    <a:pt x="216" y="140"/>
                  </a:lnTo>
                  <a:lnTo>
                    <a:pt x="220" y="140"/>
                  </a:lnTo>
                  <a:lnTo>
                    <a:pt x="216" y="138"/>
                  </a:lnTo>
                  <a:lnTo>
                    <a:pt x="220" y="138"/>
                  </a:lnTo>
                  <a:lnTo>
                    <a:pt x="220" y="134"/>
                  </a:lnTo>
                  <a:lnTo>
                    <a:pt x="222" y="134"/>
                  </a:lnTo>
                  <a:lnTo>
                    <a:pt x="222" y="132"/>
                  </a:lnTo>
                  <a:lnTo>
                    <a:pt x="226" y="126"/>
                  </a:lnTo>
                  <a:lnTo>
                    <a:pt x="229" y="132"/>
                  </a:lnTo>
                  <a:lnTo>
                    <a:pt x="231" y="130"/>
                  </a:lnTo>
                  <a:lnTo>
                    <a:pt x="235" y="130"/>
                  </a:lnTo>
                  <a:lnTo>
                    <a:pt x="235" y="121"/>
                  </a:lnTo>
                  <a:lnTo>
                    <a:pt x="235" y="119"/>
                  </a:lnTo>
                  <a:lnTo>
                    <a:pt x="237" y="115"/>
                  </a:lnTo>
                  <a:lnTo>
                    <a:pt x="237" y="113"/>
                  </a:lnTo>
                  <a:lnTo>
                    <a:pt x="237" y="109"/>
                  </a:lnTo>
                  <a:lnTo>
                    <a:pt x="237" y="107"/>
                  </a:lnTo>
                  <a:lnTo>
                    <a:pt x="243" y="103"/>
                  </a:lnTo>
                  <a:lnTo>
                    <a:pt x="249" y="101"/>
                  </a:lnTo>
                  <a:lnTo>
                    <a:pt x="252" y="98"/>
                  </a:lnTo>
                  <a:lnTo>
                    <a:pt x="254" y="98"/>
                  </a:lnTo>
                  <a:lnTo>
                    <a:pt x="258" y="101"/>
                  </a:lnTo>
                  <a:lnTo>
                    <a:pt x="258" y="101"/>
                  </a:lnTo>
                  <a:lnTo>
                    <a:pt x="262" y="98"/>
                  </a:lnTo>
                  <a:lnTo>
                    <a:pt x="264" y="98"/>
                  </a:lnTo>
                  <a:lnTo>
                    <a:pt x="271" y="96"/>
                  </a:lnTo>
                  <a:lnTo>
                    <a:pt x="273" y="96"/>
                  </a:lnTo>
                  <a:lnTo>
                    <a:pt x="273" y="92"/>
                  </a:lnTo>
                  <a:lnTo>
                    <a:pt x="273" y="90"/>
                  </a:lnTo>
                  <a:lnTo>
                    <a:pt x="273" y="86"/>
                  </a:lnTo>
                  <a:lnTo>
                    <a:pt x="268" y="82"/>
                  </a:lnTo>
                  <a:lnTo>
                    <a:pt x="268" y="80"/>
                  </a:lnTo>
                  <a:lnTo>
                    <a:pt x="279" y="75"/>
                  </a:lnTo>
                  <a:lnTo>
                    <a:pt x="289" y="69"/>
                  </a:lnTo>
                  <a:lnTo>
                    <a:pt x="294" y="65"/>
                  </a:lnTo>
                  <a:lnTo>
                    <a:pt x="296" y="65"/>
                  </a:lnTo>
                  <a:lnTo>
                    <a:pt x="294" y="63"/>
                  </a:lnTo>
                  <a:lnTo>
                    <a:pt x="294" y="58"/>
                  </a:lnTo>
                  <a:lnTo>
                    <a:pt x="291" y="58"/>
                  </a:lnTo>
                  <a:lnTo>
                    <a:pt x="291" y="54"/>
                  </a:lnTo>
                  <a:lnTo>
                    <a:pt x="291" y="52"/>
                  </a:lnTo>
                  <a:lnTo>
                    <a:pt x="289" y="48"/>
                  </a:lnTo>
                  <a:lnTo>
                    <a:pt x="289" y="46"/>
                  </a:lnTo>
                  <a:lnTo>
                    <a:pt x="285" y="42"/>
                  </a:lnTo>
                  <a:lnTo>
                    <a:pt x="285" y="40"/>
                  </a:lnTo>
                  <a:lnTo>
                    <a:pt x="277" y="40"/>
                  </a:lnTo>
                  <a:lnTo>
                    <a:pt x="273" y="38"/>
                  </a:lnTo>
                  <a:lnTo>
                    <a:pt x="271" y="38"/>
                  </a:lnTo>
                  <a:lnTo>
                    <a:pt x="271" y="35"/>
                  </a:lnTo>
                  <a:lnTo>
                    <a:pt x="271" y="33"/>
                  </a:lnTo>
                  <a:lnTo>
                    <a:pt x="271" y="29"/>
                  </a:lnTo>
                  <a:lnTo>
                    <a:pt x="275" y="27"/>
                  </a:lnTo>
                  <a:lnTo>
                    <a:pt x="281" y="21"/>
                  </a:lnTo>
                  <a:lnTo>
                    <a:pt x="287" y="17"/>
                  </a:lnTo>
                  <a:lnTo>
                    <a:pt x="287" y="16"/>
                  </a:lnTo>
                  <a:lnTo>
                    <a:pt x="289" y="12"/>
                  </a:lnTo>
                  <a:lnTo>
                    <a:pt x="294" y="12"/>
                  </a:lnTo>
                  <a:lnTo>
                    <a:pt x="304" y="12"/>
                  </a:lnTo>
                  <a:lnTo>
                    <a:pt x="304" y="12"/>
                  </a:lnTo>
                  <a:lnTo>
                    <a:pt x="313" y="12"/>
                  </a:lnTo>
                  <a:lnTo>
                    <a:pt x="313" y="16"/>
                  </a:lnTo>
                  <a:lnTo>
                    <a:pt x="321" y="16"/>
                  </a:lnTo>
                  <a:lnTo>
                    <a:pt x="327" y="16"/>
                  </a:lnTo>
                  <a:lnTo>
                    <a:pt x="336" y="17"/>
                  </a:lnTo>
                  <a:lnTo>
                    <a:pt x="338" y="17"/>
                  </a:lnTo>
                  <a:lnTo>
                    <a:pt x="342" y="17"/>
                  </a:lnTo>
                  <a:lnTo>
                    <a:pt x="344" y="19"/>
                  </a:lnTo>
                  <a:lnTo>
                    <a:pt x="354" y="21"/>
                  </a:lnTo>
                  <a:lnTo>
                    <a:pt x="359" y="21"/>
                  </a:lnTo>
                  <a:lnTo>
                    <a:pt x="365" y="21"/>
                  </a:lnTo>
                  <a:lnTo>
                    <a:pt x="369" y="21"/>
                  </a:lnTo>
                  <a:lnTo>
                    <a:pt x="371" y="25"/>
                  </a:lnTo>
                  <a:lnTo>
                    <a:pt x="375" y="25"/>
                  </a:lnTo>
                  <a:lnTo>
                    <a:pt x="375" y="21"/>
                  </a:lnTo>
                  <a:lnTo>
                    <a:pt x="376" y="19"/>
                  </a:lnTo>
                  <a:lnTo>
                    <a:pt x="378" y="16"/>
                  </a:lnTo>
                  <a:lnTo>
                    <a:pt x="378" y="8"/>
                  </a:lnTo>
                  <a:lnTo>
                    <a:pt x="380" y="4"/>
                  </a:lnTo>
                  <a:lnTo>
                    <a:pt x="380" y="0"/>
                  </a:lnTo>
                  <a:lnTo>
                    <a:pt x="386" y="10"/>
                  </a:lnTo>
                  <a:lnTo>
                    <a:pt x="390" y="16"/>
                  </a:lnTo>
                  <a:lnTo>
                    <a:pt x="392" y="16"/>
                  </a:lnTo>
                  <a:lnTo>
                    <a:pt x="396" y="16"/>
                  </a:lnTo>
                  <a:lnTo>
                    <a:pt x="396" y="16"/>
                  </a:lnTo>
                  <a:lnTo>
                    <a:pt x="396" y="19"/>
                  </a:lnTo>
                  <a:lnTo>
                    <a:pt x="399" y="19"/>
                  </a:lnTo>
                  <a:lnTo>
                    <a:pt x="401" y="21"/>
                  </a:lnTo>
                  <a:lnTo>
                    <a:pt x="401" y="21"/>
                  </a:lnTo>
                  <a:close/>
                </a:path>
              </a:pathLst>
            </a:custGeom>
            <a:solidFill>
              <a:srgbClr val="0070C0"/>
            </a:solid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uk-UA"/>
            </a:p>
          </p:txBody>
        </p:sp>
        <p:sp>
          <p:nvSpPr>
            <p:cNvPr id="52" name="Freeform 9">
              <a:extLst>
                <a:ext uri="{FF2B5EF4-FFF2-40B4-BE49-F238E27FC236}">
                  <a16:creationId xmlns:a16="http://schemas.microsoft.com/office/drawing/2014/main" id="{E8AB4D79-E7DB-81C5-D91F-87E66910FDD0}"/>
                </a:ext>
              </a:extLst>
            </p:cNvPr>
            <p:cNvSpPr>
              <a:spLocks/>
            </p:cNvSpPr>
            <p:nvPr/>
          </p:nvSpPr>
          <p:spPr bwMode="auto">
            <a:xfrm>
              <a:off x="234" y="595"/>
              <a:ext cx="324" cy="435"/>
            </a:xfrm>
            <a:custGeom>
              <a:avLst/>
              <a:gdLst>
                <a:gd name="T0" fmla="*/ 382 w 649"/>
                <a:gd name="T1" fmla="*/ 24 h 870"/>
                <a:gd name="T2" fmla="*/ 408 w 649"/>
                <a:gd name="T3" fmla="*/ 70 h 870"/>
                <a:gd name="T4" fmla="*/ 429 w 649"/>
                <a:gd name="T5" fmla="*/ 116 h 870"/>
                <a:gd name="T6" fmla="*/ 443 w 649"/>
                <a:gd name="T7" fmla="*/ 158 h 870"/>
                <a:gd name="T8" fmla="*/ 437 w 649"/>
                <a:gd name="T9" fmla="*/ 209 h 870"/>
                <a:gd name="T10" fmla="*/ 462 w 649"/>
                <a:gd name="T11" fmla="*/ 232 h 870"/>
                <a:gd name="T12" fmla="*/ 437 w 649"/>
                <a:gd name="T13" fmla="*/ 246 h 870"/>
                <a:gd name="T14" fmla="*/ 456 w 649"/>
                <a:gd name="T15" fmla="*/ 274 h 870"/>
                <a:gd name="T16" fmla="*/ 489 w 649"/>
                <a:gd name="T17" fmla="*/ 278 h 870"/>
                <a:gd name="T18" fmla="*/ 498 w 649"/>
                <a:gd name="T19" fmla="*/ 314 h 870"/>
                <a:gd name="T20" fmla="*/ 515 w 649"/>
                <a:gd name="T21" fmla="*/ 318 h 870"/>
                <a:gd name="T22" fmla="*/ 521 w 649"/>
                <a:gd name="T23" fmla="*/ 339 h 870"/>
                <a:gd name="T24" fmla="*/ 542 w 649"/>
                <a:gd name="T25" fmla="*/ 349 h 870"/>
                <a:gd name="T26" fmla="*/ 527 w 649"/>
                <a:gd name="T27" fmla="*/ 368 h 870"/>
                <a:gd name="T28" fmla="*/ 550 w 649"/>
                <a:gd name="T29" fmla="*/ 368 h 870"/>
                <a:gd name="T30" fmla="*/ 559 w 649"/>
                <a:gd name="T31" fmla="*/ 356 h 870"/>
                <a:gd name="T32" fmla="*/ 588 w 649"/>
                <a:gd name="T33" fmla="*/ 360 h 870"/>
                <a:gd name="T34" fmla="*/ 594 w 649"/>
                <a:gd name="T35" fmla="*/ 366 h 870"/>
                <a:gd name="T36" fmla="*/ 641 w 649"/>
                <a:gd name="T37" fmla="*/ 406 h 870"/>
                <a:gd name="T38" fmla="*/ 649 w 649"/>
                <a:gd name="T39" fmla="*/ 433 h 870"/>
                <a:gd name="T40" fmla="*/ 630 w 649"/>
                <a:gd name="T41" fmla="*/ 477 h 870"/>
                <a:gd name="T42" fmla="*/ 628 w 649"/>
                <a:gd name="T43" fmla="*/ 526 h 870"/>
                <a:gd name="T44" fmla="*/ 628 w 649"/>
                <a:gd name="T45" fmla="*/ 576 h 870"/>
                <a:gd name="T46" fmla="*/ 565 w 649"/>
                <a:gd name="T47" fmla="*/ 566 h 870"/>
                <a:gd name="T48" fmla="*/ 502 w 649"/>
                <a:gd name="T49" fmla="*/ 604 h 870"/>
                <a:gd name="T50" fmla="*/ 468 w 649"/>
                <a:gd name="T51" fmla="*/ 633 h 870"/>
                <a:gd name="T52" fmla="*/ 454 w 649"/>
                <a:gd name="T53" fmla="*/ 656 h 870"/>
                <a:gd name="T54" fmla="*/ 429 w 649"/>
                <a:gd name="T55" fmla="*/ 681 h 870"/>
                <a:gd name="T56" fmla="*/ 403 w 649"/>
                <a:gd name="T57" fmla="*/ 713 h 870"/>
                <a:gd name="T58" fmla="*/ 382 w 649"/>
                <a:gd name="T59" fmla="*/ 772 h 870"/>
                <a:gd name="T60" fmla="*/ 410 w 649"/>
                <a:gd name="T61" fmla="*/ 820 h 870"/>
                <a:gd name="T62" fmla="*/ 370 w 649"/>
                <a:gd name="T63" fmla="*/ 870 h 870"/>
                <a:gd name="T64" fmla="*/ 353 w 649"/>
                <a:gd name="T65" fmla="*/ 830 h 870"/>
                <a:gd name="T66" fmla="*/ 317 w 649"/>
                <a:gd name="T67" fmla="*/ 805 h 870"/>
                <a:gd name="T68" fmla="*/ 280 w 649"/>
                <a:gd name="T69" fmla="*/ 748 h 870"/>
                <a:gd name="T70" fmla="*/ 296 w 649"/>
                <a:gd name="T71" fmla="*/ 702 h 870"/>
                <a:gd name="T72" fmla="*/ 269 w 649"/>
                <a:gd name="T73" fmla="*/ 637 h 870"/>
                <a:gd name="T74" fmla="*/ 275 w 649"/>
                <a:gd name="T75" fmla="*/ 608 h 870"/>
                <a:gd name="T76" fmla="*/ 256 w 649"/>
                <a:gd name="T77" fmla="*/ 576 h 870"/>
                <a:gd name="T78" fmla="*/ 212 w 649"/>
                <a:gd name="T79" fmla="*/ 524 h 870"/>
                <a:gd name="T80" fmla="*/ 196 w 649"/>
                <a:gd name="T81" fmla="*/ 545 h 870"/>
                <a:gd name="T82" fmla="*/ 170 w 649"/>
                <a:gd name="T83" fmla="*/ 503 h 870"/>
                <a:gd name="T84" fmla="*/ 173 w 649"/>
                <a:gd name="T85" fmla="*/ 458 h 870"/>
                <a:gd name="T86" fmla="*/ 128 w 649"/>
                <a:gd name="T87" fmla="*/ 469 h 870"/>
                <a:gd name="T88" fmla="*/ 93 w 649"/>
                <a:gd name="T89" fmla="*/ 480 h 870"/>
                <a:gd name="T90" fmla="*/ 80 w 649"/>
                <a:gd name="T91" fmla="*/ 440 h 870"/>
                <a:gd name="T92" fmla="*/ 47 w 649"/>
                <a:gd name="T93" fmla="*/ 400 h 870"/>
                <a:gd name="T94" fmla="*/ 0 w 649"/>
                <a:gd name="T95" fmla="*/ 353 h 870"/>
                <a:gd name="T96" fmla="*/ 9 w 649"/>
                <a:gd name="T97" fmla="*/ 288 h 870"/>
                <a:gd name="T98" fmla="*/ 15 w 649"/>
                <a:gd name="T99" fmla="*/ 255 h 870"/>
                <a:gd name="T100" fmla="*/ 51 w 649"/>
                <a:gd name="T101" fmla="*/ 209 h 870"/>
                <a:gd name="T102" fmla="*/ 89 w 649"/>
                <a:gd name="T103" fmla="*/ 171 h 870"/>
                <a:gd name="T104" fmla="*/ 128 w 649"/>
                <a:gd name="T105" fmla="*/ 187 h 870"/>
                <a:gd name="T106" fmla="*/ 166 w 649"/>
                <a:gd name="T107" fmla="*/ 185 h 870"/>
                <a:gd name="T108" fmla="*/ 210 w 649"/>
                <a:gd name="T109" fmla="*/ 185 h 870"/>
                <a:gd name="T110" fmla="*/ 252 w 649"/>
                <a:gd name="T111" fmla="*/ 168 h 870"/>
                <a:gd name="T112" fmla="*/ 300 w 649"/>
                <a:gd name="T113" fmla="*/ 166 h 870"/>
                <a:gd name="T114" fmla="*/ 279 w 649"/>
                <a:gd name="T115" fmla="*/ 129 h 870"/>
                <a:gd name="T116" fmla="*/ 259 w 649"/>
                <a:gd name="T117" fmla="*/ 103 h 870"/>
                <a:gd name="T118" fmla="*/ 301 w 649"/>
                <a:gd name="T119" fmla="*/ 80 h 870"/>
                <a:gd name="T120" fmla="*/ 305 w 649"/>
                <a:gd name="T121" fmla="*/ 45 h 870"/>
                <a:gd name="T122" fmla="*/ 313 w 649"/>
                <a:gd name="T123" fmla="*/ 17 h 870"/>
                <a:gd name="T124" fmla="*/ 340 w 649"/>
                <a:gd name="T125" fmla="*/ 2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49" h="870">
                  <a:moveTo>
                    <a:pt x="334" y="7"/>
                  </a:moveTo>
                  <a:lnTo>
                    <a:pt x="338" y="9"/>
                  </a:lnTo>
                  <a:lnTo>
                    <a:pt x="340" y="9"/>
                  </a:lnTo>
                  <a:lnTo>
                    <a:pt x="345" y="13"/>
                  </a:lnTo>
                  <a:lnTo>
                    <a:pt x="351" y="9"/>
                  </a:lnTo>
                  <a:lnTo>
                    <a:pt x="357" y="9"/>
                  </a:lnTo>
                  <a:lnTo>
                    <a:pt x="361" y="13"/>
                  </a:lnTo>
                  <a:lnTo>
                    <a:pt x="372" y="24"/>
                  </a:lnTo>
                  <a:lnTo>
                    <a:pt x="372" y="28"/>
                  </a:lnTo>
                  <a:lnTo>
                    <a:pt x="376" y="28"/>
                  </a:lnTo>
                  <a:lnTo>
                    <a:pt x="382" y="24"/>
                  </a:lnTo>
                  <a:lnTo>
                    <a:pt x="384" y="24"/>
                  </a:lnTo>
                  <a:lnTo>
                    <a:pt x="393" y="34"/>
                  </a:lnTo>
                  <a:lnTo>
                    <a:pt x="399" y="34"/>
                  </a:lnTo>
                  <a:lnTo>
                    <a:pt x="401" y="32"/>
                  </a:lnTo>
                  <a:lnTo>
                    <a:pt x="401" y="34"/>
                  </a:lnTo>
                  <a:lnTo>
                    <a:pt x="403" y="40"/>
                  </a:lnTo>
                  <a:lnTo>
                    <a:pt x="406" y="45"/>
                  </a:lnTo>
                  <a:lnTo>
                    <a:pt x="406" y="49"/>
                  </a:lnTo>
                  <a:lnTo>
                    <a:pt x="406" y="57"/>
                  </a:lnTo>
                  <a:lnTo>
                    <a:pt x="408" y="59"/>
                  </a:lnTo>
                  <a:lnTo>
                    <a:pt x="408" y="70"/>
                  </a:lnTo>
                  <a:lnTo>
                    <a:pt x="412" y="76"/>
                  </a:lnTo>
                  <a:lnTo>
                    <a:pt x="412" y="80"/>
                  </a:lnTo>
                  <a:lnTo>
                    <a:pt x="412" y="82"/>
                  </a:lnTo>
                  <a:lnTo>
                    <a:pt x="414" y="85"/>
                  </a:lnTo>
                  <a:lnTo>
                    <a:pt x="418" y="85"/>
                  </a:lnTo>
                  <a:lnTo>
                    <a:pt x="424" y="87"/>
                  </a:lnTo>
                  <a:lnTo>
                    <a:pt x="424" y="91"/>
                  </a:lnTo>
                  <a:lnTo>
                    <a:pt x="424" y="99"/>
                  </a:lnTo>
                  <a:lnTo>
                    <a:pt x="429" y="105"/>
                  </a:lnTo>
                  <a:lnTo>
                    <a:pt x="431" y="106"/>
                  </a:lnTo>
                  <a:lnTo>
                    <a:pt x="429" y="116"/>
                  </a:lnTo>
                  <a:lnTo>
                    <a:pt x="424" y="118"/>
                  </a:lnTo>
                  <a:lnTo>
                    <a:pt x="420" y="124"/>
                  </a:lnTo>
                  <a:lnTo>
                    <a:pt x="420" y="127"/>
                  </a:lnTo>
                  <a:lnTo>
                    <a:pt x="420" y="129"/>
                  </a:lnTo>
                  <a:lnTo>
                    <a:pt x="420" y="135"/>
                  </a:lnTo>
                  <a:lnTo>
                    <a:pt x="424" y="137"/>
                  </a:lnTo>
                  <a:lnTo>
                    <a:pt x="424" y="143"/>
                  </a:lnTo>
                  <a:lnTo>
                    <a:pt x="429" y="148"/>
                  </a:lnTo>
                  <a:lnTo>
                    <a:pt x="431" y="152"/>
                  </a:lnTo>
                  <a:lnTo>
                    <a:pt x="437" y="154"/>
                  </a:lnTo>
                  <a:lnTo>
                    <a:pt x="443" y="158"/>
                  </a:lnTo>
                  <a:lnTo>
                    <a:pt x="448" y="160"/>
                  </a:lnTo>
                  <a:lnTo>
                    <a:pt x="447" y="164"/>
                  </a:lnTo>
                  <a:lnTo>
                    <a:pt x="441" y="166"/>
                  </a:lnTo>
                  <a:lnTo>
                    <a:pt x="435" y="171"/>
                  </a:lnTo>
                  <a:lnTo>
                    <a:pt x="431" y="175"/>
                  </a:lnTo>
                  <a:lnTo>
                    <a:pt x="427" y="177"/>
                  </a:lnTo>
                  <a:lnTo>
                    <a:pt x="422" y="185"/>
                  </a:lnTo>
                  <a:lnTo>
                    <a:pt x="422" y="190"/>
                  </a:lnTo>
                  <a:lnTo>
                    <a:pt x="422" y="192"/>
                  </a:lnTo>
                  <a:lnTo>
                    <a:pt x="426" y="198"/>
                  </a:lnTo>
                  <a:lnTo>
                    <a:pt x="437" y="209"/>
                  </a:lnTo>
                  <a:lnTo>
                    <a:pt x="439" y="213"/>
                  </a:lnTo>
                  <a:lnTo>
                    <a:pt x="445" y="213"/>
                  </a:lnTo>
                  <a:lnTo>
                    <a:pt x="448" y="217"/>
                  </a:lnTo>
                  <a:lnTo>
                    <a:pt x="450" y="217"/>
                  </a:lnTo>
                  <a:lnTo>
                    <a:pt x="456" y="217"/>
                  </a:lnTo>
                  <a:lnTo>
                    <a:pt x="460" y="219"/>
                  </a:lnTo>
                  <a:lnTo>
                    <a:pt x="462" y="219"/>
                  </a:lnTo>
                  <a:lnTo>
                    <a:pt x="460" y="225"/>
                  </a:lnTo>
                  <a:lnTo>
                    <a:pt x="456" y="229"/>
                  </a:lnTo>
                  <a:lnTo>
                    <a:pt x="460" y="232"/>
                  </a:lnTo>
                  <a:lnTo>
                    <a:pt x="462" y="232"/>
                  </a:lnTo>
                  <a:lnTo>
                    <a:pt x="462" y="238"/>
                  </a:lnTo>
                  <a:lnTo>
                    <a:pt x="460" y="238"/>
                  </a:lnTo>
                  <a:lnTo>
                    <a:pt x="456" y="238"/>
                  </a:lnTo>
                  <a:lnTo>
                    <a:pt x="454" y="238"/>
                  </a:lnTo>
                  <a:lnTo>
                    <a:pt x="448" y="234"/>
                  </a:lnTo>
                  <a:lnTo>
                    <a:pt x="443" y="232"/>
                  </a:lnTo>
                  <a:lnTo>
                    <a:pt x="439" y="232"/>
                  </a:lnTo>
                  <a:lnTo>
                    <a:pt x="437" y="232"/>
                  </a:lnTo>
                  <a:lnTo>
                    <a:pt x="437" y="234"/>
                  </a:lnTo>
                  <a:lnTo>
                    <a:pt x="437" y="240"/>
                  </a:lnTo>
                  <a:lnTo>
                    <a:pt x="437" y="246"/>
                  </a:lnTo>
                  <a:lnTo>
                    <a:pt x="437" y="251"/>
                  </a:lnTo>
                  <a:lnTo>
                    <a:pt x="439" y="255"/>
                  </a:lnTo>
                  <a:lnTo>
                    <a:pt x="445" y="255"/>
                  </a:lnTo>
                  <a:lnTo>
                    <a:pt x="448" y="257"/>
                  </a:lnTo>
                  <a:lnTo>
                    <a:pt x="450" y="263"/>
                  </a:lnTo>
                  <a:lnTo>
                    <a:pt x="450" y="267"/>
                  </a:lnTo>
                  <a:lnTo>
                    <a:pt x="450" y="269"/>
                  </a:lnTo>
                  <a:lnTo>
                    <a:pt x="450" y="272"/>
                  </a:lnTo>
                  <a:lnTo>
                    <a:pt x="450" y="274"/>
                  </a:lnTo>
                  <a:lnTo>
                    <a:pt x="454" y="274"/>
                  </a:lnTo>
                  <a:lnTo>
                    <a:pt x="456" y="274"/>
                  </a:lnTo>
                  <a:lnTo>
                    <a:pt x="456" y="272"/>
                  </a:lnTo>
                  <a:lnTo>
                    <a:pt x="460" y="271"/>
                  </a:lnTo>
                  <a:lnTo>
                    <a:pt x="464" y="265"/>
                  </a:lnTo>
                  <a:lnTo>
                    <a:pt x="466" y="267"/>
                  </a:lnTo>
                  <a:lnTo>
                    <a:pt x="469" y="267"/>
                  </a:lnTo>
                  <a:lnTo>
                    <a:pt x="471" y="271"/>
                  </a:lnTo>
                  <a:lnTo>
                    <a:pt x="471" y="272"/>
                  </a:lnTo>
                  <a:lnTo>
                    <a:pt x="475" y="274"/>
                  </a:lnTo>
                  <a:lnTo>
                    <a:pt x="483" y="274"/>
                  </a:lnTo>
                  <a:lnTo>
                    <a:pt x="487" y="278"/>
                  </a:lnTo>
                  <a:lnTo>
                    <a:pt x="489" y="278"/>
                  </a:lnTo>
                  <a:lnTo>
                    <a:pt x="494" y="278"/>
                  </a:lnTo>
                  <a:lnTo>
                    <a:pt x="494" y="284"/>
                  </a:lnTo>
                  <a:lnTo>
                    <a:pt x="494" y="286"/>
                  </a:lnTo>
                  <a:lnTo>
                    <a:pt x="498" y="295"/>
                  </a:lnTo>
                  <a:lnTo>
                    <a:pt x="498" y="297"/>
                  </a:lnTo>
                  <a:lnTo>
                    <a:pt x="504" y="301"/>
                  </a:lnTo>
                  <a:lnTo>
                    <a:pt x="504" y="303"/>
                  </a:lnTo>
                  <a:lnTo>
                    <a:pt x="504" y="307"/>
                  </a:lnTo>
                  <a:lnTo>
                    <a:pt x="500" y="309"/>
                  </a:lnTo>
                  <a:lnTo>
                    <a:pt x="498" y="313"/>
                  </a:lnTo>
                  <a:lnTo>
                    <a:pt x="498" y="314"/>
                  </a:lnTo>
                  <a:lnTo>
                    <a:pt x="500" y="320"/>
                  </a:lnTo>
                  <a:lnTo>
                    <a:pt x="504" y="322"/>
                  </a:lnTo>
                  <a:lnTo>
                    <a:pt x="504" y="332"/>
                  </a:lnTo>
                  <a:lnTo>
                    <a:pt x="504" y="334"/>
                  </a:lnTo>
                  <a:lnTo>
                    <a:pt x="506" y="334"/>
                  </a:lnTo>
                  <a:lnTo>
                    <a:pt x="510" y="332"/>
                  </a:lnTo>
                  <a:lnTo>
                    <a:pt x="510" y="328"/>
                  </a:lnTo>
                  <a:lnTo>
                    <a:pt x="510" y="326"/>
                  </a:lnTo>
                  <a:lnTo>
                    <a:pt x="510" y="322"/>
                  </a:lnTo>
                  <a:lnTo>
                    <a:pt x="513" y="320"/>
                  </a:lnTo>
                  <a:lnTo>
                    <a:pt x="515" y="318"/>
                  </a:lnTo>
                  <a:lnTo>
                    <a:pt x="515" y="316"/>
                  </a:lnTo>
                  <a:lnTo>
                    <a:pt x="515" y="313"/>
                  </a:lnTo>
                  <a:lnTo>
                    <a:pt x="521" y="313"/>
                  </a:lnTo>
                  <a:lnTo>
                    <a:pt x="525" y="313"/>
                  </a:lnTo>
                  <a:lnTo>
                    <a:pt x="531" y="313"/>
                  </a:lnTo>
                  <a:lnTo>
                    <a:pt x="531" y="320"/>
                  </a:lnTo>
                  <a:lnTo>
                    <a:pt x="531" y="322"/>
                  </a:lnTo>
                  <a:lnTo>
                    <a:pt x="527" y="328"/>
                  </a:lnTo>
                  <a:lnTo>
                    <a:pt x="527" y="332"/>
                  </a:lnTo>
                  <a:lnTo>
                    <a:pt x="525" y="334"/>
                  </a:lnTo>
                  <a:lnTo>
                    <a:pt x="521" y="339"/>
                  </a:lnTo>
                  <a:lnTo>
                    <a:pt x="519" y="345"/>
                  </a:lnTo>
                  <a:lnTo>
                    <a:pt x="519" y="349"/>
                  </a:lnTo>
                  <a:lnTo>
                    <a:pt x="521" y="349"/>
                  </a:lnTo>
                  <a:lnTo>
                    <a:pt x="525" y="349"/>
                  </a:lnTo>
                  <a:lnTo>
                    <a:pt x="527" y="349"/>
                  </a:lnTo>
                  <a:lnTo>
                    <a:pt x="527" y="343"/>
                  </a:lnTo>
                  <a:lnTo>
                    <a:pt x="531" y="343"/>
                  </a:lnTo>
                  <a:lnTo>
                    <a:pt x="532" y="341"/>
                  </a:lnTo>
                  <a:lnTo>
                    <a:pt x="538" y="343"/>
                  </a:lnTo>
                  <a:lnTo>
                    <a:pt x="542" y="347"/>
                  </a:lnTo>
                  <a:lnTo>
                    <a:pt x="542" y="349"/>
                  </a:lnTo>
                  <a:lnTo>
                    <a:pt x="544" y="353"/>
                  </a:lnTo>
                  <a:lnTo>
                    <a:pt x="550" y="355"/>
                  </a:lnTo>
                  <a:lnTo>
                    <a:pt x="553" y="356"/>
                  </a:lnTo>
                  <a:lnTo>
                    <a:pt x="555" y="356"/>
                  </a:lnTo>
                  <a:lnTo>
                    <a:pt x="555" y="358"/>
                  </a:lnTo>
                  <a:lnTo>
                    <a:pt x="553" y="362"/>
                  </a:lnTo>
                  <a:lnTo>
                    <a:pt x="550" y="364"/>
                  </a:lnTo>
                  <a:lnTo>
                    <a:pt x="542" y="364"/>
                  </a:lnTo>
                  <a:lnTo>
                    <a:pt x="532" y="364"/>
                  </a:lnTo>
                  <a:lnTo>
                    <a:pt x="531" y="366"/>
                  </a:lnTo>
                  <a:lnTo>
                    <a:pt x="527" y="368"/>
                  </a:lnTo>
                  <a:lnTo>
                    <a:pt x="527" y="370"/>
                  </a:lnTo>
                  <a:lnTo>
                    <a:pt x="527" y="375"/>
                  </a:lnTo>
                  <a:lnTo>
                    <a:pt x="531" y="379"/>
                  </a:lnTo>
                  <a:lnTo>
                    <a:pt x="531" y="381"/>
                  </a:lnTo>
                  <a:lnTo>
                    <a:pt x="532" y="381"/>
                  </a:lnTo>
                  <a:lnTo>
                    <a:pt x="538" y="381"/>
                  </a:lnTo>
                  <a:lnTo>
                    <a:pt x="542" y="381"/>
                  </a:lnTo>
                  <a:lnTo>
                    <a:pt x="544" y="379"/>
                  </a:lnTo>
                  <a:lnTo>
                    <a:pt x="544" y="374"/>
                  </a:lnTo>
                  <a:lnTo>
                    <a:pt x="548" y="370"/>
                  </a:lnTo>
                  <a:lnTo>
                    <a:pt x="550" y="368"/>
                  </a:lnTo>
                  <a:lnTo>
                    <a:pt x="553" y="366"/>
                  </a:lnTo>
                  <a:lnTo>
                    <a:pt x="555" y="366"/>
                  </a:lnTo>
                  <a:lnTo>
                    <a:pt x="555" y="368"/>
                  </a:lnTo>
                  <a:lnTo>
                    <a:pt x="557" y="372"/>
                  </a:lnTo>
                  <a:lnTo>
                    <a:pt x="559" y="374"/>
                  </a:lnTo>
                  <a:lnTo>
                    <a:pt x="563" y="374"/>
                  </a:lnTo>
                  <a:lnTo>
                    <a:pt x="565" y="372"/>
                  </a:lnTo>
                  <a:lnTo>
                    <a:pt x="565" y="366"/>
                  </a:lnTo>
                  <a:lnTo>
                    <a:pt x="563" y="364"/>
                  </a:lnTo>
                  <a:lnTo>
                    <a:pt x="559" y="358"/>
                  </a:lnTo>
                  <a:lnTo>
                    <a:pt x="559" y="356"/>
                  </a:lnTo>
                  <a:lnTo>
                    <a:pt x="559" y="353"/>
                  </a:lnTo>
                  <a:lnTo>
                    <a:pt x="563" y="351"/>
                  </a:lnTo>
                  <a:lnTo>
                    <a:pt x="563" y="347"/>
                  </a:lnTo>
                  <a:lnTo>
                    <a:pt x="569" y="347"/>
                  </a:lnTo>
                  <a:lnTo>
                    <a:pt x="571" y="347"/>
                  </a:lnTo>
                  <a:lnTo>
                    <a:pt x="574" y="347"/>
                  </a:lnTo>
                  <a:lnTo>
                    <a:pt x="576" y="353"/>
                  </a:lnTo>
                  <a:lnTo>
                    <a:pt x="576" y="356"/>
                  </a:lnTo>
                  <a:lnTo>
                    <a:pt x="582" y="360"/>
                  </a:lnTo>
                  <a:lnTo>
                    <a:pt x="586" y="360"/>
                  </a:lnTo>
                  <a:lnTo>
                    <a:pt x="588" y="360"/>
                  </a:lnTo>
                  <a:lnTo>
                    <a:pt x="588" y="356"/>
                  </a:lnTo>
                  <a:lnTo>
                    <a:pt x="588" y="355"/>
                  </a:lnTo>
                  <a:lnTo>
                    <a:pt x="586" y="351"/>
                  </a:lnTo>
                  <a:lnTo>
                    <a:pt x="586" y="349"/>
                  </a:lnTo>
                  <a:lnTo>
                    <a:pt x="590" y="349"/>
                  </a:lnTo>
                  <a:lnTo>
                    <a:pt x="590" y="345"/>
                  </a:lnTo>
                  <a:lnTo>
                    <a:pt x="592" y="345"/>
                  </a:lnTo>
                  <a:lnTo>
                    <a:pt x="595" y="349"/>
                  </a:lnTo>
                  <a:lnTo>
                    <a:pt x="601" y="355"/>
                  </a:lnTo>
                  <a:lnTo>
                    <a:pt x="601" y="356"/>
                  </a:lnTo>
                  <a:lnTo>
                    <a:pt x="594" y="366"/>
                  </a:lnTo>
                  <a:lnTo>
                    <a:pt x="594" y="366"/>
                  </a:lnTo>
                  <a:lnTo>
                    <a:pt x="597" y="370"/>
                  </a:lnTo>
                  <a:lnTo>
                    <a:pt x="601" y="370"/>
                  </a:lnTo>
                  <a:lnTo>
                    <a:pt x="611" y="379"/>
                  </a:lnTo>
                  <a:lnTo>
                    <a:pt x="613" y="381"/>
                  </a:lnTo>
                  <a:lnTo>
                    <a:pt x="616" y="381"/>
                  </a:lnTo>
                  <a:lnTo>
                    <a:pt x="618" y="381"/>
                  </a:lnTo>
                  <a:lnTo>
                    <a:pt x="624" y="385"/>
                  </a:lnTo>
                  <a:lnTo>
                    <a:pt x="630" y="391"/>
                  </a:lnTo>
                  <a:lnTo>
                    <a:pt x="639" y="402"/>
                  </a:lnTo>
                  <a:lnTo>
                    <a:pt x="641" y="406"/>
                  </a:lnTo>
                  <a:lnTo>
                    <a:pt x="645" y="406"/>
                  </a:lnTo>
                  <a:lnTo>
                    <a:pt x="647" y="410"/>
                  </a:lnTo>
                  <a:lnTo>
                    <a:pt x="647" y="412"/>
                  </a:lnTo>
                  <a:lnTo>
                    <a:pt x="649" y="414"/>
                  </a:lnTo>
                  <a:lnTo>
                    <a:pt x="645" y="416"/>
                  </a:lnTo>
                  <a:lnTo>
                    <a:pt x="641" y="416"/>
                  </a:lnTo>
                  <a:lnTo>
                    <a:pt x="645" y="421"/>
                  </a:lnTo>
                  <a:lnTo>
                    <a:pt x="647" y="425"/>
                  </a:lnTo>
                  <a:lnTo>
                    <a:pt x="649" y="427"/>
                  </a:lnTo>
                  <a:lnTo>
                    <a:pt x="649" y="431"/>
                  </a:lnTo>
                  <a:lnTo>
                    <a:pt x="649" y="433"/>
                  </a:lnTo>
                  <a:lnTo>
                    <a:pt x="645" y="438"/>
                  </a:lnTo>
                  <a:lnTo>
                    <a:pt x="645" y="442"/>
                  </a:lnTo>
                  <a:lnTo>
                    <a:pt x="645" y="448"/>
                  </a:lnTo>
                  <a:lnTo>
                    <a:pt x="641" y="450"/>
                  </a:lnTo>
                  <a:lnTo>
                    <a:pt x="636" y="456"/>
                  </a:lnTo>
                  <a:lnTo>
                    <a:pt x="634" y="458"/>
                  </a:lnTo>
                  <a:lnTo>
                    <a:pt x="634" y="459"/>
                  </a:lnTo>
                  <a:lnTo>
                    <a:pt x="630" y="461"/>
                  </a:lnTo>
                  <a:lnTo>
                    <a:pt x="630" y="465"/>
                  </a:lnTo>
                  <a:lnTo>
                    <a:pt x="628" y="467"/>
                  </a:lnTo>
                  <a:lnTo>
                    <a:pt x="630" y="477"/>
                  </a:lnTo>
                  <a:lnTo>
                    <a:pt x="630" y="480"/>
                  </a:lnTo>
                  <a:lnTo>
                    <a:pt x="630" y="482"/>
                  </a:lnTo>
                  <a:lnTo>
                    <a:pt x="628" y="482"/>
                  </a:lnTo>
                  <a:lnTo>
                    <a:pt x="628" y="488"/>
                  </a:lnTo>
                  <a:lnTo>
                    <a:pt x="630" y="494"/>
                  </a:lnTo>
                  <a:lnTo>
                    <a:pt x="630" y="500"/>
                  </a:lnTo>
                  <a:lnTo>
                    <a:pt x="630" y="507"/>
                  </a:lnTo>
                  <a:lnTo>
                    <a:pt x="630" y="515"/>
                  </a:lnTo>
                  <a:lnTo>
                    <a:pt x="630" y="521"/>
                  </a:lnTo>
                  <a:lnTo>
                    <a:pt x="628" y="524"/>
                  </a:lnTo>
                  <a:lnTo>
                    <a:pt x="628" y="526"/>
                  </a:lnTo>
                  <a:lnTo>
                    <a:pt x="628" y="532"/>
                  </a:lnTo>
                  <a:lnTo>
                    <a:pt x="624" y="547"/>
                  </a:lnTo>
                  <a:lnTo>
                    <a:pt x="624" y="551"/>
                  </a:lnTo>
                  <a:lnTo>
                    <a:pt x="628" y="557"/>
                  </a:lnTo>
                  <a:lnTo>
                    <a:pt x="628" y="559"/>
                  </a:lnTo>
                  <a:lnTo>
                    <a:pt x="628" y="562"/>
                  </a:lnTo>
                  <a:lnTo>
                    <a:pt x="634" y="564"/>
                  </a:lnTo>
                  <a:lnTo>
                    <a:pt x="636" y="564"/>
                  </a:lnTo>
                  <a:lnTo>
                    <a:pt x="636" y="568"/>
                  </a:lnTo>
                  <a:lnTo>
                    <a:pt x="636" y="580"/>
                  </a:lnTo>
                  <a:lnTo>
                    <a:pt x="628" y="576"/>
                  </a:lnTo>
                  <a:lnTo>
                    <a:pt x="622" y="576"/>
                  </a:lnTo>
                  <a:lnTo>
                    <a:pt x="616" y="576"/>
                  </a:lnTo>
                  <a:lnTo>
                    <a:pt x="613" y="574"/>
                  </a:lnTo>
                  <a:lnTo>
                    <a:pt x="609" y="572"/>
                  </a:lnTo>
                  <a:lnTo>
                    <a:pt x="603" y="572"/>
                  </a:lnTo>
                  <a:lnTo>
                    <a:pt x="599" y="566"/>
                  </a:lnTo>
                  <a:lnTo>
                    <a:pt x="597" y="566"/>
                  </a:lnTo>
                  <a:lnTo>
                    <a:pt x="586" y="566"/>
                  </a:lnTo>
                  <a:lnTo>
                    <a:pt x="576" y="566"/>
                  </a:lnTo>
                  <a:lnTo>
                    <a:pt x="571" y="566"/>
                  </a:lnTo>
                  <a:lnTo>
                    <a:pt x="565" y="566"/>
                  </a:lnTo>
                  <a:lnTo>
                    <a:pt x="559" y="568"/>
                  </a:lnTo>
                  <a:lnTo>
                    <a:pt x="557" y="568"/>
                  </a:lnTo>
                  <a:lnTo>
                    <a:pt x="546" y="574"/>
                  </a:lnTo>
                  <a:lnTo>
                    <a:pt x="540" y="574"/>
                  </a:lnTo>
                  <a:lnTo>
                    <a:pt x="534" y="580"/>
                  </a:lnTo>
                  <a:lnTo>
                    <a:pt x="532" y="582"/>
                  </a:lnTo>
                  <a:lnTo>
                    <a:pt x="527" y="587"/>
                  </a:lnTo>
                  <a:lnTo>
                    <a:pt x="521" y="593"/>
                  </a:lnTo>
                  <a:lnTo>
                    <a:pt x="515" y="597"/>
                  </a:lnTo>
                  <a:lnTo>
                    <a:pt x="508" y="599"/>
                  </a:lnTo>
                  <a:lnTo>
                    <a:pt x="502" y="604"/>
                  </a:lnTo>
                  <a:lnTo>
                    <a:pt x="498" y="610"/>
                  </a:lnTo>
                  <a:lnTo>
                    <a:pt x="492" y="612"/>
                  </a:lnTo>
                  <a:lnTo>
                    <a:pt x="492" y="616"/>
                  </a:lnTo>
                  <a:lnTo>
                    <a:pt x="490" y="622"/>
                  </a:lnTo>
                  <a:lnTo>
                    <a:pt x="490" y="624"/>
                  </a:lnTo>
                  <a:lnTo>
                    <a:pt x="487" y="624"/>
                  </a:lnTo>
                  <a:lnTo>
                    <a:pt x="481" y="627"/>
                  </a:lnTo>
                  <a:lnTo>
                    <a:pt x="475" y="627"/>
                  </a:lnTo>
                  <a:lnTo>
                    <a:pt x="469" y="627"/>
                  </a:lnTo>
                  <a:lnTo>
                    <a:pt x="468" y="629"/>
                  </a:lnTo>
                  <a:lnTo>
                    <a:pt x="468" y="633"/>
                  </a:lnTo>
                  <a:lnTo>
                    <a:pt x="464" y="639"/>
                  </a:lnTo>
                  <a:lnTo>
                    <a:pt x="464" y="641"/>
                  </a:lnTo>
                  <a:lnTo>
                    <a:pt x="464" y="643"/>
                  </a:lnTo>
                  <a:lnTo>
                    <a:pt x="466" y="645"/>
                  </a:lnTo>
                  <a:lnTo>
                    <a:pt x="466" y="650"/>
                  </a:lnTo>
                  <a:lnTo>
                    <a:pt x="466" y="654"/>
                  </a:lnTo>
                  <a:lnTo>
                    <a:pt x="464" y="654"/>
                  </a:lnTo>
                  <a:lnTo>
                    <a:pt x="464" y="656"/>
                  </a:lnTo>
                  <a:lnTo>
                    <a:pt x="462" y="654"/>
                  </a:lnTo>
                  <a:lnTo>
                    <a:pt x="456" y="654"/>
                  </a:lnTo>
                  <a:lnTo>
                    <a:pt x="454" y="656"/>
                  </a:lnTo>
                  <a:lnTo>
                    <a:pt x="454" y="660"/>
                  </a:lnTo>
                  <a:lnTo>
                    <a:pt x="454" y="662"/>
                  </a:lnTo>
                  <a:lnTo>
                    <a:pt x="450" y="664"/>
                  </a:lnTo>
                  <a:lnTo>
                    <a:pt x="448" y="664"/>
                  </a:lnTo>
                  <a:lnTo>
                    <a:pt x="445" y="667"/>
                  </a:lnTo>
                  <a:lnTo>
                    <a:pt x="445" y="669"/>
                  </a:lnTo>
                  <a:lnTo>
                    <a:pt x="443" y="673"/>
                  </a:lnTo>
                  <a:lnTo>
                    <a:pt x="443" y="675"/>
                  </a:lnTo>
                  <a:lnTo>
                    <a:pt x="437" y="679"/>
                  </a:lnTo>
                  <a:lnTo>
                    <a:pt x="433" y="679"/>
                  </a:lnTo>
                  <a:lnTo>
                    <a:pt x="429" y="681"/>
                  </a:lnTo>
                  <a:lnTo>
                    <a:pt x="427" y="681"/>
                  </a:lnTo>
                  <a:lnTo>
                    <a:pt x="422" y="681"/>
                  </a:lnTo>
                  <a:lnTo>
                    <a:pt x="418" y="681"/>
                  </a:lnTo>
                  <a:lnTo>
                    <a:pt x="418" y="681"/>
                  </a:lnTo>
                  <a:lnTo>
                    <a:pt x="414" y="685"/>
                  </a:lnTo>
                  <a:lnTo>
                    <a:pt x="414" y="687"/>
                  </a:lnTo>
                  <a:lnTo>
                    <a:pt x="418" y="690"/>
                  </a:lnTo>
                  <a:lnTo>
                    <a:pt x="418" y="700"/>
                  </a:lnTo>
                  <a:lnTo>
                    <a:pt x="414" y="706"/>
                  </a:lnTo>
                  <a:lnTo>
                    <a:pt x="408" y="711"/>
                  </a:lnTo>
                  <a:lnTo>
                    <a:pt x="403" y="713"/>
                  </a:lnTo>
                  <a:lnTo>
                    <a:pt x="397" y="717"/>
                  </a:lnTo>
                  <a:lnTo>
                    <a:pt x="393" y="723"/>
                  </a:lnTo>
                  <a:lnTo>
                    <a:pt x="391" y="732"/>
                  </a:lnTo>
                  <a:lnTo>
                    <a:pt x="387" y="734"/>
                  </a:lnTo>
                  <a:lnTo>
                    <a:pt x="385" y="738"/>
                  </a:lnTo>
                  <a:lnTo>
                    <a:pt x="385" y="740"/>
                  </a:lnTo>
                  <a:lnTo>
                    <a:pt x="382" y="746"/>
                  </a:lnTo>
                  <a:lnTo>
                    <a:pt x="382" y="751"/>
                  </a:lnTo>
                  <a:lnTo>
                    <a:pt x="382" y="755"/>
                  </a:lnTo>
                  <a:lnTo>
                    <a:pt x="382" y="769"/>
                  </a:lnTo>
                  <a:lnTo>
                    <a:pt x="382" y="772"/>
                  </a:lnTo>
                  <a:lnTo>
                    <a:pt x="387" y="780"/>
                  </a:lnTo>
                  <a:lnTo>
                    <a:pt x="391" y="782"/>
                  </a:lnTo>
                  <a:lnTo>
                    <a:pt x="391" y="786"/>
                  </a:lnTo>
                  <a:lnTo>
                    <a:pt x="395" y="791"/>
                  </a:lnTo>
                  <a:lnTo>
                    <a:pt x="393" y="797"/>
                  </a:lnTo>
                  <a:lnTo>
                    <a:pt x="395" y="799"/>
                  </a:lnTo>
                  <a:lnTo>
                    <a:pt x="399" y="803"/>
                  </a:lnTo>
                  <a:lnTo>
                    <a:pt x="401" y="805"/>
                  </a:lnTo>
                  <a:lnTo>
                    <a:pt x="405" y="809"/>
                  </a:lnTo>
                  <a:lnTo>
                    <a:pt x="408" y="814"/>
                  </a:lnTo>
                  <a:lnTo>
                    <a:pt x="410" y="820"/>
                  </a:lnTo>
                  <a:lnTo>
                    <a:pt x="410" y="824"/>
                  </a:lnTo>
                  <a:lnTo>
                    <a:pt x="408" y="828"/>
                  </a:lnTo>
                  <a:lnTo>
                    <a:pt x="408" y="830"/>
                  </a:lnTo>
                  <a:lnTo>
                    <a:pt x="403" y="835"/>
                  </a:lnTo>
                  <a:lnTo>
                    <a:pt x="401" y="839"/>
                  </a:lnTo>
                  <a:lnTo>
                    <a:pt x="395" y="847"/>
                  </a:lnTo>
                  <a:lnTo>
                    <a:pt x="391" y="851"/>
                  </a:lnTo>
                  <a:lnTo>
                    <a:pt x="389" y="853"/>
                  </a:lnTo>
                  <a:lnTo>
                    <a:pt x="384" y="862"/>
                  </a:lnTo>
                  <a:lnTo>
                    <a:pt x="380" y="870"/>
                  </a:lnTo>
                  <a:lnTo>
                    <a:pt x="370" y="870"/>
                  </a:lnTo>
                  <a:lnTo>
                    <a:pt x="368" y="866"/>
                  </a:lnTo>
                  <a:lnTo>
                    <a:pt x="370" y="864"/>
                  </a:lnTo>
                  <a:lnTo>
                    <a:pt x="368" y="858"/>
                  </a:lnTo>
                  <a:lnTo>
                    <a:pt x="368" y="856"/>
                  </a:lnTo>
                  <a:lnTo>
                    <a:pt x="366" y="854"/>
                  </a:lnTo>
                  <a:lnTo>
                    <a:pt x="366" y="853"/>
                  </a:lnTo>
                  <a:lnTo>
                    <a:pt x="364" y="851"/>
                  </a:lnTo>
                  <a:lnTo>
                    <a:pt x="363" y="847"/>
                  </a:lnTo>
                  <a:lnTo>
                    <a:pt x="357" y="837"/>
                  </a:lnTo>
                  <a:lnTo>
                    <a:pt x="357" y="835"/>
                  </a:lnTo>
                  <a:lnTo>
                    <a:pt x="353" y="830"/>
                  </a:lnTo>
                  <a:lnTo>
                    <a:pt x="353" y="826"/>
                  </a:lnTo>
                  <a:lnTo>
                    <a:pt x="353" y="824"/>
                  </a:lnTo>
                  <a:lnTo>
                    <a:pt x="353" y="824"/>
                  </a:lnTo>
                  <a:lnTo>
                    <a:pt x="351" y="824"/>
                  </a:lnTo>
                  <a:lnTo>
                    <a:pt x="347" y="822"/>
                  </a:lnTo>
                  <a:lnTo>
                    <a:pt x="340" y="818"/>
                  </a:lnTo>
                  <a:lnTo>
                    <a:pt x="338" y="816"/>
                  </a:lnTo>
                  <a:lnTo>
                    <a:pt x="328" y="816"/>
                  </a:lnTo>
                  <a:lnTo>
                    <a:pt x="326" y="814"/>
                  </a:lnTo>
                  <a:lnTo>
                    <a:pt x="326" y="809"/>
                  </a:lnTo>
                  <a:lnTo>
                    <a:pt x="317" y="805"/>
                  </a:lnTo>
                  <a:lnTo>
                    <a:pt x="313" y="797"/>
                  </a:lnTo>
                  <a:lnTo>
                    <a:pt x="309" y="788"/>
                  </a:lnTo>
                  <a:lnTo>
                    <a:pt x="307" y="778"/>
                  </a:lnTo>
                  <a:lnTo>
                    <a:pt x="298" y="767"/>
                  </a:lnTo>
                  <a:lnTo>
                    <a:pt x="298" y="757"/>
                  </a:lnTo>
                  <a:lnTo>
                    <a:pt x="292" y="757"/>
                  </a:lnTo>
                  <a:lnTo>
                    <a:pt x="286" y="748"/>
                  </a:lnTo>
                  <a:lnTo>
                    <a:pt x="282" y="748"/>
                  </a:lnTo>
                  <a:lnTo>
                    <a:pt x="280" y="746"/>
                  </a:lnTo>
                  <a:lnTo>
                    <a:pt x="280" y="748"/>
                  </a:lnTo>
                  <a:lnTo>
                    <a:pt x="280" y="748"/>
                  </a:lnTo>
                  <a:lnTo>
                    <a:pt x="279" y="746"/>
                  </a:lnTo>
                  <a:lnTo>
                    <a:pt x="279" y="742"/>
                  </a:lnTo>
                  <a:lnTo>
                    <a:pt x="279" y="730"/>
                  </a:lnTo>
                  <a:lnTo>
                    <a:pt x="280" y="725"/>
                  </a:lnTo>
                  <a:lnTo>
                    <a:pt x="280" y="721"/>
                  </a:lnTo>
                  <a:lnTo>
                    <a:pt x="280" y="715"/>
                  </a:lnTo>
                  <a:lnTo>
                    <a:pt x="284" y="709"/>
                  </a:lnTo>
                  <a:lnTo>
                    <a:pt x="290" y="707"/>
                  </a:lnTo>
                  <a:lnTo>
                    <a:pt x="290" y="704"/>
                  </a:lnTo>
                  <a:lnTo>
                    <a:pt x="296" y="704"/>
                  </a:lnTo>
                  <a:lnTo>
                    <a:pt x="296" y="702"/>
                  </a:lnTo>
                  <a:lnTo>
                    <a:pt x="296" y="698"/>
                  </a:lnTo>
                  <a:lnTo>
                    <a:pt x="300" y="694"/>
                  </a:lnTo>
                  <a:lnTo>
                    <a:pt x="296" y="687"/>
                  </a:lnTo>
                  <a:lnTo>
                    <a:pt x="294" y="683"/>
                  </a:lnTo>
                  <a:lnTo>
                    <a:pt x="288" y="677"/>
                  </a:lnTo>
                  <a:lnTo>
                    <a:pt x="279" y="666"/>
                  </a:lnTo>
                  <a:lnTo>
                    <a:pt x="273" y="658"/>
                  </a:lnTo>
                  <a:lnTo>
                    <a:pt x="269" y="646"/>
                  </a:lnTo>
                  <a:lnTo>
                    <a:pt x="267" y="643"/>
                  </a:lnTo>
                  <a:lnTo>
                    <a:pt x="267" y="639"/>
                  </a:lnTo>
                  <a:lnTo>
                    <a:pt x="269" y="637"/>
                  </a:lnTo>
                  <a:lnTo>
                    <a:pt x="275" y="631"/>
                  </a:lnTo>
                  <a:lnTo>
                    <a:pt x="275" y="627"/>
                  </a:lnTo>
                  <a:lnTo>
                    <a:pt x="275" y="625"/>
                  </a:lnTo>
                  <a:lnTo>
                    <a:pt x="275" y="622"/>
                  </a:lnTo>
                  <a:lnTo>
                    <a:pt x="279" y="620"/>
                  </a:lnTo>
                  <a:lnTo>
                    <a:pt x="280" y="620"/>
                  </a:lnTo>
                  <a:lnTo>
                    <a:pt x="282" y="616"/>
                  </a:lnTo>
                  <a:lnTo>
                    <a:pt x="280" y="616"/>
                  </a:lnTo>
                  <a:lnTo>
                    <a:pt x="280" y="614"/>
                  </a:lnTo>
                  <a:lnTo>
                    <a:pt x="279" y="610"/>
                  </a:lnTo>
                  <a:lnTo>
                    <a:pt x="275" y="608"/>
                  </a:lnTo>
                  <a:lnTo>
                    <a:pt x="273" y="608"/>
                  </a:lnTo>
                  <a:lnTo>
                    <a:pt x="263" y="603"/>
                  </a:lnTo>
                  <a:lnTo>
                    <a:pt x="263" y="599"/>
                  </a:lnTo>
                  <a:lnTo>
                    <a:pt x="263" y="597"/>
                  </a:lnTo>
                  <a:lnTo>
                    <a:pt x="263" y="595"/>
                  </a:lnTo>
                  <a:lnTo>
                    <a:pt x="267" y="595"/>
                  </a:lnTo>
                  <a:lnTo>
                    <a:pt x="269" y="593"/>
                  </a:lnTo>
                  <a:lnTo>
                    <a:pt x="267" y="587"/>
                  </a:lnTo>
                  <a:lnTo>
                    <a:pt x="267" y="583"/>
                  </a:lnTo>
                  <a:lnTo>
                    <a:pt x="261" y="582"/>
                  </a:lnTo>
                  <a:lnTo>
                    <a:pt x="256" y="576"/>
                  </a:lnTo>
                  <a:lnTo>
                    <a:pt x="252" y="572"/>
                  </a:lnTo>
                  <a:lnTo>
                    <a:pt x="250" y="566"/>
                  </a:lnTo>
                  <a:lnTo>
                    <a:pt x="244" y="561"/>
                  </a:lnTo>
                  <a:lnTo>
                    <a:pt x="235" y="555"/>
                  </a:lnTo>
                  <a:lnTo>
                    <a:pt x="235" y="549"/>
                  </a:lnTo>
                  <a:lnTo>
                    <a:pt x="231" y="547"/>
                  </a:lnTo>
                  <a:lnTo>
                    <a:pt x="231" y="541"/>
                  </a:lnTo>
                  <a:lnTo>
                    <a:pt x="233" y="536"/>
                  </a:lnTo>
                  <a:lnTo>
                    <a:pt x="229" y="534"/>
                  </a:lnTo>
                  <a:lnTo>
                    <a:pt x="219" y="528"/>
                  </a:lnTo>
                  <a:lnTo>
                    <a:pt x="212" y="524"/>
                  </a:lnTo>
                  <a:lnTo>
                    <a:pt x="208" y="524"/>
                  </a:lnTo>
                  <a:lnTo>
                    <a:pt x="208" y="530"/>
                  </a:lnTo>
                  <a:lnTo>
                    <a:pt x="212" y="534"/>
                  </a:lnTo>
                  <a:lnTo>
                    <a:pt x="212" y="536"/>
                  </a:lnTo>
                  <a:lnTo>
                    <a:pt x="208" y="540"/>
                  </a:lnTo>
                  <a:lnTo>
                    <a:pt x="206" y="541"/>
                  </a:lnTo>
                  <a:lnTo>
                    <a:pt x="206" y="545"/>
                  </a:lnTo>
                  <a:lnTo>
                    <a:pt x="202" y="547"/>
                  </a:lnTo>
                  <a:lnTo>
                    <a:pt x="200" y="547"/>
                  </a:lnTo>
                  <a:lnTo>
                    <a:pt x="196" y="547"/>
                  </a:lnTo>
                  <a:lnTo>
                    <a:pt x="196" y="545"/>
                  </a:lnTo>
                  <a:lnTo>
                    <a:pt x="194" y="541"/>
                  </a:lnTo>
                  <a:lnTo>
                    <a:pt x="189" y="541"/>
                  </a:lnTo>
                  <a:lnTo>
                    <a:pt x="187" y="540"/>
                  </a:lnTo>
                  <a:lnTo>
                    <a:pt x="179" y="536"/>
                  </a:lnTo>
                  <a:lnTo>
                    <a:pt x="179" y="534"/>
                  </a:lnTo>
                  <a:lnTo>
                    <a:pt x="173" y="526"/>
                  </a:lnTo>
                  <a:lnTo>
                    <a:pt x="170" y="519"/>
                  </a:lnTo>
                  <a:lnTo>
                    <a:pt x="170" y="515"/>
                  </a:lnTo>
                  <a:lnTo>
                    <a:pt x="168" y="513"/>
                  </a:lnTo>
                  <a:lnTo>
                    <a:pt x="170" y="507"/>
                  </a:lnTo>
                  <a:lnTo>
                    <a:pt x="170" y="503"/>
                  </a:lnTo>
                  <a:lnTo>
                    <a:pt x="168" y="498"/>
                  </a:lnTo>
                  <a:lnTo>
                    <a:pt x="168" y="494"/>
                  </a:lnTo>
                  <a:lnTo>
                    <a:pt x="168" y="488"/>
                  </a:lnTo>
                  <a:lnTo>
                    <a:pt x="172" y="486"/>
                  </a:lnTo>
                  <a:lnTo>
                    <a:pt x="172" y="482"/>
                  </a:lnTo>
                  <a:lnTo>
                    <a:pt x="168" y="480"/>
                  </a:lnTo>
                  <a:lnTo>
                    <a:pt x="166" y="477"/>
                  </a:lnTo>
                  <a:lnTo>
                    <a:pt x="168" y="471"/>
                  </a:lnTo>
                  <a:lnTo>
                    <a:pt x="168" y="469"/>
                  </a:lnTo>
                  <a:lnTo>
                    <a:pt x="173" y="459"/>
                  </a:lnTo>
                  <a:lnTo>
                    <a:pt x="173" y="458"/>
                  </a:lnTo>
                  <a:lnTo>
                    <a:pt x="172" y="456"/>
                  </a:lnTo>
                  <a:lnTo>
                    <a:pt x="166" y="458"/>
                  </a:lnTo>
                  <a:lnTo>
                    <a:pt x="156" y="463"/>
                  </a:lnTo>
                  <a:lnTo>
                    <a:pt x="151" y="463"/>
                  </a:lnTo>
                  <a:lnTo>
                    <a:pt x="145" y="463"/>
                  </a:lnTo>
                  <a:lnTo>
                    <a:pt x="143" y="465"/>
                  </a:lnTo>
                  <a:lnTo>
                    <a:pt x="141" y="469"/>
                  </a:lnTo>
                  <a:lnTo>
                    <a:pt x="139" y="469"/>
                  </a:lnTo>
                  <a:lnTo>
                    <a:pt x="133" y="469"/>
                  </a:lnTo>
                  <a:lnTo>
                    <a:pt x="130" y="469"/>
                  </a:lnTo>
                  <a:lnTo>
                    <a:pt x="128" y="469"/>
                  </a:lnTo>
                  <a:lnTo>
                    <a:pt x="120" y="475"/>
                  </a:lnTo>
                  <a:lnTo>
                    <a:pt x="120" y="477"/>
                  </a:lnTo>
                  <a:lnTo>
                    <a:pt x="114" y="482"/>
                  </a:lnTo>
                  <a:lnTo>
                    <a:pt x="112" y="488"/>
                  </a:lnTo>
                  <a:lnTo>
                    <a:pt x="109" y="492"/>
                  </a:lnTo>
                  <a:lnTo>
                    <a:pt x="107" y="492"/>
                  </a:lnTo>
                  <a:lnTo>
                    <a:pt x="103" y="492"/>
                  </a:lnTo>
                  <a:lnTo>
                    <a:pt x="97" y="488"/>
                  </a:lnTo>
                  <a:lnTo>
                    <a:pt x="93" y="486"/>
                  </a:lnTo>
                  <a:lnTo>
                    <a:pt x="93" y="482"/>
                  </a:lnTo>
                  <a:lnTo>
                    <a:pt x="93" y="480"/>
                  </a:lnTo>
                  <a:lnTo>
                    <a:pt x="97" y="459"/>
                  </a:lnTo>
                  <a:lnTo>
                    <a:pt x="99" y="450"/>
                  </a:lnTo>
                  <a:lnTo>
                    <a:pt x="99" y="446"/>
                  </a:lnTo>
                  <a:lnTo>
                    <a:pt x="99" y="444"/>
                  </a:lnTo>
                  <a:lnTo>
                    <a:pt x="97" y="444"/>
                  </a:lnTo>
                  <a:lnTo>
                    <a:pt x="95" y="444"/>
                  </a:lnTo>
                  <a:lnTo>
                    <a:pt x="91" y="444"/>
                  </a:lnTo>
                  <a:lnTo>
                    <a:pt x="89" y="444"/>
                  </a:lnTo>
                  <a:lnTo>
                    <a:pt x="84" y="444"/>
                  </a:lnTo>
                  <a:lnTo>
                    <a:pt x="80" y="444"/>
                  </a:lnTo>
                  <a:lnTo>
                    <a:pt x="80" y="440"/>
                  </a:lnTo>
                  <a:lnTo>
                    <a:pt x="78" y="435"/>
                  </a:lnTo>
                  <a:lnTo>
                    <a:pt x="74" y="433"/>
                  </a:lnTo>
                  <a:lnTo>
                    <a:pt x="67" y="427"/>
                  </a:lnTo>
                  <a:lnTo>
                    <a:pt x="63" y="421"/>
                  </a:lnTo>
                  <a:lnTo>
                    <a:pt x="63" y="416"/>
                  </a:lnTo>
                  <a:lnTo>
                    <a:pt x="63" y="412"/>
                  </a:lnTo>
                  <a:lnTo>
                    <a:pt x="63" y="406"/>
                  </a:lnTo>
                  <a:lnTo>
                    <a:pt x="61" y="400"/>
                  </a:lnTo>
                  <a:lnTo>
                    <a:pt x="57" y="400"/>
                  </a:lnTo>
                  <a:lnTo>
                    <a:pt x="55" y="400"/>
                  </a:lnTo>
                  <a:lnTo>
                    <a:pt x="47" y="400"/>
                  </a:lnTo>
                  <a:lnTo>
                    <a:pt x="42" y="400"/>
                  </a:lnTo>
                  <a:lnTo>
                    <a:pt x="36" y="400"/>
                  </a:lnTo>
                  <a:lnTo>
                    <a:pt x="36" y="396"/>
                  </a:lnTo>
                  <a:lnTo>
                    <a:pt x="25" y="381"/>
                  </a:lnTo>
                  <a:lnTo>
                    <a:pt x="19" y="368"/>
                  </a:lnTo>
                  <a:lnTo>
                    <a:pt x="17" y="364"/>
                  </a:lnTo>
                  <a:lnTo>
                    <a:pt x="11" y="360"/>
                  </a:lnTo>
                  <a:lnTo>
                    <a:pt x="9" y="355"/>
                  </a:lnTo>
                  <a:lnTo>
                    <a:pt x="5" y="353"/>
                  </a:lnTo>
                  <a:lnTo>
                    <a:pt x="2" y="353"/>
                  </a:lnTo>
                  <a:lnTo>
                    <a:pt x="0" y="353"/>
                  </a:lnTo>
                  <a:lnTo>
                    <a:pt x="0" y="349"/>
                  </a:lnTo>
                  <a:lnTo>
                    <a:pt x="0" y="341"/>
                  </a:lnTo>
                  <a:lnTo>
                    <a:pt x="5" y="330"/>
                  </a:lnTo>
                  <a:lnTo>
                    <a:pt x="5" y="326"/>
                  </a:lnTo>
                  <a:lnTo>
                    <a:pt x="5" y="322"/>
                  </a:lnTo>
                  <a:lnTo>
                    <a:pt x="5" y="318"/>
                  </a:lnTo>
                  <a:lnTo>
                    <a:pt x="5" y="313"/>
                  </a:lnTo>
                  <a:lnTo>
                    <a:pt x="5" y="307"/>
                  </a:lnTo>
                  <a:lnTo>
                    <a:pt x="5" y="305"/>
                  </a:lnTo>
                  <a:lnTo>
                    <a:pt x="9" y="295"/>
                  </a:lnTo>
                  <a:lnTo>
                    <a:pt x="9" y="288"/>
                  </a:lnTo>
                  <a:lnTo>
                    <a:pt x="13" y="284"/>
                  </a:lnTo>
                  <a:lnTo>
                    <a:pt x="15" y="284"/>
                  </a:lnTo>
                  <a:lnTo>
                    <a:pt x="25" y="282"/>
                  </a:lnTo>
                  <a:lnTo>
                    <a:pt x="25" y="278"/>
                  </a:lnTo>
                  <a:lnTo>
                    <a:pt x="19" y="278"/>
                  </a:lnTo>
                  <a:lnTo>
                    <a:pt x="15" y="276"/>
                  </a:lnTo>
                  <a:lnTo>
                    <a:pt x="13" y="274"/>
                  </a:lnTo>
                  <a:lnTo>
                    <a:pt x="13" y="269"/>
                  </a:lnTo>
                  <a:lnTo>
                    <a:pt x="9" y="263"/>
                  </a:lnTo>
                  <a:lnTo>
                    <a:pt x="13" y="261"/>
                  </a:lnTo>
                  <a:lnTo>
                    <a:pt x="15" y="255"/>
                  </a:lnTo>
                  <a:lnTo>
                    <a:pt x="19" y="250"/>
                  </a:lnTo>
                  <a:lnTo>
                    <a:pt x="19" y="246"/>
                  </a:lnTo>
                  <a:lnTo>
                    <a:pt x="21" y="240"/>
                  </a:lnTo>
                  <a:lnTo>
                    <a:pt x="25" y="230"/>
                  </a:lnTo>
                  <a:lnTo>
                    <a:pt x="26" y="227"/>
                  </a:lnTo>
                  <a:lnTo>
                    <a:pt x="30" y="221"/>
                  </a:lnTo>
                  <a:lnTo>
                    <a:pt x="36" y="215"/>
                  </a:lnTo>
                  <a:lnTo>
                    <a:pt x="40" y="213"/>
                  </a:lnTo>
                  <a:lnTo>
                    <a:pt x="42" y="213"/>
                  </a:lnTo>
                  <a:lnTo>
                    <a:pt x="47" y="213"/>
                  </a:lnTo>
                  <a:lnTo>
                    <a:pt x="51" y="209"/>
                  </a:lnTo>
                  <a:lnTo>
                    <a:pt x="51" y="208"/>
                  </a:lnTo>
                  <a:lnTo>
                    <a:pt x="55" y="204"/>
                  </a:lnTo>
                  <a:lnTo>
                    <a:pt x="57" y="198"/>
                  </a:lnTo>
                  <a:lnTo>
                    <a:pt x="57" y="185"/>
                  </a:lnTo>
                  <a:lnTo>
                    <a:pt x="61" y="183"/>
                  </a:lnTo>
                  <a:lnTo>
                    <a:pt x="63" y="181"/>
                  </a:lnTo>
                  <a:lnTo>
                    <a:pt x="72" y="177"/>
                  </a:lnTo>
                  <a:lnTo>
                    <a:pt x="78" y="177"/>
                  </a:lnTo>
                  <a:lnTo>
                    <a:pt x="84" y="171"/>
                  </a:lnTo>
                  <a:lnTo>
                    <a:pt x="88" y="171"/>
                  </a:lnTo>
                  <a:lnTo>
                    <a:pt x="89" y="171"/>
                  </a:lnTo>
                  <a:lnTo>
                    <a:pt x="89" y="175"/>
                  </a:lnTo>
                  <a:lnTo>
                    <a:pt x="95" y="175"/>
                  </a:lnTo>
                  <a:lnTo>
                    <a:pt x="97" y="181"/>
                  </a:lnTo>
                  <a:lnTo>
                    <a:pt x="103" y="183"/>
                  </a:lnTo>
                  <a:lnTo>
                    <a:pt x="105" y="183"/>
                  </a:lnTo>
                  <a:lnTo>
                    <a:pt x="109" y="183"/>
                  </a:lnTo>
                  <a:lnTo>
                    <a:pt x="116" y="181"/>
                  </a:lnTo>
                  <a:lnTo>
                    <a:pt x="120" y="181"/>
                  </a:lnTo>
                  <a:lnTo>
                    <a:pt x="122" y="183"/>
                  </a:lnTo>
                  <a:lnTo>
                    <a:pt x="128" y="185"/>
                  </a:lnTo>
                  <a:lnTo>
                    <a:pt x="128" y="187"/>
                  </a:lnTo>
                  <a:lnTo>
                    <a:pt x="131" y="185"/>
                  </a:lnTo>
                  <a:lnTo>
                    <a:pt x="133" y="185"/>
                  </a:lnTo>
                  <a:lnTo>
                    <a:pt x="137" y="181"/>
                  </a:lnTo>
                  <a:lnTo>
                    <a:pt x="139" y="177"/>
                  </a:lnTo>
                  <a:lnTo>
                    <a:pt x="143" y="175"/>
                  </a:lnTo>
                  <a:lnTo>
                    <a:pt x="147" y="171"/>
                  </a:lnTo>
                  <a:lnTo>
                    <a:pt x="152" y="171"/>
                  </a:lnTo>
                  <a:lnTo>
                    <a:pt x="158" y="175"/>
                  </a:lnTo>
                  <a:lnTo>
                    <a:pt x="158" y="177"/>
                  </a:lnTo>
                  <a:lnTo>
                    <a:pt x="166" y="183"/>
                  </a:lnTo>
                  <a:lnTo>
                    <a:pt x="166" y="185"/>
                  </a:lnTo>
                  <a:lnTo>
                    <a:pt x="170" y="185"/>
                  </a:lnTo>
                  <a:lnTo>
                    <a:pt x="172" y="183"/>
                  </a:lnTo>
                  <a:lnTo>
                    <a:pt x="177" y="175"/>
                  </a:lnTo>
                  <a:lnTo>
                    <a:pt x="181" y="171"/>
                  </a:lnTo>
                  <a:lnTo>
                    <a:pt x="187" y="171"/>
                  </a:lnTo>
                  <a:lnTo>
                    <a:pt x="191" y="175"/>
                  </a:lnTo>
                  <a:lnTo>
                    <a:pt x="193" y="175"/>
                  </a:lnTo>
                  <a:lnTo>
                    <a:pt x="198" y="179"/>
                  </a:lnTo>
                  <a:lnTo>
                    <a:pt x="202" y="179"/>
                  </a:lnTo>
                  <a:lnTo>
                    <a:pt x="204" y="181"/>
                  </a:lnTo>
                  <a:lnTo>
                    <a:pt x="210" y="185"/>
                  </a:lnTo>
                  <a:lnTo>
                    <a:pt x="214" y="185"/>
                  </a:lnTo>
                  <a:lnTo>
                    <a:pt x="214" y="183"/>
                  </a:lnTo>
                  <a:lnTo>
                    <a:pt x="217" y="181"/>
                  </a:lnTo>
                  <a:lnTo>
                    <a:pt x="219" y="179"/>
                  </a:lnTo>
                  <a:lnTo>
                    <a:pt x="225" y="179"/>
                  </a:lnTo>
                  <a:lnTo>
                    <a:pt x="229" y="179"/>
                  </a:lnTo>
                  <a:lnTo>
                    <a:pt x="235" y="179"/>
                  </a:lnTo>
                  <a:lnTo>
                    <a:pt x="240" y="175"/>
                  </a:lnTo>
                  <a:lnTo>
                    <a:pt x="246" y="169"/>
                  </a:lnTo>
                  <a:lnTo>
                    <a:pt x="250" y="169"/>
                  </a:lnTo>
                  <a:lnTo>
                    <a:pt x="252" y="168"/>
                  </a:lnTo>
                  <a:lnTo>
                    <a:pt x="261" y="168"/>
                  </a:lnTo>
                  <a:lnTo>
                    <a:pt x="263" y="168"/>
                  </a:lnTo>
                  <a:lnTo>
                    <a:pt x="269" y="166"/>
                  </a:lnTo>
                  <a:lnTo>
                    <a:pt x="275" y="166"/>
                  </a:lnTo>
                  <a:lnTo>
                    <a:pt x="280" y="166"/>
                  </a:lnTo>
                  <a:lnTo>
                    <a:pt x="282" y="166"/>
                  </a:lnTo>
                  <a:lnTo>
                    <a:pt x="284" y="168"/>
                  </a:lnTo>
                  <a:lnTo>
                    <a:pt x="290" y="173"/>
                  </a:lnTo>
                  <a:lnTo>
                    <a:pt x="294" y="173"/>
                  </a:lnTo>
                  <a:lnTo>
                    <a:pt x="296" y="173"/>
                  </a:lnTo>
                  <a:lnTo>
                    <a:pt x="300" y="166"/>
                  </a:lnTo>
                  <a:lnTo>
                    <a:pt x="300" y="160"/>
                  </a:lnTo>
                  <a:lnTo>
                    <a:pt x="303" y="154"/>
                  </a:lnTo>
                  <a:lnTo>
                    <a:pt x="300" y="150"/>
                  </a:lnTo>
                  <a:lnTo>
                    <a:pt x="298" y="148"/>
                  </a:lnTo>
                  <a:lnTo>
                    <a:pt x="292" y="145"/>
                  </a:lnTo>
                  <a:lnTo>
                    <a:pt x="280" y="141"/>
                  </a:lnTo>
                  <a:lnTo>
                    <a:pt x="279" y="139"/>
                  </a:lnTo>
                  <a:lnTo>
                    <a:pt x="277" y="137"/>
                  </a:lnTo>
                  <a:lnTo>
                    <a:pt x="277" y="135"/>
                  </a:lnTo>
                  <a:lnTo>
                    <a:pt x="277" y="131"/>
                  </a:lnTo>
                  <a:lnTo>
                    <a:pt x="279" y="129"/>
                  </a:lnTo>
                  <a:lnTo>
                    <a:pt x="280" y="124"/>
                  </a:lnTo>
                  <a:lnTo>
                    <a:pt x="279" y="120"/>
                  </a:lnTo>
                  <a:lnTo>
                    <a:pt x="277" y="118"/>
                  </a:lnTo>
                  <a:lnTo>
                    <a:pt x="271" y="118"/>
                  </a:lnTo>
                  <a:lnTo>
                    <a:pt x="265" y="120"/>
                  </a:lnTo>
                  <a:lnTo>
                    <a:pt x="265" y="118"/>
                  </a:lnTo>
                  <a:lnTo>
                    <a:pt x="261" y="118"/>
                  </a:lnTo>
                  <a:lnTo>
                    <a:pt x="259" y="114"/>
                  </a:lnTo>
                  <a:lnTo>
                    <a:pt x="259" y="112"/>
                  </a:lnTo>
                  <a:lnTo>
                    <a:pt x="259" y="105"/>
                  </a:lnTo>
                  <a:lnTo>
                    <a:pt x="259" y="103"/>
                  </a:lnTo>
                  <a:lnTo>
                    <a:pt x="261" y="103"/>
                  </a:lnTo>
                  <a:lnTo>
                    <a:pt x="267" y="103"/>
                  </a:lnTo>
                  <a:lnTo>
                    <a:pt x="277" y="103"/>
                  </a:lnTo>
                  <a:lnTo>
                    <a:pt x="280" y="101"/>
                  </a:lnTo>
                  <a:lnTo>
                    <a:pt x="282" y="103"/>
                  </a:lnTo>
                  <a:lnTo>
                    <a:pt x="288" y="103"/>
                  </a:lnTo>
                  <a:lnTo>
                    <a:pt x="288" y="101"/>
                  </a:lnTo>
                  <a:lnTo>
                    <a:pt x="290" y="91"/>
                  </a:lnTo>
                  <a:lnTo>
                    <a:pt x="296" y="82"/>
                  </a:lnTo>
                  <a:lnTo>
                    <a:pt x="298" y="82"/>
                  </a:lnTo>
                  <a:lnTo>
                    <a:pt x="301" y="80"/>
                  </a:lnTo>
                  <a:lnTo>
                    <a:pt x="301" y="76"/>
                  </a:lnTo>
                  <a:lnTo>
                    <a:pt x="301" y="74"/>
                  </a:lnTo>
                  <a:lnTo>
                    <a:pt x="301" y="70"/>
                  </a:lnTo>
                  <a:lnTo>
                    <a:pt x="292" y="64"/>
                  </a:lnTo>
                  <a:lnTo>
                    <a:pt x="292" y="63"/>
                  </a:lnTo>
                  <a:lnTo>
                    <a:pt x="290" y="55"/>
                  </a:lnTo>
                  <a:lnTo>
                    <a:pt x="290" y="53"/>
                  </a:lnTo>
                  <a:lnTo>
                    <a:pt x="290" y="49"/>
                  </a:lnTo>
                  <a:lnTo>
                    <a:pt x="292" y="47"/>
                  </a:lnTo>
                  <a:lnTo>
                    <a:pt x="298" y="47"/>
                  </a:lnTo>
                  <a:lnTo>
                    <a:pt x="305" y="45"/>
                  </a:lnTo>
                  <a:lnTo>
                    <a:pt x="305" y="43"/>
                  </a:lnTo>
                  <a:lnTo>
                    <a:pt x="307" y="42"/>
                  </a:lnTo>
                  <a:lnTo>
                    <a:pt x="307" y="38"/>
                  </a:lnTo>
                  <a:lnTo>
                    <a:pt x="307" y="32"/>
                  </a:lnTo>
                  <a:lnTo>
                    <a:pt x="305" y="26"/>
                  </a:lnTo>
                  <a:lnTo>
                    <a:pt x="301" y="23"/>
                  </a:lnTo>
                  <a:lnTo>
                    <a:pt x="301" y="21"/>
                  </a:lnTo>
                  <a:lnTo>
                    <a:pt x="301" y="17"/>
                  </a:lnTo>
                  <a:lnTo>
                    <a:pt x="305" y="17"/>
                  </a:lnTo>
                  <a:lnTo>
                    <a:pt x="311" y="15"/>
                  </a:lnTo>
                  <a:lnTo>
                    <a:pt x="313" y="17"/>
                  </a:lnTo>
                  <a:lnTo>
                    <a:pt x="317" y="17"/>
                  </a:lnTo>
                  <a:lnTo>
                    <a:pt x="319" y="15"/>
                  </a:lnTo>
                  <a:lnTo>
                    <a:pt x="322" y="15"/>
                  </a:lnTo>
                  <a:lnTo>
                    <a:pt x="319" y="9"/>
                  </a:lnTo>
                  <a:lnTo>
                    <a:pt x="319" y="0"/>
                  </a:lnTo>
                  <a:lnTo>
                    <a:pt x="319" y="0"/>
                  </a:lnTo>
                  <a:lnTo>
                    <a:pt x="322" y="0"/>
                  </a:lnTo>
                  <a:lnTo>
                    <a:pt x="324" y="0"/>
                  </a:lnTo>
                  <a:lnTo>
                    <a:pt x="326" y="0"/>
                  </a:lnTo>
                  <a:lnTo>
                    <a:pt x="332" y="0"/>
                  </a:lnTo>
                  <a:lnTo>
                    <a:pt x="340" y="2"/>
                  </a:lnTo>
                  <a:lnTo>
                    <a:pt x="343" y="3"/>
                  </a:lnTo>
                  <a:lnTo>
                    <a:pt x="340" y="3"/>
                  </a:lnTo>
                  <a:lnTo>
                    <a:pt x="338" y="3"/>
                  </a:lnTo>
                  <a:lnTo>
                    <a:pt x="334" y="7"/>
                  </a:lnTo>
                  <a:lnTo>
                    <a:pt x="334" y="7"/>
                  </a:lnTo>
                  <a:close/>
                </a:path>
              </a:pathLst>
            </a:custGeom>
            <a:solidFill>
              <a:schemeClr val="bg2"/>
            </a:solid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uk-UA" dirty="0"/>
            </a:p>
          </p:txBody>
        </p:sp>
        <p:sp>
          <p:nvSpPr>
            <p:cNvPr id="53" name="Freeform 10">
              <a:extLst>
                <a:ext uri="{FF2B5EF4-FFF2-40B4-BE49-F238E27FC236}">
                  <a16:creationId xmlns:a16="http://schemas.microsoft.com/office/drawing/2014/main" id="{76BF9D58-172B-9F55-F741-D9DB5860DDFA}"/>
                </a:ext>
              </a:extLst>
            </p:cNvPr>
            <p:cNvSpPr>
              <a:spLocks/>
            </p:cNvSpPr>
            <p:nvPr/>
          </p:nvSpPr>
          <p:spPr bwMode="auto">
            <a:xfrm>
              <a:off x="1993" y="440"/>
              <a:ext cx="488" cy="462"/>
            </a:xfrm>
            <a:custGeom>
              <a:avLst/>
              <a:gdLst>
                <a:gd name="T0" fmla="*/ 394 w 976"/>
                <a:gd name="T1" fmla="*/ 38 h 923"/>
                <a:gd name="T2" fmla="*/ 430 w 976"/>
                <a:gd name="T3" fmla="*/ 85 h 923"/>
                <a:gd name="T4" fmla="*/ 472 w 976"/>
                <a:gd name="T5" fmla="*/ 70 h 923"/>
                <a:gd name="T6" fmla="*/ 504 w 976"/>
                <a:gd name="T7" fmla="*/ 78 h 923"/>
                <a:gd name="T8" fmla="*/ 522 w 976"/>
                <a:gd name="T9" fmla="*/ 110 h 923"/>
                <a:gd name="T10" fmla="*/ 577 w 976"/>
                <a:gd name="T11" fmla="*/ 68 h 923"/>
                <a:gd name="T12" fmla="*/ 636 w 976"/>
                <a:gd name="T13" fmla="*/ 53 h 923"/>
                <a:gd name="T14" fmla="*/ 709 w 976"/>
                <a:gd name="T15" fmla="*/ 32 h 923"/>
                <a:gd name="T16" fmla="*/ 764 w 976"/>
                <a:gd name="T17" fmla="*/ 3 h 923"/>
                <a:gd name="T18" fmla="*/ 798 w 976"/>
                <a:gd name="T19" fmla="*/ 49 h 923"/>
                <a:gd name="T20" fmla="*/ 827 w 976"/>
                <a:gd name="T21" fmla="*/ 72 h 923"/>
                <a:gd name="T22" fmla="*/ 856 w 976"/>
                <a:gd name="T23" fmla="*/ 143 h 923"/>
                <a:gd name="T24" fmla="*/ 917 w 976"/>
                <a:gd name="T25" fmla="*/ 169 h 923"/>
                <a:gd name="T26" fmla="*/ 953 w 976"/>
                <a:gd name="T27" fmla="*/ 223 h 923"/>
                <a:gd name="T28" fmla="*/ 959 w 976"/>
                <a:gd name="T29" fmla="*/ 276 h 923"/>
                <a:gd name="T30" fmla="*/ 944 w 976"/>
                <a:gd name="T31" fmla="*/ 314 h 923"/>
                <a:gd name="T32" fmla="*/ 967 w 976"/>
                <a:gd name="T33" fmla="*/ 349 h 923"/>
                <a:gd name="T34" fmla="*/ 930 w 976"/>
                <a:gd name="T35" fmla="*/ 393 h 923"/>
                <a:gd name="T36" fmla="*/ 919 w 976"/>
                <a:gd name="T37" fmla="*/ 448 h 923"/>
                <a:gd name="T38" fmla="*/ 936 w 976"/>
                <a:gd name="T39" fmla="*/ 494 h 923"/>
                <a:gd name="T40" fmla="*/ 944 w 976"/>
                <a:gd name="T41" fmla="*/ 540 h 923"/>
                <a:gd name="T42" fmla="*/ 890 w 976"/>
                <a:gd name="T43" fmla="*/ 562 h 923"/>
                <a:gd name="T44" fmla="*/ 821 w 976"/>
                <a:gd name="T45" fmla="*/ 583 h 923"/>
                <a:gd name="T46" fmla="*/ 821 w 976"/>
                <a:gd name="T47" fmla="*/ 637 h 923"/>
                <a:gd name="T48" fmla="*/ 777 w 976"/>
                <a:gd name="T49" fmla="*/ 677 h 923"/>
                <a:gd name="T50" fmla="*/ 764 w 976"/>
                <a:gd name="T51" fmla="*/ 706 h 923"/>
                <a:gd name="T52" fmla="*/ 732 w 976"/>
                <a:gd name="T53" fmla="*/ 742 h 923"/>
                <a:gd name="T54" fmla="*/ 705 w 976"/>
                <a:gd name="T55" fmla="*/ 755 h 923"/>
                <a:gd name="T56" fmla="*/ 680 w 976"/>
                <a:gd name="T57" fmla="*/ 795 h 923"/>
                <a:gd name="T58" fmla="*/ 636 w 976"/>
                <a:gd name="T59" fmla="*/ 780 h 923"/>
                <a:gd name="T60" fmla="*/ 592 w 976"/>
                <a:gd name="T61" fmla="*/ 793 h 923"/>
                <a:gd name="T62" fmla="*/ 588 w 976"/>
                <a:gd name="T63" fmla="*/ 832 h 923"/>
                <a:gd name="T64" fmla="*/ 581 w 976"/>
                <a:gd name="T65" fmla="*/ 868 h 923"/>
                <a:gd name="T66" fmla="*/ 516 w 976"/>
                <a:gd name="T67" fmla="*/ 860 h 923"/>
                <a:gd name="T68" fmla="*/ 474 w 976"/>
                <a:gd name="T69" fmla="*/ 917 h 923"/>
                <a:gd name="T70" fmla="*/ 443 w 976"/>
                <a:gd name="T71" fmla="*/ 885 h 923"/>
                <a:gd name="T72" fmla="*/ 409 w 976"/>
                <a:gd name="T73" fmla="*/ 833 h 923"/>
                <a:gd name="T74" fmla="*/ 382 w 976"/>
                <a:gd name="T75" fmla="*/ 791 h 923"/>
                <a:gd name="T76" fmla="*/ 375 w 976"/>
                <a:gd name="T77" fmla="*/ 744 h 923"/>
                <a:gd name="T78" fmla="*/ 325 w 976"/>
                <a:gd name="T79" fmla="*/ 723 h 923"/>
                <a:gd name="T80" fmla="*/ 266 w 976"/>
                <a:gd name="T81" fmla="*/ 730 h 923"/>
                <a:gd name="T82" fmla="*/ 233 w 976"/>
                <a:gd name="T83" fmla="*/ 725 h 923"/>
                <a:gd name="T84" fmla="*/ 174 w 976"/>
                <a:gd name="T85" fmla="*/ 698 h 923"/>
                <a:gd name="T86" fmla="*/ 113 w 976"/>
                <a:gd name="T87" fmla="*/ 650 h 923"/>
                <a:gd name="T88" fmla="*/ 62 w 976"/>
                <a:gd name="T89" fmla="*/ 641 h 923"/>
                <a:gd name="T90" fmla="*/ 73 w 976"/>
                <a:gd name="T91" fmla="*/ 566 h 923"/>
                <a:gd name="T92" fmla="*/ 144 w 976"/>
                <a:gd name="T93" fmla="*/ 557 h 923"/>
                <a:gd name="T94" fmla="*/ 157 w 976"/>
                <a:gd name="T95" fmla="*/ 498 h 923"/>
                <a:gd name="T96" fmla="*/ 193 w 976"/>
                <a:gd name="T97" fmla="*/ 463 h 923"/>
                <a:gd name="T98" fmla="*/ 186 w 976"/>
                <a:gd name="T99" fmla="*/ 412 h 923"/>
                <a:gd name="T100" fmla="*/ 144 w 976"/>
                <a:gd name="T101" fmla="*/ 385 h 923"/>
                <a:gd name="T102" fmla="*/ 107 w 976"/>
                <a:gd name="T103" fmla="*/ 332 h 923"/>
                <a:gd name="T104" fmla="*/ 62 w 976"/>
                <a:gd name="T105" fmla="*/ 299 h 923"/>
                <a:gd name="T106" fmla="*/ 6 w 976"/>
                <a:gd name="T107" fmla="*/ 267 h 923"/>
                <a:gd name="T108" fmla="*/ 21 w 976"/>
                <a:gd name="T109" fmla="*/ 183 h 923"/>
                <a:gd name="T110" fmla="*/ 48 w 976"/>
                <a:gd name="T111" fmla="*/ 158 h 923"/>
                <a:gd name="T112" fmla="*/ 102 w 976"/>
                <a:gd name="T113" fmla="*/ 127 h 923"/>
                <a:gd name="T114" fmla="*/ 126 w 976"/>
                <a:gd name="T115" fmla="*/ 97 h 923"/>
                <a:gd name="T116" fmla="*/ 168 w 976"/>
                <a:gd name="T117" fmla="*/ 82 h 923"/>
                <a:gd name="T118" fmla="*/ 210 w 976"/>
                <a:gd name="T119" fmla="*/ 74 h 923"/>
                <a:gd name="T120" fmla="*/ 243 w 976"/>
                <a:gd name="T121" fmla="*/ 59 h 923"/>
                <a:gd name="T122" fmla="*/ 287 w 976"/>
                <a:gd name="T123" fmla="*/ 21 h 923"/>
                <a:gd name="T124" fmla="*/ 346 w 976"/>
                <a:gd name="T125" fmla="*/ 9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76" h="923">
                  <a:moveTo>
                    <a:pt x="350" y="9"/>
                  </a:moveTo>
                  <a:lnTo>
                    <a:pt x="352" y="11"/>
                  </a:lnTo>
                  <a:lnTo>
                    <a:pt x="356" y="11"/>
                  </a:lnTo>
                  <a:lnTo>
                    <a:pt x="357" y="15"/>
                  </a:lnTo>
                  <a:lnTo>
                    <a:pt x="361" y="15"/>
                  </a:lnTo>
                  <a:lnTo>
                    <a:pt x="365" y="15"/>
                  </a:lnTo>
                  <a:lnTo>
                    <a:pt x="367" y="15"/>
                  </a:lnTo>
                  <a:lnTo>
                    <a:pt x="371" y="15"/>
                  </a:lnTo>
                  <a:lnTo>
                    <a:pt x="375" y="15"/>
                  </a:lnTo>
                  <a:lnTo>
                    <a:pt x="373" y="17"/>
                  </a:lnTo>
                  <a:lnTo>
                    <a:pt x="378" y="21"/>
                  </a:lnTo>
                  <a:lnTo>
                    <a:pt x="378" y="23"/>
                  </a:lnTo>
                  <a:lnTo>
                    <a:pt x="382" y="28"/>
                  </a:lnTo>
                  <a:lnTo>
                    <a:pt x="384" y="32"/>
                  </a:lnTo>
                  <a:lnTo>
                    <a:pt x="388" y="28"/>
                  </a:lnTo>
                  <a:lnTo>
                    <a:pt x="390" y="32"/>
                  </a:lnTo>
                  <a:lnTo>
                    <a:pt x="392" y="34"/>
                  </a:lnTo>
                  <a:lnTo>
                    <a:pt x="392" y="36"/>
                  </a:lnTo>
                  <a:lnTo>
                    <a:pt x="394" y="38"/>
                  </a:lnTo>
                  <a:lnTo>
                    <a:pt x="398" y="43"/>
                  </a:lnTo>
                  <a:lnTo>
                    <a:pt x="399" y="47"/>
                  </a:lnTo>
                  <a:lnTo>
                    <a:pt x="405" y="49"/>
                  </a:lnTo>
                  <a:lnTo>
                    <a:pt x="405" y="53"/>
                  </a:lnTo>
                  <a:lnTo>
                    <a:pt x="411" y="53"/>
                  </a:lnTo>
                  <a:lnTo>
                    <a:pt x="415" y="55"/>
                  </a:lnTo>
                  <a:lnTo>
                    <a:pt x="415" y="59"/>
                  </a:lnTo>
                  <a:lnTo>
                    <a:pt x="415" y="61"/>
                  </a:lnTo>
                  <a:lnTo>
                    <a:pt x="411" y="64"/>
                  </a:lnTo>
                  <a:lnTo>
                    <a:pt x="417" y="72"/>
                  </a:lnTo>
                  <a:lnTo>
                    <a:pt x="420" y="72"/>
                  </a:lnTo>
                  <a:lnTo>
                    <a:pt x="417" y="76"/>
                  </a:lnTo>
                  <a:lnTo>
                    <a:pt x="417" y="78"/>
                  </a:lnTo>
                  <a:lnTo>
                    <a:pt x="419" y="78"/>
                  </a:lnTo>
                  <a:lnTo>
                    <a:pt x="422" y="78"/>
                  </a:lnTo>
                  <a:lnTo>
                    <a:pt x="424" y="82"/>
                  </a:lnTo>
                  <a:lnTo>
                    <a:pt x="426" y="82"/>
                  </a:lnTo>
                  <a:lnTo>
                    <a:pt x="426" y="85"/>
                  </a:lnTo>
                  <a:lnTo>
                    <a:pt x="430" y="85"/>
                  </a:lnTo>
                  <a:lnTo>
                    <a:pt x="438" y="84"/>
                  </a:lnTo>
                  <a:lnTo>
                    <a:pt x="440" y="82"/>
                  </a:lnTo>
                  <a:lnTo>
                    <a:pt x="441" y="84"/>
                  </a:lnTo>
                  <a:lnTo>
                    <a:pt x="447" y="84"/>
                  </a:lnTo>
                  <a:lnTo>
                    <a:pt x="447" y="82"/>
                  </a:lnTo>
                  <a:lnTo>
                    <a:pt x="447" y="82"/>
                  </a:lnTo>
                  <a:lnTo>
                    <a:pt x="447" y="80"/>
                  </a:lnTo>
                  <a:lnTo>
                    <a:pt x="447" y="78"/>
                  </a:lnTo>
                  <a:lnTo>
                    <a:pt x="451" y="76"/>
                  </a:lnTo>
                  <a:lnTo>
                    <a:pt x="453" y="72"/>
                  </a:lnTo>
                  <a:lnTo>
                    <a:pt x="457" y="72"/>
                  </a:lnTo>
                  <a:lnTo>
                    <a:pt x="461" y="70"/>
                  </a:lnTo>
                  <a:lnTo>
                    <a:pt x="462" y="66"/>
                  </a:lnTo>
                  <a:lnTo>
                    <a:pt x="462" y="64"/>
                  </a:lnTo>
                  <a:lnTo>
                    <a:pt x="466" y="64"/>
                  </a:lnTo>
                  <a:lnTo>
                    <a:pt x="468" y="64"/>
                  </a:lnTo>
                  <a:lnTo>
                    <a:pt x="468" y="66"/>
                  </a:lnTo>
                  <a:lnTo>
                    <a:pt x="468" y="70"/>
                  </a:lnTo>
                  <a:lnTo>
                    <a:pt x="472" y="70"/>
                  </a:lnTo>
                  <a:lnTo>
                    <a:pt x="474" y="68"/>
                  </a:lnTo>
                  <a:lnTo>
                    <a:pt x="478" y="68"/>
                  </a:lnTo>
                  <a:lnTo>
                    <a:pt x="480" y="68"/>
                  </a:lnTo>
                  <a:lnTo>
                    <a:pt x="483" y="70"/>
                  </a:lnTo>
                  <a:lnTo>
                    <a:pt x="483" y="72"/>
                  </a:lnTo>
                  <a:lnTo>
                    <a:pt x="483" y="74"/>
                  </a:lnTo>
                  <a:lnTo>
                    <a:pt x="483" y="74"/>
                  </a:lnTo>
                  <a:lnTo>
                    <a:pt x="483" y="76"/>
                  </a:lnTo>
                  <a:lnTo>
                    <a:pt x="485" y="76"/>
                  </a:lnTo>
                  <a:lnTo>
                    <a:pt x="489" y="78"/>
                  </a:lnTo>
                  <a:lnTo>
                    <a:pt x="489" y="80"/>
                  </a:lnTo>
                  <a:lnTo>
                    <a:pt x="491" y="80"/>
                  </a:lnTo>
                  <a:lnTo>
                    <a:pt x="493" y="82"/>
                  </a:lnTo>
                  <a:lnTo>
                    <a:pt x="495" y="82"/>
                  </a:lnTo>
                  <a:lnTo>
                    <a:pt x="499" y="85"/>
                  </a:lnTo>
                  <a:lnTo>
                    <a:pt x="503" y="82"/>
                  </a:lnTo>
                  <a:lnTo>
                    <a:pt x="504" y="82"/>
                  </a:lnTo>
                  <a:lnTo>
                    <a:pt x="504" y="80"/>
                  </a:lnTo>
                  <a:lnTo>
                    <a:pt x="504" y="78"/>
                  </a:lnTo>
                  <a:lnTo>
                    <a:pt x="508" y="78"/>
                  </a:lnTo>
                  <a:lnTo>
                    <a:pt x="510" y="80"/>
                  </a:lnTo>
                  <a:lnTo>
                    <a:pt x="510" y="82"/>
                  </a:lnTo>
                  <a:lnTo>
                    <a:pt x="512" y="82"/>
                  </a:lnTo>
                  <a:lnTo>
                    <a:pt x="514" y="84"/>
                  </a:lnTo>
                  <a:lnTo>
                    <a:pt x="512" y="84"/>
                  </a:lnTo>
                  <a:lnTo>
                    <a:pt x="510" y="85"/>
                  </a:lnTo>
                  <a:lnTo>
                    <a:pt x="508" y="85"/>
                  </a:lnTo>
                  <a:lnTo>
                    <a:pt x="508" y="87"/>
                  </a:lnTo>
                  <a:lnTo>
                    <a:pt x="508" y="91"/>
                  </a:lnTo>
                  <a:lnTo>
                    <a:pt x="508" y="93"/>
                  </a:lnTo>
                  <a:lnTo>
                    <a:pt x="504" y="95"/>
                  </a:lnTo>
                  <a:lnTo>
                    <a:pt x="504" y="97"/>
                  </a:lnTo>
                  <a:lnTo>
                    <a:pt x="504" y="99"/>
                  </a:lnTo>
                  <a:lnTo>
                    <a:pt x="508" y="99"/>
                  </a:lnTo>
                  <a:lnTo>
                    <a:pt x="512" y="108"/>
                  </a:lnTo>
                  <a:lnTo>
                    <a:pt x="516" y="110"/>
                  </a:lnTo>
                  <a:lnTo>
                    <a:pt x="518" y="110"/>
                  </a:lnTo>
                  <a:lnTo>
                    <a:pt x="522" y="110"/>
                  </a:lnTo>
                  <a:lnTo>
                    <a:pt x="527" y="112"/>
                  </a:lnTo>
                  <a:lnTo>
                    <a:pt x="529" y="112"/>
                  </a:lnTo>
                  <a:lnTo>
                    <a:pt x="531" y="112"/>
                  </a:lnTo>
                  <a:lnTo>
                    <a:pt x="533" y="108"/>
                  </a:lnTo>
                  <a:lnTo>
                    <a:pt x="535" y="108"/>
                  </a:lnTo>
                  <a:lnTo>
                    <a:pt x="535" y="106"/>
                  </a:lnTo>
                  <a:lnTo>
                    <a:pt x="537" y="106"/>
                  </a:lnTo>
                  <a:lnTo>
                    <a:pt x="539" y="101"/>
                  </a:lnTo>
                  <a:lnTo>
                    <a:pt x="541" y="99"/>
                  </a:lnTo>
                  <a:lnTo>
                    <a:pt x="543" y="93"/>
                  </a:lnTo>
                  <a:lnTo>
                    <a:pt x="546" y="87"/>
                  </a:lnTo>
                  <a:lnTo>
                    <a:pt x="552" y="85"/>
                  </a:lnTo>
                  <a:lnTo>
                    <a:pt x="558" y="82"/>
                  </a:lnTo>
                  <a:lnTo>
                    <a:pt x="560" y="82"/>
                  </a:lnTo>
                  <a:lnTo>
                    <a:pt x="564" y="82"/>
                  </a:lnTo>
                  <a:lnTo>
                    <a:pt x="560" y="82"/>
                  </a:lnTo>
                  <a:lnTo>
                    <a:pt x="567" y="76"/>
                  </a:lnTo>
                  <a:lnTo>
                    <a:pt x="573" y="74"/>
                  </a:lnTo>
                  <a:lnTo>
                    <a:pt x="577" y="68"/>
                  </a:lnTo>
                  <a:lnTo>
                    <a:pt x="579" y="68"/>
                  </a:lnTo>
                  <a:lnTo>
                    <a:pt x="583" y="68"/>
                  </a:lnTo>
                  <a:lnTo>
                    <a:pt x="587" y="66"/>
                  </a:lnTo>
                  <a:lnTo>
                    <a:pt x="588" y="61"/>
                  </a:lnTo>
                  <a:lnTo>
                    <a:pt x="588" y="59"/>
                  </a:lnTo>
                  <a:lnTo>
                    <a:pt x="592" y="59"/>
                  </a:lnTo>
                  <a:lnTo>
                    <a:pt x="594" y="55"/>
                  </a:lnTo>
                  <a:lnTo>
                    <a:pt x="598" y="57"/>
                  </a:lnTo>
                  <a:lnTo>
                    <a:pt x="598" y="59"/>
                  </a:lnTo>
                  <a:lnTo>
                    <a:pt x="600" y="59"/>
                  </a:lnTo>
                  <a:lnTo>
                    <a:pt x="604" y="57"/>
                  </a:lnTo>
                  <a:lnTo>
                    <a:pt x="606" y="57"/>
                  </a:lnTo>
                  <a:lnTo>
                    <a:pt x="609" y="51"/>
                  </a:lnTo>
                  <a:lnTo>
                    <a:pt x="615" y="51"/>
                  </a:lnTo>
                  <a:lnTo>
                    <a:pt x="621" y="51"/>
                  </a:lnTo>
                  <a:lnTo>
                    <a:pt x="623" y="51"/>
                  </a:lnTo>
                  <a:lnTo>
                    <a:pt x="629" y="51"/>
                  </a:lnTo>
                  <a:lnTo>
                    <a:pt x="630" y="51"/>
                  </a:lnTo>
                  <a:lnTo>
                    <a:pt x="636" y="53"/>
                  </a:lnTo>
                  <a:lnTo>
                    <a:pt x="642" y="49"/>
                  </a:lnTo>
                  <a:lnTo>
                    <a:pt x="646" y="53"/>
                  </a:lnTo>
                  <a:lnTo>
                    <a:pt x="648" y="55"/>
                  </a:lnTo>
                  <a:lnTo>
                    <a:pt x="653" y="53"/>
                  </a:lnTo>
                  <a:lnTo>
                    <a:pt x="663" y="51"/>
                  </a:lnTo>
                  <a:lnTo>
                    <a:pt x="667" y="47"/>
                  </a:lnTo>
                  <a:lnTo>
                    <a:pt x="667" y="47"/>
                  </a:lnTo>
                  <a:lnTo>
                    <a:pt x="667" y="45"/>
                  </a:lnTo>
                  <a:lnTo>
                    <a:pt x="671" y="45"/>
                  </a:lnTo>
                  <a:lnTo>
                    <a:pt x="676" y="43"/>
                  </a:lnTo>
                  <a:lnTo>
                    <a:pt x="676" y="45"/>
                  </a:lnTo>
                  <a:lnTo>
                    <a:pt x="678" y="45"/>
                  </a:lnTo>
                  <a:lnTo>
                    <a:pt x="682" y="45"/>
                  </a:lnTo>
                  <a:lnTo>
                    <a:pt x="684" y="43"/>
                  </a:lnTo>
                  <a:lnTo>
                    <a:pt x="690" y="42"/>
                  </a:lnTo>
                  <a:lnTo>
                    <a:pt x="693" y="42"/>
                  </a:lnTo>
                  <a:lnTo>
                    <a:pt x="699" y="36"/>
                  </a:lnTo>
                  <a:lnTo>
                    <a:pt x="705" y="36"/>
                  </a:lnTo>
                  <a:lnTo>
                    <a:pt x="709" y="32"/>
                  </a:lnTo>
                  <a:lnTo>
                    <a:pt x="711" y="32"/>
                  </a:lnTo>
                  <a:lnTo>
                    <a:pt x="714" y="30"/>
                  </a:lnTo>
                  <a:lnTo>
                    <a:pt x="714" y="28"/>
                  </a:lnTo>
                  <a:lnTo>
                    <a:pt x="718" y="28"/>
                  </a:lnTo>
                  <a:lnTo>
                    <a:pt x="724" y="23"/>
                  </a:lnTo>
                  <a:lnTo>
                    <a:pt x="724" y="21"/>
                  </a:lnTo>
                  <a:lnTo>
                    <a:pt x="728" y="15"/>
                  </a:lnTo>
                  <a:lnTo>
                    <a:pt x="730" y="9"/>
                  </a:lnTo>
                  <a:lnTo>
                    <a:pt x="734" y="9"/>
                  </a:lnTo>
                  <a:lnTo>
                    <a:pt x="737" y="9"/>
                  </a:lnTo>
                  <a:lnTo>
                    <a:pt x="739" y="11"/>
                  </a:lnTo>
                  <a:lnTo>
                    <a:pt x="745" y="11"/>
                  </a:lnTo>
                  <a:lnTo>
                    <a:pt x="749" y="13"/>
                  </a:lnTo>
                  <a:lnTo>
                    <a:pt x="751" y="13"/>
                  </a:lnTo>
                  <a:lnTo>
                    <a:pt x="755" y="13"/>
                  </a:lnTo>
                  <a:lnTo>
                    <a:pt x="756" y="11"/>
                  </a:lnTo>
                  <a:lnTo>
                    <a:pt x="760" y="9"/>
                  </a:lnTo>
                  <a:lnTo>
                    <a:pt x="762" y="5"/>
                  </a:lnTo>
                  <a:lnTo>
                    <a:pt x="764" y="3"/>
                  </a:lnTo>
                  <a:lnTo>
                    <a:pt x="770" y="3"/>
                  </a:lnTo>
                  <a:lnTo>
                    <a:pt x="774" y="2"/>
                  </a:lnTo>
                  <a:lnTo>
                    <a:pt x="776" y="0"/>
                  </a:lnTo>
                  <a:lnTo>
                    <a:pt x="777" y="0"/>
                  </a:lnTo>
                  <a:lnTo>
                    <a:pt x="777" y="3"/>
                  </a:lnTo>
                  <a:lnTo>
                    <a:pt x="777" y="5"/>
                  </a:lnTo>
                  <a:lnTo>
                    <a:pt x="776" y="9"/>
                  </a:lnTo>
                  <a:lnTo>
                    <a:pt x="774" y="17"/>
                  </a:lnTo>
                  <a:lnTo>
                    <a:pt x="774" y="24"/>
                  </a:lnTo>
                  <a:lnTo>
                    <a:pt x="776" y="30"/>
                  </a:lnTo>
                  <a:lnTo>
                    <a:pt x="774" y="32"/>
                  </a:lnTo>
                  <a:lnTo>
                    <a:pt x="774" y="34"/>
                  </a:lnTo>
                  <a:lnTo>
                    <a:pt x="776" y="38"/>
                  </a:lnTo>
                  <a:lnTo>
                    <a:pt x="781" y="42"/>
                  </a:lnTo>
                  <a:lnTo>
                    <a:pt x="787" y="43"/>
                  </a:lnTo>
                  <a:lnTo>
                    <a:pt x="791" y="49"/>
                  </a:lnTo>
                  <a:lnTo>
                    <a:pt x="795" y="49"/>
                  </a:lnTo>
                  <a:lnTo>
                    <a:pt x="797" y="49"/>
                  </a:lnTo>
                  <a:lnTo>
                    <a:pt x="798" y="49"/>
                  </a:lnTo>
                  <a:lnTo>
                    <a:pt x="802" y="51"/>
                  </a:lnTo>
                  <a:lnTo>
                    <a:pt x="802" y="53"/>
                  </a:lnTo>
                  <a:lnTo>
                    <a:pt x="804" y="55"/>
                  </a:lnTo>
                  <a:lnTo>
                    <a:pt x="806" y="55"/>
                  </a:lnTo>
                  <a:lnTo>
                    <a:pt x="806" y="57"/>
                  </a:lnTo>
                  <a:lnTo>
                    <a:pt x="806" y="61"/>
                  </a:lnTo>
                  <a:lnTo>
                    <a:pt x="808" y="61"/>
                  </a:lnTo>
                  <a:lnTo>
                    <a:pt x="808" y="63"/>
                  </a:lnTo>
                  <a:lnTo>
                    <a:pt x="810" y="63"/>
                  </a:lnTo>
                  <a:lnTo>
                    <a:pt x="814" y="61"/>
                  </a:lnTo>
                  <a:lnTo>
                    <a:pt x="816" y="59"/>
                  </a:lnTo>
                  <a:lnTo>
                    <a:pt x="818" y="59"/>
                  </a:lnTo>
                  <a:lnTo>
                    <a:pt x="825" y="59"/>
                  </a:lnTo>
                  <a:lnTo>
                    <a:pt x="827" y="59"/>
                  </a:lnTo>
                  <a:lnTo>
                    <a:pt x="827" y="61"/>
                  </a:lnTo>
                  <a:lnTo>
                    <a:pt x="827" y="63"/>
                  </a:lnTo>
                  <a:lnTo>
                    <a:pt x="827" y="64"/>
                  </a:lnTo>
                  <a:lnTo>
                    <a:pt x="827" y="70"/>
                  </a:lnTo>
                  <a:lnTo>
                    <a:pt x="827" y="72"/>
                  </a:lnTo>
                  <a:lnTo>
                    <a:pt x="825" y="72"/>
                  </a:lnTo>
                  <a:lnTo>
                    <a:pt x="825" y="74"/>
                  </a:lnTo>
                  <a:lnTo>
                    <a:pt x="823" y="80"/>
                  </a:lnTo>
                  <a:lnTo>
                    <a:pt x="827" y="82"/>
                  </a:lnTo>
                  <a:lnTo>
                    <a:pt x="827" y="82"/>
                  </a:lnTo>
                  <a:lnTo>
                    <a:pt x="827" y="85"/>
                  </a:lnTo>
                  <a:lnTo>
                    <a:pt x="825" y="89"/>
                  </a:lnTo>
                  <a:lnTo>
                    <a:pt x="825" y="93"/>
                  </a:lnTo>
                  <a:lnTo>
                    <a:pt x="823" y="99"/>
                  </a:lnTo>
                  <a:lnTo>
                    <a:pt x="825" y="101"/>
                  </a:lnTo>
                  <a:lnTo>
                    <a:pt x="825" y="103"/>
                  </a:lnTo>
                  <a:lnTo>
                    <a:pt x="829" y="108"/>
                  </a:lnTo>
                  <a:lnTo>
                    <a:pt x="831" y="112"/>
                  </a:lnTo>
                  <a:lnTo>
                    <a:pt x="833" y="112"/>
                  </a:lnTo>
                  <a:lnTo>
                    <a:pt x="833" y="114"/>
                  </a:lnTo>
                  <a:lnTo>
                    <a:pt x="833" y="120"/>
                  </a:lnTo>
                  <a:lnTo>
                    <a:pt x="846" y="131"/>
                  </a:lnTo>
                  <a:lnTo>
                    <a:pt x="854" y="141"/>
                  </a:lnTo>
                  <a:lnTo>
                    <a:pt x="856" y="143"/>
                  </a:lnTo>
                  <a:lnTo>
                    <a:pt x="858" y="141"/>
                  </a:lnTo>
                  <a:lnTo>
                    <a:pt x="863" y="147"/>
                  </a:lnTo>
                  <a:lnTo>
                    <a:pt x="867" y="154"/>
                  </a:lnTo>
                  <a:lnTo>
                    <a:pt x="871" y="154"/>
                  </a:lnTo>
                  <a:lnTo>
                    <a:pt x="873" y="154"/>
                  </a:lnTo>
                  <a:lnTo>
                    <a:pt x="879" y="154"/>
                  </a:lnTo>
                  <a:lnTo>
                    <a:pt x="881" y="154"/>
                  </a:lnTo>
                  <a:lnTo>
                    <a:pt x="882" y="152"/>
                  </a:lnTo>
                  <a:lnTo>
                    <a:pt x="884" y="156"/>
                  </a:lnTo>
                  <a:lnTo>
                    <a:pt x="890" y="160"/>
                  </a:lnTo>
                  <a:lnTo>
                    <a:pt x="896" y="164"/>
                  </a:lnTo>
                  <a:lnTo>
                    <a:pt x="900" y="166"/>
                  </a:lnTo>
                  <a:lnTo>
                    <a:pt x="903" y="166"/>
                  </a:lnTo>
                  <a:lnTo>
                    <a:pt x="905" y="168"/>
                  </a:lnTo>
                  <a:lnTo>
                    <a:pt x="909" y="168"/>
                  </a:lnTo>
                  <a:lnTo>
                    <a:pt x="909" y="169"/>
                  </a:lnTo>
                  <a:lnTo>
                    <a:pt x="911" y="169"/>
                  </a:lnTo>
                  <a:lnTo>
                    <a:pt x="915" y="169"/>
                  </a:lnTo>
                  <a:lnTo>
                    <a:pt x="917" y="169"/>
                  </a:lnTo>
                  <a:lnTo>
                    <a:pt x="919" y="173"/>
                  </a:lnTo>
                  <a:lnTo>
                    <a:pt x="919" y="173"/>
                  </a:lnTo>
                  <a:lnTo>
                    <a:pt x="923" y="173"/>
                  </a:lnTo>
                  <a:lnTo>
                    <a:pt x="924" y="179"/>
                  </a:lnTo>
                  <a:lnTo>
                    <a:pt x="928" y="185"/>
                  </a:lnTo>
                  <a:lnTo>
                    <a:pt x="928" y="187"/>
                  </a:lnTo>
                  <a:lnTo>
                    <a:pt x="934" y="192"/>
                  </a:lnTo>
                  <a:lnTo>
                    <a:pt x="936" y="194"/>
                  </a:lnTo>
                  <a:lnTo>
                    <a:pt x="940" y="198"/>
                  </a:lnTo>
                  <a:lnTo>
                    <a:pt x="944" y="198"/>
                  </a:lnTo>
                  <a:lnTo>
                    <a:pt x="946" y="202"/>
                  </a:lnTo>
                  <a:lnTo>
                    <a:pt x="947" y="204"/>
                  </a:lnTo>
                  <a:lnTo>
                    <a:pt x="953" y="208"/>
                  </a:lnTo>
                  <a:lnTo>
                    <a:pt x="959" y="215"/>
                  </a:lnTo>
                  <a:lnTo>
                    <a:pt x="959" y="219"/>
                  </a:lnTo>
                  <a:lnTo>
                    <a:pt x="957" y="219"/>
                  </a:lnTo>
                  <a:lnTo>
                    <a:pt x="955" y="219"/>
                  </a:lnTo>
                  <a:lnTo>
                    <a:pt x="953" y="221"/>
                  </a:lnTo>
                  <a:lnTo>
                    <a:pt x="953" y="223"/>
                  </a:lnTo>
                  <a:lnTo>
                    <a:pt x="953" y="225"/>
                  </a:lnTo>
                  <a:lnTo>
                    <a:pt x="957" y="229"/>
                  </a:lnTo>
                  <a:lnTo>
                    <a:pt x="957" y="230"/>
                  </a:lnTo>
                  <a:lnTo>
                    <a:pt x="963" y="236"/>
                  </a:lnTo>
                  <a:lnTo>
                    <a:pt x="965" y="240"/>
                  </a:lnTo>
                  <a:lnTo>
                    <a:pt x="968" y="246"/>
                  </a:lnTo>
                  <a:lnTo>
                    <a:pt x="970" y="250"/>
                  </a:lnTo>
                  <a:lnTo>
                    <a:pt x="976" y="251"/>
                  </a:lnTo>
                  <a:lnTo>
                    <a:pt x="976" y="255"/>
                  </a:lnTo>
                  <a:lnTo>
                    <a:pt x="976" y="257"/>
                  </a:lnTo>
                  <a:lnTo>
                    <a:pt x="974" y="261"/>
                  </a:lnTo>
                  <a:lnTo>
                    <a:pt x="968" y="261"/>
                  </a:lnTo>
                  <a:lnTo>
                    <a:pt x="959" y="261"/>
                  </a:lnTo>
                  <a:lnTo>
                    <a:pt x="957" y="261"/>
                  </a:lnTo>
                  <a:lnTo>
                    <a:pt x="953" y="267"/>
                  </a:lnTo>
                  <a:lnTo>
                    <a:pt x="953" y="271"/>
                  </a:lnTo>
                  <a:lnTo>
                    <a:pt x="953" y="272"/>
                  </a:lnTo>
                  <a:lnTo>
                    <a:pt x="957" y="272"/>
                  </a:lnTo>
                  <a:lnTo>
                    <a:pt x="959" y="276"/>
                  </a:lnTo>
                  <a:lnTo>
                    <a:pt x="965" y="282"/>
                  </a:lnTo>
                  <a:lnTo>
                    <a:pt x="968" y="282"/>
                  </a:lnTo>
                  <a:lnTo>
                    <a:pt x="970" y="282"/>
                  </a:lnTo>
                  <a:lnTo>
                    <a:pt x="970" y="286"/>
                  </a:lnTo>
                  <a:lnTo>
                    <a:pt x="968" y="286"/>
                  </a:lnTo>
                  <a:lnTo>
                    <a:pt x="965" y="286"/>
                  </a:lnTo>
                  <a:lnTo>
                    <a:pt x="963" y="288"/>
                  </a:lnTo>
                  <a:lnTo>
                    <a:pt x="959" y="293"/>
                  </a:lnTo>
                  <a:lnTo>
                    <a:pt x="959" y="297"/>
                  </a:lnTo>
                  <a:lnTo>
                    <a:pt x="959" y="299"/>
                  </a:lnTo>
                  <a:lnTo>
                    <a:pt x="953" y="303"/>
                  </a:lnTo>
                  <a:lnTo>
                    <a:pt x="949" y="303"/>
                  </a:lnTo>
                  <a:lnTo>
                    <a:pt x="947" y="299"/>
                  </a:lnTo>
                  <a:lnTo>
                    <a:pt x="946" y="297"/>
                  </a:lnTo>
                  <a:lnTo>
                    <a:pt x="944" y="299"/>
                  </a:lnTo>
                  <a:lnTo>
                    <a:pt x="944" y="305"/>
                  </a:lnTo>
                  <a:lnTo>
                    <a:pt x="940" y="313"/>
                  </a:lnTo>
                  <a:lnTo>
                    <a:pt x="944" y="314"/>
                  </a:lnTo>
                  <a:lnTo>
                    <a:pt x="944" y="314"/>
                  </a:lnTo>
                  <a:lnTo>
                    <a:pt x="944" y="322"/>
                  </a:lnTo>
                  <a:lnTo>
                    <a:pt x="947" y="322"/>
                  </a:lnTo>
                  <a:lnTo>
                    <a:pt x="949" y="322"/>
                  </a:lnTo>
                  <a:lnTo>
                    <a:pt x="953" y="318"/>
                  </a:lnTo>
                  <a:lnTo>
                    <a:pt x="955" y="318"/>
                  </a:lnTo>
                  <a:lnTo>
                    <a:pt x="959" y="318"/>
                  </a:lnTo>
                  <a:lnTo>
                    <a:pt x="961" y="322"/>
                  </a:lnTo>
                  <a:lnTo>
                    <a:pt x="959" y="324"/>
                  </a:lnTo>
                  <a:lnTo>
                    <a:pt x="955" y="328"/>
                  </a:lnTo>
                  <a:lnTo>
                    <a:pt x="959" y="330"/>
                  </a:lnTo>
                  <a:lnTo>
                    <a:pt x="965" y="335"/>
                  </a:lnTo>
                  <a:lnTo>
                    <a:pt x="965" y="339"/>
                  </a:lnTo>
                  <a:lnTo>
                    <a:pt x="965" y="341"/>
                  </a:lnTo>
                  <a:lnTo>
                    <a:pt x="965" y="345"/>
                  </a:lnTo>
                  <a:lnTo>
                    <a:pt x="967" y="345"/>
                  </a:lnTo>
                  <a:lnTo>
                    <a:pt x="970" y="341"/>
                  </a:lnTo>
                  <a:lnTo>
                    <a:pt x="970" y="345"/>
                  </a:lnTo>
                  <a:lnTo>
                    <a:pt x="970" y="349"/>
                  </a:lnTo>
                  <a:lnTo>
                    <a:pt x="967" y="349"/>
                  </a:lnTo>
                  <a:lnTo>
                    <a:pt x="965" y="351"/>
                  </a:lnTo>
                  <a:lnTo>
                    <a:pt x="959" y="351"/>
                  </a:lnTo>
                  <a:lnTo>
                    <a:pt x="953" y="351"/>
                  </a:lnTo>
                  <a:lnTo>
                    <a:pt x="949" y="354"/>
                  </a:lnTo>
                  <a:lnTo>
                    <a:pt x="953" y="356"/>
                  </a:lnTo>
                  <a:lnTo>
                    <a:pt x="953" y="358"/>
                  </a:lnTo>
                  <a:lnTo>
                    <a:pt x="953" y="360"/>
                  </a:lnTo>
                  <a:lnTo>
                    <a:pt x="953" y="364"/>
                  </a:lnTo>
                  <a:lnTo>
                    <a:pt x="953" y="366"/>
                  </a:lnTo>
                  <a:lnTo>
                    <a:pt x="949" y="370"/>
                  </a:lnTo>
                  <a:lnTo>
                    <a:pt x="944" y="370"/>
                  </a:lnTo>
                  <a:lnTo>
                    <a:pt x="942" y="370"/>
                  </a:lnTo>
                  <a:lnTo>
                    <a:pt x="942" y="375"/>
                  </a:lnTo>
                  <a:lnTo>
                    <a:pt x="944" y="381"/>
                  </a:lnTo>
                  <a:lnTo>
                    <a:pt x="944" y="387"/>
                  </a:lnTo>
                  <a:lnTo>
                    <a:pt x="946" y="387"/>
                  </a:lnTo>
                  <a:lnTo>
                    <a:pt x="944" y="391"/>
                  </a:lnTo>
                  <a:lnTo>
                    <a:pt x="942" y="393"/>
                  </a:lnTo>
                  <a:lnTo>
                    <a:pt x="930" y="393"/>
                  </a:lnTo>
                  <a:lnTo>
                    <a:pt x="928" y="396"/>
                  </a:lnTo>
                  <a:lnTo>
                    <a:pt x="928" y="398"/>
                  </a:lnTo>
                  <a:lnTo>
                    <a:pt x="928" y="402"/>
                  </a:lnTo>
                  <a:lnTo>
                    <a:pt x="930" y="402"/>
                  </a:lnTo>
                  <a:lnTo>
                    <a:pt x="934" y="402"/>
                  </a:lnTo>
                  <a:lnTo>
                    <a:pt x="936" y="406"/>
                  </a:lnTo>
                  <a:lnTo>
                    <a:pt x="934" y="408"/>
                  </a:lnTo>
                  <a:lnTo>
                    <a:pt x="930" y="412"/>
                  </a:lnTo>
                  <a:lnTo>
                    <a:pt x="924" y="412"/>
                  </a:lnTo>
                  <a:lnTo>
                    <a:pt x="923" y="412"/>
                  </a:lnTo>
                  <a:lnTo>
                    <a:pt x="919" y="414"/>
                  </a:lnTo>
                  <a:lnTo>
                    <a:pt x="917" y="419"/>
                  </a:lnTo>
                  <a:lnTo>
                    <a:pt x="919" y="423"/>
                  </a:lnTo>
                  <a:lnTo>
                    <a:pt x="919" y="429"/>
                  </a:lnTo>
                  <a:lnTo>
                    <a:pt x="915" y="435"/>
                  </a:lnTo>
                  <a:lnTo>
                    <a:pt x="915" y="438"/>
                  </a:lnTo>
                  <a:lnTo>
                    <a:pt x="915" y="444"/>
                  </a:lnTo>
                  <a:lnTo>
                    <a:pt x="915" y="446"/>
                  </a:lnTo>
                  <a:lnTo>
                    <a:pt x="919" y="448"/>
                  </a:lnTo>
                  <a:lnTo>
                    <a:pt x="924" y="448"/>
                  </a:lnTo>
                  <a:lnTo>
                    <a:pt x="926" y="448"/>
                  </a:lnTo>
                  <a:lnTo>
                    <a:pt x="930" y="448"/>
                  </a:lnTo>
                  <a:lnTo>
                    <a:pt x="930" y="450"/>
                  </a:lnTo>
                  <a:lnTo>
                    <a:pt x="926" y="450"/>
                  </a:lnTo>
                  <a:lnTo>
                    <a:pt x="926" y="454"/>
                  </a:lnTo>
                  <a:lnTo>
                    <a:pt x="930" y="454"/>
                  </a:lnTo>
                  <a:lnTo>
                    <a:pt x="932" y="456"/>
                  </a:lnTo>
                  <a:lnTo>
                    <a:pt x="930" y="461"/>
                  </a:lnTo>
                  <a:lnTo>
                    <a:pt x="930" y="465"/>
                  </a:lnTo>
                  <a:lnTo>
                    <a:pt x="932" y="465"/>
                  </a:lnTo>
                  <a:lnTo>
                    <a:pt x="932" y="469"/>
                  </a:lnTo>
                  <a:lnTo>
                    <a:pt x="936" y="469"/>
                  </a:lnTo>
                  <a:lnTo>
                    <a:pt x="936" y="471"/>
                  </a:lnTo>
                  <a:lnTo>
                    <a:pt x="932" y="475"/>
                  </a:lnTo>
                  <a:lnTo>
                    <a:pt x="936" y="477"/>
                  </a:lnTo>
                  <a:lnTo>
                    <a:pt x="932" y="480"/>
                  </a:lnTo>
                  <a:lnTo>
                    <a:pt x="932" y="488"/>
                  </a:lnTo>
                  <a:lnTo>
                    <a:pt x="936" y="494"/>
                  </a:lnTo>
                  <a:lnTo>
                    <a:pt x="932" y="496"/>
                  </a:lnTo>
                  <a:lnTo>
                    <a:pt x="936" y="498"/>
                  </a:lnTo>
                  <a:lnTo>
                    <a:pt x="934" y="501"/>
                  </a:lnTo>
                  <a:lnTo>
                    <a:pt x="932" y="503"/>
                  </a:lnTo>
                  <a:lnTo>
                    <a:pt x="932" y="507"/>
                  </a:lnTo>
                  <a:lnTo>
                    <a:pt x="932" y="511"/>
                  </a:lnTo>
                  <a:lnTo>
                    <a:pt x="934" y="513"/>
                  </a:lnTo>
                  <a:lnTo>
                    <a:pt x="940" y="513"/>
                  </a:lnTo>
                  <a:lnTo>
                    <a:pt x="949" y="517"/>
                  </a:lnTo>
                  <a:lnTo>
                    <a:pt x="953" y="517"/>
                  </a:lnTo>
                  <a:lnTo>
                    <a:pt x="955" y="524"/>
                  </a:lnTo>
                  <a:lnTo>
                    <a:pt x="959" y="528"/>
                  </a:lnTo>
                  <a:lnTo>
                    <a:pt x="955" y="528"/>
                  </a:lnTo>
                  <a:lnTo>
                    <a:pt x="953" y="530"/>
                  </a:lnTo>
                  <a:lnTo>
                    <a:pt x="944" y="530"/>
                  </a:lnTo>
                  <a:lnTo>
                    <a:pt x="944" y="530"/>
                  </a:lnTo>
                  <a:lnTo>
                    <a:pt x="940" y="534"/>
                  </a:lnTo>
                  <a:lnTo>
                    <a:pt x="938" y="534"/>
                  </a:lnTo>
                  <a:lnTo>
                    <a:pt x="944" y="540"/>
                  </a:lnTo>
                  <a:lnTo>
                    <a:pt x="944" y="540"/>
                  </a:lnTo>
                  <a:lnTo>
                    <a:pt x="938" y="543"/>
                  </a:lnTo>
                  <a:lnTo>
                    <a:pt x="934" y="545"/>
                  </a:lnTo>
                  <a:lnTo>
                    <a:pt x="932" y="545"/>
                  </a:lnTo>
                  <a:lnTo>
                    <a:pt x="928" y="543"/>
                  </a:lnTo>
                  <a:lnTo>
                    <a:pt x="928" y="545"/>
                  </a:lnTo>
                  <a:lnTo>
                    <a:pt x="928" y="549"/>
                  </a:lnTo>
                  <a:lnTo>
                    <a:pt x="926" y="553"/>
                  </a:lnTo>
                  <a:lnTo>
                    <a:pt x="926" y="561"/>
                  </a:lnTo>
                  <a:lnTo>
                    <a:pt x="924" y="564"/>
                  </a:lnTo>
                  <a:lnTo>
                    <a:pt x="923" y="566"/>
                  </a:lnTo>
                  <a:lnTo>
                    <a:pt x="923" y="570"/>
                  </a:lnTo>
                  <a:lnTo>
                    <a:pt x="919" y="570"/>
                  </a:lnTo>
                  <a:lnTo>
                    <a:pt x="917" y="566"/>
                  </a:lnTo>
                  <a:lnTo>
                    <a:pt x="913" y="566"/>
                  </a:lnTo>
                  <a:lnTo>
                    <a:pt x="907" y="566"/>
                  </a:lnTo>
                  <a:lnTo>
                    <a:pt x="902" y="566"/>
                  </a:lnTo>
                  <a:lnTo>
                    <a:pt x="892" y="564"/>
                  </a:lnTo>
                  <a:lnTo>
                    <a:pt x="890" y="562"/>
                  </a:lnTo>
                  <a:lnTo>
                    <a:pt x="886" y="562"/>
                  </a:lnTo>
                  <a:lnTo>
                    <a:pt x="884" y="562"/>
                  </a:lnTo>
                  <a:lnTo>
                    <a:pt x="875" y="561"/>
                  </a:lnTo>
                  <a:lnTo>
                    <a:pt x="869" y="561"/>
                  </a:lnTo>
                  <a:lnTo>
                    <a:pt x="861" y="561"/>
                  </a:lnTo>
                  <a:lnTo>
                    <a:pt x="861" y="557"/>
                  </a:lnTo>
                  <a:lnTo>
                    <a:pt x="852" y="557"/>
                  </a:lnTo>
                  <a:lnTo>
                    <a:pt x="852" y="557"/>
                  </a:lnTo>
                  <a:lnTo>
                    <a:pt x="842" y="557"/>
                  </a:lnTo>
                  <a:lnTo>
                    <a:pt x="837" y="557"/>
                  </a:lnTo>
                  <a:lnTo>
                    <a:pt x="835" y="561"/>
                  </a:lnTo>
                  <a:lnTo>
                    <a:pt x="835" y="562"/>
                  </a:lnTo>
                  <a:lnTo>
                    <a:pt x="829" y="566"/>
                  </a:lnTo>
                  <a:lnTo>
                    <a:pt x="823" y="572"/>
                  </a:lnTo>
                  <a:lnTo>
                    <a:pt x="819" y="574"/>
                  </a:lnTo>
                  <a:lnTo>
                    <a:pt x="819" y="578"/>
                  </a:lnTo>
                  <a:lnTo>
                    <a:pt x="819" y="580"/>
                  </a:lnTo>
                  <a:lnTo>
                    <a:pt x="819" y="583"/>
                  </a:lnTo>
                  <a:lnTo>
                    <a:pt x="821" y="583"/>
                  </a:lnTo>
                  <a:lnTo>
                    <a:pt x="825" y="585"/>
                  </a:lnTo>
                  <a:lnTo>
                    <a:pt x="833" y="585"/>
                  </a:lnTo>
                  <a:lnTo>
                    <a:pt x="833" y="587"/>
                  </a:lnTo>
                  <a:lnTo>
                    <a:pt x="837" y="591"/>
                  </a:lnTo>
                  <a:lnTo>
                    <a:pt x="837" y="593"/>
                  </a:lnTo>
                  <a:lnTo>
                    <a:pt x="839" y="597"/>
                  </a:lnTo>
                  <a:lnTo>
                    <a:pt x="839" y="599"/>
                  </a:lnTo>
                  <a:lnTo>
                    <a:pt x="839" y="603"/>
                  </a:lnTo>
                  <a:lnTo>
                    <a:pt x="842" y="603"/>
                  </a:lnTo>
                  <a:lnTo>
                    <a:pt x="842" y="608"/>
                  </a:lnTo>
                  <a:lnTo>
                    <a:pt x="844" y="610"/>
                  </a:lnTo>
                  <a:lnTo>
                    <a:pt x="842" y="610"/>
                  </a:lnTo>
                  <a:lnTo>
                    <a:pt x="837" y="614"/>
                  </a:lnTo>
                  <a:lnTo>
                    <a:pt x="827" y="620"/>
                  </a:lnTo>
                  <a:lnTo>
                    <a:pt x="816" y="625"/>
                  </a:lnTo>
                  <a:lnTo>
                    <a:pt x="816" y="627"/>
                  </a:lnTo>
                  <a:lnTo>
                    <a:pt x="821" y="631"/>
                  </a:lnTo>
                  <a:lnTo>
                    <a:pt x="821" y="635"/>
                  </a:lnTo>
                  <a:lnTo>
                    <a:pt x="821" y="637"/>
                  </a:lnTo>
                  <a:lnTo>
                    <a:pt x="821" y="641"/>
                  </a:lnTo>
                  <a:lnTo>
                    <a:pt x="819" y="641"/>
                  </a:lnTo>
                  <a:lnTo>
                    <a:pt x="812" y="643"/>
                  </a:lnTo>
                  <a:lnTo>
                    <a:pt x="810" y="643"/>
                  </a:lnTo>
                  <a:lnTo>
                    <a:pt x="806" y="646"/>
                  </a:lnTo>
                  <a:lnTo>
                    <a:pt x="806" y="646"/>
                  </a:lnTo>
                  <a:lnTo>
                    <a:pt x="802" y="643"/>
                  </a:lnTo>
                  <a:lnTo>
                    <a:pt x="800" y="643"/>
                  </a:lnTo>
                  <a:lnTo>
                    <a:pt x="797" y="646"/>
                  </a:lnTo>
                  <a:lnTo>
                    <a:pt x="791" y="648"/>
                  </a:lnTo>
                  <a:lnTo>
                    <a:pt x="785" y="652"/>
                  </a:lnTo>
                  <a:lnTo>
                    <a:pt x="785" y="654"/>
                  </a:lnTo>
                  <a:lnTo>
                    <a:pt x="785" y="658"/>
                  </a:lnTo>
                  <a:lnTo>
                    <a:pt x="785" y="660"/>
                  </a:lnTo>
                  <a:lnTo>
                    <a:pt x="783" y="664"/>
                  </a:lnTo>
                  <a:lnTo>
                    <a:pt x="783" y="666"/>
                  </a:lnTo>
                  <a:lnTo>
                    <a:pt x="783" y="675"/>
                  </a:lnTo>
                  <a:lnTo>
                    <a:pt x="779" y="675"/>
                  </a:lnTo>
                  <a:lnTo>
                    <a:pt x="777" y="677"/>
                  </a:lnTo>
                  <a:lnTo>
                    <a:pt x="774" y="671"/>
                  </a:lnTo>
                  <a:lnTo>
                    <a:pt x="770" y="677"/>
                  </a:lnTo>
                  <a:lnTo>
                    <a:pt x="770" y="679"/>
                  </a:lnTo>
                  <a:lnTo>
                    <a:pt x="768" y="679"/>
                  </a:lnTo>
                  <a:lnTo>
                    <a:pt x="768" y="683"/>
                  </a:lnTo>
                  <a:lnTo>
                    <a:pt x="764" y="683"/>
                  </a:lnTo>
                  <a:lnTo>
                    <a:pt x="768" y="685"/>
                  </a:lnTo>
                  <a:lnTo>
                    <a:pt x="764" y="685"/>
                  </a:lnTo>
                  <a:lnTo>
                    <a:pt x="762" y="685"/>
                  </a:lnTo>
                  <a:lnTo>
                    <a:pt x="760" y="688"/>
                  </a:lnTo>
                  <a:lnTo>
                    <a:pt x="760" y="690"/>
                  </a:lnTo>
                  <a:lnTo>
                    <a:pt x="760" y="694"/>
                  </a:lnTo>
                  <a:lnTo>
                    <a:pt x="762" y="694"/>
                  </a:lnTo>
                  <a:lnTo>
                    <a:pt x="764" y="696"/>
                  </a:lnTo>
                  <a:lnTo>
                    <a:pt x="764" y="700"/>
                  </a:lnTo>
                  <a:lnTo>
                    <a:pt x="762" y="700"/>
                  </a:lnTo>
                  <a:lnTo>
                    <a:pt x="762" y="702"/>
                  </a:lnTo>
                  <a:lnTo>
                    <a:pt x="762" y="706"/>
                  </a:lnTo>
                  <a:lnTo>
                    <a:pt x="764" y="706"/>
                  </a:lnTo>
                  <a:lnTo>
                    <a:pt x="768" y="706"/>
                  </a:lnTo>
                  <a:lnTo>
                    <a:pt x="768" y="702"/>
                  </a:lnTo>
                  <a:lnTo>
                    <a:pt x="770" y="706"/>
                  </a:lnTo>
                  <a:lnTo>
                    <a:pt x="770" y="707"/>
                  </a:lnTo>
                  <a:lnTo>
                    <a:pt x="768" y="711"/>
                  </a:lnTo>
                  <a:lnTo>
                    <a:pt x="768" y="713"/>
                  </a:lnTo>
                  <a:lnTo>
                    <a:pt x="764" y="713"/>
                  </a:lnTo>
                  <a:lnTo>
                    <a:pt x="760" y="713"/>
                  </a:lnTo>
                  <a:lnTo>
                    <a:pt x="758" y="713"/>
                  </a:lnTo>
                  <a:lnTo>
                    <a:pt x="755" y="713"/>
                  </a:lnTo>
                  <a:lnTo>
                    <a:pt x="749" y="717"/>
                  </a:lnTo>
                  <a:lnTo>
                    <a:pt x="749" y="719"/>
                  </a:lnTo>
                  <a:lnTo>
                    <a:pt x="749" y="723"/>
                  </a:lnTo>
                  <a:lnTo>
                    <a:pt x="741" y="723"/>
                  </a:lnTo>
                  <a:lnTo>
                    <a:pt x="737" y="727"/>
                  </a:lnTo>
                  <a:lnTo>
                    <a:pt x="734" y="732"/>
                  </a:lnTo>
                  <a:lnTo>
                    <a:pt x="734" y="736"/>
                  </a:lnTo>
                  <a:lnTo>
                    <a:pt x="734" y="738"/>
                  </a:lnTo>
                  <a:lnTo>
                    <a:pt x="732" y="742"/>
                  </a:lnTo>
                  <a:lnTo>
                    <a:pt x="728" y="744"/>
                  </a:lnTo>
                  <a:lnTo>
                    <a:pt x="728" y="748"/>
                  </a:lnTo>
                  <a:lnTo>
                    <a:pt x="728" y="749"/>
                  </a:lnTo>
                  <a:lnTo>
                    <a:pt x="728" y="753"/>
                  </a:lnTo>
                  <a:lnTo>
                    <a:pt x="728" y="755"/>
                  </a:lnTo>
                  <a:lnTo>
                    <a:pt x="728" y="765"/>
                  </a:lnTo>
                  <a:lnTo>
                    <a:pt x="728" y="767"/>
                  </a:lnTo>
                  <a:lnTo>
                    <a:pt x="728" y="769"/>
                  </a:lnTo>
                  <a:lnTo>
                    <a:pt x="726" y="767"/>
                  </a:lnTo>
                  <a:lnTo>
                    <a:pt x="722" y="767"/>
                  </a:lnTo>
                  <a:lnTo>
                    <a:pt x="720" y="767"/>
                  </a:lnTo>
                  <a:lnTo>
                    <a:pt x="716" y="765"/>
                  </a:lnTo>
                  <a:lnTo>
                    <a:pt x="716" y="761"/>
                  </a:lnTo>
                  <a:lnTo>
                    <a:pt x="714" y="761"/>
                  </a:lnTo>
                  <a:lnTo>
                    <a:pt x="714" y="759"/>
                  </a:lnTo>
                  <a:lnTo>
                    <a:pt x="714" y="755"/>
                  </a:lnTo>
                  <a:lnTo>
                    <a:pt x="713" y="755"/>
                  </a:lnTo>
                  <a:lnTo>
                    <a:pt x="711" y="755"/>
                  </a:lnTo>
                  <a:lnTo>
                    <a:pt x="705" y="755"/>
                  </a:lnTo>
                  <a:lnTo>
                    <a:pt x="699" y="755"/>
                  </a:lnTo>
                  <a:lnTo>
                    <a:pt x="695" y="755"/>
                  </a:lnTo>
                  <a:lnTo>
                    <a:pt x="699" y="759"/>
                  </a:lnTo>
                  <a:lnTo>
                    <a:pt x="695" y="761"/>
                  </a:lnTo>
                  <a:lnTo>
                    <a:pt x="693" y="761"/>
                  </a:lnTo>
                  <a:lnTo>
                    <a:pt x="690" y="769"/>
                  </a:lnTo>
                  <a:lnTo>
                    <a:pt x="690" y="770"/>
                  </a:lnTo>
                  <a:lnTo>
                    <a:pt x="686" y="770"/>
                  </a:lnTo>
                  <a:lnTo>
                    <a:pt x="678" y="770"/>
                  </a:lnTo>
                  <a:lnTo>
                    <a:pt x="674" y="770"/>
                  </a:lnTo>
                  <a:lnTo>
                    <a:pt x="674" y="774"/>
                  </a:lnTo>
                  <a:lnTo>
                    <a:pt x="674" y="778"/>
                  </a:lnTo>
                  <a:lnTo>
                    <a:pt x="672" y="778"/>
                  </a:lnTo>
                  <a:lnTo>
                    <a:pt x="669" y="784"/>
                  </a:lnTo>
                  <a:lnTo>
                    <a:pt x="672" y="790"/>
                  </a:lnTo>
                  <a:lnTo>
                    <a:pt x="678" y="790"/>
                  </a:lnTo>
                  <a:lnTo>
                    <a:pt x="678" y="791"/>
                  </a:lnTo>
                  <a:lnTo>
                    <a:pt x="678" y="795"/>
                  </a:lnTo>
                  <a:lnTo>
                    <a:pt x="680" y="795"/>
                  </a:lnTo>
                  <a:lnTo>
                    <a:pt x="684" y="795"/>
                  </a:lnTo>
                  <a:lnTo>
                    <a:pt x="684" y="801"/>
                  </a:lnTo>
                  <a:lnTo>
                    <a:pt x="680" y="803"/>
                  </a:lnTo>
                  <a:lnTo>
                    <a:pt x="678" y="803"/>
                  </a:lnTo>
                  <a:lnTo>
                    <a:pt x="674" y="801"/>
                  </a:lnTo>
                  <a:lnTo>
                    <a:pt x="669" y="795"/>
                  </a:lnTo>
                  <a:lnTo>
                    <a:pt x="667" y="795"/>
                  </a:lnTo>
                  <a:lnTo>
                    <a:pt x="667" y="790"/>
                  </a:lnTo>
                  <a:lnTo>
                    <a:pt x="659" y="780"/>
                  </a:lnTo>
                  <a:lnTo>
                    <a:pt x="659" y="778"/>
                  </a:lnTo>
                  <a:lnTo>
                    <a:pt x="657" y="778"/>
                  </a:lnTo>
                  <a:lnTo>
                    <a:pt x="657" y="784"/>
                  </a:lnTo>
                  <a:lnTo>
                    <a:pt x="653" y="784"/>
                  </a:lnTo>
                  <a:lnTo>
                    <a:pt x="651" y="784"/>
                  </a:lnTo>
                  <a:lnTo>
                    <a:pt x="648" y="786"/>
                  </a:lnTo>
                  <a:lnTo>
                    <a:pt x="648" y="784"/>
                  </a:lnTo>
                  <a:lnTo>
                    <a:pt x="646" y="784"/>
                  </a:lnTo>
                  <a:lnTo>
                    <a:pt x="646" y="780"/>
                  </a:lnTo>
                  <a:lnTo>
                    <a:pt x="636" y="780"/>
                  </a:lnTo>
                  <a:lnTo>
                    <a:pt x="634" y="780"/>
                  </a:lnTo>
                  <a:lnTo>
                    <a:pt x="630" y="780"/>
                  </a:lnTo>
                  <a:lnTo>
                    <a:pt x="629" y="784"/>
                  </a:lnTo>
                  <a:lnTo>
                    <a:pt x="623" y="784"/>
                  </a:lnTo>
                  <a:lnTo>
                    <a:pt x="623" y="786"/>
                  </a:lnTo>
                  <a:lnTo>
                    <a:pt x="623" y="790"/>
                  </a:lnTo>
                  <a:lnTo>
                    <a:pt x="623" y="791"/>
                  </a:lnTo>
                  <a:lnTo>
                    <a:pt x="621" y="795"/>
                  </a:lnTo>
                  <a:lnTo>
                    <a:pt x="621" y="797"/>
                  </a:lnTo>
                  <a:lnTo>
                    <a:pt x="619" y="797"/>
                  </a:lnTo>
                  <a:lnTo>
                    <a:pt x="615" y="797"/>
                  </a:lnTo>
                  <a:lnTo>
                    <a:pt x="613" y="795"/>
                  </a:lnTo>
                  <a:lnTo>
                    <a:pt x="613" y="791"/>
                  </a:lnTo>
                  <a:lnTo>
                    <a:pt x="609" y="791"/>
                  </a:lnTo>
                  <a:lnTo>
                    <a:pt x="608" y="791"/>
                  </a:lnTo>
                  <a:lnTo>
                    <a:pt x="604" y="791"/>
                  </a:lnTo>
                  <a:lnTo>
                    <a:pt x="604" y="795"/>
                  </a:lnTo>
                  <a:lnTo>
                    <a:pt x="596" y="793"/>
                  </a:lnTo>
                  <a:lnTo>
                    <a:pt x="592" y="793"/>
                  </a:lnTo>
                  <a:lnTo>
                    <a:pt x="596" y="790"/>
                  </a:lnTo>
                  <a:lnTo>
                    <a:pt x="596" y="786"/>
                  </a:lnTo>
                  <a:lnTo>
                    <a:pt x="590" y="784"/>
                  </a:lnTo>
                  <a:lnTo>
                    <a:pt x="590" y="780"/>
                  </a:lnTo>
                  <a:lnTo>
                    <a:pt x="587" y="780"/>
                  </a:lnTo>
                  <a:lnTo>
                    <a:pt x="585" y="784"/>
                  </a:lnTo>
                  <a:lnTo>
                    <a:pt x="581" y="788"/>
                  </a:lnTo>
                  <a:lnTo>
                    <a:pt x="575" y="795"/>
                  </a:lnTo>
                  <a:lnTo>
                    <a:pt x="575" y="799"/>
                  </a:lnTo>
                  <a:lnTo>
                    <a:pt x="575" y="801"/>
                  </a:lnTo>
                  <a:lnTo>
                    <a:pt x="581" y="801"/>
                  </a:lnTo>
                  <a:lnTo>
                    <a:pt x="581" y="805"/>
                  </a:lnTo>
                  <a:lnTo>
                    <a:pt x="585" y="807"/>
                  </a:lnTo>
                  <a:lnTo>
                    <a:pt x="585" y="811"/>
                  </a:lnTo>
                  <a:lnTo>
                    <a:pt x="581" y="812"/>
                  </a:lnTo>
                  <a:lnTo>
                    <a:pt x="583" y="816"/>
                  </a:lnTo>
                  <a:lnTo>
                    <a:pt x="587" y="826"/>
                  </a:lnTo>
                  <a:lnTo>
                    <a:pt x="588" y="828"/>
                  </a:lnTo>
                  <a:lnTo>
                    <a:pt x="588" y="832"/>
                  </a:lnTo>
                  <a:lnTo>
                    <a:pt x="587" y="835"/>
                  </a:lnTo>
                  <a:lnTo>
                    <a:pt x="583" y="835"/>
                  </a:lnTo>
                  <a:lnTo>
                    <a:pt x="581" y="835"/>
                  </a:lnTo>
                  <a:lnTo>
                    <a:pt x="581" y="837"/>
                  </a:lnTo>
                  <a:lnTo>
                    <a:pt x="583" y="841"/>
                  </a:lnTo>
                  <a:lnTo>
                    <a:pt x="583" y="843"/>
                  </a:lnTo>
                  <a:lnTo>
                    <a:pt x="587" y="847"/>
                  </a:lnTo>
                  <a:lnTo>
                    <a:pt x="587" y="849"/>
                  </a:lnTo>
                  <a:lnTo>
                    <a:pt x="588" y="852"/>
                  </a:lnTo>
                  <a:lnTo>
                    <a:pt x="588" y="854"/>
                  </a:lnTo>
                  <a:lnTo>
                    <a:pt x="588" y="858"/>
                  </a:lnTo>
                  <a:lnTo>
                    <a:pt x="588" y="860"/>
                  </a:lnTo>
                  <a:lnTo>
                    <a:pt x="588" y="862"/>
                  </a:lnTo>
                  <a:lnTo>
                    <a:pt x="592" y="864"/>
                  </a:lnTo>
                  <a:lnTo>
                    <a:pt x="592" y="868"/>
                  </a:lnTo>
                  <a:lnTo>
                    <a:pt x="587" y="868"/>
                  </a:lnTo>
                  <a:lnTo>
                    <a:pt x="583" y="872"/>
                  </a:lnTo>
                  <a:lnTo>
                    <a:pt x="581" y="872"/>
                  </a:lnTo>
                  <a:lnTo>
                    <a:pt x="581" y="868"/>
                  </a:lnTo>
                  <a:lnTo>
                    <a:pt x="577" y="868"/>
                  </a:lnTo>
                  <a:lnTo>
                    <a:pt x="575" y="872"/>
                  </a:lnTo>
                  <a:lnTo>
                    <a:pt x="573" y="872"/>
                  </a:lnTo>
                  <a:lnTo>
                    <a:pt x="573" y="873"/>
                  </a:lnTo>
                  <a:lnTo>
                    <a:pt x="567" y="873"/>
                  </a:lnTo>
                  <a:lnTo>
                    <a:pt x="567" y="877"/>
                  </a:lnTo>
                  <a:lnTo>
                    <a:pt x="567" y="879"/>
                  </a:lnTo>
                  <a:lnTo>
                    <a:pt x="560" y="879"/>
                  </a:lnTo>
                  <a:lnTo>
                    <a:pt x="554" y="883"/>
                  </a:lnTo>
                  <a:lnTo>
                    <a:pt x="548" y="883"/>
                  </a:lnTo>
                  <a:lnTo>
                    <a:pt x="548" y="879"/>
                  </a:lnTo>
                  <a:lnTo>
                    <a:pt x="545" y="879"/>
                  </a:lnTo>
                  <a:lnTo>
                    <a:pt x="543" y="879"/>
                  </a:lnTo>
                  <a:lnTo>
                    <a:pt x="543" y="877"/>
                  </a:lnTo>
                  <a:lnTo>
                    <a:pt x="533" y="872"/>
                  </a:lnTo>
                  <a:lnTo>
                    <a:pt x="531" y="868"/>
                  </a:lnTo>
                  <a:lnTo>
                    <a:pt x="529" y="868"/>
                  </a:lnTo>
                  <a:lnTo>
                    <a:pt x="524" y="862"/>
                  </a:lnTo>
                  <a:lnTo>
                    <a:pt x="516" y="860"/>
                  </a:lnTo>
                  <a:lnTo>
                    <a:pt x="512" y="858"/>
                  </a:lnTo>
                  <a:lnTo>
                    <a:pt x="510" y="856"/>
                  </a:lnTo>
                  <a:lnTo>
                    <a:pt x="499" y="872"/>
                  </a:lnTo>
                  <a:lnTo>
                    <a:pt x="495" y="877"/>
                  </a:lnTo>
                  <a:lnTo>
                    <a:pt x="495" y="881"/>
                  </a:lnTo>
                  <a:lnTo>
                    <a:pt x="501" y="887"/>
                  </a:lnTo>
                  <a:lnTo>
                    <a:pt x="499" y="889"/>
                  </a:lnTo>
                  <a:lnTo>
                    <a:pt x="493" y="883"/>
                  </a:lnTo>
                  <a:lnTo>
                    <a:pt x="489" y="887"/>
                  </a:lnTo>
                  <a:lnTo>
                    <a:pt x="489" y="889"/>
                  </a:lnTo>
                  <a:lnTo>
                    <a:pt x="487" y="896"/>
                  </a:lnTo>
                  <a:lnTo>
                    <a:pt x="483" y="898"/>
                  </a:lnTo>
                  <a:lnTo>
                    <a:pt x="483" y="904"/>
                  </a:lnTo>
                  <a:lnTo>
                    <a:pt x="485" y="906"/>
                  </a:lnTo>
                  <a:lnTo>
                    <a:pt x="482" y="908"/>
                  </a:lnTo>
                  <a:lnTo>
                    <a:pt x="476" y="919"/>
                  </a:lnTo>
                  <a:lnTo>
                    <a:pt x="474" y="919"/>
                  </a:lnTo>
                  <a:lnTo>
                    <a:pt x="470" y="919"/>
                  </a:lnTo>
                  <a:lnTo>
                    <a:pt x="474" y="917"/>
                  </a:lnTo>
                  <a:lnTo>
                    <a:pt x="466" y="912"/>
                  </a:lnTo>
                  <a:lnTo>
                    <a:pt x="462" y="912"/>
                  </a:lnTo>
                  <a:lnTo>
                    <a:pt x="461" y="914"/>
                  </a:lnTo>
                  <a:lnTo>
                    <a:pt x="459" y="919"/>
                  </a:lnTo>
                  <a:lnTo>
                    <a:pt x="457" y="923"/>
                  </a:lnTo>
                  <a:lnTo>
                    <a:pt x="451" y="921"/>
                  </a:lnTo>
                  <a:lnTo>
                    <a:pt x="447" y="921"/>
                  </a:lnTo>
                  <a:lnTo>
                    <a:pt x="449" y="917"/>
                  </a:lnTo>
                  <a:lnTo>
                    <a:pt x="451" y="912"/>
                  </a:lnTo>
                  <a:lnTo>
                    <a:pt x="461" y="902"/>
                  </a:lnTo>
                  <a:lnTo>
                    <a:pt x="461" y="898"/>
                  </a:lnTo>
                  <a:lnTo>
                    <a:pt x="462" y="896"/>
                  </a:lnTo>
                  <a:lnTo>
                    <a:pt x="457" y="893"/>
                  </a:lnTo>
                  <a:lnTo>
                    <a:pt x="457" y="891"/>
                  </a:lnTo>
                  <a:lnTo>
                    <a:pt x="455" y="891"/>
                  </a:lnTo>
                  <a:lnTo>
                    <a:pt x="449" y="887"/>
                  </a:lnTo>
                  <a:lnTo>
                    <a:pt x="445" y="887"/>
                  </a:lnTo>
                  <a:lnTo>
                    <a:pt x="445" y="885"/>
                  </a:lnTo>
                  <a:lnTo>
                    <a:pt x="443" y="885"/>
                  </a:lnTo>
                  <a:lnTo>
                    <a:pt x="443" y="881"/>
                  </a:lnTo>
                  <a:lnTo>
                    <a:pt x="443" y="879"/>
                  </a:lnTo>
                  <a:lnTo>
                    <a:pt x="443" y="875"/>
                  </a:lnTo>
                  <a:lnTo>
                    <a:pt x="445" y="872"/>
                  </a:lnTo>
                  <a:lnTo>
                    <a:pt x="443" y="866"/>
                  </a:lnTo>
                  <a:lnTo>
                    <a:pt x="445" y="866"/>
                  </a:lnTo>
                  <a:lnTo>
                    <a:pt x="449" y="864"/>
                  </a:lnTo>
                  <a:lnTo>
                    <a:pt x="451" y="864"/>
                  </a:lnTo>
                  <a:lnTo>
                    <a:pt x="449" y="860"/>
                  </a:lnTo>
                  <a:lnTo>
                    <a:pt x="449" y="860"/>
                  </a:lnTo>
                  <a:lnTo>
                    <a:pt x="445" y="860"/>
                  </a:lnTo>
                  <a:lnTo>
                    <a:pt x="443" y="860"/>
                  </a:lnTo>
                  <a:lnTo>
                    <a:pt x="438" y="856"/>
                  </a:lnTo>
                  <a:lnTo>
                    <a:pt x="436" y="856"/>
                  </a:lnTo>
                  <a:lnTo>
                    <a:pt x="434" y="854"/>
                  </a:lnTo>
                  <a:lnTo>
                    <a:pt x="422" y="845"/>
                  </a:lnTo>
                  <a:lnTo>
                    <a:pt x="420" y="843"/>
                  </a:lnTo>
                  <a:lnTo>
                    <a:pt x="411" y="837"/>
                  </a:lnTo>
                  <a:lnTo>
                    <a:pt x="409" y="833"/>
                  </a:lnTo>
                  <a:lnTo>
                    <a:pt x="409" y="832"/>
                  </a:lnTo>
                  <a:lnTo>
                    <a:pt x="409" y="828"/>
                  </a:lnTo>
                  <a:lnTo>
                    <a:pt x="411" y="826"/>
                  </a:lnTo>
                  <a:lnTo>
                    <a:pt x="411" y="822"/>
                  </a:lnTo>
                  <a:lnTo>
                    <a:pt x="411" y="818"/>
                  </a:lnTo>
                  <a:lnTo>
                    <a:pt x="405" y="814"/>
                  </a:lnTo>
                  <a:lnTo>
                    <a:pt x="409" y="809"/>
                  </a:lnTo>
                  <a:lnTo>
                    <a:pt x="409" y="807"/>
                  </a:lnTo>
                  <a:lnTo>
                    <a:pt x="409" y="803"/>
                  </a:lnTo>
                  <a:lnTo>
                    <a:pt x="405" y="801"/>
                  </a:lnTo>
                  <a:lnTo>
                    <a:pt x="403" y="795"/>
                  </a:lnTo>
                  <a:lnTo>
                    <a:pt x="403" y="791"/>
                  </a:lnTo>
                  <a:lnTo>
                    <a:pt x="399" y="791"/>
                  </a:lnTo>
                  <a:lnTo>
                    <a:pt x="394" y="795"/>
                  </a:lnTo>
                  <a:lnTo>
                    <a:pt x="392" y="795"/>
                  </a:lnTo>
                  <a:lnTo>
                    <a:pt x="390" y="795"/>
                  </a:lnTo>
                  <a:lnTo>
                    <a:pt x="388" y="795"/>
                  </a:lnTo>
                  <a:lnTo>
                    <a:pt x="384" y="795"/>
                  </a:lnTo>
                  <a:lnTo>
                    <a:pt x="382" y="791"/>
                  </a:lnTo>
                  <a:lnTo>
                    <a:pt x="382" y="790"/>
                  </a:lnTo>
                  <a:lnTo>
                    <a:pt x="384" y="786"/>
                  </a:lnTo>
                  <a:lnTo>
                    <a:pt x="384" y="784"/>
                  </a:lnTo>
                  <a:lnTo>
                    <a:pt x="382" y="780"/>
                  </a:lnTo>
                  <a:lnTo>
                    <a:pt x="378" y="778"/>
                  </a:lnTo>
                  <a:lnTo>
                    <a:pt x="377" y="778"/>
                  </a:lnTo>
                  <a:lnTo>
                    <a:pt x="373" y="778"/>
                  </a:lnTo>
                  <a:lnTo>
                    <a:pt x="371" y="778"/>
                  </a:lnTo>
                  <a:lnTo>
                    <a:pt x="369" y="774"/>
                  </a:lnTo>
                  <a:lnTo>
                    <a:pt x="369" y="772"/>
                  </a:lnTo>
                  <a:lnTo>
                    <a:pt x="371" y="769"/>
                  </a:lnTo>
                  <a:lnTo>
                    <a:pt x="375" y="765"/>
                  </a:lnTo>
                  <a:lnTo>
                    <a:pt x="371" y="765"/>
                  </a:lnTo>
                  <a:lnTo>
                    <a:pt x="369" y="761"/>
                  </a:lnTo>
                  <a:lnTo>
                    <a:pt x="365" y="761"/>
                  </a:lnTo>
                  <a:lnTo>
                    <a:pt x="365" y="759"/>
                  </a:lnTo>
                  <a:lnTo>
                    <a:pt x="365" y="753"/>
                  </a:lnTo>
                  <a:lnTo>
                    <a:pt x="371" y="748"/>
                  </a:lnTo>
                  <a:lnTo>
                    <a:pt x="375" y="744"/>
                  </a:lnTo>
                  <a:lnTo>
                    <a:pt x="371" y="742"/>
                  </a:lnTo>
                  <a:lnTo>
                    <a:pt x="363" y="736"/>
                  </a:lnTo>
                  <a:lnTo>
                    <a:pt x="363" y="732"/>
                  </a:lnTo>
                  <a:lnTo>
                    <a:pt x="363" y="730"/>
                  </a:lnTo>
                  <a:lnTo>
                    <a:pt x="359" y="723"/>
                  </a:lnTo>
                  <a:lnTo>
                    <a:pt x="357" y="723"/>
                  </a:lnTo>
                  <a:lnTo>
                    <a:pt x="357" y="719"/>
                  </a:lnTo>
                  <a:lnTo>
                    <a:pt x="357" y="717"/>
                  </a:lnTo>
                  <a:lnTo>
                    <a:pt x="357" y="713"/>
                  </a:lnTo>
                  <a:lnTo>
                    <a:pt x="354" y="713"/>
                  </a:lnTo>
                  <a:lnTo>
                    <a:pt x="348" y="711"/>
                  </a:lnTo>
                  <a:lnTo>
                    <a:pt x="346" y="707"/>
                  </a:lnTo>
                  <a:lnTo>
                    <a:pt x="346" y="711"/>
                  </a:lnTo>
                  <a:lnTo>
                    <a:pt x="344" y="717"/>
                  </a:lnTo>
                  <a:lnTo>
                    <a:pt x="342" y="719"/>
                  </a:lnTo>
                  <a:lnTo>
                    <a:pt x="338" y="723"/>
                  </a:lnTo>
                  <a:lnTo>
                    <a:pt x="331" y="723"/>
                  </a:lnTo>
                  <a:lnTo>
                    <a:pt x="327" y="723"/>
                  </a:lnTo>
                  <a:lnTo>
                    <a:pt x="325" y="723"/>
                  </a:lnTo>
                  <a:lnTo>
                    <a:pt x="315" y="730"/>
                  </a:lnTo>
                  <a:lnTo>
                    <a:pt x="308" y="730"/>
                  </a:lnTo>
                  <a:lnTo>
                    <a:pt x="308" y="732"/>
                  </a:lnTo>
                  <a:lnTo>
                    <a:pt x="304" y="738"/>
                  </a:lnTo>
                  <a:lnTo>
                    <a:pt x="302" y="742"/>
                  </a:lnTo>
                  <a:lnTo>
                    <a:pt x="300" y="742"/>
                  </a:lnTo>
                  <a:lnTo>
                    <a:pt x="298" y="742"/>
                  </a:lnTo>
                  <a:lnTo>
                    <a:pt x="294" y="742"/>
                  </a:lnTo>
                  <a:lnTo>
                    <a:pt x="294" y="732"/>
                  </a:lnTo>
                  <a:lnTo>
                    <a:pt x="293" y="730"/>
                  </a:lnTo>
                  <a:lnTo>
                    <a:pt x="289" y="730"/>
                  </a:lnTo>
                  <a:lnTo>
                    <a:pt x="287" y="727"/>
                  </a:lnTo>
                  <a:lnTo>
                    <a:pt x="283" y="727"/>
                  </a:lnTo>
                  <a:lnTo>
                    <a:pt x="281" y="727"/>
                  </a:lnTo>
                  <a:lnTo>
                    <a:pt x="277" y="725"/>
                  </a:lnTo>
                  <a:lnTo>
                    <a:pt x="275" y="725"/>
                  </a:lnTo>
                  <a:lnTo>
                    <a:pt x="272" y="730"/>
                  </a:lnTo>
                  <a:lnTo>
                    <a:pt x="270" y="730"/>
                  </a:lnTo>
                  <a:lnTo>
                    <a:pt x="266" y="730"/>
                  </a:lnTo>
                  <a:lnTo>
                    <a:pt x="266" y="727"/>
                  </a:lnTo>
                  <a:lnTo>
                    <a:pt x="270" y="725"/>
                  </a:lnTo>
                  <a:lnTo>
                    <a:pt x="270" y="723"/>
                  </a:lnTo>
                  <a:lnTo>
                    <a:pt x="270" y="721"/>
                  </a:lnTo>
                  <a:lnTo>
                    <a:pt x="264" y="721"/>
                  </a:lnTo>
                  <a:lnTo>
                    <a:pt x="260" y="721"/>
                  </a:lnTo>
                  <a:lnTo>
                    <a:pt x="258" y="721"/>
                  </a:lnTo>
                  <a:lnTo>
                    <a:pt x="254" y="721"/>
                  </a:lnTo>
                  <a:lnTo>
                    <a:pt x="254" y="725"/>
                  </a:lnTo>
                  <a:lnTo>
                    <a:pt x="254" y="727"/>
                  </a:lnTo>
                  <a:lnTo>
                    <a:pt x="254" y="727"/>
                  </a:lnTo>
                  <a:lnTo>
                    <a:pt x="251" y="727"/>
                  </a:lnTo>
                  <a:lnTo>
                    <a:pt x="249" y="725"/>
                  </a:lnTo>
                  <a:lnTo>
                    <a:pt x="249" y="723"/>
                  </a:lnTo>
                  <a:lnTo>
                    <a:pt x="245" y="721"/>
                  </a:lnTo>
                  <a:lnTo>
                    <a:pt x="239" y="721"/>
                  </a:lnTo>
                  <a:lnTo>
                    <a:pt x="237" y="723"/>
                  </a:lnTo>
                  <a:lnTo>
                    <a:pt x="237" y="725"/>
                  </a:lnTo>
                  <a:lnTo>
                    <a:pt x="233" y="725"/>
                  </a:lnTo>
                  <a:lnTo>
                    <a:pt x="231" y="725"/>
                  </a:lnTo>
                  <a:lnTo>
                    <a:pt x="226" y="723"/>
                  </a:lnTo>
                  <a:lnTo>
                    <a:pt x="220" y="721"/>
                  </a:lnTo>
                  <a:lnTo>
                    <a:pt x="216" y="721"/>
                  </a:lnTo>
                  <a:lnTo>
                    <a:pt x="214" y="721"/>
                  </a:lnTo>
                  <a:lnTo>
                    <a:pt x="212" y="721"/>
                  </a:lnTo>
                  <a:lnTo>
                    <a:pt x="209" y="723"/>
                  </a:lnTo>
                  <a:lnTo>
                    <a:pt x="207" y="723"/>
                  </a:lnTo>
                  <a:lnTo>
                    <a:pt x="205" y="721"/>
                  </a:lnTo>
                  <a:lnTo>
                    <a:pt x="203" y="717"/>
                  </a:lnTo>
                  <a:lnTo>
                    <a:pt x="199" y="715"/>
                  </a:lnTo>
                  <a:lnTo>
                    <a:pt x="193" y="715"/>
                  </a:lnTo>
                  <a:lnTo>
                    <a:pt x="191" y="711"/>
                  </a:lnTo>
                  <a:lnTo>
                    <a:pt x="191" y="709"/>
                  </a:lnTo>
                  <a:lnTo>
                    <a:pt x="188" y="709"/>
                  </a:lnTo>
                  <a:lnTo>
                    <a:pt x="188" y="706"/>
                  </a:lnTo>
                  <a:lnTo>
                    <a:pt x="180" y="706"/>
                  </a:lnTo>
                  <a:lnTo>
                    <a:pt x="180" y="704"/>
                  </a:lnTo>
                  <a:lnTo>
                    <a:pt x="174" y="698"/>
                  </a:lnTo>
                  <a:lnTo>
                    <a:pt x="168" y="698"/>
                  </a:lnTo>
                  <a:lnTo>
                    <a:pt x="165" y="694"/>
                  </a:lnTo>
                  <a:lnTo>
                    <a:pt x="161" y="692"/>
                  </a:lnTo>
                  <a:lnTo>
                    <a:pt x="159" y="688"/>
                  </a:lnTo>
                  <a:lnTo>
                    <a:pt x="153" y="686"/>
                  </a:lnTo>
                  <a:lnTo>
                    <a:pt x="147" y="683"/>
                  </a:lnTo>
                  <a:lnTo>
                    <a:pt x="136" y="673"/>
                  </a:lnTo>
                  <a:lnTo>
                    <a:pt x="130" y="669"/>
                  </a:lnTo>
                  <a:lnTo>
                    <a:pt x="128" y="667"/>
                  </a:lnTo>
                  <a:lnTo>
                    <a:pt x="125" y="667"/>
                  </a:lnTo>
                  <a:lnTo>
                    <a:pt x="123" y="667"/>
                  </a:lnTo>
                  <a:lnTo>
                    <a:pt x="119" y="664"/>
                  </a:lnTo>
                  <a:lnTo>
                    <a:pt x="115" y="664"/>
                  </a:lnTo>
                  <a:lnTo>
                    <a:pt x="113" y="662"/>
                  </a:lnTo>
                  <a:lnTo>
                    <a:pt x="115" y="658"/>
                  </a:lnTo>
                  <a:lnTo>
                    <a:pt x="117" y="656"/>
                  </a:lnTo>
                  <a:lnTo>
                    <a:pt x="117" y="652"/>
                  </a:lnTo>
                  <a:lnTo>
                    <a:pt x="115" y="650"/>
                  </a:lnTo>
                  <a:lnTo>
                    <a:pt x="113" y="650"/>
                  </a:lnTo>
                  <a:lnTo>
                    <a:pt x="113" y="646"/>
                  </a:lnTo>
                  <a:lnTo>
                    <a:pt x="109" y="645"/>
                  </a:lnTo>
                  <a:lnTo>
                    <a:pt x="107" y="645"/>
                  </a:lnTo>
                  <a:lnTo>
                    <a:pt x="104" y="645"/>
                  </a:lnTo>
                  <a:lnTo>
                    <a:pt x="102" y="645"/>
                  </a:lnTo>
                  <a:lnTo>
                    <a:pt x="98" y="645"/>
                  </a:lnTo>
                  <a:lnTo>
                    <a:pt x="90" y="641"/>
                  </a:lnTo>
                  <a:lnTo>
                    <a:pt x="81" y="645"/>
                  </a:lnTo>
                  <a:lnTo>
                    <a:pt x="79" y="645"/>
                  </a:lnTo>
                  <a:lnTo>
                    <a:pt x="75" y="645"/>
                  </a:lnTo>
                  <a:lnTo>
                    <a:pt x="75" y="641"/>
                  </a:lnTo>
                  <a:lnTo>
                    <a:pt x="77" y="639"/>
                  </a:lnTo>
                  <a:lnTo>
                    <a:pt x="73" y="635"/>
                  </a:lnTo>
                  <a:lnTo>
                    <a:pt x="71" y="635"/>
                  </a:lnTo>
                  <a:lnTo>
                    <a:pt x="69" y="635"/>
                  </a:lnTo>
                  <a:lnTo>
                    <a:pt x="69" y="639"/>
                  </a:lnTo>
                  <a:lnTo>
                    <a:pt x="67" y="641"/>
                  </a:lnTo>
                  <a:lnTo>
                    <a:pt x="63" y="645"/>
                  </a:lnTo>
                  <a:lnTo>
                    <a:pt x="62" y="641"/>
                  </a:lnTo>
                  <a:lnTo>
                    <a:pt x="62" y="639"/>
                  </a:lnTo>
                  <a:lnTo>
                    <a:pt x="62" y="635"/>
                  </a:lnTo>
                  <a:lnTo>
                    <a:pt x="58" y="635"/>
                  </a:lnTo>
                  <a:lnTo>
                    <a:pt x="58" y="631"/>
                  </a:lnTo>
                  <a:lnTo>
                    <a:pt x="56" y="629"/>
                  </a:lnTo>
                  <a:lnTo>
                    <a:pt x="56" y="622"/>
                  </a:lnTo>
                  <a:lnTo>
                    <a:pt x="52" y="620"/>
                  </a:lnTo>
                  <a:lnTo>
                    <a:pt x="50" y="610"/>
                  </a:lnTo>
                  <a:lnTo>
                    <a:pt x="46" y="604"/>
                  </a:lnTo>
                  <a:lnTo>
                    <a:pt x="46" y="597"/>
                  </a:lnTo>
                  <a:lnTo>
                    <a:pt x="46" y="591"/>
                  </a:lnTo>
                  <a:lnTo>
                    <a:pt x="46" y="587"/>
                  </a:lnTo>
                  <a:lnTo>
                    <a:pt x="50" y="583"/>
                  </a:lnTo>
                  <a:lnTo>
                    <a:pt x="50" y="578"/>
                  </a:lnTo>
                  <a:lnTo>
                    <a:pt x="60" y="562"/>
                  </a:lnTo>
                  <a:lnTo>
                    <a:pt x="62" y="561"/>
                  </a:lnTo>
                  <a:lnTo>
                    <a:pt x="67" y="562"/>
                  </a:lnTo>
                  <a:lnTo>
                    <a:pt x="71" y="562"/>
                  </a:lnTo>
                  <a:lnTo>
                    <a:pt x="73" y="566"/>
                  </a:lnTo>
                  <a:lnTo>
                    <a:pt x="77" y="566"/>
                  </a:lnTo>
                  <a:lnTo>
                    <a:pt x="77" y="568"/>
                  </a:lnTo>
                  <a:lnTo>
                    <a:pt x="77" y="572"/>
                  </a:lnTo>
                  <a:lnTo>
                    <a:pt x="77" y="574"/>
                  </a:lnTo>
                  <a:lnTo>
                    <a:pt x="79" y="578"/>
                  </a:lnTo>
                  <a:lnTo>
                    <a:pt x="83" y="578"/>
                  </a:lnTo>
                  <a:lnTo>
                    <a:pt x="84" y="574"/>
                  </a:lnTo>
                  <a:lnTo>
                    <a:pt x="88" y="572"/>
                  </a:lnTo>
                  <a:lnTo>
                    <a:pt x="90" y="574"/>
                  </a:lnTo>
                  <a:lnTo>
                    <a:pt x="94" y="574"/>
                  </a:lnTo>
                  <a:lnTo>
                    <a:pt x="100" y="574"/>
                  </a:lnTo>
                  <a:lnTo>
                    <a:pt x="102" y="578"/>
                  </a:lnTo>
                  <a:lnTo>
                    <a:pt x="107" y="578"/>
                  </a:lnTo>
                  <a:lnTo>
                    <a:pt x="117" y="578"/>
                  </a:lnTo>
                  <a:lnTo>
                    <a:pt x="121" y="574"/>
                  </a:lnTo>
                  <a:lnTo>
                    <a:pt x="126" y="572"/>
                  </a:lnTo>
                  <a:lnTo>
                    <a:pt x="128" y="572"/>
                  </a:lnTo>
                  <a:lnTo>
                    <a:pt x="140" y="561"/>
                  </a:lnTo>
                  <a:lnTo>
                    <a:pt x="144" y="557"/>
                  </a:lnTo>
                  <a:lnTo>
                    <a:pt x="144" y="553"/>
                  </a:lnTo>
                  <a:lnTo>
                    <a:pt x="146" y="551"/>
                  </a:lnTo>
                  <a:lnTo>
                    <a:pt x="149" y="547"/>
                  </a:lnTo>
                  <a:lnTo>
                    <a:pt x="149" y="541"/>
                  </a:lnTo>
                  <a:lnTo>
                    <a:pt x="155" y="538"/>
                  </a:lnTo>
                  <a:lnTo>
                    <a:pt x="161" y="536"/>
                  </a:lnTo>
                  <a:lnTo>
                    <a:pt x="163" y="532"/>
                  </a:lnTo>
                  <a:lnTo>
                    <a:pt x="165" y="530"/>
                  </a:lnTo>
                  <a:lnTo>
                    <a:pt x="167" y="522"/>
                  </a:lnTo>
                  <a:lnTo>
                    <a:pt x="165" y="520"/>
                  </a:lnTo>
                  <a:lnTo>
                    <a:pt x="161" y="520"/>
                  </a:lnTo>
                  <a:lnTo>
                    <a:pt x="157" y="517"/>
                  </a:lnTo>
                  <a:lnTo>
                    <a:pt x="157" y="511"/>
                  </a:lnTo>
                  <a:lnTo>
                    <a:pt x="157" y="509"/>
                  </a:lnTo>
                  <a:lnTo>
                    <a:pt x="161" y="505"/>
                  </a:lnTo>
                  <a:lnTo>
                    <a:pt x="163" y="503"/>
                  </a:lnTo>
                  <a:lnTo>
                    <a:pt x="163" y="500"/>
                  </a:lnTo>
                  <a:lnTo>
                    <a:pt x="161" y="500"/>
                  </a:lnTo>
                  <a:lnTo>
                    <a:pt x="157" y="498"/>
                  </a:lnTo>
                  <a:lnTo>
                    <a:pt x="155" y="498"/>
                  </a:lnTo>
                  <a:lnTo>
                    <a:pt x="151" y="498"/>
                  </a:lnTo>
                  <a:lnTo>
                    <a:pt x="149" y="498"/>
                  </a:lnTo>
                  <a:lnTo>
                    <a:pt x="146" y="494"/>
                  </a:lnTo>
                  <a:lnTo>
                    <a:pt x="146" y="494"/>
                  </a:lnTo>
                  <a:lnTo>
                    <a:pt x="149" y="488"/>
                  </a:lnTo>
                  <a:lnTo>
                    <a:pt x="149" y="482"/>
                  </a:lnTo>
                  <a:lnTo>
                    <a:pt x="151" y="473"/>
                  </a:lnTo>
                  <a:lnTo>
                    <a:pt x="155" y="473"/>
                  </a:lnTo>
                  <a:lnTo>
                    <a:pt x="157" y="473"/>
                  </a:lnTo>
                  <a:lnTo>
                    <a:pt x="170" y="475"/>
                  </a:lnTo>
                  <a:lnTo>
                    <a:pt x="182" y="479"/>
                  </a:lnTo>
                  <a:lnTo>
                    <a:pt x="195" y="480"/>
                  </a:lnTo>
                  <a:lnTo>
                    <a:pt x="195" y="479"/>
                  </a:lnTo>
                  <a:lnTo>
                    <a:pt x="199" y="473"/>
                  </a:lnTo>
                  <a:lnTo>
                    <a:pt x="199" y="469"/>
                  </a:lnTo>
                  <a:lnTo>
                    <a:pt x="199" y="467"/>
                  </a:lnTo>
                  <a:lnTo>
                    <a:pt x="195" y="463"/>
                  </a:lnTo>
                  <a:lnTo>
                    <a:pt x="193" y="463"/>
                  </a:lnTo>
                  <a:lnTo>
                    <a:pt x="188" y="463"/>
                  </a:lnTo>
                  <a:lnTo>
                    <a:pt x="182" y="463"/>
                  </a:lnTo>
                  <a:lnTo>
                    <a:pt x="178" y="461"/>
                  </a:lnTo>
                  <a:lnTo>
                    <a:pt x="172" y="461"/>
                  </a:lnTo>
                  <a:lnTo>
                    <a:pt x="172" y="458"/>
                  </a:lnTo>
                  <a:lnTo>
                    <a:pt x="176" y="456"/>
                  </a:lnTo>
                  <a:lnTo>
                    <a:pt x="176" y="452"/>
                  </a:lnTo>
                  <a:lnTo>
                    <a:pt x="174" y="448"/>
                  </a:lnTo>
                  <a:lnTo>
                    <a:pt x="170" y="450"/>
                  </a:lnTo>
                  <a:lnTo>
                    <a:pt x="170" y="444"/>
                  </a:lnTo>
                  <a:lnTo>
                    <a:pt x="174" y="444"/>
                  </a:lnTo>
                  <a:lnTo>
                    <a:pt x="180" y="444"/>
                  </a:lnTo>
                  <a:lnTo>
                    <a:pt x="182" y="444"/>
                  </a:lnTo>
                  <a:lnTo>
                    <a:pt x="195" y="444"/>
                  </a:lnTo>
                  <a:lnTo>
                    <a:pt x="199" y="442"/>
                  </a:lnTo>
                  <a:lnTo>
                    <a:pt x="195" y="438"/>
                  </a:lnTo>
                  <a:lnTo>
                    <a:pt x="191" y="427"/>
                  </a:lnTo>
                  <a:lnTo>
                    <a:pt x="188" y="425"/>
                  </a:lnTo>
                  <a:lnTo>
                    <a:pt x="186" y="412"/>
                  </a:lnTo>
                  <a:lnTo>
                    <a:pt x="182" y="410"/>
                  </a:lnTo>
                  <a:lnTo>
                    <a:pt x="180" y="404"/>
                  </a:lnTo>
                  <a:lnTo>
                    <a:pt x="174" y="400"/>
                  </a:lnTo>
                  <a:lnTo>
                    <a:pt x="174" y="395"/>
                  </a:lnTo>
                  <a:lnTo>
                    <a:pt x="176" y="395"/>
                  </a:lnTo>
                  <a:lnTo>
                    <a:pt x="180" y="395"/>
                  </a:lnTo>
                  <a:lnTo>
                    <a:pt x="180" y="391"/>
                  </a:lnTo>
                  <a:lnTo>
                    <a:pt x="176" y="391"/>
                  </a:lnTo>
                  <a:lnTo>
                    <a:pt x="170" y="391"/>
                  </a:lnTo>
                  <a:lnTo>
                    <a:pt x="168" y="391"/>
                  </a:lnTo>
                  <a:lnTo>
                    <a:pt x="165" y="395"/>
                  </a:lnTo>
                  <a:lnTo>
                    <a:pt x="163" y="396"/>
                  </a:lnTo>
                  <a:lnTo>
                    <a:pt x="159" y="396"/>
                  </a:lnTo>
                  <a:lnTo>
                    <a:pt x="153" y="396"/>
                  </a:lnTo>
                  <a:lnTo>
                    <a:pt x="149" y="396"/>
                  </a:lnTo>
                  <a:lnTo>
                    <a:pt x="153" y="395"/>
                  </a:lnTo>
                  <a:lnTo>
                    <a:pt x="149" y="389"/>
                  </a:lnTo>
                  <a:lnTo>
                    <a:pt x="147" y="385"/>
                  </a:lnTo>
                  <a:lnTo>
                    <a:pt x="144" y="385"/>
                  </a:lnTo>
                  <a:lnTo>
                    <a:pt x="142" y="385"/>
                  </a:lnTo>
                  <a:lnTo>
                    <a:pt x="130" y="385"/>
                  </a:lnTo>
                  <a:lnTo>
                    <a:pt x="125" y="385"/>
                  </a:lnTo>
                  <a:lnTo>
                    <a:pt x="123" y="383"/>
                  </a:lnTo>
                  <a:lnTo>
                    <a:pt x="123" y="379"/>
                  </a:lnTo>
                  <a:lnTo>
                    <a:pt x="125" y="372"/>
                  </a:lnTo>
                  <a:lnTo>
                    <a:pt x="125" y="368"/>
                  </a:lnTo>
                  <a:lnTo>
                    <a:pt x="125" y="366"/>
                  </a:lnTo>
                  <a:lnTo>
                    <a:pt x="125" y="362"/>
                  </a:lnTo>
                  <a:lnTo>
                    <a:pt x="123" y="362"/>
                  </a:lnTo>
                  <a:lnTo>
                    <a:pt x="117" y="362"/>
                  </a:lnTo>
                  <a:lnTo>
                    <a:pt x="113" y="362"/>
                  </a:lnTo>
                  <a:lnTo>
                    <a:pt x="113" y="360"/>
                  </a:lnTo>
                  <a:lnTo>
                    <a:pt x="113" y="356"/>
                  </a:lnTo>
                  <a:lnTo>
                    <a:pt x="113" y="354"/>
                  </a:lnTo>
                  <a:lnTo>
                    <a:pt x="109" y="349"/>
                  </a:lnTo>
                  <a:lnTo>
                    <a:pt x="109" y="347"/>
                  </a:lnTo>
                  <a:lnTo>
                    <a:pt x="104" y="335"/>
                  </a:lnTo>
                  <a:lnTo>
                    <a:pt x="107" y="332"/>
                  </a:lnTo>
                  <a:lnTo>
                    <a:pt x="109" y="332"/>
                  </a:lnTo>
                  <a:lnTo>
                    <a:pt x="109" y="326"/>
                  </a:lnTo>
                  <a:lnTo>
                    <a:pt x="109" y="324"/>
                  </a:lnTo>
                  <a:lnTo>
                    <a:pt x="113" y="320"/>
                  </a:lnTo>
                  <a:lnTo>
                    <a:pt x="109" y="318"/>
                  </a:lnTo>
                  <a:lnTo>
                    <a:pt x="107" y="318"/>
                  </a:lnTo>
                  <a:lnTo>
                    <a:pt x="104" y="318"/>
                  </a:lnTo>
                  <a:lnTo>
                    <a:pt x="104" y="314"/>
                  </a:lnTo>
                  <a:lnTo>
                    <a:pt x="102" y="311"/>
                  </a:lnTo>
                  <a:lnTo>
                    <a:pt x="98" y="313"/>
                  </a:lnTo>
                  <a:lnTo>
                    <a:pt x="96" y="313"/>
                  </a:lnTo>
                  <a:lnTo>
                    <a:pt x="90" y="307"/>
                  </a:lnTo>
                  <a:lnTo>
                    <a:pt x="88" y="305"/>
                  </a:lnTo>
                  <a:lnTo>
                    <a:pt x="84" y="305"/>
                  </a:lnTo>
                  <a:lnTo>
                    <a:pt x="77" y="305"/>
                  </a:lnTo>
                  <a:lnTo>
                    <a:pt x="71" y="305"/>
                  </a:lnTo>
                  <a:lnTo>
                    <a:pt x="63" y="305"/>
                  </a:lnTo>
                  <a:lnTo>
                    <a:pt x="62" y="303"/>
                  </a:lnTo>
                  <a:lnTo>
                    <a:pt x="62" y="299"/>
                  </a:lnTo>
                  <a:lnTo>
                    <a:pt x="63" y="295"/>
                  </a:lnTo>
                  <a:lnTo>
                    <a:pt x="62" y="293"/>
                  </a:lnTo>
                  <a:lnTo>
                    <a:pt x="56" y="295"/>
                  </a:lnTo>
                  <a:lnTo>
                    <a:pt x="50" y="299"/>
                  </a:lnTo>
                  <a:lnTo>
                    <a:pt x="50" y="303"/>
                  </a:lnTo>
                  <a:lnTo>
                    <a:pt x="46" y="299"/>
                  </a:lnTo>
                  <a:lnTo>
                    <a:pt x="41" y="297"/>
                  </a:lnTo>
                  <a:lnTo>
                    <a:pt x="33" y="293"/>
                  </a:lnTo>
                  <a:lnTo>
                    <a:pt x="29" y="293"/>
                  </a:lnTo>
                  <a:lnTo>
                    <a:pt x="27" y="292"/>
                  </a:lnTo>
                  <a:lnTo>
                    <a:pt x="25" y="288"/>
                  </a:lnTo>
                  <a:lnTo>
                    <a:pt x="25" y="284"/>
                  </a:lnTo>
                  <a:lnTo>
                    <a:pt x="21" y="278"/>
                  </a:lnTo>
                  <a:lnTo>
                    <a:pt x="18" y="276"/>
                  </a:lnTo>
                  <a:lnTo>
                    <a:pt x="18" y="272"/>
                  </a:lnTo>
                  <a:lnTo>
                    <a:pt x="16" y="272"/>
                  </a:lnTo>
                  <a:lnTo>
                    <a:pt x="16" y="276"/>
                  </a:lnTo>
                  <a:lnTo>
                    <a:pt x="6" y="271"/>
                  </a:lnTo>
                  <a:lnTo>
                    <a:pt x="6" y="267"/>
                  </a:lnTo>
                  <a:lnTo>
                    <a:pt x="6" y="265"/>
                  </a:lnTo>
                  <a:lnTo>
                    <a:pt x="4" y="263"/>
                  </a:lnTo>
                  <a:lnTo>
                    <a:pt x="0" y="261"/>
                  </a:lnTo>
                  <a:lnTo>
                    <a:pt x="0" y="257"/>
                  </a:lnTo>
                  <a:lnTo>
                    <a:pt x="0" y="255"/>
                  </a:lnTo>
                  <a:lnTo>
                    <a:pt x="0" y="251"/>
                  </a:lnTo>
                  <a:lnTo>
                    <a:pt x="4" y="246"/>
                  </a:lnTo>
                  <a:lnTo>
                    <a:pt x="6" y="240"/>
                  </a:lnTo>
                  <a:lnTo>
                    <a:pt x="10" y="230"/>
                  </a:lnTo>
                  <a:lnTo>
                    <a:pt x="12" y="225"/>
                  </a:lnTo>
                  <a:lnTo>
                    <a:pt x="16" y="223"/>
                  </a:lnTo>
                  <a:lnTo>
                    <a:pt x="25" y="213"/>
                  </a:lnTo>
                  <a:lnTo>
                    <a:pt x="27" y="209"/>
                  </a:lnTo>
                  <a:lnTo>
                    <a:pt x="27" y="208"/>
                  </a:lnTo>
                  <a:lnTo>
                    <a:pt x="27" y="204"/>
                  </a:lnTo>
                  <a:lnTo>
                    <a:pt x="23" y="194"/>
                  </a:lnTo>
                  <a:lnTo>
                    <a:pt x="21" y="192"/>
                  </a:lnTo>
                  <a:lnTo>
                    <a:pt x="21" y="187"/>
                  </a:lnTo>
                  <a:lnTo>
                    <a:pt x="21" y="183"/>
                  </a:lnTo>
                  <a:lnTo>
                    <a:pt x="21" y="181"/>
                  </a:lnTo>
                  <a:lnTo>
                    <a:pt x="21" y="177"/>
                  </a:lnTo>
                  <a:lnTo>
                    <a:pt x="21" y="175"/>
                  </a:lnTo>
                  <a:lnTo>
                    <a:pt x="21" y="173"/>
                  </a:lnTo>
                  <a:lnTo>
                    <a:pt x="21" y="171"/>
                  </a:lnTo>
                  <a:lnTo>
                    <a:pt x="25" y="171"/>
                  </a:lnTo>
                  <a:lnTo>
                    <a:pt x="27" y="168"/>
                  </a:lnTo>
                  <a:lnTo>
                    <a:pt x="31" y="168"/>
                  </a:lnTo>
                  <a:lnTo>
                    <a:pt x="31" y="166"/>
                  </a:lnTo>
                  <a:lnTo>
                    <a:pt x="27" y="162"/>
                  </a:lnTo>
                  <a:lnTo>
                    <a:pt x="27" y="158"/>
                  </a:lnTo>
                  <a:lnTo>
                    <a:pt x="27" y="156"/>
                  </a:lnTo>
                  <a:lnTo>
                    <a:pt x="31" y="156"/>
                  </a:lnTo>
                  <a:lnTo>
                    <a:pt x="33" y="152"/>
                  </a:lnTo>
                  <a:lnTo>
                    <a:pt x="37" y="152"/>
                  </a:lnTo>
                  <a:lnTo>
                    <a:pt x="44" y="152"/>
                  </a:lnTo>
                  <a:lnTo>
                    <a:pt x="48" y="152"/>
                  </a:lnTo>
                  <a:lnTo>
                    <a:pt x="50" y="156"/>
                  </a:lnTo>
                  <a:lnTo>
                    <a:pt x="48" y="158"/>
                  </a:lnTo>
                  <a:lnTo>
                    <a:pt x="48" y="162"/>
                  </a:lnTo>
                  <a:lnTo>
                    <a:pt x="50" y="162"/>
                  </a:lnTo>
                  <a:lnTo>
                    <a:pt x="54" y="162"/>
                  </a:lnTo>
                  <a:lnTo>
                    <a:pt x="56" y="158"/>
                  </a:lnTo>
                  <a:lnTo>
                    <a:pt x="62" y="150"/>
                  </a:lnTo>
                  <a:lnTo>
                    <a:pt x="62" y="147"/>
                  </a:lnTo>
                  <a:lnTo>
                    <a:pt x="60" y="145"/>
                  </a:lnTo>
                  <a:lnTo>
                    <a:pt x="67" y="137"/>
                  </a:lnTo>
                  <a:lnTo>
                    <a:pt x="71" y="131"/>
                  </a:lnTo>
                  <a:lnTo>
                    <a:pt x="73" y="131"/>
                  </a:lnTo>
                  <a:lnTo>
                    <a:pt x="79" y="127"/>
                  </a:lnTo>
                  <a:lnTo>
                    <a:pt x="83" y="126"/>
                  </a:lnTo>
                  <a:lnTo>
                    <a:pt x="83" y="122"/>
                  </a:lnTo>
                  <a:lnTo>
                    <a:pt x="84" y="122"/>
                  </a:lnTo>
                  <a:lnTo>
                    <a:pt x="88" y="127"/>
                  </a:lnTo>
                  <a:lnTo>
                    <a:pt x="94" y="129"/>
                  </a:lnTo>
                  <a:lnTo>
                    <a:pt x="96" y="129"/>
                  </a:lnTo>
                  <a:lnTo>
                    <a:pt x="100" y="127"/>
                  </a:lnTo>
                  <a:lnTo>
                    <a:pt x="102" y="127"/>
                  </a:lnTo>
                  <a:lnTo>
                    <a:pt x="105" y="131"/>
                  </a:lnTo>
                  <a:lnTo>
                    <a:pt x="107" y="131"/>
                  </a:lnTo>
                  <a:lnTo>
                    <a:pt x="111" y="131"/>
                  </a:lnTo>
                  <a:lnTo>
                    <a:pt x="111" y="127"/>
                  </a:lnTo>
                  <a:lnTo>
                    <a:pt x="113" y="124"/>
                  </a:lnTo>
                  <a:lnTo>
                    <a:pt x="113" y="122"/>
                  </a:lnTo>
                  <a:lnTo>
                    <a:pt x="113" y="118"/>
                  </a:lnTo>
                  <a:lnTo>
                    <a:pt x="113" y="116"/>
                  </a:lnTo>
                  <a:lnTo>
                    <a:pt x="117" y="112"/>
                  </a:lnTo>
                  <a:lnTo>
                    <a:pt x="117" y="112"/>
                  </a:lnTo>
                  <a:lnTo>
                    <a:pt x="123" y="112"/>
                  </a:lnTo>
                  <a:lnTo>
                    <a:pt x="126" y="112"/>
                  </a:lnTo>
                  <a:lnTo>
                    <a:pt x="128" y="108"/>
                  </a:lnTo>
                  <a:lnTo>
                    <a:pt x="132" y="108"/>
                  </a:lnTo>
                  <a:lnTo>
                    <a:pt x="134" y="106"/>
                  </a:lnTo>
                  <a:lnTo>
                    <a:pt x="134" y="103"/>
                  </a:lnTo>
                  <a:lnTo>
                    <a:pt x="132" y="101"/>
                  </a:lnTo>
                  <a:lnTo>
                    <a:pt x="128" y="101"/>
                  </a:lnTo>
                  <a:lnTo>
                    <a:pt x="126" y="97"/>
                  </a:lnTo>
                  <a:lnTo>
                    <a:pt x="128" y="95"/>
                  </a:lnTo>
                  <a:lnTo>
                    <a:pt x="128" y="89"/>
                  </a:lnTo>
                  <a:lnTo>
                    <a:pt x="132" y="84"/>
                  </a:lnTo>
                  <a:lnTo>
                    <a:pt x="134" y="82"/>
                  </a:lnTo>
                  <a:lnTo>
                    <a:pt x="144" y="91"/>
                  </a:lnTo>
                  <a:lnTo>
                    <a:pt x="149" y="93"/>
                  </a:lnTo>
                  <a:lnTo>
                    <a:pt x="151" y="91"/>
                  </a:lnTo>
                  <a:lnTo>
                    <a:pt x="149" y="87"/>
                  </a:lnTo>
                  <a:lnTo>
                    <a:pt x="149" y="85"/>
                  </a:lnTo>
                  <a:lnTo>
                    <a:pt x="151" y="82"/>
                  </a:lnTo>
                  <a:lnTo>
                    <a:pt x="155" y="82"/>
                  </a:lnTo>
                  <a:lnTo>
                    <a:pt x="157" y="82"/>
                  </a:lnTo>
                  <a:lnTo>
                    <a:pt x="159" y="82"/>
                  </a:lnTo>
                  <a:lnTo>
                    <a:pt x="163" y="78"/>
                  </a:lnTo>
                  <a:lnTo>
                    <a:pt x="163" y="78"/>
                  </a:lnTo>
                  <a:lnTo>
                    <a:pt x="163" y="82"/>
                  </a:lnTo>
                  <a:lnTo>
                    <a:pt x="163" y="82"/>
                  </a:lnTo>
                  <a:lnTo>
                    <a:pt x="167" y="82"/>
                  </a:lnTo>
                  <a:lnTo>
                    <a:pt x="168" y="82"/>
                  </a:lnTo>
                  <a:lnTo>
                    <a:pt x="172" y="87"/>
                  </a:lnTo>
                  <a:lnTo>
                    <a:pt x="174" y="91"/>
                  </a:lnTo>
                  <a:lnTo>
                    <a:pt x="178" y="91"/>
                  </a:lnTo>
                  <a:lnTo>
                    <a:pt x="180" y="93"/>
                  </a:lnTo>
                  <a:lnTo>
                    <a:pt x="184" y="93"/>
                  </a:lnTo>
                  <a:lnTo>
                    <a:pt x="186" y="93"/>
                  </a:lnTo>
                  <a:lnTo>
                    <a:pt x="189" y="93"/>
                  </a:lnTo>
                  <a:lnTo>
                    <a:pt x="191" y="93"/>
                  </a:lnTo>
                  <a:lnTo>
                    <a:pt x="195" y="89"/>
                  </a:lnTo>
                  <a:lnTo>
                    <a:pt x="195" y="87"/>
                  </a:lnTo>
                  <a:lnTo>
                    <a:pt x="195" y="84"/>
                  </a:lnTo>
                  <a:lnTo>
                    <a:pt x="191" y="82"/>
                  </a:lnTo>
                  <a:lnTo>
                    <a:pt x="195" y="80"/>
                  </a:lnTo>
                  <a:lnTo>
                    <a:pt x="197" y="80"/>
                  </a:lnTo>
                  <a:lnTo>
                    <a:pt x="201" y="78"/>
                  </a:lnTo>
                  <a:lnTo>
                    <a:pt x="203" y="80"/>
                  </a:lnTo>
                  <a:lnTo>
                    <a:pt x="207" y="80"/>
                  </a:lnTo>
                  <a:lnTo>
                    <a:pt x="209" y="78"/>
                  </a:lnTo>
                  <a:lnTo>
                    <a:pt x="210" y="74"/>
                  </a:lnTo>
                  <a:lnTo>
                    <a:pt x="212" y="74"/>
                  </a:lnTo>
                  <a:lnTo>
                    <a:pt x="216" y="74"/>
                  </a:lnTo>
                  <a:lnTo>
                    <a:pt x="218" y="78"/>
                  </a:lnTo>
                  <a:lnTo>
                    <a:pt x="224" y="80"/>
                  </a:lnTo>
                  <a:lnTo>
                    <a:pt x="228" y="82"/>
                  </a:lnTo>
                  <a:lnTo>
                    <a:pt x="230" y="80"/>
                  </a:lnTo>
                  <a:lnTo>
                    <a:pt x="230" y="78"/>
                  </a:lnTo>
                  <a:lnTo>
                    <a:pt x="233" y="78"/>
                  </a:lnTo>
                  <a:lnTo>
                    <a:pt x="235" y="74"/>
                  </a:lnTo>
                  <a:lnTo>
                    <a:pt x="235" y="70"/>
                  </a:lnTo>
                  <a:lnTo>
                    <a:pt x="237" y="68"/>
                  </a:lnTo>
                  <a:lnTo>
                    <a:pt x="235" y="68"/>
                  </a:lnTo>
                  <a:lnTo>
                    <a:pt x="230" y="64"/>
                  </a:lnTo>
                  <a:lnTo>
                    <a:pt x="228" y="63"/>
                  </a:lnTo>
                  <a:lnTo>
                    <a:pt x="231" y="59"/>
                  </a:lnTo>
                  <a:lnTo>
                    <a:pt x="235" y="59"/>
                  </a:lnTo>
                  <a:lnTo>
                    <a:pt x="237" y="59"/>
                  </a:lnTo>
                  <a:lnTo>
                    <a:pt x="241" y="59"/>
                  </a:lnTo>
                  <a:lnTo>
                    <a:pt x="243" y="59"/>
                  </a:lnTo>
                  <a:lnTo>
                    <a:pt x="249" y="63"/>
                  </a:lnTo>
                  <a:lnTo>
                    <a:pt x="252" y="63"/>
                  </a:lnTo>
                  <a:lnTo>
                    <a:pt x="252" y="59"/>
                  </a:lnTo>
                  <a:lnTo>
                    <a:pt x="256" y="55"/>
                  </a:lnTo>
                  <a:lnTo>
                    <a:pt x="256" y="53"/>
                  </a:lnTo>
                  <a:lnTo>
                    <a:pt x="260" y="49"/>
                  </a:lnTo>
                  <a:lnTo>
                    <a:pt x="262" y="47"/>
                  </a:lnTo>
                  <a:lnTo>
                    <a:pt x="268" y="43"/>
                  </a:lnTo>
                  <a:lnTo>
                    <a:pt x="272" y="40"/>
                  </a:lnTo>
                  <a:lnTo>
                    <a:pt x="272" y="36"/>
                  </a:lnTo>
                  <a:lnTo>
                    <a:pt x="275" y="32"/>
                  </a:lnTo>
                  <a:lnTo>
                    <a:pt x="272" y="30"/>
                  </a:lnTo>
                  <a:lnTo>
                    <a:pt x="272" y="26"/>
                  </a:lnTo>
                  <a:lnTo>
                    <a:pt x="275" y="24"/>
                  </a:lnTo>
                  <a:lnTo>
                    <a:pt x="275" y="21"/>
                  </a:lnTo>
                  <a:lnTo>
                    <a:pt x="277" y="19"/>
                  </a:lnTo>
                  <a:lnTo>
                    <a:pt x="281" y="19"/>
                  </a:lnTo>
                  <a:lnTo>
                    <a:pt x="283" y="21"/>
                  </a:lnTo>
                  <a:lnTo>
                    <a:pt x="287" y="21"/>
                  </a:lnTo>
                  <a:lnTo>
                    <a:pt x="289" y="21"/>
                  </a:lnTo>
                  <a:lnTo>
                    <a:pt x="291" y="21"/>
                  </a:lnTo>
                  <a:lnTo>
                    <a:pt x="293" y="21"/>
                  </a:lnTo>
                  <a:lnTo>
                    <a:pt x="296" y="21"/>
                  </a:lnTo>
                  <a:lnTo>
                    <a:pt x="296" y="19"/>
                  </a:lnTo>
                  <a:lnTo>
                    <a:pt x="298" y="17"/>
                  </a:lnTo>
                  <a:lnTo>
                    <a:pt x="300" y="17"/>
                  </a:lnTo>
                  <a:lnTo>
                    <a:pt x="302" y="19"/>
                  </a:lnTo>
                  <a:lnTo>
                    <a:pt x="306" y="19"/>
                  </a:lnTo>
                  <a:lnTo>
                    <a:pt x="308" y="19"/>
                  </a:lnTo>
                  <a:lnTo>
                    <a:pt x="312" y="17"/>
                  </a:lnTo>
                  <a:lnTo>
                    <a:pt x="317" y="13"/>
                  </a:lnTo>
                  <a:lnTo>
                    <a:pt x="321" y="11"/>
                  </a:lnTo>
                  <a:lnTo>
                    <a:pt x="323" y="11"/>
                  </a:lnTo>
                  <a:lnTo>
                    <a:pt x="331" y="11"/>
                  </a:lnTo>
                  <a:lnTo>
                    <a:pt x="333" y="11"/>
                  </a:lnTo>
                  <a:lnTo>
                    <a:pt x="336" y="11"/>
                  </a:lnTo>
                  <a:lnTo>
                    <a:pt x="338" y="9"/>
                  </a:lnTo>
                  <a:lnTo>
                    <a:pt x="346" y="9"/>
                  </a:lnTo>
                  <a:lnTo>
                    <a:pt x="350" y="9"/>
                  </a:lnTo>
                  <a:lnTo>
                    <a:pt x="350" y="9"/>
                  </a:lnTo>
                  <a:close/>
                </a:path>
              </a:pathLst>
            </a:custGeom>
            <a:solidFill>
              <a:srgbClr val="FF9302"/>
            </a:solid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uk-UA"/>
            </a:p>
          </p:txBody>
        </p:sp>
        <p:sp>
          <p:nvSpPr>
            <p:cNvPr id="54" name="Freeform 11">
              <a:extLst>
                <a:ext uri="{FF2B5EF4-FFF2-40B4-BE49-F238E27FC236}">
                  <a16:creationId xmlns:a16="http://schemas.microsoft.com/office/drawing/2014/main" id="{216B39CF-53C8-9916-A46C-26F0F6085B2D}"/>
                </a:ext>
              </a:extLst>
            </p:cNvPr>
            <p:cNvSpPr>
              <a:spLocks noEditPoints="1"/>
            </p:cNvSpPr>
            <p:nvPr/>
          </p:nvSpPr>
          <p:spPr bwMode="auto">
            <a:xfrm>
              <a:off x="1462" y="1133"/>
              <a:ext cx="592" cy="392"/>
            </a:xfrm>
            <a:custGeom>
              <a:avLst/>
              <a:gdLst>
                <a:gd name="T0" fmla="*/ 441 w 1186"/>
                <a:gd name="T1" fmla="*/ 721 h 784"/>
                <a:gd name="T2" fmla="*/ 435 w 1186"/>
                <a:gd name="T3" fmla="*/ 740 h 784"/>
                <a:gd name="T4" fmla="*/ 552 w 1186"/>
                <a:gd name="T5" fmla="*/ 696 h 784"/>
                <a:gd name="T6" fmla="*/ 200 w 1186"/>
                <a:gd name="T7" fmla="*/ 668 h 784"/>
                <a:gd name="T8" fmla="*/ 65 w 1186"/>
                <a:gd name="T9" fmla="*/ 629 h 784"/>
                <a:gd name="T10" fmla="*/ 84 w 1186"/>
                <a:gd name="T11" fmla="*/ 637 h 784"/>
                <a:gd name="T12" fmla="*/ 82 w 1186"/>
                <a:gd name="T13" fmla="*/ 586 h 784"/>
                <a:gd name="T14" fmla="*/ 19 w 1186"/>
                <a:gd name="T15" fmla="*/ 606 h 784"/>
                <a:gd name="T16" fmla="*/ 6 w 1186"/>
                <a:gd name="T17" fmla="*/ 561 h 784"/>
                <a:gd name="T18" fmla="*/ 82 w 1186"/>
                <a:gd name="T19" fmla="*/ 555 h 784"/>
                <a:gd name="T20" fmla="*/ 989 w 1186"/>
                <a:gd name="T21" fmla="*/ 727 h 784"/>
                <a:gd name="T22" fmla="*/ 1004 w 1186"/>
                <a:gd name="T23" fmla="*/ 687 h 784"/>
                <a:gd name="T24" fmla="*/ 955 w 1186"/>
                <a:gd name="T25" fmla="*/ 690 h 784"/>
                <a:gd name="T26" fmla="*/ 838 w 1186"/>
                <a:gd name="T27" fmla="*/ 727 h 784"/>
                <a:gd name="T28" fmla="*/ 703 w 1186"/>
                <a:gd name="T29" fmla="*/ 654 h 784"/>
                <a:gd name="T30" fmla="*/ 663 w 1186"/>
                <a:gd name="T31" fmla="*/ 696 h 784"/>
                <a:gd name="T32" fmla="*/ 659 w 1186"/>
                <a:gd name="T33" fmla="*/ 725 h 784"/>
                <a:gd name="T34" fmla="*/ 590 w 1186"/>
                <a:gd name="T35" fmla="*/ 710 h 784"/>
                <a:gd name="T36" fmla="*/ 552 w 1186"/>
                <a:gd name="T37" fmla="*/ 692 h 784"/>
                <a:gd name="T38" fmla="*/ 531 w 1186"/>
                <a:gd name="T39" fmla="*/ 690 h 784"/>
                <a:gd name="T40" fmla="*/ 483 w 1186"/>
                <a:gd name="T41" fmla="*/ 700 h 784"/>
                <a:gd name="T42" fmla="*/ 365 w 1186"/>
                <a:gd name="T43" fmla="*/ 700 h 784"/>
                <a:gd name="T44" fmla="*/ 229 w 1186"/>
                <a:gd name="T45" fmla="*/ 681 h 784"/>
                <a:gd name="T46" fmla="*/ 185 w 1186"/>
                <a:gd name="T47" fmla="*/ 631 h 784"/>
                <a:gd name="T48" fmla="*/ 126 w 1186"/>
                <a:gd name="T49" fmla="*/ 601 h 784"/>
                <a:gd name="T50" fmla="*/ 84 w 1186"/>
                <a:gd name="T51" fmla="*/ 593 h 784"/>
                <a:gd name="T52" fmla="*/ 168 w 1186"/>
                <a:gd name="T53" fmla="*/ 563 h 784"/>
                <a:gd name="T54" fmla="*/ 143 w 1186"/>
                <a:gd name="T55" fmla="*/ 534 h 784"/>
                <a:gd name="T56" fmla="*/ 46 w 1186"/>
                <a:gd name="T57" fmla="*/ 505 h 784"/>
                <a:gd name="T58" fmla="*/ 111 w 1186"/>
                <a:gd name="T59" fmla="*/ 488 h 784"/>
                <a:gd name="T60" fmla="*/ 229 w 1186"/>
                <a:gd name="T61" fmla="*/ 515 h 784"/>
                <a:gd name="T62" fmla="*/ 273 w 1186"/>
                <a:gd name="T63" fmla="*/ 523 h 784"/>
                <a:gd name="T64" fmla="*/ 265 w 1186"/>
                <a:gd name="T65" fmla="*/ 481 h 784"/>
                <a:gd name="T66" fmla="*/ 174 w 1186"/>
                <a:gd name="T67" fmla="*/ 433 h 784"/>
                <a:gd name="T68" fmla="*/ 235 w 1186"/>
                <a:gd name="T69" fmla="*/ 383 h 784"/>
                <a:gd name="T70" fmla="*/ 292 w 1186"/>
                <a:gd name="T71" fmla="*/ 368 h 784"/>
                <a:gd name="T72" fmla="*/ 346 w 1186"/>
                <a:gd name="T73" fmla="*/ 345 h 784"/>
                <a:gd name="T74" fmla="*/ 420 w 1186"/>
                <a:gd name="T75" fmla="*/ 360 h 784"/>
                <a:gd name="T76" fmla="*/ 449 w 1186"/>
                <a:gd name="T77" fmla="*/ 326 h 784"/>
                <a:gd name="T78" fmla="*/ 475 w 1186"/>
                <a:gd name="T79" fmla="*/ 286 h 784"/>
                <a:gd name="T80" fmla="*/ 472 w 1186"/>
                <a:gd name="T81" fmla="*/ 217 h 784"/>
                <a:gd name="T82" fmla="*/ 523 w 1186"/>
                <a:gd name="T83" fmla="*/ 181 h 784"/>
                <a:gd name="T84" fmla="*/ 535 w 1186"/>
                <a:gd name="T85" fmla="*/ 120 h 784"/>
                <a:gd name="T86" fmla="*/ 512 w 1186"/>
                <a:gd name="T87" fmla="*/ 67 h 784"/>
                <a:gd name="T88" fmla="*/ 519 w 1186"/>
                <a:gd name="T89" fmla="*/ 19 h 784"/>
                <a:gd name="T90" fmla="*/ 577 w 1186"/>
                <a:gd name="T91" fmla="*/ 28 h 784"/>
                <a:gd name="T92" fmla="*/ 636 w 1186"/>
                <a:gd name="T93" fmla="*/ 28 h 784"/>
                <a:gd name="T94" fmla="*/ 682 w 1186"/>
                <a:gd name="T95" fmla="*/ 42 h 784"/>
                <a:gd name="T96" fmla="*/ 777 w 1186"/>
                <a:gd name="T97" fmla="*/ 42 h 784"/>
                <a:gd name="T98" fmla="*/ 892 w 1186"/>
                <a:gd name="T99" fmla="*/ 89 h 784"/>
                <a:gd name="T100" fmla="*/ 928 w 1186"/>
                <a:gd name="T101" fmla="*/ 156 h 784"/>
                <a:gd name="T102" fmla="*/ 966 w 1186"/>
                <a:gd name="T103" fmla="*/ 154 h 784"/>
                <a:gd name="T104" fmla="*/ 981 w 1186"/>
                <a:gd name="T105" fmla="*/ 242 h 784"/>
                <a:gd name="T106" fmla="*/ 1021 w 1186"/>
                <a:gd name="T107" fmla="*/ 303 h 784"/>
                <a:gd name="T108" fmla="*/ 1069 w 1186"/>
                <a:gd name="T109" fmla="*/ 376 h 784"/>
                <a:gd name="T110" fmla="*/ 1027 w 1186"/>
                <a:gd name="T111" fmla="*/ 427 h 784"/>
                <a:gd name="T112" fmla="*/ 1054 w 1186"/>
                <a:gd name="T113" fmla="*/ 482 h 784"/>
                <a:gd name="T114" fmla="*/ 1115 w 1186"/>
                <a:gd name="T115" fmla="*/ 532 h 784"/>
                <a:gd name="T116" fmla="*/ 1170 w 1186"/>
                <a:gd name="T117" fmla="*/ 597 h 784"/>
                <a:gd name="T118" fmla="*/ 1096 w 1186"/>
                <a:gd name="T119" fmla="*/ 689 h 784"/>
                <a:gd name="T120" fmla="*/ 1031 w 1186"/>
                <a:gd name="T121" fmla="*/ 702 h 784"/>
                <a:gd name="T122" fmla="*/ 983 w 1186"/>
                <a:gd name="T123" fmla="*/ 782 h 784"/>
                <a:gd name="T124" fmla="*/ 981 w 1186"/>
                <a:gd name="T125" fmla="*/ 748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6" h="784">
                  <a:moveTo>
                    <a:pt x="836" y="734"/>
                  </a:moveTo>
                  <a:lnTo>
                    <a:pt x="834" y="736"/>
                  </a:lnTo>
                  <a:lnTo>
                    <a:pt x="832" y="734"/>
                  </a:lnTo>
                  <a:lnTo>
                    <a:pt x="836" y="734"/>
                  </a:lnTo>
                  <a:lnTo>
                    <a:pt x="836" y="734"/>
                  </a:lnTo>
                  <a:close/>
                  <a:moveTo>
                    <a:pt x="981" y="717"/>
                  </a:moveTo>
                  <a:lnTo>
                    <a:pt x="978" y="715"/>
                  </a:lnTo>
                  <a:lnTo>
                    <a:pt x="981" y="715"/>
                  </a:lnTo>
                  <a:lnTo>
                    <a:pt x="981" y="717"/>
                  </a:lnTo>
                  <a:lnTo>
                    <a:pt x="981" y="717"/>
                  </a:lnTo>
                  <a:close/>
                  <a:moveTo>
                    <a:pt x="391" y="727"/>
                  </a:moveTo>
                  <a:lnTo>
                    <a:pt x="414" y="734"/>
                  </a:lnTo>
                  <a:lnTo>
                    <a:pt x="418" y="731"/>
                  </a:lnTo>
                  <a:lnTo>
                    <a:pt x="420" y="729"/>
                  </a:lnTo>
                  <a:lnTo>
                    <a:pt x="424" y="725"/>
                  </a:lnTo>
                  <a:lnTo>
                    <a:pt x="426" y="729"/>
                  </a:lnTo>
                  <a:lnTo>
                    <a:pt x="428" y="725"/>
                  </a:lnTo>
                  <a:lnTo>
                    <a:pt x="430" y="727"/>
                  </a:lnTo>
                  <a:lnTo>
                    <a:pt x="433" y="723"/>
                  </a:lnTo>
                  <a:lnTo>
                    <a:pt x="435" y="721"/>
                  </a:lnTo>
                  <a:lnTo>
                    <a:pt x="439" y="723"/>
                  </a:lnTo>
                  <a:lnTo>
                    <a:pt x="441" y="721"/>
                  </a:lnTo>
                  <a:lnTo>
                    <a:pt x="445" y="723"/>
                  </a:lnTo>
                  <a:lnTo>
                    <a:pt x="445" y="729"/>
                  </a:lnTo>
                  <a:lnTo>
                    <a:pt x="449" y="729"/>
                  </a:lnTo>
                  <a:lnTo>
                    <a:pt x="460" y="732"/>
                  </a:lnTo>
                  <a:lnTo>
                    <a:pt x="466" y="731"/>
                  </a:lnTo>
                  <a:lnTo>
                    <a:pt x="472" y="732"/>
                  </a:lnTo>
                  <a:lnTo>
                    <a:pt x="477" y="736"/>
                  </a:lnTo>
                  <a:lnTo>
                    <a:pt x="485" y="736"/>
                  </a:lnTo>
                  <a:lnTo>
                    <a:pt x="489" y="738"/>
                  </a:lnTo>
                  <a:lnTo>
                    <a:pt x="491" y="738"/>
                  </a:lnTo>
                  <a:lnTo>
                    <a:pt x="496" y="738"/>
                  </a:lnTo>
                  <a:lnTo>
                    <a:pt x="498" y="738"/>
                  </a:lnTo>
                  <a:lnTo>
                    <a:pt x="504" y="742"/>
                  </a:lnTo>
                  <a:lnTo>
                    <a:pt x="504" y="744"/>
                  </a:lnTo>
                  <a:lnTo>
                    <a:pt x="496" y="744"/>
                  </a:lnTo>
                  <a:lnTo>
                    <a:pt x="491" y="748"/>
                  </a:lnTo>
                  <a:lnTo>
                    <a:pt x="491" y="744"/>
                  </a:lnTo>
                  <a:lnTo>
                    <a:pt x="466" y="744"/>
                  </a:lnTo>
                  <a:lnTo>
                    <a:pt x="462" y="748"/>
                  </a:lnTo>
                  <a:lnTo>
                    <a:pt x="454" y="740"/>
                  </a:lnTo>
                  <a:lnTo>
                    <a:pt x="445" y="740"/>
                  </a:lnTo>
                  <a:lnTo>
                    <a:pt x="435" y="740"/>
                  </a:lnTo>
                  <a:lnTo>
                    <a:pt x="433" y="740"/>
                  </a:lnTo>
                  <a:lnTo>
                    <a:pt x="426" y="738"/>
                  </a:lnTo>
                  <a:lnTo>
                    <a:pt x="424" y="736"/>
                  </a:lnTo>
                  <a:lnTo>
                    <a:pt x="412" y="734"/>
                  </a:lnTo>
                  <a:lnTo>
                    <a:pt x="407" y="734"/>
                  </a:lnTo>
                  <a:lnTo>
                    <a:pt x="401" y="734"/>
                  </a:lnTo>
                  <a:lnTo>
                    <a:pt x="399" y="731"/>
                  </a:lnTo>
                  <a:lnTo>
                    <a:pt x="388" y="731"/>
                  </a:lnTo>
                  <a:lnTo>
                    <a:pt x="386" y="727"/>
                  </a:lnTo>
                  <a:lnTo>
                    <a:pt x="368" y="723"/>
                  </a:lnTo>
                  <a:lnTo>
                    <a:pt x="347" y="717"/>
                  </a:lnTo>
                  <a:lnTo>
                    <a:pt x="342" y="717"/>
                  </a:lnTo>
                  <a:lnTo>
                    <a:pt x="338" y="715"/>
                  </a:lnTo>
                  <a:lnTo>
                    <a:pt x="338" y="713"/>
                  </a:lnTo>
                  <a:lnTo>
                    <a:pt x="342" y="713"/>
                  </a:lnTo>
                  <a:lnTo>
                    <a:pt x="349" y="717"/>
                  </a:lnTo>
                  <a:lnTo>
                    <a:pt x="370" y="723"/>
                  </a:lnTo>
                  <a:lnTo>
                    <a:pt x="376" y="723"/>
                  </a:lnTo>
                  <a:lnTo>
                    <a:pt x="382" y="725"/>
                  </a:lnTo>
                  <a:lnTo>
                    <a:pt x="391" y="727"/>
                  </a:lnTo>
                  <a:lnTo>
                    <a:pt x="391" y="727"/>
                  </a:lnTo>
                  <a:close/>
                  <a:moveTo>
                    <a:pt x="552" y="696"/>
                  </a:moveTo>
                  <a:lnTo>
                    <a:pt x="554" y="698"/>
                  </a:lnTo>
                  <a:lnTo>
                    <a:pt x="557" y="698"/>
                  </a:lnTo>
                  <a:lnTo>
                    <a:pt x="557" y="702"/>
                  </a:lnTo>
                  <a:lnTo>
                    <a:pt x="554" y="702"/>
                  </a:lnTo>
                  <a:lnTo>
                    <a:pt x="552" y="702"/>
                  </a:lnTo>
                  <a:lnTo>
                    <a:pt x="548" y="698"/>
                  </a:lnTo>
                  <a:lnTo>
                    <a:pt x="552" y="696"/>
                  </a:lnTo>
                  <a:lnTo>
                    <a:pt x="552" y="696"/>
                  </a:lnTo>
                  <a:close/>
                  <a:moveTo>
                    <a:pt x="200" y="668"/>
                  </a:moveTo>
                  <a:lnTo>
                    <a:pt x="202" y="668"/>
                  </a:lnTo>
                  <a:lnTo>
                    <a:pt x="208" y="669"/>
                  </a:lnTo>
                  <a:lnTo>
                    <a:pt x="212" y="671"/>
                  </a:lnTo>
                  <a:lnTo>
                    <a:pt x="218" y="673"/>
                  </a:lnTo>
                  <a:lnTo>
                    <a:pt x="212" y="673"/>
                  </a:lnTo>
                  <a:lnTo>
                    <a:pt x="200" y="668"/>
                  </a:lnTo>
                  <a:lnTo>
                    <a:pt x="200" y="668"/>
                  </a:lnTo>
                  <a:close/>
                  <a:moveTo>
                    <a:pt x="200" y="668"/>
                  </a:moveTo>
                  <a:lnTo>
                    <a:pt x="189" y="666"/>
                  </a:lnTo>
                  <a:lnTo>
                    <a:pt x="183" y="664"/>
                  </a:lnTo>
                  <a:lnTo>
                    <a:pt x="197" y="666"/>
                  </a:lnTo>
                  <a:lnTo>
                    <a:pt x="200" y="668"/>
                  </a:lnTo>
                  <a:lnTo>
                    <a:pt x="200" y="668"/>
                  </a:lnTo>
                  <a:close/>
                  <a:moveTo>
                    <a:pt x="183" y="664"/>
                  </a:moveTo>
                  <a:lnTo>
                    <a:pt x="179" y="662"/>
                  </a:lnTo>
                  <a:lnTo>
                    <a:pt x="176" y="662"/>
                  </a:lnTo>
                  <a:lnTo>
                    <a:pt x="170" y="662"/>
                  </a:lnTo>
                  <a:lnTo>
                    <a:pt x="170" y="658"/>
                  </a:lnTo>
                  <a:lnTo>
                    <a:pt x="174" y="660"/>
                  </a:lnTo>
                  <a:lnTo>
                    <a:pt x="178" y="660"/>
                  </a:lnTo>
                  <a:lnTo>
                    <a:pt x="183" y="664"/>
                  </a:lnTo>
                  <a:lnTo>
                    <a:pt x="183" y="664"/>
                  </a:lnTo>
                  <a:close/>
                  <a:moveTo>
                    <a:pt x="168" y="656"/>
                  </a:moveTo>
                  <a:lnTo>
                    <a:pt x="168" y="658"/>
                  </a:lnTo>
                  <a:lnTo>
                    <a:pt x="160" y="658"/>
                  </a:lnTo>
                  <a:lnTo>
                    <a:pt x="153" y="656"/>
                  </a:lnTo>
                  <a:lnTo>
                    <a:pt x="153" y="652"/>
                  </a:lnTo>
                  <a:lnTo>
                    <a:pt x="158" y="656"/>
                  </a:lnTo>
                  <a:lnTo>
                    <a:pt x="168" y="656"/>
                  </a:lnTo>
                  <a:lnTo>
                    <a:pt x="168" y="656"/>
                  </a:lnTo>
                  <a:close/>
                  <a:moveTo>
                    <a:pt x="71" y="633"/>
                  </a:moveTo>
                  <a:lnTo>
                    <a:pt x="69" y="633"/>
                  </a:lnTo>
                  <a:lnTo>
                    <a:pt x="65" y="633"/>
                  </a:lnTo>
                  <a:lnTo>
                    <a:pt x="59" y="629"/>
                  </a:lnTo>
                  <a:lnTo>
                    <a:pt x="65" y="629"/>
                  </a:lnTo>
                  <a:lnTo>
                    <a:pt x="69" y="629"/>
                  </a:lnTo>
                  <a:lnTo>
                    <a:pt x="71" y="629"/>
                  </a:lnTo>
                  <a:lnTo>
                    <a:pt x="71" y="633"/>
                  </a:lnTo>
                  <a:lnTo>
                    <a:pt x="71" y="633"/>
                  </a:lnTo>
                  <a:close/>
                  <a:moveTo>
                    <a:pt x="71" y="633"/>
                  </a:moveTo>
                  <a:lnTo>
                    <a:pt x="74" y="629"/>
                  </a:lnTo>
                  <a:lnTo>
                    <a:pt x="80" y="633"/>
                  </a:lnTo>
                  <a:lnTo>
                    <a:pt x="95" y="639"/>
                  </a:lnTo>
                  <a:lnTo>
                    <a:pt x="103" y="639"/>
                  </a:lnTo>
                  <a:lnTo>
                    <a:pt x="113" y="643"/>
                  </a:lnTo>
                  <a:lnTo>
                    <a:pt x="118" y="643"/>
                  </a:lnTo>
                  <a:lnTo>
                    <a:pt x="122" y="645"/>
                  </a:lnTo>
                  <a:lnTo>
                    <a:pt x="130" y="647"/>
                  </a:lnTo>
                  <a:lnTo>
                    <a:pt x="136" y="648"/>
                  </a:lnTo>
                  <a:lnTo>
                    <a:pt x="145" y="648"/>
                  </a:lnTo>
                  <a:lnTo>
                    <a:pt x="143" y="652"/>
                  </a:lnTo>
                  <a:lnTo>
                    <a:pt x="137" y="652"/>
                  </a:lnTo>
                  <a:lnTo>
                    <a:pt x="120" y="645"/>
                  </a:lnTo>
                  <a:lnTo>
                    <a:pt x="105" y="645"/>
                  </a:lnTo>
                  <a:lnTo>
                    <a:pt x="103" y="643"/>
                  </a:lnTo>
                  <a:lnTo>
                    <a:pt x="92" y="639"/>
                  </a:lnTo>
                  <a:lnTo>
                    <a:pt x="84" y="637"/>
                  </a:lnTo>
                  <a:lnTo>
                    <a:pt x="74" y="633"/>
                  </a:lnTo>
                  <a:lnTo>
                    <a:pt x="71" y="633"/>
                  </a:lnTo>
                  <a:lnTo>
                    <a:pt x="71" y="633"/>
                  </a:lnTo>
                  <a:close/>
                  <a:moveTo>
                    <a:pt x="57" y="614"/>
                  </a:moveTo>
                  <a:lnTo>
                    <a:pt x="53" y="618"/>
                  </a:lnTo>
                  <a:lnTo>
                    <a:pt x="53" y="614"/>
                  </a:lnTo>
                  <a:lnTo>
                    <a:pt x="57" y="612"/>
                  </a:lnTo>
                  <a:lnTo>
                    <a:pt x="59" y="612"/>
                  </a:lnTo>
                  <a:lnTo>
                    <a:pt x="57" y="614"/>
                  </a:lnTo>
                  <a:lnTo>
                    <a:pt x="57" y="614"/>
                  </a:lnTo>
                  <a:close/>
                  <a:moveTo>
                    <a:pt x="71" y="603"/>
                  </a:moveTo>
                  <a:lnTo>
                    <a:pt x="74" y="605"/>
                  </a:lnTo>
                  <a:lnTo>
                    <a:pt x="71" y="605"/>
                  </a:lnTo>
                  <a:lnTo>
                    <a:pt x="69" y="605"/>
                  </a:lnTo>
                  <a:lnTo>
                    <a:pt x="71" y="603"/>
                  </a:lnTo>
                  <a:lnTo>
                    <a:pt x="71" y="603"/>
                  </a:lnTo>
                  <a:close/>
                  <a:moveTo>
                    <a:pt x="71" y="603"/>
                  </a:moveTo>
                  <a:lnTo>
                    <a:pt x="71" y="599"/>
                  </a:lnTo>
                  <a:lnTo>
                    <a:pt x="74" y="603"/>
                  </a:lnTo>
                  <a:lnTo>
                    <a:pt x="71" y="603"/>
                  </a:lnTo>
                  <a:lnTo>
                    <a:pt x="71" y="603"/>
                  </a:lnTo>
                  <a:close/>
                  <a:moveTo>
                    <a:pt x="82" y="586"/>
                  </a:moveTo>
                  <a:lnTo>
                    <a:pt x="69" y="603"/>
                  </a:lnTo>
                  <a:lnTo>
                    <a:pt x="63" y="608"/>
                  </a:lnTo>
                  <a:lnTo>
                    <a:pt x="59" y="608"/>
                  </a:lnTo>
                  <a:lnTo>
                    <a:pt x="69" y="599"/>
                  </a:lnTo>
                  <a:lnTo>
                    <a:pt x="74" y="593"/>
                  </a:lnTo>
                  <a:lnTo>
                    <a:pt x="76" y="587"/>
                  </a:lnTo>
                  <a:lnTo>
                    <a:pt x="82" y="586"/>
                  </a:lnTo>
                  <a:lnTo>
                    <a:pt x="82" y="586"/>
                  </a:lnTo>
                  <a:close/>
                  <a:moveTo>
                    <a:pt x="94" y="580"/>
                  </a:moveTo>
                  <a:lnTo>
                    <a:pt x="88" y="582"/>
                  </a:lnTo>
                  <a:lnTo>
                    <a:pt x="82" y="586"/>
                  </a:lnTo>
                  <a:lnTo>
                    <a:pt x="84" y="580"/>
                  </a:lnTo>
                  <a:lnTo>
                    <a:pt x="94" y="580"/>
                  </a:lnTo>
                  <a:lnTo>
                    <a:pt x="94" y="580"/>
                  </a:lnTo>
                  <a:close/>
                  <a:moveTo>
                    <a:pt x="94" y="580"/>
                  </a:moveTo>
                  <a:lnTo>
                    <a:pt x="99" y="576"/>
                  </a:lnTo>
                  <a:lnTo>
                    <a:pt x="95" y="580"/>
                  </a:lnTo>
                  <a:lnTo>
                    <a:pt x="94" y="580"/>
                  </a:lnTo>
                  <a:lnTo>
                    <a:pt x="94" y="580"/>
                  </a:lnTo>
                  <a:close/>
                  <a:moveTo>
                    <a:pt x="13" y="603"/>
                  </a:moveTo>
                  <a:lnTo>
                    <a:pt x="17" y="606"/>
                  </a:lnTo>
                  <a:lnTo>
                    <a:pt x="19" y="606"/>
                  </a:lnTo>
                  <a:lnTo>
                    <a:pt x="23" y="612"/>
                  </a:lnTo>
                  <a:lnTo>
                    <a:pt x="31" y="618"/>
                  </a:lnTo>
                  <a:lnTo>
                    <a:pt x="34" y="620"/>
                  </a:lnTo>
                  <a:lnTo>
                    <a:pt x="36" y="620"/>
                  </a:lnTo>
                  <a:lnTo>
                    <a:pt x="42" y="620"/>
                  </a:lnTo>
                  <a:lnTo>
                    <a:pt x="52" y="618"/>
                  </a:lnTo>
                  <a:lnTo>
                    <a:pt x="52" y="620"/>
                  </a:lnTo>
                  <a:lnTo>
                    <a:pt x="46" y="622"/>
                  </a:lnTo>
                  <a:lnTo>
                    <a:pt x="46" y="624"/>
                  </a:lnTo>
                  <a:lnTo>
                    <a:pt x="48" y="624"/>
                  </a:lnTo>
                  <a:lnTo>
                    <a:pt x="53" y="627"/>
                  </a:lnTo>
                  <a:lnTo>
                    <a:pt x="48" y="627"/>
                  </a:lnTo>
                  <a:lnTo>
                    <a:pt x="36" y="622"/>
                  </a:lnTo>
                  <a:lnTo>
                    <a:pt x="27" y="618"/>
                  </a:lnTo>
                  <a:lnTo>
                    <a:pt x="17" y="608"/>
                  </a:lnTo>
                  <a:lnTo>
                    <a:pt x="13" y="606"/>
                  </a:lnTo>
                  <a:lnTo>
                    <a:pt x="6" y="595"/>
                  </a:lnTo>
                  <a:lnTo>
                    <a:pt x="2" y="586"/>
                  </a:lnTo>
                  <a:lnTo>
                    <a:pt x="2" y="580"/>
                  </a:lnTo>
                  <a:lnTo>
                    <a:pt x="0" y="574"/>
                  </a:lnTo>
                  <a:lnTo>
                    <a:pt x="4" y="561"/>
                  </a:lnTo>
                  <a:lnTo>
                    <a:pt x="6" y="561"/>
                  </a:lnTo>
                  <a:lnTo>
                    <a:pt x="10" y="566"/>
                  </a:lnTo>
                  <a:lnTo>
                    <a:pt x="8" y="572"/>
                  </a:lnTo>
                  <a:lnTo>
                    <a:pt x="8" y="582"/>
                  </a:lnTo>
                  <a:lnTo>
                    <a:pt x="11" y="593"/>
                  </a:lnTo>
                  <a:lnTo>
                    <a:pt x="11" y="597"/>
                  </a:lnTo>
                  <a:lnTo>
                    <a:pt x="13" y="603"/>
                  </a:lnTo>
                  <a:lnTo>
                    <a:pt x="13" y="603"/>
                  </a:lnTo>
                  <a:close/>
                  <a:moveTo>
                    <a:pt x="76" y="551"/>
                  </a:moveTo>
                  <a:lnTo>
                    <a:pt x="76" y="557"/>
                  </a:lnTo>
                  <a:lnTo>
                    <a:pt x="76" y="561"/>
                  </a:lnTo>
                  <a:lnTo>
                    <a:pt x="76" y="557"/>
                  </a:lnTo>
                  <a:lnTo>
                    <a:pt x="76" y="551"/>
                  </a:lnTo>
                  <a:lnTo>
                    <a:pt x="76" y="551"/>
                  </a:lnTo>
                  <a:close/>
                  <a:moveTo>
                    <a:pt x="76" y="551"/>
                  </a:moveTo>
                  <a:lnTo>
                    <a:pt x="76" y="549"/>
                  </a:lnTo>
                  <a:lnTo>
                    <a:pt x="76" y="545"/>
                  </a:lnTo>
                  <a:lnTo>
                    <a:pt x="76" y="536"/>
                  </a:lnTo>
                  <a:lnTo>
                    <a:pt x="76" y="540"/>
                  </a:lnTo>
                  <a:lnTo>
                    <a:pt x="80" y="545"/>
                  </a:lnTo>
                  <a:lnTo>
                    <a:pt x="80" y="549"/>
                  </a:lnTo>
                  <a:lnTo>
                    <a:pt x="82" y="551"/>
                  </a:lnTo>
                  <a:lnTo>
                    <a:pt x="82" y="555"/>
                  </a:lnTo>
                  <a:lnTo>
                    <a:pt x="86" y="557"/>
                  </a:lnTo>
                  <a:lnTo>
                    <a:pt x="86" y="561"/>
                  </a:lnTo>
                  <a:lnTo>
                    <a:pt x="82" y="563"/>
                  </a:lnTo>
                  <a:lnTo>
                    <a:pt x="80" y="557"/>
                  </a:lnTo>
                  <a:lnTo>
                    <a:pt x="80" y="555"/>
                  </a:lnTo>
                  <a:lnTo>
                    <a:pt x="76" y="551"/>
                  </a:lnTo>
                  <a:lnTo>
                    <a:pt x="76" y="549"/>
                  </a:lnTo>
                  <a:lnTo>
                    <a:pt x="76" y="551"/>
                  </a:lnTo>
                  <a:lnTo>
                    <a:pt x="76" y="551"/>
                  </a:lnTo>
                  <a:close/>
                  <a:moveTo>
                    <a:pt x="61" y="526"/>
                  </a:moveTo>
                  <a:lnTo>
                    <a:pt x="67" y="528"/>
                  </a:lnTo>
                  <a:lnTo>
                    <a:pt x="67" y="530"/>
                  </a:lnTo>
                  <a:lnTo>
                    <a:pt x="61" y="526"/>
                  </a:lnTo>
                  <a:lnTo>
                    <a:pt x="61" y="526"/>
                  </a:lnTo>
                  <a:close/>
                  <a:moveTo>
                    <a:pt x="981" y="717"/>
                  </a:moveTo>
                  <a:lnTo>
                    <a:pt x="983" y="721"/>
                  </a:lnTo>
                  <a:lnTo>
                    <a:pt x="983" y="731"/>
                  </a:lnTo>
                  <a:lnTo>
                    <a:pt x="985" y="734"/>
                  </a:lnTo>
                  <a:lnTo>
                    <a:pt x="989" y="732"/>
                  </a:lnTo>
                  <a:lnTo>
                    <a:pt x="987" y="729"/>
                  </a:lnTo>
                  <a:lnTo>
                    <a:pt x="987" y="727"/>
                  </a:lnTo>
                  <a:lnTo>
                    <a:pt x="989" y="727"/>
                  </a:lnTo>
                  <a:lnTo>
                    <a:pt x="989" y="725"/>
                  </a:lnTo>
                  <a:lnTo>
                    <a:pt x="989" y="721"/>
                  </a:lnTo>
                  <a:lnTo>
                    <a:pt x="993" y="715"/>
                  </a:lnTo>
                  <a:lnTo>
                    <a:pt x="1000" y="713"/>
                  </a:lnTo>
                  <a:lnTo>
                    <a:pt x="1002" y="719"/>
                  </a:lnTo>
                  <a:lnTo>
                    <a:pt x="1008" y="723"/>
                  </a:lnTo>
                  <a:lnTo>
                    <a:pt x="1008" y="725"/>
                  </a:lnTo>
                  <a:lnTo>
                    <a:pt x="1006" y="725"/>
                  </a:lnTo>
                  <a:lnTo>
                    <a:pt x="1006" y="729"/>
                  </a:lnTo>
                  <a:lnTo>
                    <a:pt x="1006" y="731"/>
                  </a:lnTo>
                  <a:lnTo>
                    <a:pt x="1008" y="732"/>
                  </a:lnTo>
                  <a:lnTo>
                    <a:pt x="1012" y="732"/>
                  </a:lnTo>
                  <a:lnTo>
                    <a:pt x="1012" y="731"/>
                  </a:lnTo>
                  <a:lnTo>
                    <a:pt x="1018" y="721"/>
                  </a:lnTo>
                  <a:lnTo>
                    <a:pt x="1018" y="719"/>
                  </a:lnTo>
                  <a:lnTo>
                    <a:pt x="1018" y="711"/>
                  </a:lnTo>
                  <a:lnTo>
                    <a:pt x="1020" y="704"/>
                  </a:lnTo>
                  <a:lnTo>
                    <a:pt x="1020" y="698"/>
                  </a:lnTo>
                  <a:lnTo>
                    <a:pt x="1016" y="692"/>
                  </a:lnTo>
                  <a:lnTo>
                    <a:pt x="1014" y="692"/>
                  </a:lnTo>
                  <a:lnTo>
                    <a:pt x="1010" y="694"/>
                  </a:lnTo>
                  <a:lnTo>
                    <a:pt x="1004" y="687"/>
                  </a:lnTo>
                  <a:lnTo>
                    <a:pt x="1000" y="683"/>
                  </a:lnTo>
                  <a:lnTo>
                    <a:pt x="999" y="683"/>
                  </a:lnTo>
                  <a:lnTo>
                    <a:pt x="995" y="685"/>
                  </a:lnTo>
                  <a:lnTo>
                    <a:pt x="995" y="687"/>
                  </a:lnTo>
                  <a:lnTo>
                    <a:pt x="995" y="690"/>
                  </a:lnTo>
                  <a:lnTo>
                    <a:pt x="995" y="696"/>
                  </a:lnTo>
                  <a:lnTo>
                    <a:pt x="995" y="700"/>
                  </a:lnTo>
                  <a:lnTo>
                    <a:pt x="995" y="702"/>
                  </a:lnTo>
                  <a:lnTo>
                    <a:pt x="999" y="706"/>
                  </a:lnTo>
                  <a:lnTo>
                    <a:pt x="997" y="708"/>
                  </a:lnTo>
                  <a:lnTo>
                    <a:pt x="995" y="708"/>
                  </a:lnTo>
                  <a:lnTo>
                    <a:pt x="993" y="708"/>
                  </a:lnTo>
                  <a:lnTo>
                    <a:pt x="991" y="710"/>
                  </a:lnTo>
                  <a:lnTo>
                    <a:pt x="987" y="711"/>
                  </a:lnTo>
                  <a:lnTo>
                    <a:pt x="981" y="710"/>
                  </a:lnTo>
                  <a:lnTo>
                    <a:pt x="972" y="702"/>
                  </a:lnTo>
                  <a:lnTo>
                    <a:pt x="970" y="702"/>
                  </a:lnTo>
                  <a:lnTo>
                    <a:pt x="966" y="700"/>
                  </a:lnTo>
                  <a:lnTo>
                    <a:pt x="966" y="696"/>
                  </a:lnTo>
                  <a:lnTo>
                    <a:pt x="964" y="692"/>
                  </a:lnTo>
                  <a:lnTo>
                    <a:pt x="958" y="692"/>
                  </a:lnTo>
                  <a:lnTo>
                    <a:pt x="955" y="690"/>
                  </a:lnTo>
                  <a:lnTo>
                    <a:pt x="949" y="694"/>
                  </a:lnTo>
                  <a:lnTo>
                    <a:pt x="943" y="708"/>
                  </a:lnTo>
                  <a:lnTo>
                    <a:pt x="932" y="717"/>
                  </a:lnTo>
                  <a:lnTo>
                    <a:pt x="924" y="725"/>
                  </a:lnTo>
                  <a:lnTo>
                    <a:pt x="915" y="727"/>
                  </a:lnTo>
                  <a:lnTo>
                    <a:pt x="905" y="727"/>
                  </a:lnTo>
                  <a:lnTo>
                    <a:pt x="897" y="725"/>
                  </a:lnTo>
                  <a:lnTo>
                    <a:pt x="886" y="725"/>
                  </a:lnTo>
                  <a:lnTo>
                    <a:pt x="873" y="723"/>
                  </a:lnTo>
                  <a:lnTo>
                    <a:pt x="861" y="719"/>
                  </a:lnTo>
                  <a:lnTo>
                    <a:pt x="850" y="717"/>
                  </a:lnTo>
                  <a:lnTo>
                    <a:pt x="840" y="715"/>
                  </a:lnTo>
                  <a:lnTo>
                    <a:pt x="844" y="723"/>
                  </a:lnTo>
                  <a:lnTo>
                    <a:pt x="846" y="725"/>
                  </a:lnTo>
                  <a:lnTo>
                    <a:pt x="844" y="727"/>
                  </a:lnTo>
                  <a:lnTo>
                    <a:pt x="844" y="731"/>
                  </a:lnTo>
                  <a:lnTo>
                    <a:pt x="844" y="732"/>
                  </a:lnTo>
                  <a:lnTo>
                    <a:pt x="842" y="734"/>
                  </a:lnTo>
                  <a:lnTo>
                    <a:pt x="838" y="734"/>
                  </a:lnTo>
                  <a:lnTo>
                    <a:pt x="836" y="734"/>
                  </a:lnTo>
                  <a:lnTo>
                    <a:pt x="836" y="731"/>
                  </a:lnTo>
                  <a:lnTo>
                    <a:pt x="838" y="727"/>
                  </a:lnTo>
                  <a:lnTo>
                    <a:pt x="836" y="721"/>
                  </a:lnTo>
                  <a:lnTo>
                    <a:pt x="832" y="721"/>
                  </a:lnTo>
                  <a:lnTo>
                    <a:pt x="831" y="721"/>
                  </a:lnTo>
                  <a:lnTo>
                    <a:pt x="831" y="717"/>
                  </a:lnTo>
                  <a:lnTo>
                    <a:pt x="825" y="717"/>
                  </a:lnTo>
                  <a:lnTo>
                    <a:pt x="821" y="717"/>
                  </a:lnTo>
                  <a:lnTo>
                    <a:pt x="819" y="717"/>
                  </a:lnTo>
                  <a:lnTo>
                    <a:pt x="811" y="713"/>
                  </a:lnTo>
                  <a:lnTo>
                    <a:pt x="808" y="715"/>
                  </a:lnTo>
                  <a:lnTo>
                    <a:pt x="808" y="698"/>
                  </a:lnTo>
                  <a:lnTo>
                    <a:pt x="796" y="692"/>
                  </a:lnTo>
                  <a:lnTo>
                    <a:pt x="777" y="675"/>
                  </a:lnTo>
                  <a:lnTo>
                    <a:pt x="766" y="669"/>
                  </a:lnTo>
                  <a:lnTo>
                    <a:pt x="758" y="666"/>
                  </a:lnTo>
                  <a:lnTo>
                    <a:pt x="750" y="668"/>
                  </a:lnTo>
                  <a:lnTo>
                    <a:pt x="743" y="669"/>
                  </a:lnTo>
                  <a:lnTo>
                    <a:pt x="739" y="673"/>
                  </a:lnTo>
                  <a:lnTo>
                    <a:pt x="733" y="673"/>
                  </a:lnTo>
                  <a:lnTo>
                    <a:pt x="722" y="666"/>
                  </a:lnTo>
                  <a:lnTo>
                    <a:pt x="716" y="664"/>
                  </a:lnTo>
                  <a:lnTo>
                    <a:pt x="710" y="658"/>
                  </a:lnTo>
                  <a:lnTo>
                    <a:pt x="703" y="654"/>
                  </a:lnTo>
                  <a:lnTo>
                    <a:pt x="701" y="652"/>
                  </a:lnTo>
                  <a:lnTo>
                    <a:pt x="697" y="652"/>
                  </a:lnTo>
                  <a:lnTo>
                    <a:pt x="695" y="654"/>
                  </a:lnTo>
                  <a:lnTo>
                    <a:pt x="691" y="654"/>
                  </a:lnTo>
                  <a:lnTo>
                    <a:pt x="691" y="658"/>
                  </a:lnTo>
                  <a:lnTo>
                    <a:pt x="695" y="666"/>
                  </a:lnTo>
                  <a:lnTo>
                    <a:pt x="695" y="673"/>
                  </a:lnTo>
                  <a:lnTo>
                    <a:pt x="693" y="687"/>
                  </a:lnTo>
                  <a:lnTo>
                    <a:pt x="693" y="689"/>
                  </a:lnTo>
                  <a:lnTo>
                    <a:pt x="687" y="694"/>
                  </a:lnTo>
                  <a:lnTo>
                    <a:pt x="687" y="690"/>
                  </a:lnTo>
                  <a:lnTo>
                    <a:pt x="685" y="685"/>
                  </a:lnTo>
                  <a:lnTo>
                    <a:pt x="680" y="679"/>
                  </a:lnTo>
                  <a:lnTo>
                    <a:pt x="676" y="679"/>
                  </a:lnTo>
                  <a:lnTo>
                    <a:pt x="674" y="685"/>
                  </a:lnTo>
                  <a:lnTo>
                    <a:pt x="672" y="685"/>
                  </a:lnTo>
                  <a:lnTo>
                    <a:pt x="672" y="687"/>
                  </a:lnTo>
                  <a:lnTo>
                    <a:pt x="672" y="690"/>
                  </a:lnTo>
                  <a:lnTo>
                    <a:pt x="668" y="689"/>
                  </a:lnTo>
                  <a:lnTo>
                    <a:pt x="666" y="689"/>
                  </a:lnTo>
                  <a:lnTo>
                    <a:pt x="666" y="692"/>
                  </a:lnTo>
                  <a:lnTo>
                    <a:pt x="663" y="696"/>
                  </a:lnTo>
                  <a:lnTo>
                    <a:pt x="661" y="696"/>
                  </a:lnTo>
                  <a:lnTo>
                    <a:pt x="657" y="696"/>
                  </a:lnTo>
                  <a:lnTo>
                    <a:pt x="653" y="696"/>
                  </a:lnTo>
                  <a:lnTo>
                    <a:pt x="651" y="696"/>
                  </a:lnTo>
                  <a:lnTo>
                    <a:pt x="653" y="700"/>
                  </a:lnTo>
                  <a:lnTo>
                    <a:pt x="661" y="708"/>
                  </a:lnTo>
                  <a:lnTo>
                    <a:pt x="663" y="711"/>
                  </a:lnTo>
                  <a:lnTo>
                    <a:pt x="668" y="711"/>
                  </a:lnTo>
                  <a:lnTo>
                    <a:pt x="668" y="711"/>
                  </a:lnTo>
                  <a:lnTo>
                    <a:pt x="672" y="713"/>
                  </a:lnTo>
                  <a:lnTo>
                    <a:pt x="674" y="713"/>
                  </a:lnTo>
                  <a:lnTo>
                    <a:pt x="674" y="715"/>
                  </a:lnTo>
                  <a:lnTo>
                    <a:pt x="666" y="711"/>
                  </a:lnTo>
                  <a:lnTo>
                    <a:pt x="661" y="711"/>
                  </a:lnTo>
                  <a:lnTo>
                    <a:pt x="655" y="711"/>
                  </a:lnTo>
                  <a:lnTo>
                    <a:pt x="651" y="711"/>
                  </a:lnTo>
                  <a:lnTo>
                    <a:pt x="649" y="713"/>
                  </a:lnTo>
                  <a:lnTo>
                    <a:pt x="647" y="715"/>
                  </a:lnTo>
                  <a:lnTo>
                    <a:pt x="649" y="717"/>
                  </a:lnTo>
                  <a:lnTo>
                    <a:pt x="651" y="719"/>
                  </a:lnTo>
                  <a:lnTo>
                    <a:pt x="653" y="721"/>
                  </a:lnTo>
                  <a:lnTo>
                    <a:pt x="659" y="725"/>
                  </a:lnTo>
                  <a:lnTo>
                    <a:pt x="653" y="723"/>
                  </a:lnTo>
                  <a:lnTo>
                    <a:pt x="647" y="719"/>
                  </a:lnTo>
                  <a:lnTo>
                    <a:pt x="643" y="717"/>
                  </a:lnTo>
                  <a:lnTo>
                    <a:pt x="642" y="715"/>
                  </a:lnTo>
                  <a:lnTo>
                    <a:pt x="638" y="719"/>
                  </a:lnTo>
                  <a:lnTo>
                    <a:pt x="636" y="719"/>
                  </a:lnTo>
                  <a:lnTo>
                    <a:pt x="628" y="721"/>
                  </a:lnTo>
                  <a:lnTo>
                    <a:pt x="628" y="723"/>
                  </a:lnTo>
                  <a:lnTo>
                    <a:pt x="624" y="721"/>
                  </a:lnTo>
                  <a:lnTo>
                    <a:pt x="621" y="719"/>
                  </a:lnTo>
                  <a:lnTo>
                    <a:pt x="609" y="710"/>
                  </a:lnTo>
                  <a:lnTo>
                    <a:pt x="611" y="704"/>
                  </a:lnTo>
                  <a:lnTo>
                    <a:pt x="609" y="702"/>
                  </a:lnTo>
                  <a:lnTo>
                    <a:pt x="605" y="702"/>
                  </a:lnTo>
                  <a:lnTo>
                    <a:pt x="601" y="700"/>
                  </a:lnTo>
                  <a:lnTo>
                    <a:pt x="596" y="694"/>
                  </a:lnTo>
                  <a:lnTo>
                    <a:pt x="596" y="692"/>
                  </a:lnTo>
                  <a:lnTo>
                    <a:pt x="590" y="698"/>
                  </a:lnTo>
                  <a:lnTo>
                    <a:pt x="590" y="702"/>
                  </a:lnTo>
                  <a:lnTo>
                    <a:pt x="586" y="708"/>
                  </a:lnTo>
                  <a:lnTo>
                    <a:pt x="590" y="708"/>
                  </a:lnTo>
                  <a:lnTo>
                    <a:pt x="590" y="710"/>
                  </a:lnTo>
                  <a:lnTo>
                    <a:pt x="592" y="710"/>
                  </a:lnTo>
                  <a:lnTo>
                    <a:pt x="592" y="711"/>
                  </a:lnTo>
                  <a:lnTo>
                    <a:pt x="596" y="711"/>
                  </a:lnTo>
                  <a:lnTo>
                    <a:pt x="592" y="713"/>
                  </a:lnTo>
                  <a:lnTo>
                    <a:pt x="590" y="711"/>
                  </a:lnTo>
                  <a:lnTo>
                    <a:pt x="582" y="711"/>
                  </a:lnTo>
                  <a:lnTo>
                    <a:pt x="578" y="711"/>
                  </a:lnTo>
                  <a:lnTo>
                    <a:pt x="578" y="708"/>
                  </a:lnTo>
                  <a:lnTo>
                    <a:pt x="578" y="706"/>
                  </a:lnTo>
                  <a:lnTo>
                    <a:pt x="582" y="706"/>
                  </a:lnTo>
                  <a:lnTo>
                    <a:pt x="582" y="706"/>
                  </a:lnTo>
                  <a:lnTo>
                    <a:pt x="586" y="702"/>
                  </a:lnTo>
                  <a:lnTo>
                    <a:pt x="590" y="696"/>
                  </a:lnTo>
                  <a:lnTo>
                    <a:pt x="590" y="692"/>
                  </a:lnTo>
                  <a:lnTo>
                    <a:pt x="586" y="690"/>
                  </a:lnTo>
                  <a:lnTo>
                    <a:pt x="582" y="690"/>
                  </a:lnTo>
                  <a:lnTo>
                    <a:pt x="575" y="687"/>
                  </a:lnTo>
                  <a:lnTo>
                    <a:pt x="567" y="685"/>
                  </a:lnTo>
                  <a:lnTo>
                    <a:pt x="563" y="687"/>
                  </a:lnTo>
                  <a:lnTo>
                    <a:pt x="557" y="687"/>
                  </a:lnTo>
                  <a:lnTo>
                    <a:pt x="554" y="690"/>
                  </a:lnTo>
                  <a:lnTo>
                    <a:pt x="552" y="692"/>
                  </a:lnTo>
                  <a:lnTo>
                    <a:pt x="552" y="685"/>
                  </a:lnTo>
                  <a:lnTo>
                    <a:pt x="554" y="685"/>
                  </a:lnTo>
                  <a:lnTo>
                    <a:pt x="554" y="683"/>
                  </a:lnTo>
                  <a:lnTo>
                    <a:pt x="557" y="677"/>
                  </a:lnTo>
                  <a:lnTo>
                    <a:pt x="552" y="668"/>
                  </a:lnTo>
                  <a:lnTo>
                    <a:pt x="552" y="666"/>
                  </a:lnTo>
                  <a:lnTo>
                    <a:pt x="554" y="658"/>
                  </a:lnTo>
                  <a:lnTo>
                    <a:pt x="557" y="658"/>
                  </a:lnTo>
                  <a:lnTo>
                    <a:pt x="557" y="656"/>
                  </a:lnTo>
                  <a:lnTo>
                    <a:pt x="557" y="650"/>
                  </a:lnTo>
                  <a:lnTo>
                    <a:pt x="554" y="652"/>
                  </a:lnTo>
                  <a:lnTo>
                    <a:pt x="550" y="658"/>
                  </a:lnTo>
                  <a:lnTo>
                    <a:pt x="548" y="664"/>
                  </a:lnTo>
                  <a:lnTo>
                    <a:pt x="544" y="664"/>
                  </a:lnTo>
                  <a:lnTo>
                    <a:pt x="542" y="664"/>
                  </a:lnTo>
                  <a:lnTo>
                    <a:pt x="546" y="668"/>
                  </a:lnTo>
                  <a:lnTo>
                    <a:pt x="546" y="671"/>
                  </a:lnTo>
                  <a:lnTo>
                    <a:pt x="540" y="679"/>
                  </a:lnTo>
                  <a:lnTo>
                    <a:pt x="536" y="683"/>
                  </a:lnTo>
                  <a:lnTo>
                    <a:pt x="536" y="685"/>
                  </a:lnTo>
                  <a:lnTo>
                    <a:pt x="533" y="687"/>
                  </a:lnTo>
                  <a:lnTo>
                    <a:pt x="531" y="690"/>
                  </a:lnTo>
                  <a:lnTo>
                    <a:pt x="527" y="690"/>
                  </a:lnTo>
                  <a:lnTo>
                    <a:pt x="525" y="692"/>
                  </a:lnTo>
                  <a:lnTo>
                    <a:pt x="521" y="690"/>
                  </a:lnTo>
                  <a:lnTo>
                    <a:pt x="515" y="690"/>
                  </a:lnTo>
                  <a:lnTo>
                    <a:pt x="512" y="687"/>
                  </a:lnTo>
                  <a:lnTo>
                    <a:pt x="510" y="687"/>
                  </a:lnTo>
                  <a:lnTo>
                    <a:pt x="506" y="681"/>
                  </a:lnTo>
                  <a:lnTo>
                    <a:pt x="498" y="675"/>
                  </a:lnTo>
                  <a:lnTo>
                    <a:pt x="494" y="679"/>
                  </a:lnTo>
                  <a:lnTo>
                    <a:pt x="493" y="677"/>
                  </a:lnTo>
                  <a:lnTo>
                    <a:pt x="491" y="677"/>
                  </a:lnTo>
                  <a:lnTo>
                    <a:pt x="489" y="677"/>
                  </a:lnTo>
                  <a:lnTo>
                    <a:pt x="493" y="687"/>
                  </a:lnTo>
                  <a:lnTo>
                    <a:pt x="493" y="689"/>
                  </a:lnTo>
                  <a:lnTo>
                    <a:pt x="493" y="692"/>
                  </a:lnTo>
                  <a:lnTo>
                    <a:pt x="491" y="692"/>
                  </a:lnTo>
                  <a:lnTo>
                    <a:pt x="489" y="694"/>
                  </a:lnTo>
                  <a:lnTo>
                    <a:pt x="491" y="694"/>
                  </a:lnTo>
                  <a:lnTo>
                    <a:pt x="493" y="698"/>
                  </a:lnTo>
                  <a:lnTo>
                    <a:pt x="489" y="698"/>
                  </a:lnTo>
                  <a:lnTo>
                    <a:pt x="485" y="700"/>
                  </a:lnTo>
                  <a:lnTo>
                    <a:pt x="483" y="700"/>
                  </a:lnTo>
                  <a:lnTo>
                    <a:pt x="479" y="698"/>
                  </a:lnTo>
                  <a:lnTo>
                    <a:pt x="473" y="698"/>
                  </a:lnTo>
                  <a:lnTo>
                    <a:pt x="468" y="700"/>
                  </a:lnTo>
                  <a:lnTo>
                    <a:pt x="462" y="704"/>
                  </a:lnTo>
                  <a:lnTo>
                    <a:pt x="460" y="700"/>
                  </a:lnTo>
                  <a:lnTo>
                    <a:pt x="445" y="696"/>
                  </a:lnTo>
                  <a:lnTo>
                    <a:pt x="441" y="696"/>
                  </a:lnTo>
                  <a:lnTo>
                    <a:pt x="435" y="696"/>
                  </a:lnTo>
                  <a:lnTo>
                    <a:pt x="430" y="698"/>
                  </a:lnTo>
                  <a:lnTo>
                    <a:pt x="428" y="698"/>
                  </a:lnTo>
                  <a:lnTo>
                    <a:pt x="424" y="696"/>
                  </a:lnTo>
                  <a:lnTo>
                    <a:pt x="422" y="696"/>
                  </a:lnTo>
                  <a:lnTo>
                    <a:pt x="418" y="696"/>
                  </a:lnTo>
                  <a:lnTo>
                    <a:pt x="412" y="692"/>
                  </a:lnTo>
                  <a:lnTo>
                    <a:pt x="410" y="692"/>
                  </a:lnTo>
                  <a:lnTo>
                    <a:pt x="401" y="694"/>
                  </a:lnTo>
                  <a:lnTo>
                    <a:pt x="399" y="698"/>
                  </a:lnTo>
                  <a:lnTo>
                    <a:pt x="388" y="698"/>
                  </a:lnTo>
                  <a:lnTo>
                    <a:pt x="380" y="700"/>
                  </a:lnTo>
                  <a:lnTo>
                    <a:pt x="376" y="700"/>
                  </a:lnTo>
                  <a:lnTo>
                    <a:pt x="370" y="700"/>
                  </a:lnTo>
                  <a:lnTo>
                    <a:pt x="365" y="700"/>
                  </a:lnTo>
                  <a:lnTo>
                    <a:pt x="363" y="700"/>
                  </a:lnTo>
                  <a:lnTo>
                    <a:pt x="357" y="702"/>
                  </a:lnTo>
                  <a:lnTo>
                    <a:pt x="353" y="702"/>
                  </a:lnTo>
                  <a:lnTo>
                    <a:pt x="353" y="704"/>
                  </a:lnTo>
                  <a:lnTo>
                    <a:pt x="344" y="708"/>
                  </a:lnTo>
                  <a:lnTo>
                    <a:pt x="338" y="706"/>
                  </a:lnTo>
                  <a:lnTo>
                    <a:pt x="336" y="711"/>
                  </a:lnTo>
                  <a:lnTo>
                    <a:pt x="334" y="713"/>
                  </a:lnTo>
                  <a:lnTo>
                    <a:pt x="328" y="713"/>
                  </a:lnTo>
                  <a:lnTo>
                    <a:pt x="323" y="713"/>
                  </a:lnTo>
                  <a:lnTo>
                    <a:pt x="315" y="711"/>
                  </a:lnTo>
                  <a:lnTo>
                    <a:pt x="305" y="711"/>
                  </a:lnTo>
                  <a:lnTo>
                    <a:pt x="305" y="708"/>
                  </a:lnTo>
                  <a:lnTo>
                    <a:pt x="302" y="708"/>
                  </a:lnTo>
                  <a:lnTo>
                    <a:pt x="288" y="702"/>
                  </a:lnTo>
                  <a:lnTo>
                    <a:pt x="279" y="698"/>
                  </a:lnTo>
                  <a:lnTo>
                    <a:pt x="271" y="698"/>
                  </a:lnTo>
                  <a:lnTo>
                    <a:pt x="267" y="694"/>
                  </a:lnTo>
                  <a:lnTo>
                    <a:pt x="262" y="690"/>
                  </a:lnTo>
                  <a:lnTo>
                    <a:pt x="260" y="690"/>
                  </a:lnTo>
                  <a:lnTo>
                    <a:pt x="256" y="690"/>
                  </a:lnTo>
                  <a:lnTo>
                    <a:pt x="229" y="681"/>
                  </a:lnTo>
                  <a:lnTo>
                    <a:pt x="229" y="677"/>
                  </a:lnTo>
                  <a:lnTo>
                    <a:pt x="233" y="677"/>
                  </a:lnTo>
                  <a:lnTo>
                    <a:pt x="235" y="671"/>
                  </a:lnTo>
                  <a:lnTo>
                    <a:pt x="233" y="662"/>
                  </a:lnTo>
                  <a:lnTo>
                    <a:pt x="235" y="666"/>
                  </a:lnTo>
                  <a:lnTo>
                    <a:pt x="235" y="662"/>
                  </a:lnTo>
                  <a:lnTo>
                    <a:pt x="239" y="664"/>
                  </a:lnTo>
                  <a:lnTo>
                    <a:pt x="235" y="660"/>
                  </a:lnTo>
                  <a:lnTo>
                    <a:pt x="227" y="654"/>
                  </a:lnTo>
                  <a:lnTo>
                    <a:pt x="221" y="652"/>
                  </a:lnTo>
                  <a:lnTo>
                    <a:pt x="221" y="656"/>
                  </a:lnTo>
                  <a:lnTo>
                    <a:pt x="218" y="656"/>
                  </a:lnTo>
                  <a:lnTo>
                    <a:pt x="218" y="658"/>
                  </a:lnTo>
                  <a:lnTo>
                    <a:pt x="216" y="656"/>
                  </a:lnTo>
                  <a:lnTo>
                    <a:pt x="216" y="652"/>
                  </a:lnTo>
                  <a:lnTo>
                    <a:pt x="214" y="650"/>
                  </a:lnTo>
                  <a:lnTo>
                    <a:pt x="208" y="647"/>
                  </a:lnTo>
                  <a:lnTo>
                    <a:pt x="200" y="643"/>
                  </a:lnTo>
                  <a:lnTo>
                    <a:pt x="195" y="641"/>
                  </a:lnTo>
                  <a:lnTo>
                    <a:pt x="191" y="641"/>
                  </a:lnTo>
                  <a:lnTo>
                    <a:pt x="185" y="633"/>
                  </a:lnTo>
                  <a:lnTo>
                    <a:pt x="185" y="631"/>
                  </a:lnTo>
                  <a:lnTo>
                    <a:pt x="183" y="626"/>
                  </a:lnTo>
                  <a:lnTo>
                    <a:pt x="181" y="620"/>
                  </a:lnTo>
                  <a:lnTo>
                    <a:pt x="178" y="622"/>
                  </a:lnTo>
                  <a:lnTo>
                    <a:pt x="178" y="620"/>
                  </a:lnTo>
                  <a:lnTo>
                    <a:pt x="176" y="618"/>
                  </a:lnTo>
                  <a:lnTo>
                    <a:pt x="172" y="618"/>
                  </a:lnTo>
                  <a:lnTo>
                    <a:pt x="172" y="620"/>
                  </a:lnTo>
                  <a:lnTo>
                    <a:pt x="168" y="622"/>
                  </a:lnTo>
                  <a:lnTo>
                    <a:pt x="164" y="620"/>
                  </a:lnTo>
                  <a:lnTo>
                    <a:pt x="162" y="622"/>
                  </a:lnTo>
                  <a:lnTo>
                    <a:pt x="158" y="620"/>
                  </a:lnTo>
                  <a:lnTo>
                    <a:pt x="158" y="620"/>
                  </a:lnTo>
                  <a:lnTo>
                    <a:pt x="151" y="616"/>
                  </a:lnTo>
                  <a:lnTo>
                    <a:pt x="147" y="614"/>
                  </a:lnTo>
                  <a:lnTo>
                    <a:pt x="145" y="614"/>
                  </a:lnTo>
                  <a:lnTo>
                    <a:pt x="143" y="606"/>
                  </a:lnTo>
                  <a:lnTo>
                    <a:pt x="143" y="601"/>
                  </a:lnTo>
                  <a:lnTo>
                    <a:pt x="139" y="599"/>
                  </a:lnTo>
                  <a:lnTo>
                    <a:pt x="128" y="595"/>
                  </a:lnTo>
                  <a:lnTo>
                    <a:pt x="126" y="595"/>
                  </a:lnTo>
                  <a:lnTo>
                    <a:pt x="126" y="599"/>
                  </a:lnTo>
                  <a:lnTo>
                    <a:pt x="126" y="601"/>
                  </a:lnTo>
                  <a:lnTo>
                    <a:pt x="122" y="605"/>
                  </a:lnTo>
                  <a:lnTo>
                    <a:pt x="122" y="606"/>
                  </a:lnTo>
                  <a:lnTo>
                    <a:pt x="120" y="610"/>
                  </a:lnTo>
                  <a:lnTo>
                    <a:pt x="118" y="606"/>
                  </a:lnTo>
                  <a:lnTo>
                    <a:pt x="115" y="606"/>
                  </a:lnTo>
                  <a:lnTo>
                    <a:pt x="113" y="608"/>
                  </a:lnTo>
                  <a:lnTo>
                    <a:pt x="107" y="606"/>
                  </a:lnTo>
                  <a:lnTo>
                    <a:pt x="103" y="606"/>
                  </a:lnTo>
                  <a:lnTo>
                    <a:pt x="101" y="608"/>
                  </a:lnTo>
                  <a:lnTo>
                    <a:pt x="97" y="606"/>
                  </a:lnTo>
                  <a:lnTo>
                    <a:pt x="95" y="606"/>
                  </a:lnTo>
                  <a:lnTo>
                    <a:pt x="95" y="603"/>
                  </a:lnTo>
                  <a:lnTo>
                    <a:pt x="92" y="606"/>
                  </a:lnTo>
                  <a:lnTo>
                    <a:pt x="90" y="606"/>
                  </a:lnTo>
                  <a:lnTo>
                    <a:pt x="90" y="608"/>
                  </a:lnTo>
                  <a:lnTo>
                    <a:pt x="86" y="608"/>
                  </a:lnTo>
                  <a:lnTo>
                    <a:pt x="86" y="606"/>
                  </a:lnTo>
                  <a:lnTo>
                    <a:pt x="86" y="603"/>
                  </a:lnTo>
                  <a:lnTo>
                    <a:pt x="84" y="603"/>
                  </a:lnTo>
                  <a:lnTo>
                    <a:pt x="84" y="599"/>
                  </a:lnTo>
                  <a:lnTo>
                    <a:pt x="84" y="597"/>
                  </a:lnTo>
                  <a:lnTo>
                    <a:pt x="84" y="593"/>
                  </a:lnTo>
                  <a:lnTo>
                    <a:pt x="82" y="593"/>
                  </a:lnTo>
                  <a:lnTo>
                    <a:pt x="78" y="593"/>
                  </a:lnTo>
                  <a:lnTo>
                    <a:pt x="82" y="591"/>
                  </a:lnTo>
                  <a:lnTo>
                    <a:pt x="84" y="591"/>
                  </a:lnTo>
                  <a:lnTo>
                    <a:pt x="88" y="587"/>
                  </a:lnTo>
                  <a:lnTo>
                    <a:pt x="90" y="586"/>
                  </a:lnTo>
                  <a:lnTo>
                    <a:pt x="90" y="582"/>
                  </a:lnTo>
                  <a:lnTo>
                    <a:pt x="99" y="582"/>
                  </a:lnTo>
                  <a:lnTo>
                    <a:pt x="101" y="576"/>
                  </a:lnTo>
                  <a:lnTo>
                    <a:pt x="107" y="576"/>
                  </a:lnTo>
                  <a:lnTo>
                    <a:pt x="111" y="578"/>
                  </a:lnTo>
                  <a:lnTo>
                    <a:pt x="116" y="578"/>
                  </a:lnTo>
                  <a:lnTo>
                    <a:pt x="118" y="578"/>
                  </a:lnTo>
                  <a:lnTo>
                    <a:pt x="130" y="576"/>
                  </a:lnTo>
                  <a:lnTo>
                    <a:pt x="136" y="576"/>
                  </a:lnTo>
                  <a:lnTo>
                    <a:pt x="141" y="576"/>
                  </a:lnTo>
                  <a:lnTo>
                    <a:pt x="143" y="576"/>
                  </a:lnTo>
                  <a:lnTo>
                    <a:pt x="149" y="576"/>
                  </a:lnTo>
                  <a:lnTo>
                    <a:pt x="160" y="574"/>
                  </a:lnTo>
                  <a:lnTo>
                    <a:pt x="164" y="570"/>
                  </a:lnTo>
                  <a:lnTo>
                    <a:pt x="168" y="568"/>
                  </a:lnTo>
                  <a:lnTo>
                    <a:pt x="168" y="563"/>
                  </a:lnTo>
                  <a:lnTo>
                    <a:pt x="170" y="559"/>
                  </a:lnTo>
                  <a:lnTo>
                    <a:pt x="174" y="563"/>
                  </a:lnTo>
                  <a:lnTo>
                    <a:pt x="178" y="563"/>
                  </a:lnTo>
                  <a:lnTo>
                    <a:pt x="181" y="557"/>
                  </a:lnTo>
                  <a:lnTo>
                    <a:pt x="176" y="547"/>
                  </a:lnTo>
                  <a:lnTo>
                    <a:pt x="174" y="545"/>
                  </a:lnTo>
                  <a:lnTo>
                    <a:pt x="170" y="534"/>
                  </a:lnTo>
                  <a:lnTo>
                    <a:pt x="172" y="528"/>
                  </a:lnTo>
                  <a:lnTo>
                    <a:pt x="168" y="528"/>
                  </a:lnTo>
                  <a:lnTo>
                    <a:pt x="168" y="528"/>
                  </a:lnTo>
                  <a:lnTo>
                    <a:pt x="164" y="530"/>
                  </a:lnTo>
                  <a:lnTo>
                    <a:pt x="160" y="536"/>
                  </a:lnTo>
                  <a:lnTo>
                    <a:pt x="158" y="538"/>
                  </a:lnTo>
                  <a:lnTo>
                    <a:pt x="153" y="538"/>
                  </a:lnTo>
                  <a:lnTo>
                    <a:pt x="149" y="538"/>
                  </a:lnTo>
                  <a:lnTo>
                    <a:pt x="153" y="536"/>
                  </a:lnTo>
                  <a:lnTo>
                    <a:pt x="158" y="536"/>
                  </a:lnTo>
                  <a:lnTo>
                    <a:pt x="158" y="532"/>
                  </a:lnTo>
                  <a:lnTo>
                    <a:pt x="155" y="532"/>
                  </a:lnTo>
                  <a:lnTo>
                    <a:pt x="147" y="530"/>
                  </a:lnTo>
                  <a:lnTo>
                    <a:pt x="147" y="532"/>
                  </a:lnTo>
                  <a:lnTo>
                    <a:pt x="143" y="534"/>
                  </a:lnTo>
                  <a:lnTo>
                    <a:pt x="141" y="532"/>
                  </a:lnTo>
                  <a:lnTo>
                    <a:pt x="141" y="528"/>
                  </a:lnTo>
                  <a:lnTo>
                    <a:pt x="141" y="528"/>
                  </a:lnTo>
                  <a:lnTo>
                    <a:pt x="137" y="528"/>
                  </a:lnTo>
                  <a:lnTo>
                    <a:pt x="137" y="528"/>
                  </a:lnTo>
                  <a:lnTo>
                    <a:pt x="136" y="524"/>
                  </a:lnTo>
                  <a:lnTo>
                    <a:pt x="132" y="523"/>
                  </a:lnTo>
                  <a:lnTo>
                    <a:pt x="126" y="523"/>
                  </a:lnTo>
                  <a:lnTo>
                    <a:pt x="124" y="521"/>
                  </a:lnTo>
                  <a:lnTo>
                    <a:pt x="122" y="519"/>
                  </a:lnTo>
                  <a:lnTo>
                    <a:pt x="105" y="511"/>
                  </a:lnTo>
                  <a:lnTo>
                    <a:pt x="103" y="511"/>
                  </a:lnTo>
                  <a:lnTo>
                    <a:pt x="94" y="509"/>
                  </a:lnTo>
                  <a:lnTo>
                    <a:pt x="86" y="505"/>
                  </a:lnTo>
                  <a:lnTo>
                    <a:pt x="78" y="507"/>
                  </a:lnTo>
                  <a:lnTo>
                    <a:pt x="74" y="507"/>
                  </a:lnTo>
                  <a:lnTo>
                    <a:pt x="69" y="513"/>
                  </a:lnTo>
                  <a:lnTo>
                    <a:pt x="65" y="513"/>
                  </a:lnTo>
                  <a:lnTo>
                    <a:pt x="63" y="519"/>
                  </a:lnTo>
                  <a:lnTo>
                    <a:pt x="63" y="521"/>
                  </a:lnTo>
                  <a:lnTo>
                    <a:pt x="61" y="526"/>
                  </a:lnTo>
                  <a:lnTo>
                    <a:pt x="46" y="505"/>
                  </a:lnTo>
                  <a:lnTo>
                    <a:pt x="40" y="500"/>
                  </a:lnTo>
                  <a:lnTo>
                    <a:pt x="31" y="494"/>
                  </a:lnTo>
                  <a:lnTo>
                    <a:pt x="21" y="484"/>
                  </a:lnTo>
                  <a:lnTo>
                    <a:pt x="13" y="477"/>
                  </a:lnTo>
                  <a:lnTo>
                    <a:pt x="8" y="469"/>
                  </a:lnTo>
                  <a:lnTo>
                    <a:pt x="6" y="465"/>
                  </a:lnTo>
                  <a:lnTo>
                    <a:pt x="11" y="469"/>
                  </a:lnTo>
                  <a:lnTo>
                    <a:pt x="13" y="475"/>
                  </a:lnTo>
                  <a:lnTo>
                    <a:pt x="19" y="479"/>
                  </a:lnTo>
                  <a:lnTo>
                    <a:pt x="25" y="479"/>
                  </a:lnTo>
                  <a:lnTo>
                    <a:pt x="31" y="481"/>
                  </a:lnTo>
                  <a:lnTo>
                    <a:pt x="38" y="482"/>
                  </a:lnTo>
                  <a:lnTo>
                    <a:pt x="48" y="479"/>
                  </a:lnTo>
                  <a:lnTo>
                    <a:pt x="55" y="482"/>
                  </a:lnTo>
                  <a:lnTo>
                    <a:pt x="63" y="481"/>
                  </a:lnTo>
                  <a:lnTo>
                    <a:pt x="71" y="481"/>
                  </a:lnTo>
                  <a:lnTo>
                    <a:pt x="76" y="481"/>
                  </a:lnTo>
                  <a:lnTo>
                    <a:pt x="78" y="479"/>
                  </a:lnTo>
                  <a:lnTo>
                    <a:pt x="82" y="479"/>
                  </a:lnTo>
                  <a:lnTo>
                    <a:pt x="90" y="481"/>
                  </a:lnTo>
                  <a:lnTo>
                    <a:pt x="95" y="486"/>
                  </a:lnTo>
                  <a:lnTo>
                    <a:pt x="111" y="488"/>
                  </a:lnTo>
                  <a:lnTo>
                    <a:pt x="113" y="490"/>
                  </a:lnTo>
                  <a:lnTo>
                    <a:pt x="116" y="490"/>
                  </a:lnTo>
                  <a:lnTo>
                    <a:pt x="116" y="492"/>
                  </a:lnTo>
                  <a:lnTo>
                    <a:pt x="118" y="492"/>
                  </a:lnTo>
                  <a:lnTo>
                    <a:pt x="122" y="496"/>
                  </a:lnTo>
                  <a:lnTo>
                    <a:pt x="126" y="496"/>
                  </a:lnTo>
                  <a:lnTo>
                    <a:pt x="132" y="496"/>
                  </a:lnTo>
                  <a:lnTo>
                    <a:pt x="134" y="496"/>
                  </a:lnTo>
                  <a:lnTo>
                    <a:pt x="145" y="502"/>
                  </a:lnTo>
                  <a:lnTo>
                    <a:pt x="168" y="509"/>
                  </a:lnTo>
                  <a:lnTo>
                    <a:pt x="181" y="509"/>
                  </a:lnTo>
                  <a:lnTo>
                    <a:pt x="187" y="507"/>
                  </a:lnTo>
                  <a:lnTo>
                    <a:pt x="191" y="507"/>
                  </a:lnTo>
                  <a:lnTo>
                    <a:pt x="214" y="509"/>
                  </a:lnTo>
                  <a:lnTo>
                    <a:pt x="214" y="505"/>
                  </a:lnTo>
                  <a:lnTo>
                    <a:pt x="214" y="503"/>
                  </a:lnTo>
                  <a:lnTo>
                    <a:pt x="218" y="505"/>
                  </a:lnTo>
                  <a:lnTo>
                    <a:pt x="223" y="509"/>
                  </a:lnTo>
                  <a:lnTo>
                    <a:pt x="223" y="511"/>
                  </a:lnTo>
                  <a:lnTo>
                    <a:pt x="218" y="511"/>
                  </a:lnTo>
                  <a:lnTo>
                    <a:pt x="223" y="515"/>
                  </a:lnTo>
                  <a:lnTo>
                    <a:pt x="229" y="515"/>
                  </a:lnTo>
                  <a:lnTo>
                    <a:pt x="231" y="519"/>
                  </a:lnTo>
                  <a:lnTo>
                    <a:pt x="242" y="519"/>
                  </a:lnTo>
                  <a:lnTo>
                    <a:pt x="252" y="519"/>
                  </a:lnTo>
                  <a:lnTo>
                    <a:pt x="260" y="524"/>
                  </a:lnTo>
                  <a:lnTo>
                    <a:pt x="263" y="524"/>
                  </a:lnTo>
                  <a:lnTo>
                    <a:pt x="269" y="528"/>
                  </a:lnTo>
                  <a:lnTo>
                    <a:pt x="275" y="528"/>
                  </a:lnTo>
                  <a:lnTo>
                    <a:pt x="281" y="528"/>
                  </a:lnTo>
                  <a:lnTo>
                    <a:pt x="298" y="524"/>
                  </a:lnTo>
                  <a:lnTo>
                    <a:pt x="302" y="521"/>
                  </a:lnTo>
                  <a:lnTo>
                    <a:pt x="302" y="519"/>
                  </a:lnTo>
                  <a:lnTo>
                    <a:pt x="302" y="513"/>
                  </a:lnTo>
                  <a:lnTo>
                    <a:pt x="298" y="513"/>
                  </a:lnTo>
                  <a:lnTo>
                    <a:pt x="296" y="515"/>
                  </a:lnTo>
                  <a:lnTo>
                    <a:pt x="292" y="515"/>
                  </a:lnTo>
                  <a:lnTo>
                    <a:pt x="286" y="515"/>
                  </a:lnTo>
                  <a:lnTo>
                    <a:pt x="284" y="515"/>
                  </a:lnTo>
                  <a:lnTo>
                    <a:pt x="279" y="517"/>
                  </a:lnTo>
                  <a:lnTo>
                    <a:pt x="275" y="517"/>
                  </a:lnTo>
                  <a:lnTo>
                    <a:pt x="275" y="521"/>
                  </a:lnTo>
                  <a:lnTo>
                    <a:pt x="275" y="523"/>
                  </a:lnTo>
                  <a:lnTo>
                    <a:pt x="273" y="523"/>
                  </a:lnTo>
                  <a:lnTo>
                    <a:pt x="269" y="521"/>
                  </a:lnTo>
                  <a:lnTo>
                    <a:pt x="269" y="523"/>
                  </a:lnTo>
                  <a:lnTo>
                    <a:pt x="267" y="523"/>
                  </a:lnTo>
                  <a:lnTo>
                    <a:pt x="267" y="521"/>
                  </a:lnTo>
                  <a:lnTo>
                    <a:pt x="262" y="519"/>
                  </a:lnTo>
                  <a:lnTo>
                    <a:pt x="260" y="517"/>
                  </a:lnTo>
                  <a:lnTo>
                    <a:pt x="260" y="513"/>
                  </a:lnTo>
                  <a:lnTo>
                    <a:pt x="267" y="513"/>
                  </a:lnTo>
                  <a:lnTo>
                    <a:pt x="269" y="511"/>
                  </a:lnTo>
                  <a:lnTo>
                    <a:pt x="279" y="503"/>
                  </a:lnTo>
                  <a:lnTo>
                    <a:pt x="277" y="503"/>
                  </a:lnTo>
                  <a:lnTo>
                    <a:pt x="271" y="503"/>
                  </a:lnTo>
                  <a:lnTo>
                    <a:pt x="265" y="500"/>
                  </a:lnTo>
                  <a:lnTo>
                    <a:pt x="262" y="502"/>
                  </a:lnTo>
                  <a:lnTo>
                    <a:pt x="262" y="500"/>
                  </a:lnTo>
                  <a:lnTo>
                    <a:pt x="260" y="496"/>
                  </a:lnTo>
                  <a:lnTo>
                    <a:pt x="260" y="490"/>
                  </a:lnTo>
                  <a:lnTo>
                    <a:pt x="256" y="488"/>
                  </a:lnTo>
                  <a:lnTo>
                    <a:pt x="258" y="484"/>
                  </a:lnTo>
                  <a:lnTo>
                    <a:pt x="262" y="488"/>
                  </a:lnTo>
                  <a:lnTo>
                    <a:pt x="265" y="482"/>
                  </a:lnTo>
                  <a:lnTo>
                    <a:pt x="265" y="481"/>
                  </a:lnTo>
                  <a:lnTo>
                    <a:pt x="260" y="475"/>
                  </a:lnTo>
                  <a:lnTo>
                    <a:pt x="254" y="471"/>
                  </a:lnTo>
                  <a:lnTo>
                    <a:pt x="254" y="469"/>
                  </a:lnTo>
                  <a:lnTo>
                    <a:pt x="250" y="465"/>
                  </a:lnTo>
                  <a:lnTo>
                    <a:pt x="244" y="469"/>
                  </a:lnTo>
                  <a:lnTo>
                    <a:pt x="239" y="471"/>
                  </a:lnTo>
                  <a:lnTo>
                    <a:pt x="233" y="475"/>
                  </a:lnTo>
                  <a:lnTo>
                    <a:pt x="225" y="473"/>
                  </a:lnTo>
                  <a:lnTo>
                    <a:pt x="220" y="479"/>
                  </a:lnTo>
                  <a:lnTo>
                    <a:pt x="216" y="479"/>
                  </a:lnTo>
                  <a:lnTo>
                    <a:pt x="212" y="481"/>
                  </a:lnTo>
                  <a:lnTo>
                    <a:pt x="210" y="479"/>
                  </a:lnTo>
                  <a:lnTo>
                    <a:pt x="210" y="475"/>
                  </a:lnTo>
                  <a:lnTo>
                    <a:pt x="206" y="467"/>
                  </a:lnTo>
                  <a:lnTo>
                    <a:pt x="206" y="463"/>
                  </a:lnTo>
                  <a:lnTo>
                    <a:pt x="202" y="456"/>
                  </a:lnTo>
                  <a:lnTo>
                    <a:pt x="197" y="452"/>
                  </a:lnTo>
                  <a:lnTo>
                    <a:pt x="185" y="452"/>
                  </a:lnTo>
                  <a:lnTo>
                    <a:pt x="181" y="448"/>
                  </a:lnTo>
                  <a:lnTo>
                    <a:pt x="176" y="446"/>
                  </a:lnTo>
                  <a:lnTo>
                    <a:pt x="168" y="437"/>
                  </a:lnTo>
                  <a:lnTo>
                    <a:pt x="174" y="433"/>
                  </a:lnTo>
                  <a:lnTo>
                    <a:pt x="183" y="431"/>
                  </a:lnTo>
                  <a:lnTo>
                    <a:pt x="189" y="427"/>
                  </a:lnTo>
                  <a:lnTo>
                    <a:pt x="197" y="425"/>
                  </a:lnTo>
                  <a:lnTo>
                    <a:pt x="197" y="423"/>
                  </a:lnTo>
                  <a:lnTo>
                    <a:pt x="200" y="420"/>
                  </a:lnTo>
                  <a:lnTo>
                    <a:pt x="200" y="418"/>
                  </a:lnTo>
                  <a:lnTo>
                    <a:pt x="200" y="414"/>
                  </a:lnTo>
                  <a:lnTo>
                    <a:pt x="200" y="402"/>
                  </a:lnTo>
                  <a:lnTo>
                    <a:pt x="199" y="400"/>
                  </a:lnTo>
                  <a:lnTo>
                    <a:pt x="195" y="395"/>
                  </a:lnTo>
                  <a:lnTo>
                    <a:pt x="197" y="391"/>
                  </a:lnTo>
                  <a:lnTo>
                    <a:pt x="204" y="391"/>
                  </a:lnTo>
                  <a:lnTo>
                    <a:pt x="214" y="391"/>
                  </a:lnTo>
                  <a:lnTo>
                    <a:pt x="214" y="391"/>
                  </a:lnTo>
                  <a:lnTo>
                    <a:pt x="216" y="393"/>
                  </a:lnTo>
                  <a:lnTo>
                    <a:pt x="221" y="393"/>
                  </a:lnTo>
                  <a:lnTo>
                    <a:pt x="223" y="391"/>
                  </a:lnTo>
                  <a:lnTo>
                    <a:pt x="225" y="391"/>
                  </a:lnTo>
                  <a:lnTo>
                    <a:pt x="225" y="389"/>
                  </a:lnTo>
                  <a:lnTo>
                    <a:pt x="229" y="385"/>
                  </a:lnTo>
                  <a:lnTo>
                    <a:pt x="231" y="383"/>
                  </a:lnTo>
                  <a:lnTo>
                    <a:pt x="235" y="383"/>
                  </a:lnTo>
                  <a:lnTo>
                    <a:pt x="237" y="379"/>
                  </a:lnTo>
                  <a:lnTo>
                    <a:pt x="241" y="378"/>
                  </a:lnTo>
                  <a:lnTo>
                    <a:pt x="241" y="372"/>
                  </a:lnTo>
                  <a:lnTo>
                    <a:pt x="242" y="370"/>
                  </a:lnTo>
                  <a:lnTo>
                    <a:pt x="248" y="366"/>
                  </a:lnTo>
                  <a:lnTo>
                    <a:pt x="252" y="364"/>
                  </a:lnTo>
                  <a:lnTo>
                    <a:pt x="248" y="360"/>
                  </a:lnTo>
                  <a:lnTo>
                    <a:pt x="246" y="355"/>
                  </a:lnTo>
                  <a:lnTo>
                    <a:pt x="244" y="353"/>
                  </a:lnTo>
                  <a:lnTo>
                    <a:pt x="244" y="349"/>
                  </a:lnTo>
                  <a:lnTo>
                    <a:pt x="246" y="349"/>
                  </a:lnTo>
                  <a:lnTo>
                    <a:pt x="250" y="349"/>
                  </a:lnTo>
                  <a:lnTo>
                    <a:pt x="252" y="353"/>
                  </a:lnTo>
                  <a:lnTo>
                    <a:pt x="258" y="358"/>
                  </a:lnTo>
                  <a:lnTo>
                    <a:pt x="260" y="360"/>
                  </a:lnTo>
                  <a:lnTo>
                    <a:pt x="267" y="364"/>
                  </a:lnTo>
                  <a:lnTo>
                    <a:pt x="275" y="370"/>
                  </a:lnTo>
                  <a:lnTo>
                    <a:pt x="281" y="374"/>
                  </a:lnTo>
                  <a:lnTo>
                    <a:pt x="284" y="374"/>
                  </a:lnTo>
                  <a:lnTo>
                    <a:pt x="290" y="374"/>
                  </a:lnTo>
                  <a:lnTo>
                    <a:pt x="292" y="372"/>
                  </a:lnTo>
                  <a:lnTo>
                    <a:pt x="292" y="368"/>
                  </a:lnTo>
                  <a:lnTo>
                    <a:pt x="292" y="362"/>
                  </a:lnTo>
                  <a:lnTo>
                    <a:pt x="290" y="358"/>
                  </a:lnTo>
                  <a:lnTo>
                    <a:pt x="290" y="357"/>
                  </a:lnTo>
                  <a:lnTo>
                    <a:pt x="294" y="355"/>
                  </a:lnTo>
                  <a:lnTo>
                    <a:pt x="300" y="355"/>
                  </a:lnTo>
                  <a:lnTo>
                    <a:pt x="305" y="351"/>
                  </a:lnTo>
                  <a:lnTo>
                    <a:pt x="309" y="351"/>
                  </a:lnTo>
                  <a:lnTo>
                    <a:pt x="315" y="353"/>
                  </a:lnTo>
                  <a:lnTo>
                    <a:pt x="317" y="353"/>
                  </a:lnTo>
                  <a:lnTo>
                    <a:pt x="321" y="353"/>
                  </a:lnTo>
                  <a:lnTo>
                    <a:pt x="321" y="358"/>
                  </a:lnTo>
                  <a:lnTo>
                    <a:pt x="323" y="360"/>
                  </a:lnTo>
                  <a:lnTo>
                    <a:pt x="328" y="360"/>
                  </a:lnTo>
                  <a:lnTo>
                    <a:pt x="334" y="358"/>
                  </a:lnTo>
                  <a:lnTo>
                    <a:pt x="344" y="362"/>
                  </a:lnTo>
                  <a:lnTo>
                    <a:pt x="344" y="358"/>
                  </a:lnTo>
                  <a:lnTo>
                    <a:pt x="344" y="357"/>
                  </a:lnTo>
                  <a:lnTo>
                    <a:pt x="344" y="353"/>
                  </a:lnTo>
                  <a:lnTo>
                    <a:pt x="340" y="351"/>
                  </a:lnTo>
                  <a:lnTo>
                    <a:pt x="340" y="347"/>
                  </a:lnTo>
                  <a:lnTo>
                    <a:pt x="344" y="347"/>
                  </a:lnTo>
                  <a:lnTo>
                    <a:pt x="346" y="345"/>
                  </a:lnTo>
                  <a:lnTo>
                    <a:pt x="346" y="341"/>
                  </a:lnTo>
                  <a:lnTo>
                    <a:pt x="347" y="337"/>
                  </a:lnTo>
                  <a:lnTo>
                    <a:pt x="349" y="341"/>
                  </a:lnTo>
                  <a:lnTo>
                    <a:pt x="351" y="345"/>
                  </a:lnTo>
                  <a:lnTo>
                    <a:pt x="353" y="345"/>
                  </a:lnTo>
                  <a:lnTo>
                    <a:pt x="361" y="345"/>
                  </a:lnTo>
                  <a:lnTo>
                    <a:pt x="365" y="345"/>
                  </a:lnTo>
                  <a:lnTo>
                    <a:pt x="367" y="349"/>
                  </a:lnTo>
                  <a:lnTo>
                    <a:pt x="372" y="349"/>
                  </a:lnTo>
                  <a:lnTo>
                    <a:pt x="376" y="349"/>
                  </a:lnTo>
                  <a:lnTo>
                    <a:pt x="378" y="351"/>
                  </a:lnTo>
                  <a:lnTo>
                    <a:pt x="382" y="349"/>
                  </a:lnTo>
                  <a:lnTo>
                    <a:pt x="386" y="349"/>
                  </a:lnTo>
                  <a:lnTo>
                    <a:pt x="388" y="349"/>
                  </a:lnTo>
                  <a:lnTo>
                    <a:pt x="393" y="349"/>
                  </a:lnTo>
                  <a:lnTo>
                    <a:pt x="395" y="355"/>
                  </a:lnTo>
                  <a:lnTo>
                    <a:pt x="399" y="358"/>
                  </a:lnTo>
                  <a:lnTo>
                    <a:pt x="399" y="362"/>
                  </a:lnTo>
                  <a:lnTo>
                    <a:pt x="403" y="362"/>
                  </a:lnTo>
                  <a:lnTo>
                    <a:pt x="405" y="362"/>
                  </a:lnTo>
                  <a:lnTo>
                    <a:pt x="414" y="362"/>
                  </a:lnTo>
                  <a:lnTo>
                    <a:pt x="420" y="360"/>
                  </a:lnTo>
                  <a:lnTo>
                    <a:pt x="426" y="360"/>
                  </a:lnTo>
                  <a:lnTo>
                    <a:pt x="437" y="360"/>
                  </a:lnTo>
                  <a:lnTo>
                    <a:pt x="443" y="358"/>
                  </a:lnTo>
                  <a:lnTo>
                    <a:pt x="447" y="355"/>
                  </a:lnTo>
                  <a:lnTo>
                    <a:pt x="452" y="353"/>
                  </a:lnTo>
                  <a:lnTo>
                    <a:pt x="458" y="353"/>
                  </a:lnTo>
                  <a:lnTo>
                    <a:pt x="477" y="351"/>
                  </a:lnTo>
                  <a:lnTo>
                    <a:pt x="479" y="351"/>
                  </a:lnTo>
                  <a:lnTo>
                    <a:pt x="483" y="349"/>
                  </a:lnTo>
                  <a:lnTo>
                    <a:pt x="483" y="345"/>
                  </a:lnTo>
                  <a:lnTo>
                    <a:pt x="479" y="343"/>
                  </a:lnTo>
                  <a:lnTo>
                    <a:pt x="477" y="343"/>
                  </a:lnTo>
                  <a:lnTo>
                    <a:pt x="473" y="343"/>
                  </a:lnTo>
                  <a:lnTo>
                    <a:pt x="472" y="345"/>
                  </a:lnTo>
                  <a:lnTo>
                    <a:pt x="472" y="341"/>
                  </a:lnTo>
                  <a:lnTo>
                    <a:pt x="472" y="336"/>
                  </a:lnTo>
                  <a:lnTo>
                    <a:pt x="472" y="332"/>
                  </a:lnTo>
                  <a:lnTo>
                    <a:pt x="472" y="330"/>
                  </a:lnTo>
                  <a:lnTo>
                    <a:pt x="468" y="330"/>
                  </a:lnTo>
                  <a:lnTo>
                    <a:pt x="466" y="332"/>
                  </a:lnTo>
                  <a:lnTo>
                    <a:pt x="449" y="332"/>
                  </a:lnTo>
                  <a:lnTo>
                    <a:pt x="449" y="326"/>
                  </a:lnTo>
                  <a:lnTo>
                    <a:pt x="449" y="322"/>
                  </a:lnTo>
                  <a:lnTo>
                    <a:pt x="451" y="322"/>
                  </a:lnTo>
                  <a:lnTo>
                    <a:pt x="464" y="324"/>
                  </a:lnTo>
                  <a:lnTo>
                    <a:pt x="466" y="324"/>
                  </a:lnTo>
                  <a:lnTo>
                    <a:pt x="472" y="324"/>
                  </a:lnTo>
                  <a:lnTo>
                    <a:pt x="475" y="324"/>
                  </a:lnTo>
                  <a:lnTo>
                    <a:pt x="475" y="318"/>
                  </a:lnTo>
                  <a:lnTo>
                    <a:pt x="477" y="315"/>
                  </a:lnTo>
                  <a:lnTo>
                    <a:pt x="483" y="313"/>
                  </a:lnTo>
                  <a:lnTo>
                    <a:pt x="487" y="313"/>
                  </a:lnTo>
                  <a:lnTo>
                    <a:pt x="489" y="313"/>
                  </a:lnTo>
                  <a:lnTo>
                    <a:pt x="489" y="311"/>
                  </a:lnTo>
                  <a:lnTo>
                    <a:pt x="491" y="305"/>
                  </a:lnTo>
                  <a:lnTo>
                    <a:pt x="491" y="301"/>
                  </a:lnTo>
                  <a:lnTo>
                    <a:pt x="491" y="301"/>
                  </a:lnTo>
                  <a:lnTo>
                    <a:pt x="481" y="307"/>
                  </a:lnTo>
                  <a:lnTo>
                    <a:pt x="477" y="307"/>
                  </a:lnTo>
                  <a:lnTo>
                    <a:pt x="479" y="301"/>
                  </a:lnTo>
                  <a:lnTo>
                    <a:pt x="475" y="297"/>
                  </a:lnTo>
                  <a:lnTo>
                    <a:pt x="475" y="292"/>
                  </a:lnTo>
                  <a:lnTo>
                    <a:pt x="475" y="288"/>
                  </a:lnTo>
                  <a:lnTo>
                    <a:pt x="475" y="286"/>
                  </a:lnTo>
                  <a:lnTo>
                    <a:pt x="479" y="282"/>
                  </a:lnTo>
                  <a:lnTo>
                    <a:pt x="485" y="282"/>
                  </a:lnTo>
                  <a:lnTo>
                    <a:pt x="491" y="284"/>
                  </a:lnTo>
                  <a:lnTo>
                    <a:pt x="494" y="284"/>
                  </a:lnTo>
                  <a:lnTo>
                    <a:pt x="500" y="290"/>
                  </a:lnTo>
                  <a:lnTo>
                    <a:pt x="502" y="292"/>
                  </a:lnTo>
                  <a:lnTo>
                    <a:pt x="512" y="284"/>
                  </a:lnTo>
                  <a:lnTo>
                    <a:pt x="517" y="273"/>
                  </a:lnTo>
                  <a:lnTo>
                    <a:pt x="515" y="271"/>
                  </a:lnTo>
                  <a:lnTo>
                    <a:pt x="510" y="267"/>
                  </a:lnTo>
                  <a:lnTo>
                    <a:pt x="504" y="263"/>
                  </a:lnTo>
                  <a:lnTo>
                    <a:pt x="500" y="261"/>
                  </a:lnTo>
                  <a:lnTo>
                    <a:pt x="494" y="257"/>
                  </a:lnTo>
                  <a:lnTo>
                    <a:pt x="491" y="254"/>
                  </a:lnTo>
                  <a:lnTo>
                    <a:pt x="485" y="252"/>
                  </a:lnTo>
                  <a:lnTo>
                    <a:pt x="483" y="250"/>
                  </a:lnTo>
                  <a:lnTo>
                    <a:pt x="468" y="238"/>
                  </a:lnTo>
                  <a:lnTo>
                    <a:pt x="466" y="234"/>
                  </a:lnTo>
                  <a:lnTo>
                    <a:pt x="466" y="233"/>
                  </a:lnTo>
                  <a:lnTo>
                    <a:pt x="466" y="227"/>
                  </a:lnTo>
                  <a:lnTo>
                    <a:pt x="466" y="223"/>
                  </a:lnTo>
                  <a:lnTo>
                    <a:pt x="472" y="217"/>
                  </a:lnTo>
                  <a:lnTo>
                    <a:pt x="472" y="215"/>
                  </a:lnTo>
                  <a:lnTo>
                    <a:pt x="477" y="210"/>
                  </a:lnTo>
                  <a:lnTo>
                    <a:pt x="481" y="206"/>
                  </a:lnTo>
                  <a:lnTo>
                    <a:pt x="485" y="204"/>
                  </a:lnTo>
                  <a:lnTo>
                    <a:pt x="485" y="198"/>
                  </a:lnTo>
                  <a:lnTo>
                    <a:pt x="487" y="194"/>
                  </a:lnTo>
                  <a:lnTo>
                    <a:pt x="491" y="192"/>
                  </a:lnTo>
                  <a:lnTo>
                    <a:pt x="491" y="192"/>
                  </a:lnTo>
                  <a:lnTo>
                    <a:pt x="494" y="192"/>
                  </a:lnTo>
                  <a:lnTo>
                    <a:pt x="494" y="200"/>
                  </a:lnTo>
                  <a:lnTo>
                    <a:pt x="496" y="204"/>
                  </a:lnTo>
                  <a:lnTo>
                    <a:pt x="500" y="204"/>
                  </a:lnTo>
                  <a:lnTo>
                    <a:pt x="502" y="202"/>
                  </a:lnTo>
                  <a:lnTo>
                    <a:pt x="502" y="198"/>
                  </a:lnTo>
                  <a:lnTo>
                    <a:pt x="506" y="196"/>
                  </a:lnTo>
                  <a:lnTo>
                    <a:pt x="508" y="192"/>
                  </a:lnTo>
                  <a:lnTo>
                    <a:pt x="512" y="192"/>
                  </a:lnTo>
                  <a:lnTo>
                    <a:pt x="515" y="187"/>
                  </a:lnTo>
                  <a:lnTo>
                    <a:pt x="515" y="185"/>
                  </a:lnTo>
                  <a:lnTo>
                    <a:pt x="517" y="181"/>
                  </a:lnTo>
                  <a:lnTo>
                    <a:pt x="521" y="181"/>
                  </a:lnTo>
                  <a:lnTo>
                    <a:pt x="523" y="181"/>
                  </a:lnTo>
                  <a:lnTo>
                    <a:pt x="527" y="183"/>
                  </a:lnTo>
                  <a:lnTo>
                    <a:pt x="529" y="185"/>
                  </a:lnTo>
                  <a:lnTo>
                    <a:pt x="533" y="185"/>
                  </a:lnTo>
                  <a:lnTo>
                    <a:pt x="533" y="183"/>
                  </a:lnTo>
                  <a:lnTo>
                    <a:pt x="533" y="179"/>
                  </a:lnTo>
                  <a:lnTo>
                    <a:pt x="529" y="177"/>
                  </a:lnTo>
                  <a:lnTo>
                    <a:pt x="529" y="173"/>
                  </a:lnTo>
                  <a:lnTo>
                    <a:pt x="535" y="171"/>
                  </a:lnTo>
                  <a:lnTo>
                    <a:pt x="536" y="171"/>
                  </a:lnTo>
                  <a:lnTo>
                    <a:pt x="546" y="168"/>
                  </a:lnTo>
                  <a:lnTo>
                    <a:pt x="548" y="166"/>
                  </a:lnTo>
                  <a:lnTo>
                    <a:pt x="546" y="162"/>
                  </a:lnTo>
                  <a:lnTo>
                    <a:pt x="540" y="160"/>
                  </a:lnTo>
                  <a:lnTo>
                    <a:pt x="533" y="152"/>
                  </a:lnTo>
                  <a:lnTo>
                    <a:pt x="531" y="147"/>
                  </a:lnTo>
                  <a:lnTo>
                    <a:pt x="527" y="141"/>
                  </a:lnTo>
                  <a:lnTo>
                    <a:pt x="521" y="131"/>
                  </a:lnTo>
                  <a:lnTo>
                    <a:pt x="525" y="126"/>
                  </a:lnTo>
                  <a:lnTo>
                    <a:pt x="527" y="126"/>
                  </a:lnTo>
                  <a:lnTo>
                    <a:pt x="531" y="124"/>
                  </a:lnTo>
                  <a:lnTo>
                    <a:pt x="533" y="124"/>
                  </a:lnTo>
                  <a:lnTo>
                    <a:pt x="535" y="120"/>
                  </a:lnTo>
                  <a:lnTo>
                    <a:pt x="535" y="114"/>
                  </a:lnTo>
                  <a:lnTo>
                    <a:pt x="535" y="109"/>
                  </a:lnTo>
                  <a:lnTo>
                    <a:pt x="531" y="99"/>
                  </a:lnTo>
                  <a:lnTo>
                    <a:pt x="531" y="97"/>
                  </a:lnTo>
                  <a:lnTo>
                    <a:pt x="525" y="97"/>
                  </a:lnTo>
                  <a:lnTo>
                    <a:pt x="523" y="97"/>
                  </a:lnTo>
                  <a:lnTo>
                    <a:pt x="519" y="97"/>
                  </a:lnTo>
                  <a:lnTo>
                    <a:pt x="517" y="99"/>
                  </a:lnTo>
                  <a:lnTo>
                    <a:pt x="512" y="99"/>
                  </a:lnTo>
                  <a:lnTo>
                    <a:pt x="508" y="101"/>
                  </a:lnTo>
                  <a:lnTo>
                    <a:pt x="504" y="101"/>
                  </a:lnTo>
                  <a:lnTo>
                    <a:pt x="502" y="101"/>
                  </a:lnTo>
                  <a:lnTo>
                    <a:pt x="496" y="68"/>
                  </a:lnTo>
                  <a:lnTo>
                    <a:pt x="500" y="68"/>
                  </a:lnTo>
                  <a:lnTo>
                    <a:pt x="502" y="68"/>
                  </a:lnTo>
                  <a:lnTo>
                    <a:pt x="506" y="67"/>
                  </a:lnTo>
                  <a:lnTo>
                    <a:pt x="506" y="57"/>
                  </a:lnTo>
                  <a:lnTo>
                    <a:pt x="506" y="55"/>
                  </a:lnTo>
                  <a:lnTo>
                    <a:pt x="510" y="55"/>
                  </a:lnTo>
                  <a:lnTo>
                    <a:pt x="512" y="55"/>
                  </a:lnTo>
                  <a:lnTo>
                    <a:pt x="512" y="57"/>
                  </a:lnTo>
                  <a:lnTo>
                    <a:pt x="512" y="67"/>
                  </a:lnTo>
                  <a:lnTo>
                    <a:pt x="512" y="70"/>
                  </a:lnTo>
                  <a:lnTo>
                    <a:pt x="514" y="84"/>
                  </a:lnTo>
                  <a:lnTo>
                    <a:pt x="514" y="88"/>
                  </a:lnTo>
                  <a:lnTo>
                    <a:pt x="517" y="88"/>
                  </a:lnTo>
                  <a:lnTo>
                    <a:pt x="519" y="84"/>
                  </a:lnTo>
                  <a:lnTo>
                    <a:pt x="531" y="82"/>
                  </a:lnTo>
                  <a:lnTo>
                    <a:pt x="535" y="82"/>
                  </a:lnTo>
                  <a:lnTo>
                    <a:pt x="535" y="80"/>
                  </a:lnTo>
                  <a:lnTo>
                    <a:pt x="535" y="67"/>
                  </a:lnTo>
                  <a:lnTo>
                    <a:pt x="533" y="55"/>
                  </a:lnTo>
                  <a:lnTo>
                    <a:pt x="529" y="53"/>
                  </a:lnTo>
                  <a:lnTo>
                    <a:pt x="529" y="47"/>
                  </a:lnTo>
                  <a:lnTo>
                    <a:pt x="529" y="44"/>
                  </a:lnTo>
                  <a:lnTo>
                    <a:pt x="533" y="42"/>
                  </a:lnTo>
                  <a:lnTo>
                    <a:pt x="535" y="42"/>
                  </a:lnTo>
                  <a:lnTo>
                    <a:pt x="536" y="38"/>
                  </a:lnTo>
                  <a:lnTo>
                    <a:pt x="536" y="36"/>
                  </a:lnTo>
                  <a:lnTo>
                    <a:pt x="536" y="25"/>
                  </a:lnTo>
                  <a:lnTo>
                    <a:pt x="533" y="23"/>
                  </a:lnTo>
                  <a:lnTo>
                    <a:pt x="523" y="28"/>
                  </a:lnTo>
                  <a:lnTo>
                    <a:pt x="521" y="28"/>
                  </a:lnTo>
                  <a:lnTo>
                    <a:pt x="519" y="19"/>
                  </a:lnTo>
                  <a:lnTo>
                    <a:pt x="519" y="17"/>
                  </a:lnTo>
                  <a:lnTo>
                    <a:pt x="519" y="11"/>
                  </a:lnTo>
                  <a:lnTo>
                    <a:pt x="519" y="7"/>
                  </a:lnTo>
                  <a:lnTo>
                    <a:pt x="525" y="7"/>
                  </a:lnTo>
                  <a:lnTo>
                    <a:pt x="531" y="11"/>
                  </a:lnTo>
                  <a:lnTo>
                    <a:pt x="533" y="11"/>
                  </a:lnTo>
                  <a:lnTo>
                    <a:pt x="536" y="15"/>
                  </a:lnTo>
                  <a:lnTo>
                    <a:pt x="542" y="15"/>
                  </a:lnTo>
                  <a:lnTo>
                    <a:pt x="548" y="17"/>
                  </a:lnTo>
                  <a:lnTo>
                    <a:pt x="552" y="17"/>
                  </a:lnTo>
                  <a:lnTo>
                    <a:pt x="554" y="17"/>
                  </a:lnTo>
                  <a:lnTo>
                    <a:pt x="563" y="15"/>
                  </a:lnTo>
                  <a:lnTo>
                    <a:pt x="567" y="15"/>
                  </a:lnTo>
                  <a:lnTo>
                    <a:pt x="563" y="21"/>
                  </a:lnTo>
                  <a:lnTo>
                    <a:pt x="559" y="23"/>
                  </a:lnTo>
                  <a:lnTo>
                    <a:pt x="559" y="28"/>
                  </a:lnTo>
                  <a:lnTo>
                    <a:pt x="559" y="30"/>
                  </a:lnTo>
                  <a:lnTo>
                    <a:pt x="563" y="30"/>
                  </a:lnTo>
                  <a:lnTo>
                    <a:pt x="565" y="30"/>
                  </a:lnTo>
                  <a:lnTo>
                    <a:pt x="571" y="30"/>
                  </a:lnTo>
                  <a:lnTo>
                    <a:pt x="575" y="28"/>
                  </a:lnTo>
                  <a:lnTo>
                    <a:pt x="577" y="28"/>
                  </a:lnTo>
                  <a:lnTo>
                    <a:pt x="580" y="28"/>
                  </a:lnTo>
                  <a:lnTo>
                    <a:pt x="580" y="30"/>
                  </a:lnTo>
                  <a:lnTo>
                    <a:pt x="580" y="34"/>
                  </a:lnTo>
                  <a:lnTo>
                    <a:pt x="582" y="40"/>
                  </a:lnTo>
                  <a:lnTo>
                    <a:pt x="582" y="44"/>
                  </a:lnTo>
                  <a:lnTo>
                    <a:pt x="586" y="46"/>
                  </a:lnTo>
                  <a:lnTo>
                    <a:pt x="590" y="49"/>
                  </a:lnTo>
                  <a:lnTo>
                    <a:pt x="590" y="51"/>
                  </a:lnTo>
                  <a:lnTo>
                    <a:pt x="592" y="51"/>
                  </a:lnTo>
                  <a:lnTo>
                    <a:pt x="592" y="55"/>
                  </a:lnTo>
                  <a:lnTo>
                    <a:pt x="598" y="55"/>
                  </a:lnTo>
                  <a:lnTo>
                    <a:pt x="601" y="53"/>
                  </a:lnTo>
                  <a:lnTo>
                    <a:pt x="601" y="49"/>
                  </a:lnTo>
                  <a:lnTo>
                    <a:pt x="605" y="44"/>
                  </a:lnTo>
                  <a:lnTo>
                    <a:pt x="607" y="38"/>
                  </a:lnTo>
                  <a:lnTo>
                    <a:pt x="611" y="38"/>
                  </a:lnTo>
                  <a:lnTo>
                    <a:pt x="617" y="36"/>
                  </a:lnTo>
                  <a:lnTo>
                    <a:pt x="624" y="36"/>
                  </a:lnTo>
                  <a:lnTo>
                    <a:pt x="628" y="36"/>
                  </a:lnTo>
                  <a:lnTo>
                    <a:pt x="632" y="34"/>
                  </a:lnTo>
                  <a:lnTo>
                    <a:pt x="632" y="30"/>
                  </a:lnTo>
                  <a:lnTo>
                    <a:pt x="636" y="28"/>
                  </a:lnTo>
                  <a:lnTo>
                    <a:pt x="642" y="28"/>
                  </a:lnTo>
                  <a:lnTo>
                    <a:pt x="642" y="25"/>
                  </a:lnTo>
                  <a:lnTo>
                    <a:pt x="643" y="23"/>
                  </a:lnTo>
                  <a:lnTo>
                    <a:pt x="642" y="15"/>
                  </a:lnTo>
                  <a:lnTo>
                    <a:pt x="638" y="13"/>
                  </a:lnTo>
                  <a:lnTo>
                    <a:pt x="638" y="9"/>
                  </a:lnTo>
                  <a:lnTo>
                    <a:pt x="642" y="7"/>
                  </a:lnTo>
                  <a:lnTo>
                    <a:pt x="647" y="4"/>
                  </a:lnTo>
                  <a:lnTo>
                    <a:pt x="657" y="4"/>
                  </a:lnTo>
                  <a:lnTo>
                    <a:pt x="659" y="4"/>
                  </a:lnTo>
                  <a:lnTo>
                    <a:pt x="664" y="2"/>
                  </a:lnTo>
                  <a:lnTo>
                    <a:pt x="674" y="2"/>
                  </a:lnTo>
                  <a:lnTo>
                    <a:pt x="674" y="0"/>
                  </a:lnTo>
                  <a:lnTo>
                    <a:pt x="678" y="5"/>
                  </a:lnTo>
                  <a:lnTo>
                    <a:pt x="680" y="11"/>
                  </a:lnTo>
                  <a:lnTo>
                    <a:pt x="684" y="13"/>
                  </a:lnTo>
                  <a:lnTo>
                    <a:pt x="678" y="19"/>
                  </a:lnTo>
                  <a:lnTo>
                    <a:pt x="678" y="23"/>
                  </a:lnTo>
                  <a:lnTo>
                    <a:pt x="676" y="28"/>
                  </a:lnTo>
                  <a:lnTo>
                    <a:pt x="676" y="42"/>
                  </a:lnTo>
                  <a:lnTo>
                    <a:pt x="680" y="44"/>
                  </a:lnTo>
                  <a:lnTo>
                    <a:pt x="682" y="42"/>
                  </a:lnTo>
                  <a:lnTo>
                    <a:pt x="685" y="42"/>
                  </a:lnTo>
                  <a:lnTo>
                    <a:pt x="691" y="42"/>
                  </a:lnTo>
                  <a:lnTo>
                    <a:pt x="693" y="42"/>
                  </a:lnTo>
                  <a:lnTo>
                    <a:pt x="693" y="47"/>
                  </a:lnTo>
                  <a:lnTo>
                    <a:pt x="697" y="53"/>
                  </a:lnTo>
                  <a:lnTo>
                    <a:pt x="697" y="57"/>
                  </a:lnTo>
                  <a:lnTo>
                    <a:pt x="703" y="57"/>
                  </a:lnTo>
                  <a:lnTo>
                    <a:pt x="710" y="53"/>
                  </a:lnTo>
                  <a:lnTo>
                    <a:pt x="720" y="53"/>
                  </a:lnTo>
                  <a:lnTo>
                    <a:pt x="724" y="51"/>
                  </a:lnTo>
                  <a:lnTo>
                    <a:pt x="729" y="51"/>
                  </a:lnTo>
                  <a:lnTo>
                    <a:pt x="733" y="51"/>
                  </a:lnTo>
                  <a:lnTo>
                    <a:pt x="735" y="51"/>
                  </a:lnTo>
                  <a:lnTo>
                    <a:pt x="747" y="49"/>
                  </a:lnTo>
                  <a:lnTo>
                    <a:pt x="750" y="46"/>
                  </a:lnTo>
                  <a:lnTo>
                    <a:pt x="752" y="46"/>
                  </a:lnTo>
                  <a:lnTo>
                    <a:pt x="758" y="44"/>
                  </a:lnTo>
                  <a:lnTo>
                    <a:pt x="766" y="44"/>
                  </a:lnTo>
                  <a:lnTo>
                    <a:pt x="769" y="42"/>
                  </a:lnTo>
                  <a:lnTo>
                    <a:pt x="771" y="42"/>
                  </a:lnTo>
                  <a:lnTo>
                    <a:pt x="775" y="42"/>
                  </a:lnTo>
                  <a:lnTo>
                    <a:pt x="777" y="42"/>
                  </a:lnTo>
                  <a:lnTo>
                    <a:pt x="781" y="38"/>
                  </a:lnTo>
                  <a:lnTo>
                    <a:pt x="783" y="38"/>
                  </a:lnTo>
                  <a:lnTo>
                    <a:pt x="787" y="42"/>
                  </a:lnTo>
                  <a:lnTo>
                    <a:pt x="794" y="51"/>
                  </a:lnTo>
                  <a:lnTo>
                    <a:pt x="800" y="59"/>
                  </a:lnTo>
                  <a:lnTo>
                    <a:pt x="800" y="65"/>
                  </a:lnTo>
                  <a:lnTo>
                    <a:pt x="802" y="68"/>
                  </a:lnTo>
                  <a:lnTo>
                    <a:pt x="806" y="70"/>
                  </a:lnTo>
                  <a:lnTo>
                    <a:pt x="810" y="70"/>
                  </a:lnTo>
                  <a:lnTo>
                    <a:pt x="811" y="70"/>
                  </a:lnTo>
                  <a:lnTo>
                    <a:pt x="815" y="68"/>
                  </a:lnTo>
                  <a:lnTo>
                    <a:pt x="825" y="67"/>
                  </a:lnTo>
                  <a:lnTo>
                    <a:pt x="832" y="67"/>
                  </a:lnTo>
                  <a:lnTo>
                    <a:pt x="853" y="61"/>
                  </a:lnTo>
                  <a:lnTo>
                    <a:pt x="855" y="59"/>
                  </a:lnTo>
                  <a:lnTo>
                    <a:pt x="863" y="65"/>
                  </a:lnTo>
                  <a:lnTo>
                    <a:pt x="871" y="72"/>
                  </a:lnTo>
                  <a:lnTo>
                    <a:pt x="880" y="74"/>
                  </a:lnTo>
                  <a:lnTo>
                    <a:pt x="882" y="78"/>
                  </a:lnTo>
                  <a:lnTo>
                    <a:pt x="886" y="80"/>
                  </a:lnTo>
                  <a:lnTo>
                    <a:pt x="888" y="84"/>
                  </a:lnTo>
                  <a:lnTo>
                    <a:pt x="892" y="89"/>
                  </a:lnTo>
                  <a:lnTo>
                    <a:pt x="892" y="93"/>
                  </a:lnTo>
                  <a:lnTo>
                    <a:pt x="894" y="95"/>
                  </a:lnTo>
                  <a:lnTo>
                    <a:pt x="897" y="95"/>
                  </a:lnTo>
                  <a:lnTo>
                    <a:pt x="897" y="99"/>
                  </a:lnTo>
                  <a:lnTo>
                    <a:pt x="894" y="101"/>
                  </a:lnTo>
                  <a:lnTo>
                    <a:pt x="894" y="107"/>
                  </a:lnTo>
                  <a:lnTo>
                    <a:pt x="894" y="110"/>
                  </a:lnTo>
                  <a:lnTo>
                    <a:pt x="895" y="114"/>
                  </a:lnTo>
                  <a:lnTo>
                    <a:pt x="895" y="116"/>
                  </a:lnTo>
                  <a:lnTo>
                    <a:pt x="895" y="120"/>
                  </a:lnTo>
                  <a:lnTo>
                    <a:pt x="899" y="126"/>
                  </a:lnTo>
                  <a:lnTo>
                    <a:pt x="899" y="129"/>
                  </a:lnTo>
                  <a:lnTo>
                    <a:pt x="903" y="147"/>
                  </a:lnTo>
                  <a:lnTo>
                    <a:pt x="905" y="152"/>
                  </a:lnTo>
                  <a:lnTo>
                    <a:pt x="907" y="158"/>
                  </a:lnTo>
                  <a:lnTo>
                    <a:pt x="911" y="156"/>
                  </a:lnTo>
                  <a:lnTo>
                    <a:pt x="915" y="152"/>
                  </a:lnTo>
                  <a:lnTo>
                    <a:pt x="916" y="150"/>
                  </a:lnTo>
                  <a:lnTo>
                    <a:pt x="920" y="150"/>
                  </a:lnTo>
                  <a:lnTo>
                    <a:pt x="922" y="150"/>
                  </a:lnTo>
                  <a:lnTo>
                    <a:pt x="926" y="152"/>
                  </a:lnTo>
                  <a:lnTo>
                    <a:pt x="928" y="156"/>
                  </a:lnTo>
                  <a:lnTo>
                    <a:pt x="932" y="152"/>
                  </a:lnTo>
                  <a:lnTo>
                    <a:pt x="934" y="150"/>
                  </a:lnTo>
                  <a:lnTo>
                    <a:pt x="937" y="147"/>
                  </a:lnTo>
                  <a:lnTo>
                    <a:pt x="943" y="147"/>
                  </a:lnTo>
                  <a:lnTo>
                    <a:pt x="943" y="145"/>
                  </a:lnTo>
                  <a:lnTo>
                    <a:pt x="943" y="139"/>
                  </a:lnTo>
                  <a:lnTo>
                    <a:pt x="943" y="135"/>
                  </a:lnTo>
                  <a:lnTo>
                    <a:pt x="943" y="133"/>
                  </a:lnTo>
                  <a:lnTo>
                    <a:pt x="945" y="133"/>
                  </a:lnTo>
                  <a:lnTo>
                    <a:pt x="949" y="129"/>
                  </a:lnTo>
                  <a:lnTo>
                    <a:pt x="953" y="133"/>
                  </a:lnTo>
                  <a:lnTo>
                    <a:pt x="958" y="129"/>
                  </a:lnTo>
                  <a:lnTo>
                    <a:pt x="960" y="129"/>
                  </a:lnTo>
                  <a:lnTo>
                    <a:pt x="966" y="129"/>
                  </a:lnTo>
                  <a:lnTo>
                    <a:pt x="966" y="133"/>
                  </a:lnTo>
                  <a:lnTo>
                    <a:pt x="970" y="135"/>
                  </a:lnTo>
                  <a:lnTo>
                    <a:pt x="966" y="135"/>
                  </a:lnTo>
                  <a:lnTo>
                    <a:pt x="964" y="135"/>
                  </a:lnTo>
                  <a:lnTo>
                    <a:pt x="964" y="139"/>
                  </a:lnTo>
                  <a:lnTo>
                    <a:pt x="964" y="141"/>
                  </a:lnTo>
                  <a:lnTo>
                    <a:pt x="966" y="150"/>
                  </a:lnTo>
                  <a:lnTo>
                    <a:pt x="966" y="154"/>
                  </a:lnTo>
                  <a:lnTo>
                    <a:pt x="970" y="156"/>
                  </a:lnTo>
                  <a:lnTo>
                    <a:pt x="976" y="154"/>
                  </a:lnTo>
                  <a:lnTo>
                    <a:pt x="978" y="156"/>
                  </a:lnTo>
                  <a:lnTo>
                    <a:pt x="978" y="160"/>
                  </a:lnTo>
                  <a:lnTo>
                    <a:pt x="981" y="170"/>
                  </a:lnTo>
                  <a:lnTo>
                    <a:pt x="983" y="170"/>
                  </a:lnTo>
                  <a:lnTo>
                    <a:pt x="983" y="173"/>
                  </a:lnTo>
                  <a:lnTo>
                    <a:pt x="981" y="173"/>
                  </a:lnTo>
                  <a:lnTo>
                    <a:pt x="978" y="171"/>
                  </a:lnTo>
                  <a:lnTo>
                    <a:pt x="972" y="171"/>
                  </a:lnTo>
                  <a:lnTo>
                    <a:pt x="970" y="171"/>
                  </a:lnTo>
                  <a:lnTo>
                    <a:pt x="966" y="171"/>
                  </a:lnTo>
                  <a:lnTo>
                    <a:pt x="972" y="187"/>
                  </a:lnTo>
                  <a:lnTo>
                    <a:pt x="972" y="191"/>
                  </a:lnTo>
                  <a:lnTo>
                    <a:pt x="974" y="198"/>
                  </a:lnTo>
                  <a:lnTo>
                    <a:pt x="978" y="210"/>
                  </a:lnTo>
                  <a:lnTo>
                    <a:pt x="978" y="212"/>
                  </a:lnTo>
                  <a:lnTo>
                    <a:pt x="978" y="221"/>
                  </a:lnTo>
                  <a:lnTo>
                    <a:pt x="979" y="227"/>
                  </a:lnTo>
                  <a:lnTo>
                    <a:pt x="979" y="229"/>
                  </a:lnTo>
                  <a:lnTo>
                    <a:pt x="981" y="233"/>
                  </a:lnTo>
                  <a:lnTo>
                    <a:pt x="981" y="242"/>
                  </a:lnTo>
                  <a:lnTo>
                    <a:pt x="985" y="242"/>
                  </a:lnTo>
                  <a:lnTo>
                    <a:pt x="987" y="238"/>
                  </a:lnTo>
                  <a:lnTo>
                    <a:pt x="991" y="242"/>
                  </a:lnTo>
                  <a:lnTo>
                    <a:pt x="993" y="250"/>
                  </a:lnTo>
                  <a:lnTo>
                    <a:pt x="995" y="259"/>
                  </a:lnTo>
                  <a:lnTo>
                    <a:pt x="995" y="269"/>
                  </a:lnTo>
                  <a:lnTo>
                    <a:pt x="997" y="275"/>
                  </a:lnTo>
                  <a:lnTo>
                    <a:pt x="1000" y="278"/>
                  </a:lnTo>
                  <a:lnTo>
                    <a:pt x="1000" y="280"/>
                  </a:lnTo>
                  <a:lnTo>
                    <a:pt x="1002" y="278"/>
                  </a:lnTo>
                  <a:lnTo>
                    <a:pt x="1006" y="278"/>
                  </a:lnTo>
                  <a:lnTo>
                    <a:pt x="1006" y="280"/>
                  </a:lnTo>
                  <a:lnTo>
                    <a:pt x="1006" y="284"/>
                  </a:lnTo>
                  <a:lnTo>
                    <a:pt x="1006" y="294"/>
                  </a:lnTo>
                  <a:lnTo>
                    <a:pt x="1008" y="294"/>
                  </a:lnTo>
                  <a:lnTo>
                    <a:pt x="1012" y="294"/>
                  </a:lnTo>
                  <a:lnTo>
                    <a:pt x="1014" y="294"/>
                  </a:lnTo>
                  <a:lnTo>
                    <a:pt x="1018" y="295"/>
                  </a:lnTo>
                  <a:lnTo>
                    <a:pt x="1018" y="297"/>
                  </a:lnTo>
                  <a:lnTo>
                    <a:pt x="1016" y="303"/>
                  </a:lnTo>
                  <a:lnTo>
                    <a:pt x="1020" y="303"/>
                  </a:lnTo>
                  <a:lnTo>
                    <a:pt x="1021" y="303"/>
                  </a:lnTo>
                  <a:lnTo>
                    <a:pt x="1031" y="303"/>
                  </a:lnTo>
                  <a:lnTo>
                    <a:pt x="1035" y="305"/>
                  </a:lnTo>
                  <a:lnTo>
                    <a:pt x="1033" y="313"/>
                  </a:lnTo>
                  <a:lnTo>
                    <a:pt x="1037" y="313"/>
                  </a:lnTo>
                  <a:lnTo>
                    <a:pt x="1041" y="313"/>
                  </a:lnTo>
                  <a:lnTo>
                    <a:pt x="1046" y="309"/>
                  </a:lnTo>
                  <a:lnTo>
                    <a:pt x="1052" y="307"/>
                  </a:lnTo>
                  <a:lnTo>
                    <a:pt x="1052" y="309"/>
                  </a:lnTo>
                  <a:lnTo>
                    <a:pt x="1056" y="313"/>
                  </a:lnTo>
                  <a:lnTo>
                    <a:pt x="1056" y="318"/>
                  </a:lnTo>
                  <a:lnTo>
                    <a:pt x="1062" y="334"/>
                  </a:lnTo>
                  <a:lnTo>
                    <a:pt x="1060" y="345"/>
                  </a:lnTo>
                  <a:lnTo>
                    <a:pt x="1063" y="345"/>
                  </a:lnTo>
                  <a:lnTo>
                    <a:pt x="1071" y="345"/>
                  </a:lnTo>
                  <a:lnTo>
                    <a:pt x="1079" y="345"/>
                  </a:lnTo>
                  <a:lnTo>
                    <a:pt x="1081" y="349"/>
                  </a:lnTo>
                  <a:lnTo>
                    <a:pt x="1081" y="351"/>
                  </a:lnTo>
                  <a:lnTo>
                    <a:pt x="1081" y="358"/>
                  </a:lnTo>
                  <a:lnTo>
                    <a:pt x="1083" y="366"/>
                  </a:lnTo>
                  <a:lnTo>
                    <a:pt x="1083" y="372"/>
                  </a:lnTo>
                  <a:lnTo>
                    <a:pt x="1071" y="376"/>
                  </a:lnTo>
                  <a:lnTo>
                    <a:pt x="1069" y="376"/>
                  </a:lnTo>
                  <a:lnTo>
                    <a:pt x="1065" y="376"/>
                  </a:lnTo>
                  <a:lnTo>
                    <a:pt x="1065" y="378"/>
                  </a:lnTo>
                  <a:lnTo>
                    <a:pt x="1065" y="385"/>
                  </a:lnTo>
                  <a:lnTo>
                    <a:pt x="1069" y="397"/>
                  </a:lnTo>
                  <a:lnTo>
                    <a:pt x="1065" y="397"/>
                  </a:lnTo>
                  <a:lnTo>
                    <a:pt x="1063" y="400"/>
                  </a:lnTo>
                  <a:lnTo>
                    <a:pt x="1065" y="406"/>
                  </a:lnTo>
                  <a:lnTo>
                    <a:pt x="1063" y="406"/>
                  </a:lnTo>
                  <a:lnTo>
                    <a:pt x="1063" y="410"/>
                  </a:lnTo>
                  <a:lnTo>
                    <a:pt x="1060" y="410"/>
                  </a:lnTo>
                  <a:lnTo>
                    <a:pt x="1060" y="412"/>
                  </a:lnTo>
                  <a:lnTo>
                    <a:pt x="1058" y="412"/>
                  </a:lnTo>
                  <a:lnTo>
                    <a:pt x="1054" y="412"/>
                  </a:lnTo>
                  <a:lnTo>
                    <a:pt x="1050" y="416"/>
                  </a:lnTo>
                  <a:lnTo>
                    <a:pt x="1048" y="416"/>
                  </a:lnTo>
                  <a:lnTo>
                    <a:pt x="1041" y="418"/>
                  </a:lnTo>
                  <a:lnTo>
                    <a:pt x="1035" y="418"/>
                  </a:lnTo>
                  <a:lnTo>
                    <a:pt x="1033" y="418"/>
                  </a:lnTo>
                  <a:lnTo>
                    <a:pt x="1035" y="423"/>
                  </a:lnTo>
                  <a:lnTo>
                    <a:pt x="1033" y="423"/>
                  </a:lnTo>
                  <a:lnTo>
                    <a:pt x="1029" y="427"/>
                  </a:lnTo>
                  <a:lnTo>
                    <a:pt x="1027" y="427"/>
                  </a:lnTo>
                  <a:lnTo>
                    <a:pt x="1027" y="429"/>
                  </a:lnTo>
                  <a:lnTo>
                    <a:pt x="1027" y="437"/>
                  </a:lnTo>
                  <a:lnTo>
                    <a:pt x="1029" y="437"/>
                  </a:lnTo>
                  <a:lnTo>
                    <a:pt x="1029" y="441"/>
                  </a:lnTo>
                  <a:lnTo>
                    <a:pt x="1033" y="442"/>
                  </a:lnTo>
                  <a:lnTo>
                    <a:pt x="1039" y="441"/>
                  </a:lnTo>
                  <a:lnTo>
                    <a:pt x="1042" y="441"/>
                  </a:lnTo>
                  <a:lnTo>
                    <a:pt x="1041" y="446"/>
                  </a:lnTo>
                  <a:lnTo>
                    <a:pt x="1042" y="446"/>
                  </a:lnTo>
                  <a:lnTo>
                    <a:pt x="1048" y="446"/>
                  </a:lnTo>
                  <a:lnTo>
                    <a:pt x="1050" y="446"/>
                  </a:lnTo>
                  <a:lnTo>
                    <a:pt x="1054" y="442"/>
                  </a:lnTo>
                  <a:lnTo>
                    <a:pt x="1054" y="446"/>
                  </a:lnTo>
                  <a:lnTo>
                    <a:pt x="1056" y="442"/>
                  </a:lnTo>
                  <a:lnTo>
                    <a:pt x="1060" y="442"/>
                  </a:lnTo>
                  <a:lnTo>
                    <a:pt x="1062" y="442"/>
                  </a:lnTo>
                  <a:lnTo>
                    <a:pt x="1065" y="446"/>
                  </a:lnTo>
                  <a:lnTo>
                    <a:pt x="1067" y="471"/>
                  </a:lnTo>
                  <a:lnTo>
                    <a:pt x="1067" y="477"/>
                  </a:lnTo>
                  <a:lnTo>
                    <a:pt x="1067" y="479"/>
                  </a:lnTo>
                  <a:lnTo>
                    <a:pt x="1056" y="479"/>
                  </a:lnTo>
                  <a:lnTo>
                    <a:pt x="1054" y="482"/>
                  </a:lnTo>
                  <a:lnTo>
                    <a:pt x="1054" y="482"/>
                  </a:lnTo>
                  <a:lnTo>
                    <a:pt x="1056" y="492"/>
                  </a:lnTo>
                  <a:lnTo>
                    <a:pt x="1056" y="496"/>
                  </a:lnTo>
                  <a:lnTo>
                    <a:pt x="1060" y="496"/>
                  </a:lnTo>
                  <a:lnTo>
                    <a:pt x="1065" y="496"/>
                  </a:lnTo>
                  <a:lnTo>
                    <a:pt x="1067" y="498"/>
                  </a:lnTo>
                  <a:lnTo>
                    <a:pt x="1067" y="507"/>
                  </a:lnTo>
                  <a:lnTo>
                    <a:pt x="1071" y="511"/>
                  </a:lnTo>
                  <a:lnTo>
                    <a:pt x="1079" y="507"/>
                  </a:lnTo>
                  <a:lnTo>
                    <a:pt x="1088" y="503"/>
                  </a:lnTo>
                  <a:lnTo>
                    <a:pt x="1098" y="502"/>
                  </a:lnTo>
                  <a:lnTo>
                    <a:pt x="1100" y="502"/>
                  </a:lnTo>
                  <a:lnTo>
                    <a:pt x="1104" y="502"/>
                  </a:lnTo>
                  <a:lnTo>
                    <a:pt x="1113" y="502"/>
                  </a:lnTo>
                  <a:lnTo>
                    <a:pt x="1113" y="503"/>
                  </a:lnTo>
                  <a:lnTo>
                    <a:pt x="1115" y="513"/>
                  </a:lnTo>
                  <a:lnTo>
                    <a:pt x="1115" y="515"/>
                  </a:lnTo>
                  <a:lnTo>
                    <a:pt x="1111" y="517"/>
                  </a:lnTo>
                  <a:lnTo>
                    <a:pt x="1109" y="517"/>
                  </a:lnTo>
                  <a:lnTo>
                    <a:pt x="1111" y="524"/>
                  </a:lnTo>
                  <a:lnTo>
                    <a:pt x="1115" y="528"/>
                  </a:lnTo>
                  <a:lnTo>
                    <a:pt x="1115" y="532"/>
                  </a:lnTo>
                  <a:lnTo>
                    <a:pt x="1117" y="532"/>
                  </a:lnTo>
                  <a:lnTo>
                    <a:pt x="1121" y="532"/>
                  </a:lnTo>
                  <a:lnTo>
                    <a:pt x="1125" y="528"/>
                  </a:lnTo>
                  <a:lnTo>
                    <a:pt x="1132" y="528"/>
                  </a:lnTo>
                  <a:lnTo>
                    <a:pt x="1136" y="532"/>
                  </a:lnTo>
                  <a:lnTo>
                    <a:pt x="1140" y="532"/>
                  </a:lnTo>
                  <a:lnTo>
                    <a:pt x="1142" y="534"/>
                  </a:lnTo>
                  <a:lnTo>
                    <a:pt x="1146" y="534"/>
                  </a:lnTo>
                  <a:lnTo>
                    <a:pt x="1147" y="538"/>
                  </a:lnTo>
                  <a:lnTo>
                    <a:pt x="1153" y="540"/>
                  </a:lnTo>
                  <a:lnTo>
                    <a:pt x="1159" y="540"/>
                  </a:lnTo>
                  <a:lnTo>
                    <a:pt x="1165" y="536"/>
                  </a:lnTo>
                  <a:lnTo>
                    <a:pt x="1165" y="540"/>
                  </a:lnTo>
                  <a:lnTo>
                    <a:pt x="1168" y="551"/>
                  </a:lnTo>
                  <a:lnTo>
                    <a:pt x="1170" y="561"/>
                  </a:lnTo>
                  <a:lnTo>
                    <a:pt x="1170" y="566"/>
                  </a:lnTo>
                  <a:lnTo>
                    <a:pt x="1174" y="578"/>
                  </a:lnTo>
                  <a:lnTo>
                    <a:pt x="1174" y="587"/>
                  </a:lnTo>
                  <a:lnTo>
                    <a:pt x="1174" y="589"/>
                  </a:lnTo>
                  <a:lnTo>
                    <a:pt x="1170" y="591"/>
                  </a:lnTo>
                  <a:lnTo>
                    <a:pt x="1168" y="593"/>
                  </a:lnTo>
                  <a:lnTo>
                    <a:pt x="1170" y="597"/>
                  </a:lnTo>
                  <a:lnTo>
                    <a:pt x="1174" y="605"/>
                  </a:lnTo>
                  <a:lnTo>
                    <a:pt x="1174" y="610"/>
                  </a:lnTo>
                  <a:lnTo>
                    <a:pt x="1176" y="620"/>
                  </a:lnTo>
                  <a:lnTo>
                    <a:pt x="1178" y="622"/>
                  </a:lnTo>
                  <a:lnTo>
                    <a:pt x="1180" y="622"/>
                  </a:lnTo>
                  <a:lnTo>
                    <a:pt x="1186" y="622"/>
                  </a:lnTo>
                  <a:lnTo>
                    <a:pt x="1180" y="627"/>
                  </a:lnTo>
                  <a:lnTo>
                    <a:pt x="1176" y="635"/>
                  </a:lnTo>
                  <a:lnTo>
                    <a:pt x="1170" y="639"/>
                  </a:lnTo>
                  <a:lnTo>
                    <a:pt x="1153" y="650"/>
                  </a:lnTo>
                  <a:lnTo>
                    <a:pt x="1149" y="650"/>
                  </a:lnTo>
                  <a:lnTo>
                    <a:pt x="1147" y="650"/>
                  </a:lnTo>
                  <a:lnTo>
                    <a:pt x="1134" y="660"/>
                  </a:lnTo>
                  <a:lnTo>
                    <a:pt x="1134" y="656"/>
                  </a:lnTo>
                  <a:lnTo>
                    <a:pt x="1130" y="658"/>
                  </a:lnTo>
                  <a:lnTo>
                    <a:pt x="1125" y="658"/>
                  </a:lnTo>
                  <a:lnTo>
                    <a:pt x="1121" y="658"/>
                  </a:lnTo>
                  <a:lnTo>
                    <a:pt x="1119" y="662"/>
                  </a:lnTo>
                  <a:lnTo>
                    <a:pt x="1113" y="668"/>
                  </a:lnTo>
                  <a:lnTo>
                    <a:pt x="1102" y="675"/>
                  </a:lnTo>
                  <a:lnTo>
                    <a:pt x="1100" y="679"/>
                  </a:lnTo>
                  <a:lnTo>
                    <a:pt x="1096" y="689"/>
                  </a:lnTo>
                  <a:lnTo>
                    <a:pt x="1096" y="696"/>
                  </a:lnTo>
                  <a:lnTo>
                    <a:pt x="1094" y="704"/>
                  </a:lnTo>
                  <a:lnTo>
                    <a:pt x="1090" y="706"/>
                  </a:lnTo>
                  <a:lnTo>
                    <a:pt x="1094" y="708"/>
                  </a:lnTo>
                  <a:lnTo>
                    <a:pt x="1092" y="710"/>
                  </a:lnTo>
                  <a:lnTo>
                    <a:pt x="1096" y="710"/>
                  </a:lnTo>
                  <a:lnTo>
                    <a:pt x="1092" y="711"/>
                  </a:lnTo>
                  <a:lnTo>
                    <a:pt x="1090" y="711"/>
                  </a:lnTo>
                  <a:lnTo>
                    <a:pt x="1088" y="711"/>
                  </a:lnTo>
                  <a:lnTo>
                    <a:pt x="1088" y="708"/>
                  </a:lnTo>
                  <a:lnTo>
                    <a:pt x="1083" y="708"/>
                  </a:lnTo>
                  <a:lnTo>
                    <a:pt x="1081" y="706"/>
                  </a:lnTo>
                  <a:lnTo>
                    <a:pt x="1077" y="704"/>
                  </a:lnTo>
                  <a:lnTo>
                    <a:pt x="1077" y="702"/>
                  </a:lnTo>
                  <a:lnTo>
                    <a:pt x="1069" y="702"/>
                  </a:lnTo>
                  <a:lnTo>
                    <a:pt x="1056" y="694"/>
                  </a:lnTo>
                  <a:lnTo>
                    <a:pt x="1050" y="694"/>
                  </a:lnTo>
                  <a:lnTo>
                    <a:pt x="1044" y="692"/>
                  </a:lnTo>
                  <a:lnTo>
                    <a:pt x="1041" y="694"/>
                  </a:lnTo>
                  <a:lnTo>
                    <a:pt x="1035" y="698"/>
                  </a:lnTo>
                  <a:lnTo>
                    <a:pt x="1031" y="700"/>
                  </a:lnTo>
                  <a:lnTo>
                    <a:pt x="1031" y="702"/>
                  </a:lnTo>
                  <a:lnTo>
                    <a:pt x="1031" y="708"/>
                  </a:lnTo>
                  <a:lnTo>
                    <a:pt x="1033" y="721"/>
                  </a:lnTo>
                  <a:lnTo>
                    <a:pt x="1035" y="727"/>
                  </a:lnTo>
                  <a:lnTo>
                    <a:pt x="1035" y="729"/>
                  </a:lnTo>
                  <a:lnTo>
                    <a:pt x="1035" y="731"/>
                  </a:lnTo>
                  <a:lnTo>
                    <a:pt x="1029" y="738"/>
                  </a:lnTo>
                  <a:lnTo>
                    <a:pt x="1025" y="752"/>
                  </a:lnTo>
                  <a:lnTo>
                    <a:pt x="1021" y="757"/>
                  </a:lnTo>
                  <a:lnTo>
                    <a:pt x="1018" y="757"/>
                  </a:lnTo>
                  <a:lnTo>
                    <a:pt x="1014" y="761"/>
                  </a:lnTo>
                  <a:lnTo>
                    <a:pt x="1008" y="759"/>
                  </a:lnTo>
                  <a:lnTo>
                    <a:pt x="1002" y="763"/>
                  </a:lnTo>
                  <a:lnTo>
                    <a:pt x="1002" y="765"/>
                  </a:lnTo>
                  <a:lnTo>
                    <a:pt x="1002" y="772"/>
                  </a:lnTo>
                  <a:lnTo>
                    <a:pt x="999" y="772"/>
                  </a:lnTo>
                  <a:lnTo>
                    <a:pt x="999" y="771"/>
                  </a:lnTo>
                  <a:lnTo>
                    <a:pt x="997" y="767"/>
                  </a:lnTo>
                  <a:lnTo>
                    <a:pt x="995" y="767"/>
                  </a:lnTo>
                  <a:lnTo>
                    <a:pt x="993" y="769"/>
                  </a:lnTo>
                  <a:lnTo>
                    <a:pt x="989" y="769"/>
                  </a:lnTo>
                  <a:lnTo>
                    <a:pt x="985" y="774"/>
                  </a:lnTo>
                  <a:lnTo>
                    <a:pt x="983" y="782"/>
                  </a:lnTo>
                  <a:lnTo>
                    <a:pt x="979" y="784"/>
                  </a:lnTo>
                  <a:lnTo>
                    <a:pt x="978" y="771"/>
                  </a:lnTo>
                  <a:lnTo>
                    <a:pt x="978" y="767"/>
                  </a:lnTo>
                  <a:lnTo>
                    <a:pt x="978" y="765"/>
                  </a:lnTo>
                  <a:lnTo>
                    <a:pt x="976" y="761"/>
                  </a:lnTo>
                  <a:lnTo>
                    <a:pt x="966" y="761"/>
                  </a:lnTo>
                  <a:lnTo>
                    <a:pt x="960" y="757"/>
                  </a:lnTo>
                  <a:lnTo>
                    <a:pt x="960" y="761"/>
                  </a:lnTo>
                  <a:lnTo>
                    <a:pt x="958" y="755"/>
                  </a:lnTo>
                  <a:lnTo>
                    <a:pt x="960" y="752"/>
                  </a:lnTo>
                  <a:lnTo>
                    <a:pt x="968" y="748"/>
                  </a:lnTo>
                  <a:lnTo>
                    <a:pt x="970" y="748"/>
                  </a:lnTo>
                  <a:lnTo>
                    <a:pt x="976" y="752"/>
                  </a:lnTo>
                  <a:lnTo>
                    <a:pt x="974" y="753"/>
                  </a:lnTo>
                  <a:lnTo>
                    <a:pt x="970" y="753"/>
                  </a:lnTo>
                  <a:lnTo>
                    <a:pt x="970" y="755"/>
                  </a:lnTo>
                  <a:lnTo>
                    <a:pt x="972" y="755"/>
                  </a:lnTo>
                  <a:lnTo>
                    <a:pt x="976" y="755"/>
                  </a:lnTo>
                  <a:lnTo>
                    <a:pt x="979" y="753"/>
                  </a:lnTo>
                  <a:lnTo>
                    <a:pt x="976" y="753"/>
                  </a:lnTo>
                  <a:lnTo>
                    <a:pt x="979" y="752"/>
                  </a:lnTo>
                  <a:lnTo>
                    <a:pt x="981" y="748"/>
                  </a:lnTo>
                  <a:lnTo>
                    <a:pt x="979" y="748"/>
                  </a:lnTo>
                  <a:lnTo>
                    <a:pt x="976" y="746"/>
                  </a:lnTo>
                  <a:lnTo>
                    <a:pt x="970" y="746"/>
                  </a:lnTo>
                  <a:lnTo>
                    <a:pt x="968" y="746"/>
                  </a:lnTo>
                  <a:lnTo>
                    <a:pt x="970" y="738"/>
                  </a:lnTo>
                  <a:lnTo>
                    <a:pt x="968" y="734"/>
                  </a:lnTo>
                  <a:lnTo>
                    <a:pt x="968" y="731"/>
                  </a:lnTo>
                  <a:lnTo>
                    <a:pt x="968" y="727"/>
                  </a:lnTo>
                  <a:lnTo>
                    <a:pt x="972" y="729"/>
                  </a:lnTo>
                  <a:lnTo>
                    <a:pt x="974" y="725"/>
                  </a:lnTo>
                  <a:lnTo>
                    <a:pt x="981" y="717"/>
                  </a:lnTo>
                  <a:lnTo>
                    <a:pt x="981" y="717"/>
                  </a:lnTo>
                  <a:close/>
                </a:path>
              </a:pathLst>
            </a:custGeom>
            <a:solidFill>
              <a:srgbClr val="0070C0"/>
            </a:solid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uk-UA">
                <a:solidFill>
                  <a:schemeClr val="accent6"/>
                </a:solidFill>
              </a:endParaRPr>
            </a:p>
          </p:txBody>
        </p:sp>
        <p:sp>
          <p:nvSpPr>
            <p:cNvPr id="55" name="Freeform 12">
              <a:extLst>
                <a:ext uri="{FF2B5EF4-FFF2-40B4-BE49-F238E27FC236}">
                  <a16:creationId xmlns:a16="http://schemas.microsoft.com/office/drawing/2014/main" id="{0EF434A1-EBC8-33B3-D417-B83A827DD38A}"/>
                </a:ext>
              </a:extLst>
            </p:cNvPr>
            <p:cNvSpPr>
              <a:spLocks/>
            </p:cNvSpPr>
            <p:nvPr/>
          </p:nvSpPr>
          <p:spPr bwMode="auto">
            <a:xfrm>
              <a:off x="646" y="389"/>
              <a:ext cx="275" cy="496"/>
            </a:xfrm>
            <a:custGeom>
              <a:avLst/>
              <a:gdLst>
                <a:gd name="T0" fmla="*/ 397 w 549"/>
                <a:gd name="T1" fmla="*/ 42 h 993"/>
                <a:gd name="T2" fmla="*/ 391 w 549"/>
                <a:gd name="T3" fmla="*/ 92 h 993"/>
                <a:gd name="T4" fmla="*/ 420 w 549"/>
                <a:gd name="T5" fmla="*/ 126 h 993"/>
                <a:gd name="T6" fmla="*/ 458 w 549"/>
                <a:gd name="T7" fmla="*/ 178 h 993"/>
                <a:gd name="T8" fmla="*/ 490 w 549"/>
                <a:gd name="T9" fmla="*/ 193 h 993"/>
                <a:gd name="T10" fmla="*/ 507 w 549"/>
                <a:gd name="T11" fmla="*/ 229 h 993"/>
                <a:gd name="T12" fmla="*/ 507 w 549"/>
                <a:gd name="T13" fmla="*/ 262 h 993"/>
                <a:gd name="T14" fmla="*/ 469 w 549"/>
                <a:gd name="T15" fmla="*/ 281 h 993"/>
                <a:gd name="T16" fmla="*/ 462 w 549"/>
                <a:gd name="T17" fmla="*/ 331 h 993"/>
                <a:gd name="T18" fmla="*/ 484 w 549"/>
                <a:gd name="T19" fmla="*/ 371 h 993"/>
                <a:gd name="T20" fmla="*/ 511 w 549"/>
                <a:gd name="T21" fmla="*/ 397 h 993"/>
                <a:gd name="T22" fmla="*/ 544 w 549"/>
                <a:gd name="T23" fmla="*/ 420 h 993"/>
                <a:gd name="T24" fmla="*/ 528 w 549"/>
                <a:gd name="T25" fmla="*/ 458 h 993"/>
                <a:gd name="T26" fmla="*/ 517 w 549"/>
                <a:gd name="T27" fmla="*/ 498 h 993"/>
                <a:gd name="T28" fmla="*/ 511 w 549"/>
                <a:gd name="T29" fmla="*/ 531 h 993"/>
                <a:gd name="T30" fmla="*/ 521 w 549"/>
                <a:gd name="T31" fmla="*/ 558 h 993"/>
                <a:gd name="T32" fmla="*/ 536 w 549"/>
                <a:gd name="T33" fmla="*/ 617 h 993"/>
                <a:gd name="T34" fmla="*/ 544 w 549"/>
                <a:gd name="T35" fmla="*/ 664 h 993"/>
                <a:gd name="T36" fmla="*/ 513 w 549"/>
                <a:gd name="T37" fmla="*/ 674 h 993"/>
                <a:gd name="T38" fmla="*/ 463 w 549"/>
                <a:gd name="T39" fmla="*/ 685 h 993"/>
                <a:gd name="T40" fmla="*/ 421 w 549"/>
                <a:gd name="T41" fmla="*/ 697 h 993"/>
                <a:gd name="T42" fmla="*/ 412 w 549"/>
                <a:gd name="T43" fmla="*/ 731 h 993"/>
                <a:gd name="T44" fmla="*/ 387 w 549"/>
                <a:gd name="T45" fmla="*/ 773 h 993"/>
                <a:gd name="T46" fmla="*/ 379 w 549"/>
                <a:gd name="T47" fmla="*/ 836 h 993"/>
                <a:gd name="T48" fmla="*/ 374 w 549"/>
                <a:gd name="T49" fmla="*/ 897 h 993"/>
                <a:gd name="T50" fmla="*/ 345 w 549"/>
                <a:gd name="T51" fmla="*/ 941 h 993"/>
                <a:gd name="T52" fmla="*/ 326 w 549"/>
                <a:gd name="T53" fmla="*/ 953 h 993"/>
                <a:gd name="T54" fmla="*/ 259 w 549"/>
                <a:gd name="T55" fmla="*/ 953 h 993"/>
                <a:gd name="T56" fmla="*/ 215 w 549"/>
                <a:gd name="T57" fmla="*/ 954 h 993"/>
                <a:gd name="T58" fmla="*/ 177 w 549"/>
                <a:gd name="T59" fmla="*/ 930 h 993"/>
                <a:gd name="T60" fmla="*/ 164 w 549"/>
                <a:gd name="T61" fmla="*/ 937 h 993"/>
                <a:gd name="T62" fmla="*/ 147 w 549"/>
                <a:gd name="T63" fmla="*/ 954 h 993"/>
                <a:gd name="T64" fmla="*/ 137 w 549"/>
                <a:gd name="T65" fmla="*/ 954 h 993"/>
                <a:gd name="T66" fmla="*/ 116 w 549"/>
                <a:gd name="T67" fmla="*/ 974 h 993"/>
                <a:gd name="T68" fmla="*/ 95 w 549"/>
                <a:gd name="T69" fmla="*/ 970 h 993"/>
                <a:gd name="T70" fmla="*/ 53 w 549"/>
                <a:gd name="T71" fmla="*/ 943 h 993"/>
                <a:gd name="T72" fmla="*/ 32 w 549"/>
                <a:gd name="T73" fmla="*/ 907 h 993"/>
                <a:gd name="T74" fmla="*/ 15 w 549"/>
                <a:gd name="T75" fmla="*/ 884 h 993"/>
                <a:gd name="T76" fmla="*/ 15 w 549"/>
                <a:gd name="T77" fmla="*/ 844 h 993"/>
                <a:gd name="T78" fmla="*/ 15 w 549"/>
                <a:gd name="T79" fmla="*/ 815 h 993"/>
                <a:gd name="T80" fmla="*/ 13 w 549"/>
                <a:gd name="T81" fmla="*/ 773 h 993"/>
                <a:gd name="T82" fmla="*/ 7 w 549"/>
                <a:gd name="T83" fmla="*/ 735 h 993"/>
                <a:gd name="T84" fmla="*/ 7 w 549"/>
                <a:gd name="T85" fmla="*/ 699 h 993"/>
                <a:gd name="T86" fmla="*/ 21 w 549"/>
                <a:gd name="T87" fmla="*/ 626 h 993"/>
                <a:gd name="T88" fmla="*/ 30 w 549"/>
                <a:gd name="T89" fmla="*/ 577 h 993"/>
                <a:gd name="T90" fmla="*/ 30 w 549"/>
                <a:gd name="T91" fmla="*/ 512 h 993"/>
                <a:gd name="T92" fmla="*/ 38 w 549"/>
                <a:gd name="T93" fmla="*/ 458 h 993"/>
                <a:gd name="T94" fmla="*/ 57 w 549"/>
                <a:gd name="T95" fmla="*/ 411 h 993"/>
                <a:gd name="T96" fmla="*/ 55 w 549"/>
                <a:gd name="T97" fmla="*/ 367 h 993"/>
                <a:gd name="T98" fmla="*/ 32 w 549"/>
                <a:gd name="T99" fmla="*/ 306 h 993"/>
                <a:gd name="T100" fmla="*/ 51 w 549"/>
                <a:gd name="T101" fmla="*/ 256 h 993"/>
                <a:gd name="T102" fmla="*/ 55 w 549"/>
                <a:gd name="T103" fmla="*/ 226 h 993"/>
                <a:gd name="T104" fmla="*/ 70 w 549"/>
                <a:gd name="T105" fmla="*/ 197 h 993"/>
                <a:gd name="T106" fmla="*/ 84 w 549"/>
                <a:gd name="T107" fmla="*/ 168 h 993"/>
                <a:gd name="T108" fmla="*/ 137 w 549"/>
                <a:gd name="T109" fmla="*/ 138 h 993"/>
                <a:gd name="T110" fmla="*/ 171 w 549"/>
                <a:gd name="T111" fmla="*/ 121 h 993"/>
                <a:gd name="T112" fmla="*/ 204 w 549"/>
                <a:gd name="T113" fmla="*/ 94 h 993"/>
                <a:gd name="T114" fmla="*/ 234 w 549"/>
                <a:gd name="T115" fmla="*/ 56 h 993"/>
                <a:gd name="T116" fmla="*/ 250 w 549"/>
                <a:gd name="T117" fmla="*/ 35 h 993"/>
                <a:gd name="T118" fmla="*/ 286 w 549"/>
                <a:gd name="T119" fmla="*/ 14 h 993"/>
                <a:gd name="T120" fmla="*/ 337 w 549"/>
                <a:gd name="T121" fmla="*/ 12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49" h="993">
                  <a:moveTo>
                    <a:pt x="358" y="10"/>
                  </a:moveTo>
                  <a:lnTo>
                    <a:pt x="360" y="12"/>
                  </a:lnTo>
                  <a:lnTo>
                    <a:pt x="364" y="12"/>
                  </a:lnTo>
                  <a:lnTo>
                    <a:pt x="366" y="12"/>
                  </a:lnTo>
                  <a:lnTo>
                    <a:pt x="370" y="12"/>
                  </a:lnTo>
                  <a:lnTo>
                    <a:pt x="378" y="12"/>
                  </a:lnTo>
                  <a:lnTo>
                    <a:pt x="376" y="16"/>
                  </a:lnTo>
                  <a:lnTo>
                    <a:pt x="379" y="16"/>
                  </a:lnTo>
                  <a:lnTo>
                    <a:pt x="379" y="20"/>
                  </a:lnTo>
                  <a:lnTo>
                    <a:pt x="379" y="25"/>
                  </a:lnTo>
                  <a:lnTo>
                    <a:pt x="379" y="27"/>
                  </a:lnTo>
                  <a:lnTo>
                    <a:pt x="381" y="31"/>
                  </a:lnTo>
                  <a:lnTo>
                    <a:pt x="385" y="33"/>
                  </a:lnTo>
                  <a:lnTo>
                    <a:pt x="391" y="37"/>
                  </a:lnTo>
                  <a:lnTo>
                    <a:pt x="397" y="42"/>
                  </a:lnTo>
                  <a:lnTo>
                    <a:pt x="397" y="44"/>
                  </a:lnTo>
                  <a:lnTo>
                    <a:pt x="397" y="46"/>
                  </a:lnTo>
                  <a:lnTo>
                    <a:pt x="397" y="50"/>
                  </a:lnTo>
                  <a:lnTo>
                    <a:pt x="402" y="50"/>
                  </a:lnTo>
                  <a:lnTo>
                    <a:pt x="408" y="50"/>
                  </a:lnTo>
                  <a:lnTo>
                    <a:pt x="408" y="52"/>
                  </a:lnTo>
                  <a:lnTo>
                    <a:pt x="406" y="62"/>
                  </a:lnTo>
                  <a:lnTo>
                    <a:pt x="402" y="63"/>
                  </a:lnTo>
                  <a:lnTo>
                    <a:pt x="402" y="67"/>
                  </a:lnTo>
                  <a:lnTo>
                    <a:pt x="399" y="67"/>
                  </a:lnTo>
                  <a:lnTo>
                    <a:pt x="399" y="75"/>
                  </a:lnTo>
                  <a:lnTo>
                    <a:pt x="397" y="79"/>
                  </a:lnTo>
                  <a:lnTo>
                    <a:pt x="393" y="84"/>
                  </a:lnTo>
                  <a:lnTo>
                    <a:pt x="393" y="86"/>
                  </a:lnTo>
                  <a:lnTo>
                    <a:pt x="391" y="92"/>
                  </a:lnTo>
                  <a:lnTo>
                    <a:pt x="387" y="94"/>
                  </a:lnTo>
                  <a:lnTo>
                    <a:pt x="391" y="98"/>
                  </a:lnTo>
                  <a:lnTo>
                    <a:pt x="393" y="100"/>
                  </a:lnTo>
                  <a:lnTo>
                    <a:pt x="397" y="100"/>
                  </a:lnTo>
                  <a:lnTo>
                    <a:pt x="402" y="104"/>
                  </a:lnTo>
                  <a:lnTo>
                    <a:pt x="404" y="105"/>
                  </a:lnTo>
                  <a:lnTo>
                    <a:pt x="408" y="109"/>
                  </a:lnTo>
                  <a:lnTo>
                    <a:pt x="410" y="111"/>
                  </a:lnTo>
                  <a:lnTo>
                    <a:pt x="410" y="115"/>
                  </a:lnTo>
                  <a:lnTo>
                    <a:pt x="410" y="121"/>
                  </a:lnTo>
                  <a:lnTo>
                    <a:pt x="408" y="121"/>
                  </a:lnTo>
                  <a:lnTo>
                    <a:pt x="410" y="125"/>
                  </a:lnTo>
                  <a:lnTo>
                    <a:pt x="414" y="125"/>
                  </a:lnTo>
                  <a:lnTo>
                    <a:pt x="420" y="125"/>
                  </a:lnTo>
                  <a:lnTo>
                    <a:pt x="420" y="126"/>
                  </a:lnTo>
                  <a:lnTo>
                    <a:pt x="420" y="130"/>
                  </a:lnTo>
                  <a:lnTo>
                    <a:pt x="423" y="130"/>
                  </a:lnTo>
                  <a:lnTo>
                    <a:pt x="425" y="132"/>
                  </a:lnTo>
                  <a:lnTo>
                    <a:pt x="431" y="136"/>
                  </a:lnTo>
                  <a:lnTo>
                    <a:pt x="435" y="140"/>
                  </a:lnTo>
                  <a:lnTo>
                    <a:pt x="435" y="142"/>
                  </a:lnTo>
                  <a:lnTo>
                    <a:pt x="429" y="145"/>
                  </a:lnTo>
                  <a:lnTo>
                    <a:pt x="429" y="147"/>
                  </a:lnTo>
                  <a:lnTo>
                    <a:pt x="431" y="155"/>
                  </a:lnTo>
                  <a:lnTo>
                    <a:pt x="437" y="157"/>
                  </a:lnTo>
                  <a:lnTo>
                    <a:pt x="441" y="161"/>
                  </a:lnTo>
                  <a:lnTo>
                    <a:pt x="441" y="163"/>
                  </a:lnTo>
                  <a:lnTo>
                    <a:pt x="452" y="166"/>
                  </a:lnTo>
                  <a:lnTo>
                    <a:pt x="454" y="168"/>
                  </a:lnTo>
                  <a:lnTo>
                    <a:pt x="458" y="178"/>
                  </a:lnTo>
                  <a:lnTo>
                    <a:pt x="460" y="180"/>
                  </a:lnTo>
                  <a:lnTo>
                    <a:pt x="467" y="182"/>
                  </a:lnTo>
                  <a:lnTo>
                    <a:pt x="467" y="178"/>
                  </a:lnTo>
                  <a:lnTo>
                    <a:pt x="471" y="174"/>
                  </a:lnTo>
                  <a:lnTo>
                    <a:pt x="477" y="172"/>
                  </a:lnTo>
                  <a:lnTo>
                    <a:pt x="484" y="166"/>
                  </a:lnTo>
                  <a:lnTo>
                    <a:pt x="488" y="166"/>
                  </a:lnTo>
                  <a:lnTo>
                    <a:pt x="488" y="168"/>
                  </a:lnTo>
                  <a:lnTo>
                    <a:pt x="490" y="172"/>
                  </a:lnTo>
                  <a:lnTo>
                    <a:pt x="490" y="176"/>
                  </a:lnTo>
                  <a:lnTo>
                    <a:pt x="488" y="182"/>
                  </a:lnTo>
                  <a:lnTo>
                    <a:pt x="488" y="184"/>
                  </a:lnTo>
                  <a:lnTo>
                    <a:pt x="484" y="186"/>
                  </a:lnTo>
                  <a:lnTo>
                    <a:pt x="484" y="187"/>
                  </a:lnTo>
                  <a:lnTo>
                    <a:pt x="490" y="193"/>
                  </a:lnTo>
                  <a:lnTo>
                    <a:pt x="490" y="197"/>
                  </a:lnTo>
                  <a:lnTo>
                    <a:pt x="494" y="203"/>
                  </a:lnTo>
                  <a:lnTo>
                    <a:pt x="494" y="205"/>
                  </a:lnTo>
                  <a:lnTo>
                    <a:pt x="494" y="208"/>
                  </a:lnTo>
                  <a:lnTo>
                    <a:pt x="496" y="208"/>
                  </a:lnTo>
                  <a:lnTo>
                    <a:pt x="500" y="205"/>
                  </a:lnTo>
                  <a:lnTo>
                    <a:pt x="500" y="203"/>
                  </a:lnTo>
                  <a:lnTo>
                    <a:pt x="502" y="203"/>
                  </a:lnTo>
                  <a:lnTo>
                    <a:pt x="505" y="203"/>
                  </a:lnTo>
                  <a:lnTo>
                    <a:pt x="509" y="203"/>
                  </a:lnTo>
                  <a:lnTo>
                    <a:pt x="505" y="208"/>
                  </a:lnTo>
                  <a:lnTo>
                    <a:pt x="507" y="212"/>
                  </a:lnTo>
                  <a:lnTo>
                    <a:pt x="511" y="220"/>
                  </a:lnTo>
                  <a:lnTo>
                    <a:pt x="511" y="226"/>
                  </a:lnTo>
                  <a:lnTo>
                    <a:pt x="507" y="229"/>
                  </a:lnTo>
                  <a:lnTo>
                    <a:pt x="505" y="229"/>
                  </a:lnTo>
                  <a:lnTo>
                    <a:pt x="502" y="229"/>
                  </a:lnTo>
                  <a:lnTo>
                    <a:pt x="500" y="229"/>
                  </a:lnTo>
                  <a:lnTo>
                    <a:pt x="494" y="229"/>
                  </a:lnTo>
                  <a:lnTo>
                    <a:pt x="490" y="229"/>
                  </a:lnTo>
                  <a:lnTo>
                    <a:pt x="490" y="233"/>
                  </a:lnTo>
                  <a:lnTo>
                    <a:pt x="490" y="239"/>
                  </a:lnTo>
                  <a:lnTo>
                    <a:pt x="490" y="247"/>
                  </a:lnTo>
                  <a:lnTo>
                    <a:pt x="486" y="247"/>
                  </a:lnTo>
                  <a:lnTo>
                    <a:pt x="486" y="250"/>
                  </a:lnTo>
                  <a:lnTo>
                    <a:pt x="490" y="250"/>
                  </a:lnTo>
                  <a:lnTo>
                    <a:pt x="498" y="252"/>
                  </a:lnTo>
                  <a:lnTo>
                    <a:pt x="505" y="256"/>
                  </a:lnTo>
                  <a:lnTo>
                    <a:pt x="507" y="260"/>
                  </a:lnTo>
                  <a:lnTo>
                    <a:pt x="507" y="262"/>
                  </a:lnTo>
                  <a:lnTo>
                    <a:pt x="507" y="266"/>
                  </a:lnTo>
                  <a:lnTo>
                    <a:pt x="507" y="273"/>
                  </a:lnTo>
                  <a:lnTo>
                    <a:pt x="507" y="275"/>
                  </a:lnTo>
                  <a:lnTo>
                    <a:pt x="504" y="277"/>
                  </a:lnTo>
                  <a:lnTo>
                    <a:pt x="504" y="281"/>
                  </a:lnTo>
                  <a:lnTo>
                    <a:pt x="502" y="281"/>
                  </a:lnTo>
                  <a:lnTo>
                    <a:pt x="498" y="277"/>
                  </a:lnTo>
                  <a:lnTo>
                    <a:pt x="498" y="275"/>
                  </a:lnTo>
                  <a:lnTo>
                    <a:pt x="496" y="273"/>
                  </a:lnTo>
                  <a:lnTo>
                    <a:pt x="492" y="275"/>
                  </a:lnTo>
                  <a:lnTo>
                    <a:pt x="486" y="283"/>
                  </a:lnTo>
                  <a:lnTo>
                    <a:pt x="483" y="287"/>
                  </a:lnTo>
                  <a:lnTo>
                    <a:pt x="481" y="283"/>
                  </a:lnTo>
                  <a:lnTo>
                    <a:pt x="475" y="281"/>
                  </a:lnTo>
                  <a:lnTo>
                    <a:pt x="469" y="281"/>
                  </a:lnTo>
                  <a:lnTo>
                    <a:pt x="465" y="281"/>
                  </a:lnTo>
                  <a:lnTo>
                    <a:pt x="465" y="283"/>
                  </a:lnTo>
                  <a:lnTo>
                    <a:pt x="465" y="289"/>
                  </a:lnTo>
                  <a:lnTo>
                    <a:pt x="465" y="294"/>
                  </a:lnTo>
                  <a:lnTo>
                    <a:pt x="465" y="300"/>
                  </a:lnTo>
                  <a:lnTo>
                    <a:pt x="469" y="306"/>
                  </a:lnTo>
                  <a:lnTo>
                    <a:pt x="469" y="310"/>
                  </a:lnTo>
                  <a:lnTo>
                    <a:pt x="469" y="311"/>
                  </a:lnTo>
                  <a:lnTo>
                    <a:pt x="467" y="315"/>
                  </a:lnTo>
                  <a:lnTo>
                    <a:pt x="465" y="315"/>
                  </a:lnTo>
                  <a:lnTo>
                    <a:pt x="463" y="319"/>
                  </a:lnTo>
                  <a:lnTo>
                    <a:pt x="463" y="321"/>
                  </a:lnTo>
                  <a:lnTo>
                    <a:pt x="462" y="321"/>
                  </a:lnTo>
                  <a:lnTo>
                    <a:pt x="458" y="323"/>
                  </a:lnTo>
                  <a:lnTo>
                    <a:pt x="462" y="331"/>
                  </a:lnTo>
                  <a:lnTo>
                    <a:pt x="462" y="334"/>
                  </a:lnTo>
                  <a:lnTo>
                    <a:pt x="465" y="336"/>
                  </a:lnTo>
                  <a:lnTo>
                    <a:pt x="467" y="334"/>
                  </a:lnTo>
                  <a:lnTo>
                    <a:pt x="471" y="340"/>
                  </a:lnTo>
                  <a:lnTo>
                    <a:pt x="473" y="340"/>
                  </a:lnTo>
                  <a:lnTo>
                    <a:pt x="477" y="336"/>
                  </a:lnTo>
                  <a:lnTo>
                    <a:pt x="479" y="340"/>
                  </a:lnTo>
                  <a:lnTo>
                    <a:pt x="479" y="342"/>
                  </a:lnTo>
                  <a:lnTo>
                    <a:pt x="479" y="346"/>
                  </a:lnTo>
                  <a:lnTo>
                    <a:pt x="479" y="352"/>
                  </a:lnTo>
                  <a:lnTo>
                    <a:pt x="479" y="353"/>
                  </a:lnTo>
                  <a:lnTo>
                    <a:pt x="484" y="361"/>
                  </a:lnTo>
                  <a:lnTo>
                    <a:pt x="484" y="367"/>
                  </a:lnTo>
                  <a:lnTo>
                    <a:pt x="484" y="367"/>
                  </a:lnTo>
                  <a:lnTo>
                    <a:pt x="484" y="371"/>
                  </a:lnTo>
                  <a:lnTo>
                    <a:pt x="484" y="373"/>
                  </a:lnTo>
                  <a:lnTo>
                    <a:pt x="484" y="376"/>
                  </a:lnTo>
                  <a:lnTo>
                    <a:pt x="488" y="388"/>
                  </a:lnTo>
                  <a:lnTo>
                    <a:pt x="490" y="384"/>
                  </a:lnTo>
                  <a:lnTo>
                    <a:pt x="494" y="384"/>
                  </a:lnTo>
                  <a:lnTo>
                    <a:pt x="496" y="382"/>
                  </a:lnTo>
                  <a:lnTo>
                    <a:pt x="500" y="384"/>
                  </a:lnTo>
                  <a:lnTo>
                    <a:pt x="502" y="384"/>
                  </a:lnTo>
                  <a:lnTo>
                    <a:pt x="505" y="384"/>
                  </a:lnTo>
                  <a:lnTo>
                    <a:pt x="513" y="384"/>
                  </a:lnTo>
                  <a:lnTo>
                    <a:pt x="515" y="384"/>
                  </a:lnTo>
                  <a:lnTo>
                    <a:pt x="515" y="388"/>
                  </a:lnTo>
                  <a:lnTo>
                    <a:pt x="513" y="388"/>
                  </a:lnTo>
                  <a:lnTo>
                    <a:pt x="513" y="390"/>
                  </a:lnTo>
                  <a:lnTo>
                    <a:pt x="511" y="397"/>
                  </a:lnTo>
                  <a:lnTo>
                    <a:pt x="511" y="399"/>
                  </a:lnTo>
                  <a:lnTo>
                    <a:pt x="511" y="403"/>
                  </a:lnTo>
                  <a:lnTo>
                    <a:pt x="511" y="405"/>
                  </a:lnTo>
                  <a:lnTo>
                    <a:pt x="515" y="405"/>
                  </a:lnTo>
                  <a:lnTo>
                    <a:pt x="519" y="409"/>
                  </a:lnTo>
                  <a:lnTo>
                    <a:pt x="521" y="411"/>
                  </a:lnTo>
                  <a:lnTo>
                    <a:pt x="521" y="413"/>
                  </a:lnTo>
                  <a:lnTo>
                    <a:pt x="521" y="415"/>
                  </a:lnTo>
                  <a:lnTo>
                    <a:pt x="521" y="418"/>
                  </a:lnTo>
                  <a:lnTo>
                    <a:pt x="530" y="420"/>
                  </a:lnTo>
                  <a:lnTo>
                    <a:pt x="532" y="420"/>
                  </a:lnTo>
                  <a:lnTo>
                    <a:pt x="536" y="420"/>
                  </a:lnTo>
                  <a:lnTo>
                    <a:pt x="538" y="418"/>
                  </a:lnTo>
                  <a:lnTo>
                    <a:pt x="542" y="420"/>
                  </a:lnTo>
                  <a:lnTo>
                    <a:pt x="544" y="420"/>
                  </a:lnTo>
                  <a:lnTo>
                    <a:pt x="538" y="426"/>
                  </a:lnTo>
                  <a:lnTo>
                    <a:pt x="532" y="430"/>
                  </a:lnTo>
                  <a:lnTo>
                    <a:pt x="532" y="432"/>
                  </a:lnTo>
                  <a:lnTo>
                    <a:pt x="536" y="432"/>
                  </a:lnTo>
                  <a:lnTo>
                    <a:pt x="536" y="436"/>
                  </a:lnTo>
                  <a:lnTo>
                    <a:pt x="530" y="436"/>
                  </a:lnTo>
                  <a:lnTo>
                    <a:pt x="526" y="436"/>
                  </a:lnTo>
                  <a:lnTo>
                    <a:pt x="517" y="436"/>
                  </a:lnTo>
                  <a:lnTo>
                    <a:pt x="517" y="437"/>
                  </a:lnTo>
                  <a:lnTo>
                    <a:pt x="517" y="445"/>
                  </a:lnTo>
                  <a:lnTo>
                    <a:pt x="517" y="447"/>
                  </a:lnTo>
                  <a:lnTo>
                    <a:pt x="521" y="453"/>
                  </a:lnTo>
                  <a:lnTo>
                    <a:pt x="521" y="456"/>
                  </a:lnTo>
                  <a:lnTo>
                    <a:pt x="526" y="458"/>
                  </a:lnTo>
                  <a:lnTo>
                    <a:pt x="528" y="458"/>
                  </a:lnTo>
                  <a:lnTo>
                    <a:pt x="532" y="460"/>
                  </a:lnTo>
                  <a:lnTo>
                    <a:pt x="534" y="462"/>
                  </a:lnTo>
                  <a:lnTo>
                    <a:pt x="534" y="468"/>
                  </a:lnTo>
                  <a:lnTo>
                    <a:pt x="532" y="472"/>
                  </a:lnTo>
                  <a:lnTo>
                    <a:pt x="532" y="474"/>
                  </a:lnTo>
                  <a:lnTo>
                    <a:pt x="528" y="474"/>
                  </a:lnTo>
                  <a:lnTo>
                    <a:pt x="526" y="474"/>
                  </a:lnTo>
                  <a:lnTo>
                    <a:pt x="526" y="477"/>
                  </a:lnTo>
                  <a:lnTo>
                    <a:pt x="526" y="479"/>
                  </a:lnTo>
                  <a:lnTo>
                    <a:pt x="526" y="483"/>
                  </a:lnTo>
                  <a:lnTo>
                    <a:pt x="523" y="485"/>
                  </a:lnTo>
                  <a:lnTo>
                    <a:pt x="517" y="489"/>
                  </a:lnTo>
                  <a:lnTo>
                    <a:pt x="513" y="489"/>
                  </a:lnTo>
                  <a:lnTo>
                    <a:pt x="517" y="493"/>
                  </a:lnTo>
                  <a:lnTo>
                    <a:pt x="517" y="498"/>
                  </a:lnTo>
                  <a:lnTo>
                    <a:pt x="519" y="500"/>
                  </a:lnTo>
                  <a:lnTo>
                    <a:pt x="523" y="504"/>
                  </a:lnTo>
                  <a:lnTo>
                    <a:pt x="523" y="510"/>
                  </a:lnTo>
                  <a:lnTo>
                    <a:pt x="523" y="514"/>
                  </a:lnTo>
                  <a:lnTo>
                    <a:pt x="523" y="516"/>
                  </a:lnTo>
                  <a:lnTo>
                    <a:pt x="519" y="519"/>
                  </a:lnTo>
                  <a:lnTo>
                    <a:pt x="517" y="519"/>
                  </a:lnTo>
                  <a:lnTo>
                    <a:pt x="513" y="519"/>
                  </a:lnTo>
                  <a:lnTo>
                    <a:pt x="511" y="514"/>
                  </a:lnTo>
                  <a:lnTo>
                    <a:pt x="509" y="514"/>
                  </a:lnTo>
                  <a:lnTo>
                    <a:pt x="505" y="516"/>
                  </a:lnTo>
                  <a:lnTo>
                    <a:pt x="505" y="521"/>
                  </a:lnTo>
                  <a:lnTo>
                    <a:pt x="509" y="525"/>
                  </a:lnTo>
                  <a:lnTo>
                    <a:pt x="509" y="527"/>
                  </a:lnTo>
                  <a:lnTo>
                    <a:pt x="511" y="531"/>
                  </a:lnTo>
                  <a:lnTo>
                    <a:pt x="513" y="533"/>
                  </a:lnTo>
                  <a:lnTo>
                    <a:pt x="519" y="533"/>
                  </a:lnTo>
                  <a:lnTo>
                    <a:pt x="519" y="537"/>
                  </a:lnTo>
                  <a:lnTo>
                    <a:pt x="515" y="542"/>
                  </a:lnTo>
                  <a:lnTo>
                    <a:pt x="513" y="542"/>
                  </a:lnTo>
                  <a:lnTo>
                    <a:pt x="511" y="544"/>
                  </a:lnTo>
                  <a:lnTo>
                    <a:pt x="509" y="548"/>
                  </a:lnTo>
                  <a:lnTo>
                    <a:pt x="505" y="548"/>
                  </a:lnTo>
                  <a:lnTo>
                    <a:pt x="505" y="550"/>
                  </a:lnTo>
                  <a:lnTo>
                    <a:pt x="509" y="552"/>
                  </a:lnTo>
                  <a:lnTo>
                    <a:pt x="511" y="556"/>
                  </a:lnTo>
                  <a:lnTo>
                    <a:pt x="513" y="556"/>
                  </a:lnTo>
                  <a:lnTo>
                    <a:pt x="515" y="556"/>
                  </a:lnTo>
                  <a:lnTo>
                    <a:pt x="519" y="556"/>
                  </a:lnTo>
                  <a:lnTo>
                    <a:pt x="521" y="558"/>
                  </a:lnTo>
                  <a:lnTo>
                    <a:pt x="525" y="561"/>
                  </a:lnTo>
                  <a:lnTo>
                    <a:pt x="530" y="561"/>
                  </a:lnTo>
                  <a:lnTo>
                    <a:pt x="534" y="561"/>
                  </a:lnTo>
                  <a:lnTo>
                    <a:pt x="536" y="563"/>
                  </a:lnTo>
                  <a:lnTo>
                    <a:pt x="536" y="567"/>
                  </a:lnTo>
                  <a:lnTo>
                    <a:pt x="532" y="567"/>
                  </a:lnTo>
                  <a:lnTo>
                    <a:pt x="530" y="569"/>
                  </a:lnTo>
                  <a:lnTo>
                    <a:pt x="530" y="573"/>
                  </a:lnTo>
                  <a:lnTo>
                    <a:pt x="532" y="575"/>
                  </a:lnTo>
                  <a:lnTo>
                    <a:pt x="525" y="581"/>
                  </a:lnTo>
                  <a:lnTo>
                    <a:pt x="525" y="586"/>
                  </a:lnTo>
                  <a:lnTo>
                    <a:pt x="526" y="586"/>
                  </a:lnTo>
                  <a:lnTo>
                    <a:pt x="530" y="596"/>
                  </a:lnTo>
                  <a:lnTo>
                    <a:pt x="532" y="609"/>
                  </a:lnTo>
                  <a:lnTo>
                    <a:pt x="536" y="617"/>
                  </a:lnTo>
                  <a:lnTo>
                    <a:pt x="536" y="622"/>
                  </a:lnTo>
                  <a:lnTo>
                    <a:pt x="538" y="628"/>
                  </a:lnTo>
                  <a:lnTo>
                    <a:pt x="538" y="632"/>
                  </a:lnTo>
                  <a:lnTo>
                    <a:pt x="532" y="638"/>
                  </a:lnTo>
                  <a:lnTo>
                    <a:pt x="532" y="640"/>
                  </a:lnTo>
                  <a:lnTo>
                    <a:pt x="532" y="642"/>
                  </a:lnTo>
                  <a:lnTo>
                    <a:pt x="534" y="642"/>
                  </a:lnTo>
                  <a:lnTo>
                    <a:pt x="538" y="645"/>
                  </a:lnTo>
                  <a:lnTo>
                    <a:pt x="538" y="651"/>
                  </a:lnTo>
                  <a:lnTo>
                    <a:pt x="538" y="657"/>
                  </a:lnTo>
                  <a:lnTo>
                    <a:pt x="538" y="663"/>
                  </a:lnTo>
                  <a:lnTo>
                    <a:pt x="538" y="664"/>
                  </a:lnTo>
                  <a:lnTo>
                    <a:pt x="538" y="668"/>
                  </a:lnTo>
                  <a:lnTo>
                    <a:pt x="540" y="668"/>
                  </a:lnTo>
                  <a:lnTo>
                    <a:pt x="544" y="664"/>
                  </a:lnTo>
                  <a:lnTo>
                    <a:pt x="546" y="664"/>
                  </a:lnTo>
                  <a:lnTo>
                    <a:pt x="549" y="668"/>
                  </a:lnTo>
                  <a:lnTo>
                    <a:pt x="549" y="670"/>
                  </a:lnTo>
                  <a:lnTo>
                    <a:pt x="549" y="674"/>
                  </a:lnTo>
                  <a:lnTo>
                    <a:pt x="546" y="676"/>
                  </a:lnTo>
                  <a:lnTo>
                    <a:pt x="544" y="682"/>
                  </a:lnTo>
                  <a:lnTo>
                    <a:pt x="536" y="685"/>
                  </a:lnTo>
                  <a:lnTo>
                    <a:pt x="534" y="685"/>
                  </a:lnTo>
                  <a:lnTo>
                    <a:pt x="530" y="682"/>
                  </a:lnTo>
                  <a:lnTo>
                    <a:pt x="528" y="680"/>
                  </a:lnTo>
                  <a:lnTo>
                    <a:pt x="525" y="680"/>
                  </a:lnTo>
                  <a:lnTo>
                    <a:pt x="523" y="674"/>
                  </a:lnTo>
                  <a:lnTo>
                    <a:pt x="519" y="674"/>
                  </a:lnTo>
                  <a:lnTo>
                    <a:pt x="517" y="674"/>
                  </a:lnTo>
                  <a:lnTo>
                    <a:pt x="513" y="674"/>
                  </a:lnTo>
                  <a:lnTo>
                    <a:pt x="513" y="670"/>
                  </a:lnTo>
                  <a:lnTo>
                    <a:pt x="511" y="668"/>
                  </a:lnTo>
                  <a:lnTo>
                    <a:pt x="509" y="670"/>
                  </a:lnTo>
                  <a:lnTo>
                    <a:pt x="509" y="676"/>
                  </a:lnTo>
                  <a:lnTo>
                    <a:pt x="509" y="680"/>
                  </a:lnTo>
                  <a:lnTo>
                    <a:pt x="498" y="695"/>
                  </a:lnTo>
                  <a:lnTo>
                    <a:pt x="494" y="697"/>
                  </a:lnTo>
                  <a:lnTo>
                    <a:pt x="492" y="697"/>
                  </a:lnTo>
                  <a:lnTo>
                    <a:pt x="488" y="691"/>
                  </a:lnTo>
                  <a:lnTo>
                    <a:pt x="486" y="691"/>
                  </a:lnTo>
                  <a:lnTo>
                    <a:pt x="479" y="695"/>
                  </a:lnTo>
                  <a:lnTo>
                    <a:pt x="477" y="691"/>
                  </a:lnTo>
                  <a:lnTo>
                    <a:pt x="467" y="685"/>
                  </a:lnTo>
                  <a:lnTo>
                    <a:pt x="465" y="685"/>
                  </a:lnTo>
                  <a:lnTo>
                    <a:pt x="463" y="685"/>
                  </a:lnTo>
                  <a:lnTo>
                    <a:pt x="462" y="685"/>
                  </a:lnTo>
                  <a:lnTo>
                    <a:pt x="458" y="685"/>
                  </a:lnTo>
                  <a:lnTo>
                    <a:pt x="456" y="685"/>
                  </a:lnTo>
                  <a:lnTo>
                    <a:pt x="452" y="684"/>
                  </a:lnTo>
                  <a:lnTo>
                    <a:pt x="448" y="689"/>
                  </a:lnTo>
                  <a:lnTo>
                    <a:pt x="448" y="691"/>
                  </a:lnTo>
                  <a:lnTo>
                    <a:pt x="446" y="701"/>
                  </a:lnTo>
                  <a:lnTo>
                    <a:pt x="442" y="703"/>
                  </a:lnTo>
                  <a:lnTo>
                    <a:pt x="441" y="703"/>
                  </a:lnTo>
                  <a:lnTo>
                    <a:pt x="437" y="697"/>
                  </a:lnTo>
                  <a:lnTo>
                    <a:pt x="435" y="697"/>
                  </a:lnTo>
                  <a:lnTo>
                    <a:pt x="431" y="701"/>
                  </a:lnTo>
                  <a:lnTo>
                    <a:pt x="429" y="701"/>
                  </a:lnTo>
                  <a:lnTo>
                    <a:pt x="425" y="697"/>
                  </a:lnTo>
                  <a:lnTo>
                    <a:pt x="421" y="697"/>
                  </a:lnTo>
                  <a:lnTo>
                    <a:pt x="420" y="697"/>
                  </a:lnTo>
                  <a:lnTo>
                    <a:pt x="420" y="699"/>
                  </a:lnTo>
                  <a:lnTo>
                    <a:pt x="420" y="703"/>
                  </a:lnTo>
                  <a:lnTo>
                    <a:pt x="420" y="706"/>
                  </a:lnTo>
                  <a:lnTo>
                    <a:pt x="420" y="708"/>
                  </a:lnTo>
                  <a:lnTo>
                    <a:pt x="420" y="712"/>
                  </a:lnTo>
                  <a:lnTo>
                    <a:pt x="416" y="714"/>
                  </a:lnTo>
                  <a:lnTo>
                    <a:pt x="412" y="714"/>
                  </a:lnTo>
                  <a:lnTo>
                    <a:pt x="412" y="718"/>
                  </a:lnTo>
                  <a:lnTo>
                    <a:pt x="412" y="720"/>
                  </a:lnTo>
                  <a:lnTo>
                    <a:pt x="412" y="724"/>
                  </a:lnTo>
                  <a:lnTo>
                    <a:pt x="416" y="724"/>
                  </a:lnTo>
                  <a:lnTo>
                    <a:pt x="416" y="726"/>
                  </a:lnTo>
                  <a:lnTo>
                    <a:pt x="416" y="729"/>
                  </a:lnTo>
                  <a:lnTo>
                    <a:pt x="412" y="731"/>
                  </a:lnTo>
                  <a:lnTo>
                    <a:pt x="408" y="729"/>
                  </a:lnTo>
                  <a:lnTo>
                    <a:pt x="406" y="729"/>
                  </a:lnTo>
                  <a:lnTo>
                    <a:pt x="400" y="729"/>
                  </a:lnTo>
                  <a:lnTo>
                    <a:pt x="397" y="729"/>
                  </a:lnTo>
                  <a:lnTo>
                    <a:pt x="395" y="729"/>
                  </a:lnTo>
                  <a:lnTo>
                    <a:pt x="389" y="735"/>
                  </a:lnTo>
                  <a:lnTo>
                    <a:pt x="389" y="739"/>
                  </a:lnTo>
                  <a:lnTo>
                    <a:pt x="387" y="741"/>
                  </a:lnTo>
                  <a:lnTo>
                    <a:pt x="385" y="745"/>
                  </a:lnTo>
                  <a:lnTo>
                    <a:pt x="379" y="750"/>
                  </a:lnTo>
                  <a:lnTo>
                    <a:pt x="379" y="752"/>
                  </a:lnTo>
                  <a:lnTo>
                    <a:pt x="379" y="758"/>
                  </a:lnTo>
                  <a:lnTo>
                    <a:pt x="385" y="764"/>
                  </a:lnTo>
                  <a:lnTo>
                    <a:pt x="385" y="769"/>
                  </a:lnTo>
                  <a:lnTo>
                    <a:pt x="387" y="773"/>
                  </a:lnTo>
                  <a:lnTo>
                    <a:pt x="385" y="779"/>
                  </a:lnTo>
                  <a:lnTo>
                    <a:pt x="381" y="779"/>
                  </a:lnTo>
                  <a:lnTo>
                    <a:pt x="381" y="783"/>
                  </a:lnTo>
                  <a:lnTo>
                    <a:pt x="378" y="785"/>
                  </a:lnTo>
                  <a:lnTo>
                    <a:pt x="376" y="788"/>
                  </a:lnTo>
                  <a:lnTo>
                    <a:pt x="376" y="794"/>
                  </a:lnTo>
                  <a:lnTo>
                    <a:pt x="376" y="800"/>
                  </a:lnTo>
                  <a:lnTo>
                    <a:pt x="381" y="811"/>
                  </a:lnTo>
                  <a:lnTo>
                    <a:pt x="383" y="821"/>
                  </a:lnTo>
                  <a:lnTo>
                    <a:pt x="383" y="825"/>
                  </a:lnTo>
                  <a:lnTo>
                    <a:pt x="381" y="825"/>
                  </a:lnTo>
                  <a:lnTo>
                    <a:pt x="381" y="827"/>
                  </a:lnTo>
                  <a:lnTo>
                    <a:pt x="383" y="830"/>
                  </a:lnTo>
                  <a:lnTo>
                    <a:pt x="383" y="832"/>
                  </a:lnTo>
                  <a:lnTo>
                    <a:pt x="379" y="836"/>
                  </a:lnTo>
                  <a:lnTo>
                    <a:pt x="378" y="844"/>
                  </a:lnTo>
                  <a:lnTo>
                    <a:pt x="378" y="848"/>
                  </a:lnTo>
                  <a:lnTo>
                    <a:pt x="379" y="850"/>
                  </a:lnTo>
                  <a:lnTo>
                    <a:pt x="379" y="853"/>
                  </a:lnTo>
                  <a:lnTo>
                    <a:pt x="379" y="859"/>
                  </a:lnTo>
                  <a:lnTo>
                    <a:pt x="379" y="865"/>
                  </a:lnTo>
                  <a:lnTo>
                    <a:pt x="374" y="865"/>
                  </a:lnTo>
                  <a:lnTo>
                    <a:pt x="374" y="867"/>
                  </a:lnTo>
                  <a:lnTo>
                    <a:pt x="372" y="871"/>
                  </a:lnTo>
                  <a:lnTo>
                    <a:pt x="372" y="871"/>
                  </a:lnTo>
                  <a:lnTo>
                    <a:pt x="374" y="874"/>
                  </a:lnTo>
                  <a:lnTo>
                    <a:pt x="376" y="878"/>
                  </a:lnTo>
                  <a:lnTo>
                    <a:pt x="376" y="880"/>
                  </a:lnTo>
                  <a:lnTo>
                    <a:pt x="374" y="890"/>
                  </a:lnTo>
                  <a:lnTo>
                    <a:pt x="374" y="897"/>
                  </a:lnTo>
                  <a:lnTo>
                    <a:pt x="374" y="901"/>
                  </a:lnTo>
                  <a:lnTo>
                    <a:pt x="374" y="903"/>
                  </a:lnTo>
                  <a:lnTo>
                    <a:pt x="372" y="913"/>
                  </a:lnTo>
                  <a:lnTo>
                    <a:pt x="368" y="922"/>
                  </a:lnTo>
                  <a:lnTo>
                    <a:pt x="362" y="924"/>
                  </a:lnTo>
                  <a:lnTo>
                    <a:pt x="362" y="928"/>
                  </a:lnTo>
                  <a:lnTo>
                    <a:pt x="360" y="928"/>
                  </a:lnTo>
                  <a:lnTo>
                    <a:pt x="357" y="928"/>
                  </a:lnTo>
                  <a:lnTo>
                    <a:pt x="355" y="928"/>
                  </a:lnTo>
                  <a:lnTo>
                    <a:pt x="355" y="930"/>
                  </a:lnTo>
                  <a:lnTo>
                    <a:pt x="351" y="930"/>
                  </a:lnTo>
                  <a:lnTo>
                    <a:pt x="351" y="939"/>
                  </a:lnTo>
                  <a:lnTo>
                    <a:pt x="351" y="941"/>
                  </a:lnTo>
                  <a:lnTo>
                    <a:pt x="347" y="941"/>
                  </a:lnTo>
                  <a:lnTo>
                    <a:pt x="345" y="941"/>
                  </a:lnTo>
                  <a:lnTo>
                    <a:pt x="341" y="941"/>
                  </a:lnTo>
                  <a:lnTo>
                    <a:pt x="339" y="939"/>
                  </a:lnTo>
                  <a:lnTo>
                    <a:pt x="334" y="930"/>
                  </a:lnTo>
                  <a:lnTo>
                    <a:pt x="330" y="928"/>
                  </a:lnTo>
                  <a:lnTo>
                    <a:pt x="328" y="928"/>
                  </a:lnTo>
                  <a:lnTo>
                    <a:pt x="326" y="928"/>
                  </a:lnTo>
                  <a:lnTo>
                    <a:pt x="324" y="928"/>
                  </a:lnTo>
                  <a:lnTo>
                    <a:pt x="320" y="930"/>
                  </a:lnTo>
                  <a:lnTo>
                    <a:pt x="318" y="934"/>
                  </a:lnTo>
                  <a:lnTo>
                    <a:pt x="318" y="935"/>
                  </a:lnTo>
                  <a:lnTo>
                    <a:pt x="320" y="939"/>
                  </a:lnTo>
                  <a:lnTo>
                    <a:pt x="324" y="945"/>
                  </a:lnTo>
                  <a:lnTo>
                    <a:pt x="326" y="947"/>
                  </a:lnTo>
                  <a:lnTo>
                    <a:pt x="326" y="951"/>
                  </a:lnTo>
                  <a:lnTo>
                    <a:pt x="326" y="953"/>
                  </a:lnTo>
                  <a:lnTo>
                    <a:pt x="320" y="956"/>
                  </a:lnTo>
                  <a:lnTo>
                    <a:pt x="316" y="956"/>
                  </a:lnTo>
                  <a:lnTo>
                    <a:pt x="315" y="956"/>
                  </a:lnTo>
                  <a:lnTo>
                    <a:pt x="305" y="951"/>
                  </a:lnTo>
                  <a:lnTo>
                    <a:pt x="297" y="943"/>
                  </a:lnTo>
                  <a:lnTo>
                    <a:pt x="294" y="943"/>
                  </a:lnTo>
                  <a:lnTo>
                    <a:pt x="292" y="943"/>
                  </a:lnTo>
                  <a:lnTo>
                    <a:pt x="288" y="947"/>
                  </a:lnTo>
                  <a:lnTo>
                    <a:pt x="286" y="949"/>
                  </a:lnTo>
                  <a:lnTo>
                    <a:pt x="282" y="954"/>
                  </a:lnTo>
                  <a:lnTo>
                    <a:pt x="276" y="958"/>
                  </a:lnTo>
                  <a:lnTo>
                    <a:pt x="273" y="958"/>
                  </a:lnTo>
                  <a:lnTo>
                    <a:pt x="271" y="954"/>
                  </a:lnTo>
                  <a:lnTo>
                    <a:pt x="261" y="953"/>
                  </a:lnTo>
                  <a:lnTo>
                    <a:pt x="259" y="953"/>
                  </a:lnTo>
                  <a:lnTo>
                    <a:pt x="255" y="949"/>
                  </a:lnTo>
                  <a:lnTo>
                    <a:pt x="253" y="949"/>
                  </a:lnTo>
                  <a:lnTo>
                    <a:pt x="244" y="947"/>
                  </a:lnTo>
                  <a:lnTo>
                    <a:pt x="242" y="943"/>
                  </a:lnTo>
                  <a:lnTo>
                    <a:pt x="242" y="941"/>
                  </a:lnTo>
                  <a:lnTo>
                    <a:pt x="238" y="937"/>
                  </a:lnTo>
                  <a:lnTo>
                    <a:pt x="236" y="937"/>
                  </a:lnTo>
                  <a:lnTo>
                    <a:pt x="236" y="941"/>
                  </a:lnTo>
                  <a:lnTo>
                    <a:pt x="234" y="943"/>
                  </a:lnTo>
                  <a:lnTo>
                    <a:pt x="229" y="943"/>
                  </a:lnTo>
                  <a:lnTo>
                    <a:pt x="223" y="943"/>
                  </a:lnTo>
                  <a:lnTo>
                    <a:pt x="221" y="947"/>
                  </a:lnTo>
                  <a:lnTo>
                    <a:pt x="217" y="947"/>
                  </a:lnTo>
                  <a:lnTo>
                    <a:pt x="215" y="949"/>
                  </a:lnTo>
                  <a:lnTo>
                    <a:pt x="215" y="954"/>
                  </a:lnTo>
                  <a:lnTo>
                    <a:pt x="211" y="958"/>
                  </a:lnTo>
                  <a:lnTo>
                    <a:pt x="210" y="958"/>
                  </a:lnTo>
                  <a:lnTo>
                    <a:pt x="206" y="958"/>
                  </a:lnTo>
                  <a:lnTo>
                    <a:pt x="204" y="958"/>
                  </a:lnTo>
                  <a:lnTo>
                    <a:pt x="198" y="954"/>
                  </a:lnTo>
                  <a:lnTo>
                    <a:pt x="194" y="949"/>
                  </a:lnTo>
                  <a:lnTo>
                    <a:pt x="192" y="947"/>
                  </a:lnTo>
                  <a:lnTo>
                    <a:pt x="192" y="937"/>
                  </a:lnTo>
                  <a:lnTo>
                    <a:pt x="194" y="935"/>
                  </a:lnTo>
                  <a:lnTo>
                    <a:pt x="194" y="930"/>
                  </a:lnTo>
                  <a:lnTo>
                    <a:pt x="192" y="924"/>
                  </a:lnTo>
                  <a:lnTo>
                    <a:pt x="190" y="920"/>
                  </a:lnTo>
                  <a:lnTo>
                    <a:pt x="189" y="920"/>
                  </a:lnTo>
                  <a:lnTo>
                    <a:pt x="179" y="926"/>
                  </a:lnTo>
                  <a:lnTo>
                    <a:pt x="177" y="930"/>
                  </a:lnTo>
                  <a:lnTo>
                    <a:pt x="177" y="932"/>
                  </a:lnTo>
                  <a:lnTo>
                    <a:pt x="179" y="937"/>
                  </a:lnTo>
                  <a:lnTo>
                    <a:pt x="183" y="943"/>
                  </a:lnTo>
                  <a:lnTo>
                    <a:pt x="183" y="947"/>
                  </a:lnTo>
                  <a:lnTo>
                    <a:pt x="183" y="949"/>
                  </a:lnTo>
                  <a:lnTo>
                    <a:pt x="183" y="953"/>
                  </a:lnTo>
                  <a:lnTo>
                    <a:pt x="183" y="954"/>
                  </a:lnTo>
                  <a:lnTo>
                    <a:pt x="179" y="954"/>
                  </a:lnTo>
                  <a:lnTo>
                    <a:pt x="177" y="958"/>
                  </a:lnTo>
                  <a:lnTo>
                    <a:pt x="173" y="958"/>
                  </a:lnTo>
                  <a:lnTo>
                    <a:pt x="173" y="954"/>
                  </a:lnTo>
                  <a:lnTo>
                    <a:pt x="171" y="953"/>
                  </a:lnTo>
                  <a:lnTo>
                    <a:pt x="171" y="949"/>
                  </a:lnTo>
                  <a:lnTo>
                    <a:pt x="171" y="947"/>
                  </a:lnTo>
                  <a:lnTo>
                    <a:pt x="164" y="937"/>
                  </a:lnTo>
                  <a:lnTo>
                    <a:pt x="162" y="932"/>
                  </a:lnTo>
                  <a:lnTo>
                    <a:pt x="158" y="932"/>
                  </a:lnTo>
                  <a:lnTo>
                    <a:pt x="156" y="932"/>
                  </a:lnTo>
                  <a:lnTo>
                    <a:pt x="156" y="935"/>
                  </a:lnTo>
                  <a:lnTo>
                    <a:pt x="156" y="937"/>
                  </a:lnTo>
                  <a:lnTo>
                    <a:pt x="156" y="941"/>
                  </a:lnTo>
                  <a:lnTo>
                    <a:pt x="162" y="947"/>
                  </a:lnTo>
                  <a:lnTo>
                    <a:pt x="164" y="949"/>
                  </a:lnTo>
                  <a:lnTo>
                    <a:pt x="162" y="954"/>
                  </a:lnTo>
                  <a:lnTo>
                    <a:pt x="162" y="958"/>
                  </a:lnTo>
                  <a:lnTo>
                    <a:pt x="158" y="960"/>
                  </a:lnTo>
                  <a:lnTo>
                    <a:pt x="156" y="960"/>
                  </a:lnTo>
                  <a:lnTo>
                    <a:pt x="152" y="960"/>
                  </a:lnTo>
                  <a:lnTo>
                    <a:pt x="150" y="958"/>
                  </a:lnTo>
                  <a:lnTo>
                    <a:pt x="147" y="954"/>
                  </a:lnTo>
                  <a:lnTo>
                    <a:pt x="145" y="953"/>
                  </a:lnTo>
                  <a:lnTo>
                    <a:pt x="145" y="949"/>
                  </a:lnTo>
                  <a:lnTo>
                    <a:pt x="141" y="947"/>
                  </a:lnTo>
                  <a:lnTo>
                    <a:pt x="137" y="943"/>
                  </a:lnTo>
                  <a:lnTo>
                    <a:pt x="135" y="943"/>
                  </a:lnTo>
                  <a:lnTo>
                    <a:pt x="127" y="943"/>
                  </a:lnTo>
                  <a:lnTo>
                    <a:pt x="126" y="945"/>
                  </a:lnTo>
                  <a:lnTo>
                    <a:pt x="122" y="949"/>
                  </a:lnTo>
                  <a:lnTo>
                    <a:pt x="122" y="951"/>
                  </a:lnTo>
                  <a:lnTo>
                    <a:pt x="122" y="954"/>
                  </a:lnTo>
                  <a:lnTo>
                    <a:pt x="122" y="956"/>
                  </a:lnTo>
                  <a:lnTo>
                    <a:pt x="126" y="958"/>
                  </a:lnTo>
                  <a:lnTo>
                    <a:pt x="127" y="958"/>
                  </a:lnTo>
                  <a:lnTo>
                    <a:pt x="135" y="954"/>
                  </a:lnTo>
                  <a:lnTo>
                    <a:pt x="137" y="954"/>
                  </a:lnTo>
                  <a:lnTo>
                    <a:pt x="141" y="958"/>
                  </a:lnTo>
                  <a:lnTo>
                    <a:pt x="143" y="960"/>
                  </a:lnTo>
                  <a:lnTo>
                    <a:pt x="145" y="964"/>
                  </a:lnTo>
                  <a:lnTo>
                    <a:pt x="152" y="974"/>
                  </a:lnTo>
                  <a:lnTo>
                    <a:pt x="152" y="979"/>
                  </a:lnTo>
                  <a:lnTo>
                    <a:pt x="150" y="979"/>
                  </a:lnTo>
                  <a:lnTo>
                    <a:pt x="141" y="979"/>
                  </a:lnTo>
                  <a:lnTo>
                    <a:pt x="137" y="983"/>
                  </a:lnTo>
                  <a:lnTo>
                    <a:pt x="135" y="979"/>
                  </a:lnTo>
                  <a:lnTo>
                    <a:pt x="131" y="979"/>
                  </a:lnTo>
                  <a:lnTo>
                    <a:pt x="127" y="970"/>
                  </a:lnTo>
                  <a:lnTo>
                    <a:pt x="126" y="970"/>
                  </a:lnTo>
                  <a:lnTo>
                    <a:pt x="122" y="970"/>
                  </a:lnTo>
                  <a:lnTo>
                    <a:pt x="120" y="970"/>
                  </a:lnTo>
                  <a:lnTo>
                    <a:pt x="116" y="974"/>
                  </a:lnTo>
                  <a:lnTo>
                    <a:pt x="116" y="975"/>
                  </a:lnTo>
                  <a:lnTo>
                    <a:pt x="116" y="979"/>
                  </a:lnTo>
                  <a:lnTo>
                    <a:pt x="120" y="981"/>
                  </a:lnTo>
                  <a:lnTo>
                    <a:pt x="122" y="985"/>
                  </a:lnTo>
                  <a:lnTo>
                    <a:pt x="122" y="987"/>
                  </a:lnTo>
                  <a:lnTo>
                    <a:pt x="122" y="991"/>
                  </a:lnTo>
                  <a:lnTo>
                    <a:pt x="120" y="993"/>
                  </a:lnTo>
                  <a:lnTo>
                    <a:pt x="116" y="993"/>
                  </a:lnTo>
                  <a:lnTo>
                    <a:pt x="108" y="993"/>
                  </a:lnTo>
                  <a:lnTo>
                    <a:pt x="103" y="991"/>
                  </a:lnTo>
                  <a:lnTo>
                    <a:pt x="99" y="991"/>
                  </a:lnTo>
                  <a:lnTo>
                    <a:pt x="99" y="987"/>
                  </a:lnTo>
                  <a:lnTo>
                    <a:pt x="99" y="977"/>
                  </a:lnTo>
                  <a:lnTo>
                    <a:pt x="99" y="975"/>
                  </a:lnTo>
                  <a:lnTo>
                    <a:pt x="95" y="970"/>
                  </a:lnTo>
                  <a:lnTo>
                    <a:pt x="91" y="964"/>
                  </a:lnTo>
                  <a:lnTo>
                    <a:pt x="89" y="956"/>
                  </a:lnTo>
                  <a:lnTo>
                    <a:pt x="85" y="953"/>
                  </a:lnTo>
                  <a:lnTo>
                    <a:pt x="84" y="951"/>
                  </a:lnTo>
                  <a:lnTo>
                    <a:pt x="80" y="947"/>
                  </a:lnTo>
                  <a:lnTo>
                    <a:pt x="74" y="947"/>
                  </a:lnTo>
                  <a:lnTo>
                    <a:pt x="72" y="947"/>
                  </a:lnTo>
                  <a:lnTo>
                    <a:pt x="72" y="951"/>
                  </a:lnTo>
                  <a:lnTo>
                    <a:pt x="66" y="951"/>
                  </a:lnTo>
                  <a:lnTo>
                    <a:pt x="66" y="947"/>
                  </a:lnTo>
                  <a:lnTo>
                    <a:pt x="57" y="943"/>
                  </a:lnTo>
                  <a:lnTo>
                    <a:pt x="53" y="937"/>
                  </a:lnTo>
                  <a:lnTo>
                    <a:pt x="53" y="937"/>
                  </a:lnTo>
                  <a:lnTo>
                    <a:pt x="53" y="941"/>
                  </a:lnTo>
                  <a:lnTo>
                    <a:pt x="53" y="943"/>
                  </a:lnTo>
                  <a:lnTo>
                    <a:pt x="49" y="943"/>
                  </a:lnTo>
                  <a:lnTo>
                    <a:pt x="47" y="943"/>
                  </a:lnTo>
                  <a:lnTo>
                    <a:pt x="43" y="941"/>
                  </a:lnTo>
                  <a:lnTo>
                    <a:pt x="42" y="937"/>
                  </a:lnTo>
                  <a:lnTo>
                    <a:pt x="38" y="934"/>
                  </a:lnTo>
                  <a:lnTo>
                    <a:pt x="36" y="932"/>
                  </a:lnTo>
                  <a:lnTo>
                    <a:pt x="36" y="928"/>
                  </a:lnTo>
                  <a:lnTo>
                    <a:pt x="38" y="926"/>
                  </a:lnTo>
                  <a:lnTo>
                    <a:pt x="42" y="922"/>
                  </a:lnTo>
                  <a:lnTo>
                    <a:pt x="42" y="920"/>
                  </a:lnTo>
                  <a:lnTo>
                    <a:pt x="38" y="922"/>
                  </a:lnTo>
                  <a:lnTo>
                    <a:pt x="36" y="920"/>
                  </a:lnTo>
                  <a:lnTo>
                    <a:pt x="36" y="916"/>
                  </a:lnTo>
                  <a:lnTo>
                    <a:pt x="36" y="911"/>
                  </a:lnTo>
                  <a:lnTo>
                    <a:pt x="32" y="907"/>
                  </a:lnTo>
                  <a:lnTo>
                    <a:pt x="30" y="907"/>
                  </a:lnTo>
                  <a:lnTo>
                    <a:pt x="26" y="905"/>
                  </a:lnTo>
                  <a:lnTo>
                    <a:pt x="30" y="905"/>
                  </a:lnTo>
                  <a:lnTo>
                    <a:pt x="30" y="901"/>
                  </a:lnTo>
                  <a:lnTo>
                    <a:pt x="30" y="899"/>
                  </a:lnTo>
                  <a:lnTo>
                    <a:pt x="24" y="897"/>
                  </a:lnTo>
                  <a:lnTo>
                    <a:pt x="24" y="895"/>
                  </a:lnTo>
                  <a:lnTo>
                    <a:pt x="26" y="892"/>
                  </a:lnTo>
                  <a:lnTo>
                    <a:pt x="30" y="892"/>
                  </a:lnTo>
                  <a:lnTo>
                    <a:pt x="30" y="890"/>
                  </a:lnTo>
                  <a:lnTo>
                    <a:pt x="26" y="886"/>
                  </a:lnTo>
                  <a:lnTo>
                    <a:pt x="21" y="890"/>
                  </a:lnTo>
                  <a:lnTo>
                    <a:pt x="17" y="890"/>
                  </a:lnTo>
                  <a:lnTo>
                    <a:pt x="15" y="886"/>
                  </a:lnTo>
                  <a:lnTo>
                    <a:pt x="15" y="884"/>
                  </a:lnTo>
                  <a:lnTo>
                    <a:pt x="17" y="880"/>
                  </a:lnTo>
                  <a:lnTo>
                    <a:pt x="17" y="878"/>
                  </a:lnTo>
                  <a:lnTo>
                    <a:pt x="11" y="878"/>
                  </a:lnTo>
                  <a:lnTo>
                    <a:pt x="9" y="878"/>
                  </a:lnTo>
                  <a:lnTo>
                    <a:pt x="9" y="874"/>
                  </a:lnTo>
                  <a:lnTo>
                    <a:pt x="9" y="871"/>
                  </a:lnTo>
                  <a:lnTo>
                    <a:pt x="7" y="871"/>
                  </a:lnTo>
                  <a:lnTo>
                    <a:pt x="7" y="874"/>
                  </a:lnTo>
                  <a:lnTo>
                    <a:pt x="5" y="871"/>
                  </a:lnTo>
                  <a:lnTo>
                    <a:pt x="7" y="871"/>
                  </a:lnTo>
                  <a:lnTo>
                    <a:pt x="7" y="867"/>
                  </a:lnTo>
                  <a:lnTo>
                    <a:pt x="11" y="865"/>
                  </a:lnTo>
                  <a:lnTo>
                    <a:pt x="11" y="855"/>
                  </a:lnTo>
                  <a:lnTo>
                    <a:pt x="15" y="850"/>
                  </a:lnTo>
                  <a:lnTo>
                    <a:pt x="15" y="844"/>
                  </a:lnTo>
                  <a:lnTo>
                    <a:pt x="15" y="836"/>
                  </a:lnTo>
                  <a:lnTo>
                    <a:pt x="13" y="832"/>
                  </a:lnTo>
                  <a:lnTo>
                    <a:pt x="9" y="830"/>
                  </a:lnTo>
                  <a:lnTo>
                    <a:pt x="7" y="827"/>
                  </a:lnTo>
                  <a:lnTo>
                    <a:pt x="5" y="825"/>
                  </a:lnTo>
                  <a:lnTo>
                    <a:pt x="5" y="823"/>
                  </a:lnTo>
                  <a:lnTo>
                    <a:pt x="5" y="819"/>
                  </a:lnTo>
                  <a:lnTo>
                    <a:pt x="7" y="821"/>
                  </a:lnTo>
                  <a:lnTo>
                    <a:pt x="9" y="823"/>
                  </a:lnTo>
                  <a:lnTo>
                    <a:pt x="13" y="823"/>
                  </a:lnTo>
                  <a:lnTo>
                    <a:pt x="13" y="821"/>
                  </a:lnTo>
                  <a:lnTo>
                    <a:pt x="9" y="817"/>
                  </a:lnTo>
                  <a:lnTo>
                    <a:pt x="9" y="815"/>
                  </a:lnTo>
                  <a:lnTo>
                    <a:pt x="13" y="815"/>
                  </a:lnTo>
                  <a:lnTo>
                    <a:pt x="15" y="815"/>
                  </a:lnTo>
                  <a:lnTo>
                    <a:pt x="19" y="815"/>
                  </a:lnTo>
                  <a:lnTo>
                    <a:pt x="19" y="811"/>
                  </a:lnTo>
                  <a:lnTo>
                    <a:pt x="15" y="809"/>
                  </a:lnTo>
                  <a:lnTo>
                    <a:pt x="15" y="811"/>
                  </a:lnTo>
                  <a:lnTo>
                    <a:pt x="13" y="809"/>
                  </a:lnTo>
                  <a:lnTo>
                    <a:pt x="13" y="806"/>
                  </a:lnTo>
                  <a:lnTo>
                    <a:pt x="9" y="802"/>
                  </a:lnTo>
                  <a:lnTo>
                    <a:pt x="9" y="800"/>
                  </a:lnTo>
                  <a:lnTo>
                    <a:pt x="9" y="796"/>
                  </a:lnTo>
                  <a:lnTo>
                    <a:pt x="7" y="794"/>
                  </a:lnTo>
                  <a:lnTo>
                    <a:pt x="5" y="790"/>
                  </a:lnTo>
                  <a:lnTo>
                    <a:pt x="5" y="788"/>
                  </a:lnTo>
                  <a:lnTo>
                    <a:pt x="7" y="785"/>
                  </a:lnTo>
                  <a:lnTo>
                    <a:pt x="7" y="775"/>
                  </a:lnTo>
                  <a:lnTo>
                    <a:pt x="13" y="773"/>
                  </a:lnTo>
                  <a:lnTo>
                    <a:pt x="13" y="769"/>
                  </a:lnTo>
                  <a:lnTo>
                    <a:pt x="9" y="768"/>
                  </a:lnTo>
                  <a:lnTo>
                    <a:pt x="7" y="768"/>
                  </a:lnTo>
                  <a:lnTo>
                    <a:pt x="5" y="764"/>
                  </a:lnTo>
                  <a:lnTo>
                    <a:pt x="5" y="760"/>
                  </a:lnTo>
                  <a:lnTo>
                    <a:pt x="7" y="754"/>
                  </a:lnTo>
                  <a:lnTo>
                    <a:pt x="7" y="748"/>
                  </a:lnTo>
                  <a:lnTo>
                    <a:pt x="7" y="747"/>
                  </a:lnTo>
                  <a:lnTo>
                    <a:pt x="5" y="743"/>
                  </a:lnTo>
                  <a:lnTo>
                    <a:pt x="3" y="741"/>
                  </a:lnTo>
                  <a:lnTo>
                    <a:pt x="0" y="737"/>
                  </a:lnTo>
                  <a:lnTo>
                    <a:pt x="3" y="735"/>
                  </a:lnTo>
                  <a:lnTo>
                    <a:pt x="5" y="735"/>
                  </a:lnTo>
                  <a:lnTo>
                    <a:pt x="7" y="737"/>
                  </a:lnTo>
                  <a:lnTo>
                    <a:pt x="7" y="735"/>
                  </a:lnTo>
                  <a:lnTo>
                    <a:pt x="7" y="733"/>
                  </a:lnTo>
                  <a:lnTo>
                    <a:pt x="3" y="731"/>
                  </a:lnTo>
                  <a:lnTo>
                    <a:pt x="3" y="727"/>
                  </a:lnTo>
                  <a:lnTo>
                    <a:pt x="3" y="726"/>
                  </a:lnTo>
                  <a:lnTo>
                    <a:pt x="7" y="726"/>
                  </a:lnTo>
                  <a:lnTo>
                    <a:pt x="7" y="727"/>
                  </a:lnTo>
                  <a:lnTo>
                    <a:pt x="11" y="727"/>
                  </a:lnTo>
                  <a:lnTo>
                    <a:pt x="11" y="726"/>
                  </a:lnTo>
                  <a:lnTo>
                    <a:pt x="13" y="722"/>
                  </a:lnTo>
                  <a:lnTo>
                    <a:pt x="11" y="720"/>
                  </a:lnTo>
                  <a:lnTo>
                    <a:pt x="7" y="716"/>
                  </a:lnTo>
                  <a:lnTo>
                    <a:pt x="11" y="716"/>
                  </a:lnTo>
                  <a:lnTo>
                    <a:pt x="11" y="710"/>
                  </a:lnTo>
                  <a:lnTo>
                    <a:pt x="7" y="705"/>
                  </a:lnTo>
                  <a:lnTo>
                    <a:pt x="7" y="699"/>
                  </a:lnTo>
                  <a:lnTo>
                    <a:pt x="11" y="695"/>
                  </a:lnTo>
                  <a:lnTo>
                    <a:pt x="11" y="689"/>
                  </a:lnTo>
                  <a:lnTo>
                    <a:pt x="7" y="685"/>
                  </a:lnTo>
                  <a:lnTo>
                    <a:pt x="11" y="680"/>
                  </a:lnTo>
                  <a:lnTo>
                    <a:pt x="13" y="674"/>
                  </a:lnTo>
                  <a:lnTo>
                    <a:pt x="15" y="668"/>
                  </a:lnTo>
                  <a:lnTo>
                    <a:pt x="17" y="666"/>
                  </a:lnTo>
                  <a:lnTo>
                    <a:pt x="17" y="661"/>
                  </a:lnTo>
                  <a:lnTo>
                    <a:pt x="17" y="657"/>
                  </a:lnTo>
                  <a:lnTo>
                    <a:pt x="21" y="651"/>
                  </a:lnTo>
                  <a:lnTo>
                    <a:pt x="21" y="645"/>
                  </a:lnTo>
                  <a:lnTo>
                    <a:pt x="17" y="642"/>
                  </a:lnTo>
                  <a:lnTo>
                    <a:pt x="17" y="636"/>
                  </a:lnTo>
                  <a:lnTo>
                    <a:pt x="17" y="632"/>
                  </a:lnTo>
                  <a:lnTo>
                    <a:pt x="21" y="626"/>
                  </a:lnTo>
                  <a:lnTo>
                    <a:pt x="17" y="615"/>
                  </a:lnTo>
                  <a:lnTo>
                    <a:pt x="21" y="613"/>
                  </a:lnTo>
                  <a:lnTo>
                    <a:pt x="24" y="613"/>
                  </a:lnTo>
                  <a:lnTo>
                    <a:pt x="26" y="613"/>
                  </a:lnTo>
                  <a:lnTo>
                    <a:pt x="30" y="613"/>
                  </a:lnTo>
                  <a:lnTo>
                    <a:pt x="32" y="609"/>
                  </a:lnTo>
                  <a:lnTo>
                    <a:pt x="32" y="603"/>
                  </a:lnTo>
                  <a:lnTo>
                    <a:pt x="32" y="602"/>
                  </a:lnTo>
                  <a:lnTo>
                    <a:pt x="36" y="598"/>
                  </a:lnTo>
                  <a:lnTo>
                    <a:pt x="36" y="596"/>
                  </a:lnTo>
                  <a:lnTo>
                    <a:pt x="36" y="592"/>
                  </a:lnTo>
                  <a:lnTo>
                    <a:pt x="36" y="586"/>
                  </a:lnTo>
                  <a:lnTo>
                    <a:pt x="32" y="582"/>
                  </a:lnTo>
                  <a:lnTo>
                    <a:pt x="30" y="581"/>
                  </a:lnTo>
                  <a:lnTo>
                    <a:pt x="30" y="577"/>
                  </a:lnTo>
                  <a:lnTo>
                    <a:pt x="30" y="571"/>
                  </a:lnTo>
                  <a:lnTo>
                    <a:pt x="30" y="569"/>
                  </a:lnTo>
                  <a:lnTo>
                    <a:pt x="34" y="569"/>
                  </a:lnTo>
                  <a:lnTo>
                    <a:pt x="34" y="565"/>
                  </a:lnTo>
                  <a:lnTo>
                    <a:pt x="36" y="565"/>
                  </a:lnTo>
                  <a:lnTo>
                    <a:pt x="36" y="563"/>
                  </a:lnTo>
                  <a:lnTo>
                    <a:pt x="34" y="556"/>
                  </a:lnTo>
                  <a:lnTo>
                    <a:pt x="30" y="554"/>
                  </a:lnTo>
                  <a:lnTo>
                    <a:pt x="34" y="546"/>
                  </a:lnTo>
                  <a:lnTo>
                    <a:pt x="34" y="540"/>
                  </a:lnTo>
                  <a:lnTo>
                    <a:pt x="34" y="539"/>
                  </a:lnTo>
                  <a:lnTo>
                    <a:pt x="34" y="529"/>
                  </a:lnTo>
                  <a:lnTo>
                    <a:pt x="34" y="523"/>
                  </a:lnTo>
                  <a:lnTo>
                    <a:pt x="30" y="518"/>
                  </a:lnTo>
                  <a:lnTo>
                    <a:pt x="30" y="512"/>
                  </a:lnTo>
                  <a:lnTo>
                    <a:pt x="32" y="502"/>
                  </a:lnTo>
                  <a:lnTo>
                    <a:pt x="28" y="498"/>
                  </a:lnTo>
                  <a:lnTo>
                    <a:pt x="26" y="497"/>
                  </a:lnTo>
                  <a:lnTo>
                    <a:pt x="21" y="493"/>
                  </a:lnTo>
                  <a:lnTo>
                    <a:pt x="13" y="487"/>
                  </a:lnTo>
                  <a:lnTo>
                    <a:pt x="15" y="485"/>
                  </a:lnTo>
                  <a:lnTo>
                    <a:pt x="15" y="481"/>
                  </a:lnTo>
                  <a:lnTo>
                    <a:pt x="17" y="476"/>
                  </a:lnTo>
                  <a:lnTo>
                    <a:pt x="21" y="474"/>
                  </a:lnTo>
                  <a:lnTo>
                    <a:pt x="26" y="468"/>
                  </a:lnTo>
                  <a:lnTo>
                    <a:pt x="28" y="464"/>
                  </a:lnTo>
                  <a:lnTo>
                    <a:pt x="32" y="464"/>
                  </a:lnTo>
                  <a:lnTo>
                    <a:pt x="34" y="464"/>
                  </a:lnTo>
                  <a:lnTo>
                    <a:pt x="38" y="462"/>
                  </a:lnTo>
                  <a:lnTo>
                    <a:pt x="38" y="458"/>
                  </a:lnTo>
                  <a:lnTo>
                    <a:pt x="38" y="455"/>
                  </a:lnTo>
                  <a:lnTo>
                    <a:pt x="38" y="449"/>
                  </a:lnTo>
                  <a:lnTo>
                    <a:pt x="36" y="443"/>
                  </a:lnTo>
                  <a:lnTo>
                    <a:pt x="38" y="437"/>
                  </a:lnTo>
                  <a:lnTo>
                    <a:pt x="43" y="432"/>
                  </a:lnTo>
                  <a:lnTo>
                    <a:pt x="43" y="428"/>
                  </a:lnTo>
                  <a:lnTo>
                    <a:pt x="43" y="426"/>
                  </a:lnTo>
                  <a:lnTo>
                    <a:pt x="47" y="426"/>
                  </a:lnTo>
                  <a:lnTo>
                    <a:pt x="49" y="428"/>
                  </a:lnTo>
                  <a:lnTo>
                    <a:pt x="53" y="428"/>
                  </a:lnTo>
                  <a:lnTo>
                    <a:pt x="55" y="426"/>
                  </a:lnTo>
                  <a:lnTo>
                    <a:pt x="55" y="420"/>
                  </a:lnTo>
                  <a:lnTo>
                    <a:pt x="57" y="416"/>
                  </a:lnTo>
                  <a:lnTo>
                    <a:pt x="57" y="415"/>
                  </a:lnTo>
                  <a:lnTo>
                    <a:pt x="57" y="411"/>
                  </a:lnTo>
                  <a:lnTo>
                    <a:pt x="55" y="407"/>
                  </a:lnTo>
                  <a:lnTo>
                    <a:pt x="55" y="405"/>
                  </a:lnTo>
                  <a:lnTo>
                    <a:pt x="55" y="401"/>
                  </a:lnTo>
                  <a:lnTo>
                    <a:pt x="53" y="399"/>
                  </a:lnTo>
                  <a:lnTo>
                    <a:pt x="51" y="395"/>
                  </a:lnTo>
                  <a:lnTo>
                    <a:pt x="47" y="394"/>
                  </a:lnTo>
                  <a:lnTo>
                    <a:pt x="45" y="390"/>
                  </a:lnTo>
                  <a:lnTo>
                    <a:pt x="40" y="390"/>
                  </a:lnTo>
                  <a:lnTo>
                    <a:pt x="42" y="386"/>
                  </a:lnTo>
                  <a:lnTo>
                    <a:pt x="45" y="384"/>
                  </a:lnTo>
                  <a:lnTo>
                    <a:pt x="47" y="380"/>
                  </a:lnTo>
                  <a:lnTo>
                    <a:pt x="53" y="378"/>
                  </a:lnTo>
                  <a:lnTo>
                    <a:pt x="55" y="373"/>
                  </a:lnTo>
                  <a:lnTo>
                    <a:pt x="55" y="369"/>
                  </a:lnTo>
                  <a:lnTo>
                    <a:pt x="55" y="367"/>
                  </a:lnTo>
                  <a:lnTo>
                    <a:pt x="55" y="365"/>
                  </a:lnTo>
                  <a:lnTo>
                    <a:pt x="51" y="359"/>
                  </a:lnTo>
                  <a:lnTo>
                    <a:pt x="49" y="353"/>
                  </a:lnTo>
                  <a:lnTo>
                    <a:pt x="49" y="352"/>
                  </a:lnTo>
                  <a:lnTo>
                    <a:pt x="43" y="342"/>
                  </a:lnTo>
                  <a:lnTo>
                    <a:pt x="43" y="338"/>
                  </a:lnTo>
                  <a:lnTo>
                    <a:pt x="40" y="331"/>
                  </a:lnTo>
                  <a:lnTo>
                    <a:pt x="38" y="327"/>
                  </a:lnTo>
                  <a:lnTo>
                    <a:pt x="38" y="325"/>
                  </a:lnTo>
                  <a:lnTo>
                    <a:pt x="43" y="321"/>
                  </a:lnTo>
                  <a:lnTo>
                    <a:pt x="43" y="321"/>
                  </a:lnTo>
                  <a:lnTo>
                    <a:pt x="47" y="317"/>
                  </a:lnTo>
                  <a:lnTo>
                    <a:pt x="43" y="315"/>
                  </a:lnTo>
                  <a:lnTo>
                    <a:pt x="42" y="310"/>
                  </a:lnTo>
                  <a:lnTo>
                    <a:pt x="32" y="306"/>
                  </a:lnTo>
                  <a:lnTo>
                    <a:pt x="26" y="300"/>
                  </a:lnTo>
                  <a:lnTo>
                    <a:pt x="32" y="296"/>
                  </a:lnTo>
                  <a:lnTo>
                    <a:pt x="36" y="294"/>
                  </a:lnTo>
                  <a:lnTo>
                    <a:pt x="36" y="290"/>
                  </a:lnTo>
                  <a:lnTo>
                    <a:pt x="36" y="285"/>
                  </a:lnTo>
                  <a:lnTo>
                    <a:pt x="36" y="283"/>
                  </a:lnTo>
                  <a:lnTo>
                    <a:pt x="36" y="277"/>
                  </a:lnTo>
                  <a:lnTo>
                    <a:pt x="36" y="268"/>
                  </a:lnTo>
                  <a:lnTo>
                    <a:pt x="36" y="264"/>
                  </a:lnTo>
                  <a:lnTo>
                    <a:pt x="40" y="260"/>
                  </a:lnTo>
                  <a:lnTo>
                    <a:pt x="45" y="262"/>
                  </a:lnTo>
                  <a:lnTo>
                    <a:pt x="45" y="258"/>
                  </a:lnTo>
                  <a:lnTo>
                    <a:pt x="45" y="254"/>
                  </a:lnTo>
                  <a:lnTo>
                    <a:pt x="51" y="258"/>
                  </a:lnTo>
                  <a:lnTo>
                    <a:pt x="51" y="256"/>
                  </a:lnTo>
                  <a:lnTo>
                    <a:pt x="53" y="258"/>
                  </a:lnTo>
                  <a:lnTo>
                    <a:pt x="55" y="256"/>
                  </a:lnTo>
                  <a:lnTo>
                    <a:pt x="55" y="245"/>
                  </a:lnTo>
                  <a:lnTo>
                    <a:pt x="53" y="243"/>
                  </a:lnTo>
                  <a:lnTo>
                    <a:pt x="53" y="241"/>
                  </a:lnTo>
                  <a:lnTo>
                    <a:pt x="51" y="241"/>
                  </a:lnTo>
                  <a:lnTo>
                    <a:pt x="47" y="241"/>
                  </a:lnTo>
                  <a:lnTo>
                    <a:pt x="51" y="237"/>
                  </a:lnTo>
                  <a:lnTo>
                    <a:pt x="53" y="237"/>
                  </a:lnTo>
                  <a:lnTo>
                    <a:pt x="55" y="235"/>
                  </a:lnTo>
                  <a:lnTo>
                    <a:pt x="61" y="231"/>
                  </a:lnTo>
                  <a:lnTo>
                    <a:pt x="61" y="229"/>
                  </a:lnTo>
                  <a:lnTo>
                    <a:pt x="61" y="228"/>
                  </a:lnTo>
                  <a:lnTo>
                    <a:pt x="59" y="226"/>
                  </a:lnTo>
                  <a:lnTo>
                    <a:pt x="55" y="226"/>
                  </a:lnTo>
                  <a:lnTo>
                    <a:pt x="55" y="222"/>
                  </a:lnTo>
                  <a:lnTo>
                    <a:pt x="55" y="216"/>
                  </a:lnTo>
                  <a:lnTo>
                    <a:pt x="55" y="208"/>
                  </a:lnTo>
                  <a:lnTo>
                    <a:pt x="59" y="208"/>
                  </a:lnTo>
                  <a:lnTo>
                    <a:pt x="61" y="208"/>
                  </a:lnTo>
                  <a:lnTo>
                    <a:pt x="64" y="208"/>
                  </a:lnTo>
                  <a:lnTo>
                    <a:pt x="66" y="208"/>
                  </a:lnTo>
                  <a:lnTo>
                    <a:pt x="72" y="208"/>
                  </a:lnTo>
                  <a:lnTo>
                    <a:pt x="80" y="210"/>
                  </a:lnTo>
                  <a:lnTo>
                    <a:pt x="82" y="208"/>
                  </a:lnTo>
                  <a:lnTo>
                    <a:pt x="82" y="205"/>
                  </a:lnTo>
                  <a:lnTo>
                    <a:pt x="80" y="203"/>
                  </a:lnTo>
                  <a:lnTo>
                    <a:pt x="76" y="203"/>
                  </a:lnTo>
                  <a:lnTo>
                    <a:pt x="74" y="199"/>
                  </a:lnTo>
                  <a:lnTo>
                    <a:pt x="70" y="197"/>
                  </a:lnTo>
                  <a:lnTo>
                    <a:pt x="70" y="193"/>
                  </a:lnTo>
                  <a:lnTo>
                    <a:pt x="74" y="191"/>
                  </a:lnTo>
                  <a:lnTo>
                    <a:pt x="74" y="187"/>
                  </a:lnTo>
                  <a:lnTo>
                    <a:pt x="74" y="186"/>
                  </a:lnTo>
                  <a:lnTo>
                    <a:pt x="70" y="186"/>
                  </a:lnTo>
                  <a:lnTo>
                    <a:pt x="68" y="184"/>
                  </a:lnTo>
                  <a:lnTo>
                    <a:pt x="68" y="180"/>
                  </a:lnTo>
                  <a:lnTo>
                    <a:pt x="64" y="178"/>
                  </a:lnTo>
                  <a:lnTo>
                    <a:pt x="64" y="174"/>
                  </a:lnTo>
                  <a:lnTo>
                    <a:pt x="68" y="172"/>
                  </a:lnTo>
                  <a:lnTo>
                    <a:pt x="70" y="172"/>
                  </a:lnTo>
                  <a:lnTo>
                    <a:pt x="74" y="174"/>
                  </a:lnTo>
                  <a:lnTo>
                    <a:pt x="74" y="172"/>
                  </a:lnTo>
                  <a:lnTo>
                    <a:pt x="80" y="172"/>
                  </a:lnTo>
                  <a:lnTo>
                    <a:pt x="84" y="168"/>
                  </a:lnTo>
                  <a:lnTo>
                    <a:pt x="85" y="168"/>
                  </a:lnTo>
                  <a:lnTo>
                    <a:pt x="89" y="168"/>
                  </a:lnTo>
                  <a:lnTo>
                    <a:pt x="91" y="163"/>
                  </a:lnTo>
                  <a:lnTo>
                    <a:pt x="95" y="161"/>
                  </a:lnTo>
                  <a:lnTo>
                    <a:pt x="99" y="155"/>
                  </a:lnTo>
                  <a:lnTo>
                    <a:pt x="101" y="151"/>
                  </a:lnTo>
                  <a:lnTo>
                    <a:pt x="101" y="149"/>
                  </a:lnTo>
                  <a:lnTo>
                    <a:pt x="108" y="145"/>
                  </a:lnTo>
                  <a:lnTo>
                    <a:pt x="110" y="145"/>
                  </a:lnTo>
                  <a:lnTo>
                    <a:pt x="114" y="144"/>
                  </a:lnTo>
                  <a:lnTo>
                    <a:pt x="120" y="138"/>
                  </a:lnTo>
                  <a:lnTo>
                    <a:pt x="122" y="138"/>
                  </a:lnTo>
                  <a:lnTo>
                    <a:pt x="127" y="138"/>
                  </a:lnTo>
                  <a:lnTo>
                    <a:pt x="131" y="138"/>
                  </a:lnTo>
                  <a:lnTo>
                    <a:pt x="137" y="138"/>
                  </a:lnTo>
                  <a:lnTo>
                    <a:pt x="143" y="138"/>
                  </a:lnTo>
                  <a:lnTo>
                    <a:pt x="143" y="134"/>
                  </a:lnTo>
                  <a:lnTo>
                    <a:pt x="145" y="134"/>
                  </a:lnTo>
                  <a:lnTo>
                    <a:pt x="147" y="138"/>
                  </a:lnTo>
                  <a:lnTo>
                    <a:pt x="152" y="138"/>
                  </a:lnTo>
                  <a:lnTo>
                    <a:pt x="156" y="138"/>
                  </a:lnTo>
                  <a:lnTo>
                    <a:pt x="158" y="138"/>
                  </a:lnTo>
                  <a:lnTo>
                    <a:pt x="156" y="132"/>
                  </a:lnTo>
                  <a:lnTo>
                    <a:pt x="156" y="128"/>
                  </a:lnTo>
                  <a:lnTo>
                    <a:pt x="158" y="126"/>
                  </a:lnTo>
                  <a:lnTo>
                    <a:pt x="162" y="123"/>
                  </a:lnTo>
                  <a:lnTo>
                    <a:pt x="164" y="121"/>
                  </a:lnTo>
                  <a:lnTo>
                    <a:pt x="168" y="121"/>
                  </a:lnTo>
                  <a:lnTo>
                    <a:pt x="169" y="123"/>
                  </a:lnTo>
                  <a:lnTo>
                    <a:pt x="171" y="121"/>
                  </a:lnTo>
                  <a:lnTo>
                    <a:pt x="173" y="117"/>
                  </a:lnTo>
                  <a:lnTo>
                    <a:pt x="173" y="115"/>
                  </a:lnTo>
                  <a:lnTo>
                    <a:pt x="177" y="111"/>
                  </a:lnTo>
                  <a:lnTo>
                    <a:pt x="179" y="109"/>
                  </a:lnTo>
                  <a:lnTo>
                    <a:pt x="183" y="105"/>
                  </a:lnTo>
                  <a:lnTo>
                    <a:pt x="185" y="105"/>
                  </a:lnTo>
                  <a:lnTo>
                    <a:pt x="189" y="104"/>
                  </a:lnTo>
                  <a:lnTo>
                    <a:pt x="189" y="100"/>
                  </a:lnTo>
                  <a:lnTo>
                    <a:pt x="190" y="100"/>
                  </a:lnTo>
                  <a:lnTo>
                    <a:pt x="190" y="98"/>
                  </a:lnTo>
                  <a:lnTo>
                    <a:pt x="190" y="94"/>
                  </a:lnTo>
                  <a:lnTo>
                    <a:pt x="192" y="92"/>
                  </a:lnTo>
                  <a:lnTo>
                    <a:pt x="196" y="92"/>
                  </a:lnTo>
                  <a:lnTo>
                    <a:pt x="198" y="92"/>
                  </a:lnTo>
                  <a:lnTo>
                    <a:pt x="204" y="94"/>
                  </a:lnTo>
                  <a:lnTo>
                    <a:pt x="208" y="92"/>
                  </a:lnTo>
                  <a:lnTo>
                    <a:pt x="208" y="90"/>
                  </a:lnTo>
                  <a:lnTo>
                    <a:pt x="210" y="88"/>
                  </a:lnTo>
                  <a:lnTo>
                    <a:pt x="213" y="88"/>
                  </a:lnTo>
                  <a:lnTo>
                    <a:pt x="215" y="84"/>
                  </a:lnTo>
                  <a:lnTo>
                    <a:pt x="215" y="83"/>
                  </a:lnTo>
                  <a:lnTo>
                    <a:pt x="219" y="77"/>
                  </a:lnTo>
                  <a:lnTo>
                    <a:pt x="223" y="73"/>
                  </a:lnTo>
                  <a:lnTo>
                    <a:pt x="223" y="77"/>
                  </a:lnTo>
                  <a:lnTo>
                    <a:pt x="225" y="77"/>
                  </a:lnTo>
                  <a:lnTo>
                    <a:pt x="225" y="73"/>
                  </a:lnTo>
                  <a:lnTo>
                    <a:pt x="225" y="71"/>
                  </a:lnTo>
                  <a:lnTo>
                    <a:pt x="231" y="62"/>
                  </a:lnTo>
                  <a:lnTo>
                    <a:pt x="234" y="60"/>
                  </a:lnTo>
                  <a:lnTo>
                    <a:pt x="234" y="56"/>
                  </a:lnTo>
                  <a:lnTo>
                    <a:pt x="236" y="56"/>
                  </a:lnTo>
                  <a:lnTo>
                    <a:pt x="234" y="52"/>
                  </a:lnTo>
                  <a:lnTo>
                    <a:pt x="234" y="50"/>
                  </a:lnTo>
                  <a:lnTo>
                    <a:pt x="236" y="46"/>
                  </a:lnTo>
                  <a:lnTo>
                    <a:pt x="238" y="42"/>
                  </a:lnTo>
                  <a:lnTo>
                    <a:pt x="238" y="46"/>
                  </a:lnTo>
                  <a:lnTo>
                    <a:pt x="238" y="46"/>
                  </a:lnTo>
                  <a:lnTo>
                    <a:pt x="242" y="46"/>
                  </a:lnTo>
                  <a:lnTo>
                    <a:pt x="244" y="46"/>
                  </a:lnTo>
                  <a:lnTo>
                    <a:pt x="244" y="46"/>
                  </a:lnTo>
                  <a:lnTo>
                    <a:pt x="244" y="42"/>
                  </a:lnTo>
                  <a:lnTo>
                    <a:pt x="248" y="41"/>
                  </a:lnTo>
                  <a:lnTo>
                    <a:pt x="248" y="37"/>
                  </a:lnTo>
                  <a:lnTo>
                    <a:pt x="248" y="35"/>
                  </a:lnTo>
                  <a:lnTo>
                    <a:pt x="250" y="35"/>
                  </a:lnTo>
                  <a:lnTo>
                    <a:pt x="250" y="31"/>
                  </a:lnTo>
                  <a:lnTo>
                    <a:pt x="259" y="31"/>
                  </a:lnTo>
                  <a:lnTo>
                    <a:pt x="261" y="31"/>
                  </a:lnTo>
                  <a:lnTo>
                    <a:pt x="265" y="29"/>
                  </a:lnTo>
                  <a:lnTo>
                    <a:pt x="265" y="25"/>
                  </a:lnTo>
                  <a:lnTo>
                    <a:pt x="269" y="25"/>
                  </a:lnTo>
                  <a:lnTo>
                    <a:pt x="271" y="25"/>
                  </a:lnTo>
                  <a:lnTo>
                    <a:pt x="271" y="29"/>
                  </a:lnTo>
                  <a:lnTo>
                    <a:pt x="274" y="31"/>
                  </a:lnTo>
                  <a:lnTo>
                    <a:pt x="276" y="33"/>
                  </a:lnTo>
                  <a:lnTo>
                    <a:pt x="280" y="33"/>
                  </a:lnTo>
                  <a:lnTo>
                    <a:pt x="280" y="29"/>
                  </a:lnTo>
                  <a:lnTo>
                    <a:pt x="282" y="25"/>
                  </a:lnTo>
                  <a:lnTo>
                    <a:pt x="284" y="18"/>
                  </a:lnTo>
                  <a:lnTo>
                    <a:pt x="286" y="14"/>
                  </a:lnTo>
                  <a:lnTo>
                    <a:pt x="292" y="14"/>
                  </a:lnTo>
                  <a:lnTo>
                    <a:pt x="295" y="21"/>
                  </a:lnTo>
                  <a:lnTo>
                    <a:pt x="297" y="23"/>
                  </a:lnTo>
                  <a:lnTo>
                    <a:pt x="307" y="27"/>
                  </a:lnTo>
                  <a:lnTo>
                    <a:pt x="313" y="27"/>
                  </a:lnTo>
                  <a:lnTo>
                    <a:pt x="316" y="27"/>
                  </a:lnTo>
                  <a:lnTo>
                    <a:pt x="316" y="23"/>
                  </a:lnTo>
                  <a:lnTo>
                    <a:pt x="318" y="21"/>
                  </a:lnTo>
                  <a:lnTo>
                    <a:pt x="318" y="18"/>
                  </a:lnTo>
                  <a:lnTo>
                    <a:pt x="322" y="16"/>
                  </a:lnTo>
                  <a:lnTo>
                    <a:pt x="324" y="12"/>
                  </a:lnTo>
                  <a:lnTo>
                    <a:pt x="328" y="16"/>
                  </a:lnTo>
                  <a:lnTo>
                    <a:pt x="332" y="16"/>
                  </a:lnTo>
                  <a:lnTo>
                    <a:pt x="334" y="16"/>
                  </a:lnTo>
                  <a:lnTo>
                    <a:pt x="337" y="12"/>
                  </a:lnTo>
                  <a:lnTo>
                    <a:pt x="341" y="4"/>
                  </a:lnTo>
                  <a:lnTo>
                    <a:pt x="343" y="0"/>
                  </a:lnTo>
                  <a:lnTo>
                    <a:pt x="347" y="0"/>
                  </a:lnTo>
                  <a:lnTo>
                    <a:pt x="349" y="0"/>
                  </a:lnTo>
                  <a:lnTo>
                    <a:pt x="355" y="0"/>
                  </a:lnTo>
                  <a:lnTo>
                    <a:pt x="358" y="0"/>
                  </a:lnTo>
                  <a:lnTo>
                    <a:pt x="358" y="0"/>
                  </a:lnTo>
                  <a:lnTo>
                    <a:pt x="358" y="4"/>
                  </a:lnTo>
                  <a:lnTo>
                    <a:pt x="358" y="6"/>
                  </a:lnTo>
                  <a:lnTo>
                    <a:pt x="358" y="10"/>
                  </a:lnTo>
                  <a:lnTo>
                    <a:pt x="358" y="10"/>
                  </a:lnTo>
                  <a:close/>
                </a:path>
              </a:pathLst>
            </a:custGeom>
            <a:solidFill>
              <a:srgbClr val="0070C0"/>
            </a:solid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uk-UA">
                <a:solidFill>
                  <a:schemeClr val="accent1"/>
                </a:solidFill>
              </a:endParaRPr>
            </a:p>
          </p:txBody>
        </p:sp>
        <p:sp>
          <p:nvSpPr>
            <p:cNvPr id="56" name="Freeform 13">
              <a:extLst>
                <a:ext uri="{FF2B5EF4-FFF2-40B4-BE49-F238E27FC236}">
                  <a16:creationId xmlns:a16="http://schemas.microsoft.com/office/drawing/2014/main" id="{87267299-6B81-DFCF-647D-E384406AF362}"/>
                </a:ext>
              </a:extLst>
            </p:cNvPr>
            <p:cNvSpPr>
              <a:spLocks noEditPoints="1"/>
            </p:cNvSpPr>
            <p:nvPr/>
          </p:nvSpPr>
          <p:spPr bwMode="auto">
            <a:xfrm>
              <a:off x="1155" y="192"/>
              <a:ext cx="427" cy="553"/>
            </a:xfrm>
            <a:custGeom>
              <a:avLst/>
              <a:gdLst>
                <a:gd name="T0" fmla="*/ 174 w 854"/>
                <a:gd name="T1" fmla="*/ 40 h 1106"/>
                <a:gd name="T2" fmla="*/ 245 w 854"/>
                <a:gd name="T3" fmla="*/ 17 h 1106"/>
                <a:gd name="T4" fmla="*/ 292 w 854"/>
                <a:gd name="T5" fmla="*/ 24 h 1106"/>
                <a:gd name="T6" fmla="*/ 336 w 854"/>
                <a:gd name="T7" fmla="*/ 108 h 1106"/>
                <a:gd name="T8" fmla="*/ 369 w 854"/>
                <a:gd name="T9" fmla="*/ 146 h 1106"/>
                <a:gd name="T10" fmla="*/ 359 w 854"/>
                <a:gd name="T11" fmla="*/ 196 h 1106"/>
                <a:gd name="T12" fmla="*/ 384 w 854"/>
                <a:gd name="T13" fmla="*/ 248 h 1106"/>
                <a:gd name="T14" fmla="*/ 434 w 854"/>
                <a:gd name="T15" fmla="*/ 322 h 1106"/>
                <a:gd name="T16" fmla="*/ 460 w 854"/>
                <a:gd name="T17" fmla="*/ 373 h 1106"/>
                <a:gd name="T18" fmla="*/ 535 w 854"/>
                <a:gd name="T19" fmla="*/ 370 h 1106"/>
                <a:gd name="T20" fmla="*/ 573 w 854"/>
                <a:gd name="T21" fmla="*/ 452 h 1106"/>
                <a:gd name="T22" fmla="*/ 588 w 854"/>
                <a:gd name="T23" fmla="*/ 488 h 1106"/>
                <a:gd name="T24" fmla="*/ 655 w 854"/>
                <a:gd name="T25" fmla="*/ 496 h 1106"/>
                <a:gd name="T26" fmla="*/ 741 w 854"/>
                <a:gd name="T27" fmla="*/ 482 h 1106"/>
                <a:gd name="T28" fmla="*/ 798 w 854"/>
                <a:gd name="T29" fmla="*/ 488 h 1106"/>
                <a:gd name="T30" fmla="*/ 800 w 854"/>
                <a:gd name="T31" fmla="*/ 526 h 1106"/>
                <a:gd name="T32" fmla="*/ 831 w 854"/>
                <a:gd name="T33" fmla="*/ 568 h 1106"/>
                <a:gd name="T34" fmla="*/ 848 w 854"/>
                <a:gd name="T35" fmla="*/ 606 h 1106"/>
                <a:gd name="T36" fmla="*/ 806 w 854"/>
                <a:gd name="T37" fmla="*/ 650 h 1106"/>
                <a:gd name="T38" fmla="*/ 785 w 854"/>
                <a:gd name="T39" fmla="*/ 696 h 1106"/>
                <a:gd name="T40" fmla="*/ 781 w 854"/>
                <a:gd name="T41" fmla="*/ 751 h 1106"/>
                <a:gd name="T42" fmla="*/ 735 w 854"/>
                <a:gd name="T43" fmla="*/ 791 h 1106"/>
                <a:gd name="T44" fmla="*/ 678 w 854"/>
                <a:gd name="T45" fmla="*/ 788 h 1106"/>
                <a:gd name="T46" fmla="*/ 634 w 854"/>
                <a:gd name="T47" fmla="*/ 774 h 1106"/>
                <a:gd name="T48" fmla="*/ 605 w 854"/>
                <a:gd name="T49" fmla="*/ 768 h 1106"/>
                <a:gd name="T50" fmla="*/ 563 w 854"/>
                <a:gd name="T51" fmla="*/ 822 h 1106"/>
                <a:gd name="T52" fmla="*/ 546 w 854"/>
                <a:gd name="T53" fmla="*/ 912 h 1106"/>
                <a:gd name="T54" fmla="*/ 508 w 854"/>
                <a:gd name="T55" fmla="*/ 988 h 1106"/>
                <a:gd name="T56" fmla="*/ 468 w 854"/>
                <a:gd name="T57" fmla="*/ 1036 h 1106"/>
                <a:gd name="T58" fmla="*/ 372 w 854"/>
                <a:gd name="T59" fmla="*/ 1032 h 1106"/>
                <a:gd name="T60" fmla="*/ 313 w 854"/>
                <a:gd name="T61" fmla="*/ 1041 h 1106"/>
                <a:gd name="T62" fmla="*/ 239 w 854"/>
                <a:gd name="T63" fmla="*/ 1058 h 1106"/>
                <a:gd name="T64" fmla="*/ 189 w 854"/>
                <a:gd name="T65" fmla="*/ 1043 h 1106"/>
                <a:gd name="T66" fmla="*/ 141 w 854"/>
                <a:gd name="T67" fmla="*/ 1100 h 1106"/>
                <a:gd name="T68" fmla="*/ 88 w 854"/>
                <a:gd name="T69" fmla="*/ 1070 h 1106"/>
                <a:gd name="T70" fmla="*/ 31 w 854"/>
                <a:gd name="T71" fmla="*/ 1001 h 1106"/>
                <a:gd name="T72" fmla="*/ 46 w 854"/>
                <a:gd name="T73" fmla="*/ 923 h 1106"/>
                <a:gd name="T74" fmla="*/ 38 w 854"/>
                <a:gd name="T75" fmla="*/ 852 h 1106"/>
                <a:gd name="T76" fmla="*/ 36 w 854"/>
                <a:gd name="T77" fmla="*/ 797 h 1106"/>
                <a:gd name="T78" fmla="*/ 94 w 854"/>
                <a:gd name="T79" fmla="*/ 761 h 1106"/>
                <a:gd name="T80" fmla="*/ 96 w 854"/>
                <a:gd name="T81" fmla="*/ 664 h 1106"/>
                <a:gd name="T82" fmla="*/ 105 w 854"/>
                <a:gd name="T83" fmla="*/ 578 h 1106"/>
                <a:gd name="T84" fmla="*/ 67 w 854"/>
                <a:gd name="T85" fmla="*/ 511 h 1106"/>
                <a:gd name="T86" fmla="*/ 57 w 854"/>
                <a:gd name="T87" fmla="*/ 486 h 1106"/>
                <a:gd name="T88" fmla="*/ 52 w 854"/>
                <a:gd name="T89" fmla="*/ 415 h 1106"/>
                <a:gd name="T90" fmla="*/ 84 w 854"/>
                <a:gd name="T91" fmla="*/ 349 h 1106"/>
                <a:gd name="T92" fmla="*/ 67 w 854"/>
                <a:gd name="T93" fmla="*/ 330 h 1106"/>
                <a:gd name="T94" fmla="*/ 42 w 854"/>
                <a:gd name="T95" fmla="*/ 263 h 1106"/>
                <a:gd name="T96" fmla="*/ 40 w 854"/>
                <a:gd name="T97" fmla="*/ 175 h 1106"/>
                <a:gd name="T98" fmla="*/ 17 w 854"/>
                <a:gd name="T99" fmla="*/ 108 h 1106"/>
                <a:gd name="T100" fmla="*/ 52 w 854"/>
                <a:gd name="T101" fmla="*/ 43 h 1106"/>
                <a:gd name="T102" fmla="*/ 98 w 854"/>
                <a:gd name="T103" fmla="*/ 24 h 1106"/>
                <a:gd name="T104" fmla="*/ 304 w 854"/>
                <a:gd name="T105" fmla="*/ 463 h 1106"/>
                <a:gd name="T106" fmla="*/ 277 w 854"/>
                <a:gd name="T107" fmla="*/ 509 h 1106"/>
                <a:gd name="T108" fmla="*/ 311 w 854"/>
                <a:gd name="T109" fmla="*/ 524 h 1106"/>
                <a:gd name="T110" fmla="*/ 355 w 854"/>
                <a:gd name="T111" fmla="*/ 578 h 1106"/>
                <a:gd name="T112" fmla="*/ 386 w 854"/>
                <a:gd name="T113" fmla="*/ 604 h 1106"/>
                <a:gd name="T114" fmla="*/ 405 w 854"/>
                <a:gd name="T115" fmla="*/ 572 h 1106"/>
                <a:gd name="T116" fmla="*/ 428 w 854"/>
                <a:gd name="T117" fmla="*/ 522 h 1106"/>
                <a:gd name="T118" fmla="*/ 441 w 854"/>
                <a:gd name="T119" fmla="*/ 471 h 1106"/>
                <a:gd name="T120" fmla="*/ 380 w 854"/>
                <a:gd name="T121" fmla="*/ 480 h 1106"/>
                <a:gd name="T122" fmla="*/ 342 w 854"/>
                <a:gd name="T123" fmla="*/ 450 h 1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4" h="1106">
                  <a:moveTo>
                    <a:pt x="140" y="0"/>
                  </a:moveTo>
                  <a:lnTo>
                    <a:pt x="140" y="3"/>
                  </a:lnTo>
                  <a:lnTo>
                    <a:pt x="141" y="5"/>
                  </a:lnTo>
                  <a:lnTo>
                    <a:pt x="143" y="15"/>
                  </a:lnTo>
                  <a:lnTo>
                    <a:pt x="145" y="17"/>
                  </a:lnTo>
                  <a:lnTo>
                    <a:pt x="145" y="21"/>
                  </a:lnTo>
                  <a:lnTo>
                    <a:pt x="143" y="22"/>
                  </a:lnTo>
                  <a:lnTo>
                    <a:pt x="143" y="26"/>
                  </a:lnTo>
                  <a:lnTo>
                    <a:pt x="145" y="30"/>
                  </a:lnTo>
                  <a:lnTo>
                    <a:pt x="149" y="32"/>
                  </a:lnTo>
                  <a:lnTo>
                    <a:pt x="151" y="38"/>
                  </a:lnTo>
                  <a:lnTo>
                    <a:pt x="155" y="41"/>
                  </a:lnTo>
                  <a:lnTo>
                    <a:pt x="157" y="41"/>
                  </a:lnTo>
                  <a:lnTo>
                    <a:pt x="161" y="38"/>
                  </a:lnTo>
                  <a:lnTo>
                    <a:pt x="157" y="32"/>
                  </a:lnTo>
                  <a:lnTo>
                    <a:pt x="161" y="32"/>
                  </a:lnTo>
                  <a:lnTo>
                    <a:pt x="162" y="32"/>
                  </a:lnTo>
                  <a:lnTo>
                    <a:pt x="162" y="34"/>
                  </a:lnTo>
                  <a:lnTo>
                    <a:pt x="162" y="36"/>
                  </a:lnTo>
                  <a:lnTo>
                    <a:pt x="166" y="36"/>
                  </a:lnTo>
                  <a:lnTo>
                    <a:pt x="168" y="36"/>
                  </a:lnTo>
                  <a:lnTo>
                    <a:pt x="172" y="36"/>
                  </a:lnTo>
                  <a:lnTo>
                    <a:pt x="174" y="40"/>
                  </a:lnTo>
                  <a:lnTo>
                    <a:pt x="178" y="40"/>
                  </a:lnTo>
                  <a:lnTo>
                    <a:pt x="183" y="40"/>
                  </a:lnTo>
                  <a:lnTo>
                    <a:pt x="183" y="38"/>
                  </a:lnTo>
                  <a:lnTo>
                    <a:pt x="183" y="26"/>
                  </a:lnTo>
                  <a:lnTo>
                    <a:pt x="185" y="24"/>
                  </a:lnTo>
                  <a:lnTo>
                    <a:pt x="187" y="24"/>
                  </a:lnTo>
                  <a:lnTo>
                    <a:pt x="193" y="24"/>
                  </a:lnTo>
                  <a:lnTo>
                    <a:pt x="199" y="22"/>
                  </a:lnTo>
                  <a:lnTo>
                    <a:pt x="203" y="26"/>
                  </a:lnTo>
                  <a:lnTo>
                    <a:pt x="204" y="26"/>
                  </a:lnTo>
                  <a:lnTo>
                    <a:pt x="206" y="28"/>
                  </a:lnTo>
                  <a:lnTo>
                    <a:pt x="212" y="26"/>
                  </a:lnTo>
                  <a:lnTo>
                    <a:pt x="214" y="26"/>
                  </a:lnTo>
                  <a:lnTo>
                    <a:pt x="218" y="26"/>
                  </a:lnTo>
                  <a:lnTo>
                    <a:pt x="220" y="21"/>
                  </a:lnTo>
                  <a:lnTo>
                    <a:pt x="224" y="15"/>
                  </a:lnTo>
                  <a:lnTo>
                    <a:pt x="225" y="9"/>
                  </a:lnTo>
                  <a:lnTo>
                    <a:pt x="227" y="9"/>
                  </a:lnTo>
                  <a:lnTo>
                    <a:pt x="229" y="11"/>
                  </a:lnTo>
                  <a:lnTo>
                    <a:pt x="229" y="11"/>
                  </a:lnTo>
                  <a:lnTo>
                    <a:pt x="229" y="13"/>
                  </a:lnTo>
                  <a:lnTo>
                    <a:pt x="233" y="13"/>
                  </a:lnTo>
                  <a:lnTo>
                    <a:pt x="245" y="17"/>
                  </a:lnTo>
                  <a:lnTo>
                    <a:pt x="250" y="17"/>
                  </a:lnTo>
                  <a:lnTo>
                    <a:pt x="254" y="19"/>
                  </a:lnTo>
                  <a:lnTo>
                    <a:pt x="256" y="17"/>
                  </a:lnTo>
                  <a:lnTo>
                    <a:pt x="258" y="11"/>
                  </a:lnTo>
                  <a:lnTo>
                    <a:pt x="258" y="9"/>
                  </a:lnTo>
                  <a:lnTo>
                    <a:pt x="260" y="9"/>
                  </a:lnTo>
                  <a:lnTo>
                    <a:pt x="260" y="11"/>
                  </a:lnTo>
                  <a:lnTo>
                    <a:pt x="262" y="11"/>
                  </a:lnTo>
                  <a:lnTo>
                    <a:pt x="267" y="17"/>
                  </a:lnTo>
                  <a:lnTo>
                    <a:pt x="271" y="17"/>
                  </a:lnTo>
                  <a:lnTo>
                    <a:pt x="271" y="15"/>
                  </a:lnTo>
                  <a:lnTo>
                    <a:pt x="271" y="13"/>
                  </a:lnTo>
                  <a:lnTo>
                    <a:pt x="271" y="11"/>
                  </a:lnTo>
                  <a:lnTo>
                    <a:pt x="271" y="9"/>
                  </a:lnTo>
                  <a:lnTo>
                    <a:pt x="273" y="9"/>
                  </a:lnTo>
                  <a:lnTo>
                    <a:pt x="273" y="11"/>
                  </a:lnTo>
                  <a:lnTo>
                    <a:pt x="277" y="15"/>
                  </a:lnTo>
                  <a:lnTo>
                    <a:pt x="277" y="17"/>
                  </a:lnTo>
                  <a:lnTo>
                    <a:pt x="281" y="19"/>
                  </a:lnTo>
                  <a:lnTo>
                    <a:pt x="283" y="21"/>
                  </a:lnTo>
                  <a:lnTo>
                    <a:pt x="285" y="21"/>
                  </a:lnTo>
                  <a:lnTo>
                    <a:pt x="287" y="21"/>
                  </a:lnTo>
                  <a:lnTo>
                    <a:pt x="292" y="24"/>
                  </a:lnTo>
                  <a:lnTo>
                    <a:pt x="296" y="28"/>
                  </a:lnTo>
                  <a:lnTo>
                    <a:pt x="302" y="32"/>
                  </a:lnTo>
                  <a:lnTo>
                    <a:pt x="304" y="36"/>
                  </a:lnTo>
                  <a:lnTo>
                    <a:pt x="308" y="36"/>
                  </a:lnTo>
                  <a:lnTo>
                    <a:pt x="309" y="38"/>
                  </a:lnTo>
                  <a:lnTo>
                    <a:pt x="313" y="47"/>
                  </a:lnTo>
                  <a:lnTo>
                    <a:pt x="315" y="51"/>
                  </a:lnTo>
                  <a:lnTo>
                    <a:pt x="321" y="53"/>
                  </a:lnTo>
                  <a:lnTo>
                    <a:pt x="321" y="57"/>
                  </a:lnTo>
                  <a:lnTo>
                    <a:pt x="321" y="62"/>
                  </a:lnTo>
                  <a:lnTo>
                    <a:pt x="323" y="68"/>
                  </a:lnTo>
                  <a:lnTo>
                    <a:pt x="323" y="76"/>
                  </a:lnTo>
                  <a:lnTo>
                    <a:pt x="323" y="78"/>
                  </a:lnTo>
                  <a:lnTo>
                    <a:pt x="317" y="80"/>
                  </a:lnTo>
                  <a:lnTo>
                    <a:pt x="313" y="82"/>
                  </a:lnTo>
                  <a:lnTo>
                    <a:pt x="317" y="85"/>
                  </a:lnTo>
                  <a:lnTo>
                    <a:pt x="319" y="91"/>
                  </a:lnTo>
                  <a:lnTo>
                    <a:pt x="323" y="93"/>
                  </a:lnTo>
                  <a:lnTo>
                    <a:pt x="329" y="103"/>
                  </a:lnTo>
                  <a:lnTo>
                    <a:pt x="330" y="104"/>
                  </a:lnTo>
                  <a:lnTo>
                    <a:pt x="332" y="106"/>
                  </a:lnTo>
                  <a:lnTo>
                    <a:pt x="334" y="108"/>
                  </a:lnTo>
                  <a:lnTo>
                    <a:pt x="336" y="108"/>
                  </a:lnTo>
                  <a:lnTo>
                    <a:pt x="340" y="112"/>
                  </a:lnTo>
                  <a:lnTo>
                    <a:pt x="342" y="108"/>
                  </a:lnTo>
                  <a:lnTo>
                    <a:pt x="348" y="106"/>
                  </a:lnTo>
                  <a:lnTo>
                    <a:pt x="351" y="106"/>
                  </a:lnTo>
                  <a:lnTo>
                    <a:pt x="351" y="108"/>
                  </a:lnTo>
                  <a:lnTo>
                    <a:pt x="353" y="108"/>
                  </a:lnTo>
                  <a:lnTo>
                    <a:pt x="353" y="112"/>
                  </a:lnTo>
                  <a:lnTo>
                    <a:pt x="353" y="114"/>
                  </a:lnTo>
                  <a:lnTo>
                    <a:pt x="353" y="118"/>
                  </a:lnTo>
                  <a:lnTo>
                    <a:pt x="350" y="120"/>
                  </a:lnTo>
                  <a:lnTo>
                    <a:pt x="350" y="122"/>
                  </a:lnTo>
                  <a:lnTo>
                    <a:pt x="351" y="125"/>
                  </a:lnTo>
                  <a:lnTo>
                    <a:pt x="355" y="125"/>
                  </a:lnTo>
                  <a:lnTo>
                    <a:pt x="357" y="125"/>
                  </a:lnTo>
                  <a:lnTo>
                    <a:pt x="361" y="122"/>
                  </a:lnTo>
                  <a:lnTo>
                    <a:pt x="363" y="122"/>
                  </a:lnTo>
                  <a:lnTo>
                    <a:pt x="369" y="131"/>
                  </a:lnTo>
                  <a:lnTo>
                    <a:pt x="372" y="131"/>
                  </a:lnTo>
                  <a:lnTo>
                    <a:pt x="372" y="135"/>
                  </a:lnTo>
                  <a:lnTo>
                    <a:pt x="374" y="137"/>
                  </a:lnTo>
                  <a:lnTo>
                    <a:pt x="374" y="143"/>
                  </a:lnTo>
                  <a:lnTo>
                    <a:pt x="372" y="146"/>
                  </a:lnTo>
                  <a:lnTo>
                    <a:pt x="369" y="146"/>
                  </a:lnTo>
                  <a:lnTo>
                    <a:pt x="369" y="143"/>
                  </a:lnTo>
                  <a:lnTo>
                    <a:pt x="369" y="143"/>
                  </a:lnTo>
                  <a:lnTo>
                    <a:pt x="365" y="146"/>
                  </a:lnTo>
                  <a:lnTo>
                    <a:pt x="365" y="148"/>
                  </a:lnTo>
                  <a:lnTo>
                    <a:pt x="365" y="152"/>
                  </a:lnTo>
                  <a:lnTo>
                    <a:pt x="369" y="154"/>
                  </a:lnTo>
                  <a:lnTo>
                    <a:pt x="369" y="158"/>
                  </a:lnTo>
                  <a:lnTo>
                    <a:pt x="369" y="160"/>
                  </a:lnTo>
                  <a:lnTo>
                    <a:pt x="369" y="164"/>
                  </a:lnTo>
                  <a:lnTo>
                    <a:pt x="369" y="166"/>
                  </a:lnTo>
                  <a:lnTo>
                    <a:pt x="372" y="167"/>
                  </a:lnTo>
                  <a:lnTo>
                    <a:pt x="372" y="171"/>
                  </a:lnTo>
                  <a:lnTo>
                    <a:pt x="369" y="171"/>
                  </a:lnTo>
                  <a:lnTo>
                    <a:pt x="369" y="173"/>
                  </a:lnTo>
                  <a:lnTo>
                    <a:pt x="369" y="173"/>
                  </a:lnTo>
                  <a:lnTo>
                    <a:pt x="363" y="169"/>
                  </a:lnTo>
                  <a:lnTo>
                    <a:pt x="359" y="173"/>
                  </a:lnTo>
                  <a:lnTo>
                    <a:pt x="357" y="173"/>
                  </a:lnTo>
                  <a:lnTo>
                    <a:pt x="353" y="175"/>
                  </a:lnTo>
                  <a:lnTo>
                    <a:pt x="353" y="179"/>
                  </a:lnTo>
                  <a:lnTo>
                    <a:pt x="353" y="185"/>
                  </a:lnTo>
                  <a:lnTo>
                    <a:pt x="357" y="190"/>
                  </a:lnTo>
                  <a:lnTo>
                    <a:pt x="359" y="196"/>
                  </a:lnTo>
                  <a:lnTo>
                    <a:pt x="365" y="202"/>
                  </a:lnTo>
                  <a:lnTo>
                    <a:pt x="365" y="206"/>
                  </a:lnTo>
                  <a:lnTo>
                    <a:pt x="365" y="207"/>
                  </a:lnTo>
                  <a:lnTo>
                    <a:pt x="363" y="207"/>
                  </a:lnTo>
                  <a:lnTo>
                    <a:pt x="359" y="209"/>
                  </a:lnTo>
                  <a:lnTo>
                    <a:pt x="357" y="209"/>
                  </a:lnTo>
                  <a:lnTo>
                    <a:pt x="357" y="211"/>
                  </a:lnTo>
                  <a:lnTo>
                    <a:pt x="357" y="213"/>
                  </a:lnTo>
                  <a:lnTo>
                    <a:pt x="357" y="217"/>
                  </a:lnTo>
                  <a:lnTo>
                    <a:pt x="359" y="221"/>
                  </a:lnTo>
                  <a:lnTo>
                    <a:pt x="359" y="227"/>
                  </a:lnTo>
                  <a:lnTo>
                    <a:pt x="357" y="228"/>
                  </a:lnTo>
                  <a:lnTo>
                    <a:pt x="357" y="232"/>
                  </a:lnTo>
                  <a:lnTo>
                    <a:pt x="357" y="234"/>
                  </a:lnTo>
                  <a:lnTo>
                    <a:pt x="359" y="240"/>
                  </a:lnTo>
                  <a:lnTo>
                    <a:pt x="359" y="244"/>
                  </a:lnTo>
                  <a:lnTo>
                    <a:pt x="361" y="246"/>
                  </a:lnTo>
                  <a:lnTo>
                    <a:pt x="367" y="246"/>
                  </a:lnTo>
                  <a:lnTo>
                    <a:pt x="369" y="246"/>
                  </a:lnTo>
                  <a:lnTo>
                    <a:pt x="371" y="246"/>
                  </a:lnTo>
                  <a:lnTo>
                    <a:pt x="376" y="248"/>
                  </a:lnTo>
                  <a:lnTo>
                    <a:pt x="380" y="248"/>
                  </a:lnTo>
                  <a:lnTo>
                    <a:pt x="384" y="248"/>
                  </a:lnTo>
                  <a:lnTo>
                    <a:pt x="384" y="249"/>
                  </a:lnTo>
                  <a:lnTo>
                    <a:pt x="390" y="253"/>
                  </a:lnTo>
                  <a:lnTo>
                    <a:pt x="390" y="255"/>
                  </a:lnTo>
                  <a:lnTo>
                    <a:pt x="395" y="255"/>
                  </a:lnTo>
                  <a:lnTo>
                    <a:pt x="395" y="257"/>
                  </a:lnTo>
                  <a:lnTo>
                    <a:pt x="397" y="257"/>
                  </a:lnTo>
                  <a:lnTo>
                    <a:pt x="401" y="261"/>
                  </a:lnTo>
                  <a:lnTo>
                    <a:pt x="401" y="267"/>
                  </a:lnTo>
                  <a:lnTo>
                    <a:pt x="401" y="269"/>
                  </a:lnTo>
                  <a:lnTo>
                    <a:pt x="401" y="274"/>
                  </a:lnTo>
                  <a:lnTo>
                    <a:pt x="401" y="278"/>
                  </a:lnTo>
                  <a:lnTo>
                    <a:pt x="403" y="284"/>
                  </a:lnTo>
                  <a:lnTo>
                    <a:pt x="407" y="286"/>
                  </a:lnTo>
                  <a:lnTo>
                    <a:pt x="407" y="290"/>
                  </a:lnTo>
                  <a:lnTo>
                    <a:pt x="407" y="295"/>
                  </a:lnTo>
                  <a:lnTo>
                    <a:pt x="409" y="297"/>
                  </a:lnTo>
                  <a:lnTo>
                    <a:pt x="413" y="303"/>
                  </a:lnTo>
                  <a:lnTo>
                    <a:pt x="413" y="305"/>
                  </a:lnTo>
                  <a:lnTo>
                    <a:pt x="416" y="309"/>
                  </a:lnTo>
                  <a:lnTo>
                    <a:pt x="418" y="311"/>
                  </a:lnTo>
                  <a:lnTo>
                    <a:pt x="428" y="314"/>
                  </a:lnTo>
                  <a:lnTo>
                    <a:pt x="430" y="320"/>
                  </a:lnTo>
                  <a:lnTo>
                    <a:pt x="434" y="322"/>
                  </a:lnTo>
                  <a:lnTo>
                    <a:pt x="435" y="322"/>
                  </a:lnTo>
                  <a:lnTo>
                    <a:pt x="435" y="330"/>
                  </a:lnTo>
                  <a:lnTo>
                    <a:pt x="435" y="341"/>
                  </a:lnTo>
                  <a:lnTo>
                    <a:pt x="434" y="341"/>
                  </a:lnTo>
                  <a:lnTo>
                    <a:pt x="430" y="339"/>
                  </a:lnTo>
                  <a:lnTo>
                    <a:pt x="428" y="343"/>
                  </a:lnTo>
                  <a:lnTo>
                    <a:pt x="428" y="349"/>
                  </a:lnTo>
                  <a:lnTo>
                    <a:pt x="428" y="349"/>
                  </a:lnTo>
                  <a:lnTo>
                    <a:pt x="428" y="354"/>
                  </a:lnTo>
                  <a:lnTo>
                    <a:pt x="430" y="358"/>
                  </a:lnTo>
                  <a:lnTo>
                    <a:pt x="434" y="362"/>
                  </a:lnTo>
                  <a:lnTo>
                    <a:pt x="435" y="362"/>
                  </a:lnTo>
                  <a:lnTo>
                    <a:pt x="439" y="362"/>
                  </a:lnTo>
                  <a:lnTo>
                    <a:pt x="439" y="364"/>
                  </a:lnTo>
                  <a:lnTo>
                    <a:pt x="441" y="368"/>
                  </a:lnTo>
                  <a:lnTo>
                    <a:pt x="445" y="370"/>
                  </a:lnTo>
                  <a:lnTo>
                    <a:pt x="447" y="370"/>
                  </a:lnTo>
                  <a:lnTo>
                    <a:pt x="453" y="368"/>
                  </a:lnTo>
                  <a:lnTo>
                    <a:pt x="460" y="366"/>
                  </a:lnTo>
                  <a:lnTo>
                    <a:pt x="460" y="362"/>
                  </a:lnTo>
                  <a:lnTo>
                    <a:pt x="460" y="366"/>
                  </a:lnTo>
                  <a:lnTo>
                    <a:pt x="460" y="368"/>
                  </a:lnTo>
                  <a:lnTo>
                    <a:pt x="460" y="373"/>
                  </a:lnTo>
                  <a:lnTo>
                    <a:pt x="460" y="377"/>
                  </a:lnTo>
                  <a:lnTo>
                    <a:pt x="460" y="379"/>
                  </a:lnTo>
                  <a:lnTo>
                    <a:pt x="464" y="379"/>
                  </a:lnTo>
                  <a:lnTo>
                    <a:pt x="466" y="377"/>
                  </a:lnTo>
                  <a:lnTo>
                    <a:pt x="470" y="377"/>
                  </a:lnTo>
                  <a:lnTo>
                    <a:pt x="470" y="373"/>
                  </a:lnTo>
                  <a:lnTo>
                    <a:pt x="476" y="373"/>
                  </a:lnTo>
                  <a:lnTo>
                    <a:pt x="477" y="373"/>
                  </a:lnTo>
                  <a:lnTo>
                    <a:pt x="481" y="375"/>
                  </a:lnTo>
                  <a:lnTo>
                    <a:pt x="487" y="377"/>
                  </a:lnTo>
                  <a:lnTo>
                    <a:pt x="489" y="377"/>
                  </a:lnTo>
                  <a:lnTo>
                    <a:pt x="493" y="377"/>
                  </a:lnTo>
                  <a:lnTo>
                    <a:pt x="493" y="375"/>
                  </a:lnTo>
                  <a:lnTo>
                    <a:pt x="495" y="375"/>
                  </a:lnTo>
                  <a:lnTo>
                    <a:pt x="500" y="375"/>
                  </a:lnTo>
                  <a:lnTo>
                    <a:pt x="508" y="375"/>
                  </a:lnTo>
                  <a:lnTo>
                    <a:pt x="514" y="375"/>
                  </a:lnTo>
                  <a:lnTo>
                    <a:pt x="518" y="375"/>
                  </a:lnTo>
                  <a:lnTo>
                    <a:pt x="519" y="375"/>
                  </a:lnTo>
                  <a:lnTo>
                    <a:pt x="523" y="373"/>
                  </a:lnTo>
                  <a:lnTo>
                    <a:pt x="525" y="370"/>
                  </a:lnTo>
                  <a:lnTo>
                    <a:pt x="529" y="370"/>
                  </a:lnTo>
                  <a:lnTo>
                    <a:pt x="535" y="370"/>
                  </a:lnTo>
                  <a:lnTo>
                    <a:pt x="542" y="372"/>
                  </a:lnTo>
                  <a:lnTo>
                    <a:pt x="542" y="373"/>
                  </a:lnTo>
                  <a:lnTo>
                    <a:pt x="546" y="383"/>
                  </a:lnTo>
                  <a:lnTo>
                    <a:pt x="548" y="389"/>
                  </a:lnTo>
                  <a:lnTo>
                    <a:pt x="552" y="391"/>
                  </a:lnTo>
                  <a:lnTo>
                    <a:pt x="552" y="394"/>
                  </a:lnTo>
                  <a:lnTo>
                    <a:pt x="552" y="394"/>
                  </a:lnTo>
                  <a:lnTo>
                    <a:pt x="560" y="396"/>
                  </a:lnTo>
                  <a:lnTo>
                    <a:pt x="561" y="398"/>
                  </a:lnTo>
                  <a:lnTo>
                    <a:pt x="561" y="402"/>
                  </a:lnTo>
                  <a:lnTo>
                    <a:pt x="565" y="408"/>
                  </a:lnTo>
                  <a:lnTo>
                    <a:pt x="565" y="410"/>
                  </a:lnTo>
                  <a:lnTo>
                    <a:pt x="567" y="410"/>
                  </a:lnTo>
                  <a:lnTo>
                    <a:pt x="571" y="414"/>
                  </a:lnTo>
                  <a:lnTo>
                    <a:pt x="571" y="419"/>
                  </a:lnTo>
                  <a:lnTo>
                    <a:pt x="567" y="421"/>
                  </a:lnTo>
                  <a:lnTo>
                    <a:pt x="565" y="431"/>
                  </a:lnTo>
                  <a:lnTo>
                    <a:pt x="565" y="436"/>
                  </a:lnTo>
                  <a:lnTo>
                    <a:pt x="565" y="438"/>
                  </a:lnTo>
                  <a:lnTo>
                    <a:pt x="565" y="440"/>
                  </a:lnTo>
                  <a:lnTo>
                    <a:pt x="571" y="446"/>
                  </a:lnTo>
                  <a:lnTo>
                    <a:pt x="571" y="448"/>
                  </a:lnTo>
                  <a:lnTo>
                    <a:pt x="573" y="452"/>
                  </a:lnTo>
                  <a:lnTo>
                    <a:pt x="571" y="452"/>
                  </a:lnTo>
                  <a:lnTo>
                    <a:pt x="567" y="454"/>
                  </a:lnTo>
                  <a:lnTo>
                    <a:pt x="565" y="454"/>
                  </a:lnTo>
                  <a:lnTo>
                    <a:pt x="561" y="452"/>
                  </a:lnTo>
                  <a:lnTo>
                    <a:pt x="556" y="452"/>
                  </a:lnTo>
                  <a:lnTo>
                    <a:pt x="556" y="454"/>
                  </a:lnTo>
                  <a:lnTo>
                    <a:pt x="552" y="454"/>
                  </a:lnTo>
                  <a:lnTo>
                    <a:pt x="552" y="457"/>
                  </a:lnTo>
                  <a:lnTo>
                    <a:pt x="556" y="459"/>
                  </a:lnTo>
                  <a:lnTo>
                    <a:pt x="560" y="463"/>
                  </a:lnTo>
                  <a:lnTo>
                    <a:pt x="560" y="465"/>
                  </a:lnTo>
                  <a:lnTo>
                    <a:pt x="558" y="469"/>
                  </a:lnTo>
                  <a:lnTo>
                    <a:pt x="561" y="469"/>
                  </a:lnTo>
                  <a:lnTo>
                    <a:pt x="565" y="469"/>
                  </a:lnTo>
                  <a:lnTo>
                    <a:pt x="567" y="471"/>
                  </a:lnTo>
                  <a:lnTo>
                    <a:pt x="571" y="475"/>
                  </a:lnTo>
                  <a:lnTo>
                    <a:pt x="573" y="473"/>
                  </a:lnTo>
                  <a:lnTo>
                    <a:pt x="577" y="473"/>
                  </a:lnTo>
                  <a:lnTo>
                    <a:pt x="579" y="473"/>
                  </a:lnTo>
                  <a:lnTo>
                    <a:pt x="582" y="478"/>
                  </a:lnTo>
                  <a:lnTo>
                    <a:pt x="582" y="484"/>
                  </a:lnTo>
                  <a:lnTo>
                    <a:pt x="582" y="486"/>
                  </a:lnTo>
                  <a:lnTo>
                    <a:pt x="588" y="488"/>
                  </a:lnTo>
                  <a:lnTo>
                    <a:pt x="590" y="488"/>
                  </a:lnTo>
                  <a:lnTo>
                    <a:pt x="596" y="488"/>
                  </a:lnTo>
                  <a:lnTo>
                    <a:pt x="600" y="494"/>
                  </a:lnTo>
                  <a:lnTo>
                    <a:pt x="600" y="503"/>
                  </a:lnTo>
                  <a:lnTo>
                    <a:pt x="603" y="503"/>
                  </a:lnTo>
                  <a:lnTo>
                    <a:pt x="605" y="503"/>
                  </a:lnTo>
                  <a:lnTo>
                    <a:pt x="609" y="498"/>
                  </a:lnTo>
                  <a:lnTo>
                    <a:pt x="609" y="492"/>
                  </a:lnTo>
                  <a:lnTo>
                    <a:pt x="613" y="488"/>
                  </a:lnTo>
                  <a:lnTo>
                    <a:pt x="615" y="486"/>
                  </a:lnTo>
                  <a:lnTo>
                    <a:pt x="619" y="486"/>
                  </a:lnTo>
                  <a:lnTo>
                    <a:pt x="621" y="492"/>
                  </a:lnTo>
                  <a:lnTo>
                    <a:pt x="624" y="496"/>
                  </a:lnTo>
                  <a:lnTo>
                    <a:pt x="626" y="496"/>
                  </a:lnTo>
                  <a:lnTo>
                    <a:pt x="630" y="498"/>
                  </a:lnTo>
                  <a:lnTo>
                    <a:pt x="632" y="501"/>
                  </a:lnTo>
                  <a:lnTo>
                    <a:pt x="636" y="503"/>
                  </a:lnTo>
                  <a:lnTo>
                    <a:pt x="636" y="507"/>
                  </a:lnTo>
                  <a:lnTo>
                    <a:pt x="638" y="507"/>
                  </a:lnTo>
                  <a:lnTo>
                    <a:pt x="642" y="507"/>
                  </a:lnTo>
                  <a:lnTo>
                    <a:pt x="645" y="501"/>
                  </a:lnTo>
                  <a:lnTo>
                    <a:pt x="645" y="498"/>
                  </a:lnTo>
                  <a:lnTo>
                    <a:pt x="655" y="496"/>
                  </a:lnTo>
                  <a:lnTo>
                    <a:pt x="661" y="494"/>
                  </a:lnTo>
                  <a:lnTo>
                    <a:pt x="663" y="490"/>
                  </a:lnTo>
                  <a:lnTo>
                    <a:pt x="666" y="494"/>
                  </a:lnTo>
                  <a:lnTo>
                    <a:pt x="674" y="496"/>
                  </a:lnTo>
                  <a:lnTo>
                    <a:pt x="678" y="494"/>
                  </a:lnTo>
                  <a:lnTo>
                    <a:pt x="680" y="494"/>
                  </a:lnTo>
                  <a:lnTo>
                    <a:pt x="684" y="494"/>
                  </a:lnTo>
                  <a:lnTo>
                    <a:pt x="689" y="498"/>
                  </a:lnTo>
                  <a:lnTo>
                    <a:pt x="689" y="499"/>
                  </a:lnTo>
                  <a:lnTo>
                    <a:pt x="693" y="499"/>
                  </a:lnTo>
                  <a:lnTo>
                    <a:pt x="693" y="498"/>
                  </a:lnTo>
                  <a:lnTo>
                    <a:pt x="699" y="492"/>
                  </a:lnTo>
                  <a:lnTo>
                    <a:pt x="703" y="488"/>
                  </a:lnTo>
                  <a:lnTo>
                    <a:pt x="703" y="486"/>
                  </a:lnTo>
                  <a:lnTo>
                    <a:pt x="703" y="484"/>
                  </a:lnTo>
                  <a:lnTo>
                    <a:pt x="705" y="484"/>
                  </a:lnTo>
                  <a:lnTo>
                    <a:pt x="714" y="478"/>
                  </a:lnTo>
                  <a:lnTo>
                    <a:pt x="716" y="478"/>
                  </a:lnTo>
                  <a:lnTo>
                    <a:pt x="722" y="478"/>
                  </a:lnTo>
                  <a:lnTo>
                    <a:pt x="731" y="482"/>
                  </a:lnTo>
                  <a:lnTo>
                    <a:pt x="733" y="482"/>
                  </a:lnTo>
                  <a:lnTo>
                    <a:pt x="739" y="482"/>
                  </a:lnTo>
                  <a:lnTo>
                    <a:pt x="741" y="482"/>
                  </a:lnTo>
                  <a:lnTo>
                    <a:pt x="741" y="480"/>
                  </a:lnTo>
                  <a:lnTo>
                    <a:pt x="741" y="459"/>
                  </a:lnTo>
                  <a:lnTo>
                    <a:pt x="745" y="459"/>
                  </a:lnTo>
                  <a:lnTo>
                    <a:pt x="747" y="459"/>
                  </a:lnTo>
                  <a:lnTo>
                    <a:pt x="750" y="459"/>
                  </a:lnTo>
                  <a:lnTo>
                    <a:pt x="750" y="457"/>
                  </a:lnTo>
                  <a:lnTo>
                    <a:pt x="750" y="454"/>
                  </a:lnTo>
                  <a:lnTo>
                    <a:pt x="750" y="452"/>
                  </a:lnTo>
                  <a:lnTo>
                    <a:pt x="752" y="452"/>
                  </a:lnTo>
                  <a:lnTo>
                    <a:pt x="756" y="448"/>
                  </a:lnTo>
                  <a:lnTo>
                    <a:pt x="758" y="448"/>
                  </a:lnTo>
                  <a:lnTo>
                    <a:pt x="762" y="448"/>
                  </a:lnTo>
                  <a:lnTo>
                    <a:pt x="768" y="448"/>
                  </a:lnTo>
                  <a:lnTo>
                    <a:pt x="768" y="452"/>
                  </a:lnTo>
                  <a:lnTo>
                    <a:pt x="771" y="454"/>
                  </a:lnTo>
                  <a:lnTo>
                    <a:pt x="773" y="457"/>
                  </a:lnTo>
                  <a:lnTo>
                    <a:pt x="779" y="463"/>
                  </a:lnTo>
                  <a:lnTo>
                    <a:pt x="783" y="463"/>
                  </a:lnTo>
                  <a:lnTo>
                    <a:pt x="787" y="467"/>
                  </a:lnTo>
                  <a:lnTo>
                    <a:pt x="789" y="469"/>
                  </a:lnTo>
                  <a:lnTo>
                    <a:pt x="789" y="473"/>
                  </a:lnTo>
                  <a:lnTo>
                    <a:pt x="792" y="480"/>
                  </a:lnTo>
                  <a:lnTo>
                    <a:pt x="798" y="488"/>
                  </a:lnTo>
                  <a:lnTo>
                    <a:pt x="800" y="492"/>
                  </a:lnTo>
                  <a:lnTo>
                    <a:pt x="804" y="492"/>
                  </a:lnTo>
                  <a:lnTo>
                    <a:pt x="806" y="492"/>
                  </a:lnTo>
                  <a:lnTo>
                    <a:pt x="821" y="492"/>
                  </a:lnTo>
                  <a:lnTo>
                    <a:pt x="827" y="492"/>
                  </a:lnTo>
                  <a:lnTo>
                    <a:pt x="829" y="494"/>
                  </a:lnTo>
                  <a:lnTo>
                    <a:pt x="825" y="499"/>
                  </a:lnTo>
                  <a:lnTo>
                    <a:pt x="825" y="503"/>
                  </a:lnTo>
                  <a:lnTo>
                    <a:pt x="823" y="505"/>
                  </a:lnTo>
                  <a:lnTo>
                    <a:pt x="827" y="509"/>
                  </a:lnTo>
                  <a:lnTo>
                    <a:pt x="823" y="511"/>
                  </a:lnTo>
                  <a:lnTo>
                    <a:pt x="817" y="517"/>
                  </a:lnTo>
                  <a:lnTo>
                    <a:pt x="812" y="520"/>
                  </a:lnTo>
                  <a:lnTo>
                    <a:pt x="810" y="520"/>
                  </a:lnTo>
                  <a:lnTo>
                    <a:pt x="806" y="515"/>
                  </a:lnTo>
                  <a:lnTo>
                    <a:pt x="804" y="517"/>
                  </a:lnTo>
                  <a:lnTo>
                    <a:pt x="804" y="520"/>
                  </a:lnTo>
                  <a:lnTo>
                    <a:pt x="800" y="520"/>
                  </a:lnTo>
                  <a:lnTo>
                    <a:pt x="800" y="517"/>
                  </a:lnTo>
                  <a:lnTo>
                    <a:pt x="798" y="517"/>
                  </a:lnTo>
                  <a:lnTo>
                    <a:pt x="798" y="520"/>
                  </a:lnTo>
                  <a:lnTo>
                    <a:pt x="800" y="522"/>
                  </a:lnTo>
                  <a:lnTo>
                    <a:pt x="800" y="526"/>
                  </a:lnTo>
                  <a:lnTo>
                    <a:pt x="804" y="528"/>
                  </a:lnTo>
                  <a:lnTo>
                    <a:pt x="806" y="528"/>
                  </a:lnTo>
                  <a:lnTo>
                    <a:pt x="806" y="532"/>
                  </a:lnTo>
                  <a:lnTo>
                    <a:pt x="810" y="528"/>
                  </a:lnTo>
                  <a:lnTo>
                    <a:pt x="812" y="528"/>
                  </a:lnTo>
                  <a:lnTo>
                    <a:pt x="812" y="532"/>
                  </a:lnTo>
                  <a:lnTo>
                    <a:pt x="815" y="532"/>
                  </a:lnTo>
                  <a:lnTo>
                    <a:pt x="815" y="532"/>
                  </a:lnTo>
                  <a:lnTo>
                    <a:pt x="815" y="536"/>
                  </a:lnTo>
                  <a:lnTo>
                    <a:pt x="815" y="538"/>
                  </a:lnTo>
                  <a:lnTo>
                    <a:pt x="815" y="541"/>
                  </a:lnTo>
                  <a:lnTo>
                    <a:pt x="817" y="543"/>
                  </a:lnTo>
                  <a:lnTo>
                    <a:pt x="817" y="553"/>
                  </a:lnTo>
                  <a:lnTo>
                    <a:pt x="821" y="559"/>
                  </a:lnTo>
                  <a:lnTo>
                    <a:pt x="821" y="562"/>
                  </a:lnTo>
                  <a:lnTo>
                    <a:pt x="823" y="562"/>
                  </a:lnTo>
                  <a:lnTo>
                    <a:pt x="827" y="559"/>
                  </a:lnTo>
                  <a:lnTo>
                    <a:pt x="833" y="553"/>
                  </a:lnTo>
                  <a:lnTo>
                    <a:pt x="836" y="557"/>
                  </a:lnTo>
                  <a:lnTo>
                    <a:pt x="836" y="559"/>
                  </a:lnTo>
                  <a:lnTo>
                    <a:pt x="833" y="559"/>
                  </a:lnTo>
                  <a:lnTo>
                    <a:pt x="831" y="562"/>
                  </a:lnTo>
                  <a:lnTo>
                    <a:pt x="831" y="568"/>
                  </a:lnTo>
                  <a:lnTo>
                    <a:pt x="831" y="570"/>
                  </a:lnTo>
                  <a:lnTo>
                    <a:pt x="827" y="574"/>
                  </a:lnTo>
                  <a:lnTo>
                    <a:pt x="827" y="576"/>
                  </a:lnTo>
                  <a:lnTo>
                    <a:pt x="831" y="576"/>
                  </a:lnTo>
                  <a:lnTo>
                    <a:pt x="833" y="576"/>
                  </a:lnTo>
                  <a:lnTo>
                    <a:pt x="838" y="574"/>
                  </a:lnTo>
                  <a:lnTo>
                    <a:pt x="842" y="574"/>
                  </a:lnTo>
                  <a:lnTo>
                    <a:pt x="844" y="574"/>
                  </a:lnTo>
                  <a:lnTo>
                    <a:pt x="848" y="574"/>
                  </a:lnTo>
                  <a:lnTo>
                    <a:pt x="848" y="576"/>
                  </a:lnTo>
                  <a:lnTo>
                    <a:pt x="852" y="576"/>
                  </a:lnTo>
                  <a:lnTo>
                    <a:pt x="852" y="574"/>
                  </a:lnTo>
                  <a:lnTo>
                    <a:pt x="854" y="574"/>
                  </a:lnTo>
                  <a:lnTo>
                    <a:pt x="854" y="576"/>
                  </a:lnTo>
                  <a:lnTo>
                    <a:pt x="852" y="578"/>
                  </a:lnTo>
                  <a:lnTo>
                    <a:pt x="852" y="580"/>
                  </a:lnTo>
                  <a:lnTo>
                    <a:pt x="854" y="587"/>
                  </a:lnTo>
                  <a:lnTo>
                    <a:pt x="854" y="589"/>
                  </a:lnTo>
                  <a:lnTo>
                    <a:pt x="850" y="593"/>
                  </a:lnTo>
                  <a:lnTo>
                    <a:pt x="848" y="599"/>
                  </a:lnTo>
                  <a:lnTo>
                    <a:pt x="848" y="601"/>
                  </a:lnTo>
                  <a:lnTo>
                    <a:pt x="848" y="604"/>
                  </a:lnTo>
                  <a:lnTo>
                    <a:pt x="848" y="606"/>
                  </a:lnTo>
                  <a:lnTo>
                    <a:pt x="848" y="610"/>
                  </a:lnTo>
                  <a:lnTo>
                    <a:pt x="842" y="612"/>
                  </a:lnTo>
                  <a:lnTo>
                    <a:pt x="838" y="614"/>
                  </a:lnTo>
                  <a:lnTo>
                    <a:pt x="836" y="618"/>
                  </a:lnTo>
                  <a:lnTo>
                    <a:pt x="833" y="618"/>
                  </a:lnTo>
                  <a:lnTo>
                    <a:pt x="838" y="622"/>
                  </a:lnTo>
                  <a:lnTo>
                    <a:pt x="838" y="623"/>
                  </a:lnTo>
                  <a:lnTo>
                    <a:pt x="833" y="627"/>
                  </a:lnTo>
                  <a:lnTo>
                    <a:pt x="833" y="633"/>
                  </a:lnTo>
                  <a:lnTo>
                    <a:pt x="836" y="637"/>
                  </a:lnTo>
                  <a:lnTo>
                    <a:pt x="838" y="639"/>
                  </a:lnTo>
                  <a:lnTo>
                    <a:pt x="842" y="643"/>
                  </a:lnTo>
                  <a:lnTo>
                    <a:pt x="836" y="648"/>
                  </a:lnTo>
                  <a:lnTo>
                    <a:pt x="833" y="650"/>
                  </a:lnTo>
                  <a:lnTo>
                    <a:pt x="831" y="648"/>
                  </a:lnTo>
                  <a:lnTo>
                    <a:pt x="827" y="650"/>
                  </a:lnTo>
                  <a:lnTo>
                    <a:pt x="825" y="652"/>
                  </a:lnTo>
                  <a:lnTo>
                    <a:pt x="825" y="660"/>
                  </a:lnTo>
                  <a:lnTo>
                    <a:pt x="823" y="662"/>
                  </a:lnTo>
                  <a:lnTo>
                    <a:pt x="817" y="656"/>
                  </a:lnTo>
                  <a:lnTo>
                    <a:pt x="812" y="652"/>
                  </a:lnTo>
                  <a:lnTo>
                    <a:pt x="808" y="650"/>
                  </a:lnTo>
                  <a:lnTo>
                    <a:pt x="806" y="650"/>
                  </a:lnTo>
                  <a:lnTo>
                    <a:pt x="802" y="650"/>
                  </a:lnTo>
                  <a:lnTo>
                    <a:pt x="800" y="652"/>
                  </a:lnTo>
                  <a:lnTo>
                    <a:pt x="800" y="656"/>
                  </a:lnTo>
                  <a:lnTo>
                    <a:pt x="802" y="656"/>
                  </a:lnTo>
                  <a:lnTo>
                    <a:pt x="806" y="656"/>
                  </a:lnTo>
                  <a:lnTo>
                    <a:pt x="806" y="658"/>
                  </a:lnTo>
                  <a:lnTo>
                    <a:pt x="806" y="662"/>
                  </a:lnTo>
                  <a:lnTo>
                    <a:pt x="802" y="664"/>
                  </a:lnTo>
                  <a:lnTo>
                    <a:pt x="800" y="667"/>
                  </a:lnTo>
                  <a:lnTo>
                    <a:pt x="800" y="671"/>
                  </a:lnTo>
                  <a:lnTo>
                    <a:pt x="796" y="671"/>
                  </a:lnTo>
                  <a:lnTo>
                    <a:pt x="796" y="673"/>
                  </a:lnTo>
                  <a:lnTo>
                    <a:pt x="794" y="671"/>
                  </a:lnTo>
                  <a:lnTo>
                    <a:pt x="787" y="671"/>
                  </a:lnTo>
                  <a:lnTo>
                    <a:pt x="785" y="673"/>
                  </a:lnTo>
                  <a:lnTo>
                    <a:pt x="785" y="677"/>
                  </a:lnTo>
                  <a:lnTo>
                    <a:pt x="787" y="679"/>
                  </a:lnTo>
                  <a:lnTo>
                    <a:pt x="787" y="683"/>
                  </a:lnTo>
                  <a:lnTo>
                    <a:pt x="792" y="683"/>
                  </a:lnTo>
                  <a:lnTo>
                    <a:pt x="796" y="684"/>
                  </a:lnTo>
                  <a:lnTo>
                    <a:pt x="796" y="690"/>
                  </a:lnTo>
                  <a:lnTo>
                    <a:pt x="791" y="694"/>
                  </a:lnTo>
                  <a:lnTo>
                    <a:pt x="785" y="696"/>
                  </a:lnTo>
                  <a:lnTo>
                    <a:pt x="781" y="700"/>
                  </a:lnTo>
                  <a:lnTo>
                    <a:pt x="781" y="705"/>
                  </a:lnTo>
                  <a:lnTo>
                    <a:pt x="781" y="711"/>
                  </a:lnTo>
                  <a:lnTo>
                    <a:pt x="781" y="715"/>
                  </a:lnTo>
                  <a:lnTo>
                    <a:pt x="781" y="717"/>
                  </a:lnTo>
                  <a:lnTo>
                    <a:pt x="781" y="717"/>
                  </a:lnTo>
                  <a:lnTo>
                    <a:pt x="785" y="717"/>
                  </a:lnTo>
                  <a:lnTo>
                    <a:pt x="787" y="717"/>
                  </a:lnTo>
                  <a:lnTo>
                    <a:pt x="791" y="715"/>
                  </a:lnTo>
                  <a:lnTo>
                    <a:pt x="792" y="715"/>
                  </a:lnTo>
                  <a:lnTo>
                    <a:pt x="796" y="717"/>
                  </a:lnTo>
                  <a:lnTo>
                    <a:pt x="796" y="721"/>
                  </a:lnTo>
                  <a:lnTo>
                    <a:pt x="796" y="723"/>
                  </a:lnTo>
                  <a:lnTo>
                    <a:pt x="796" y="726"/>
                  </a:lnTo>
                  <a:lnTo>
                    <a:pt x="792" y="726"/>
                  </a:lnTo>
                  <a:lnTo>
                    <a:pt x="791" y="726"/>
                  </a:lnTo>
                  <a:lnTo>
                    <a:pt x="781" y="732"/>
                  </a:lnTo>
                  <a:lnTo>
                    <a:pt x="781" y="732"/>
                  </a:lnTo>
                  <a:lnTo>
                    <a:pt x="777" y="734"/>
                  </a:lnTo>
                  <a:lnTo>
                    <a:pt x="777" y="738"/>
                  </a:lnTo>
                  <a:lnTo>
                    <a:pt x="777" y="740"/>
                  </a:lnTo>
                  <a:lnTo>
                    <a:pt x="777" y="744"/>
                  </a:lnTo>
                  <a:lnTo>
                    <a:pt x="781" y="751"/>
                  </a:lnTo>
                  <a:lnTo>
                    <a:pt x="781" y="761"/>
                  </a:lnTo>
                  <a:lnTo>
                    <a:pt x="781" y="767"/>
                  </a:lnTo>
                  <a:lnTo>
                    <a:pt x="779" y="770"/>
                  </a:lnTo>
                  <a:lnTo>
                    <a:pt x="777" y="776"/>
                  </a:lnTo>
                  <a:lnTo>
                    <a:pt x="773" y="776"/>
                  </a:lnTo>
                  <a:lnTo>
                    <a:pt x="771" y="772"/>
                  </a:lnTo>
                  <a:lnTo>
                    <a:pt x="768" y="770"/>
                  </a:lnTo>
                  <a:lnTo>
                    <a:pt x="768" y="767"/>
                  </a:lnTo>
                  <a:lnTo>
                    <a:pt x="768" y="765"/>
                  </a:lnTo>
                  <a:lnTo>
                    <a:pt x="768" y="761"/>
                  </a:lnTo>
                  <a:lnTo>
                    <a:pt x="762" y="761"/>
                  </a:lnTo>
                  <a:lnTo>
                    <a:pt x="760" y="761"/>
                  </a:lnTo>
                  <a:lnTo>
                    <a:pt x="756" y="765"/>
                  </a:lnTo>
                  <a:lnTo>
                    <a:pt x="754" y="765"/>
                  </a:lnTo>
                  <a:lnTo>
                    <a:pt x="750" y="761"/>
                  </a:lnTo>
                  <a:lnTo>
                    <a:pt x="749" y="761"/>
                  </a:lnTo>
                  <a:lnTo>
                    <a:pt x="749" y="765"/>
                  </a:lnTo>
                  <a:lnTo>
                    <a:pt x="749" y="767"/>
                  </a:lnTo>
                  <a:lnTo>
                    <a:pt x="745" y="770"/>
                  </a:lnTo>
                  <a:lnTo>
                    <a:pt x="739" y="780"/>
                  </a:lnTo>
                  <a:lnTo>
                    <a:pt x="735" y="786"/>
                  </a:lnTo>
                  <a:lnTo>
                    <a:pt x="735" y="789"/>
                  </a:lnTo>
                  <a:lnTo>
                    <a:pt x="735" y="791"/>
                  </a:lnTo>
                  <a:lnTo>
                    <a:pt x="735" y="795"/>
                  </a:lnTo>
                  <a:lnTo>
                    <a:pt x="731" y="797"/>
                  </a:lnTo>
                  <a:lnTo>
                    <a:pt x="729" y="797"/>
                  </a:lnTo>
                  <a:lnTo>
                    <a:pt x="726" y="807"/>
                  </a:lnTo>
                  <a:lnTo>
                    <a:pt x="720" y="812"/>
                  </a:lnTo>
                  <a:lnTo>
                    <a:pt x="718" y="816"/>
                  </a:lnTo>
                  <a:lnTo>
                    <a:pt x="714" y="816"/>
                  </a:lnTo>
                  <a:lnTo>
                    <a:pt x="708" y="812"/>
                  </a:lnTo>
                  <a:lnTo>
                    <a:pt x="703" y="812"/>
                  </a:lnTo>
                  <a:lnTo>
                    <a:pt x="699" y="812"/>
                  </a:lnTo>
                  <a:lnTo>
                    <a:pt x="691" y="812"/>
                  </a:lnTo>
                  <a:lnTo>
                    <a:pt x="689" y="812"/>
                  </a:lnTo>
                  <a:lnTo>
                    <a:pt x="687" y="809"/>
                  </a:lnTo>
                  <a:lnTo>
                    <a:pt x="687" y="807"/>
                  </a:lnTo>
                  <a:lnTo>
                    <a:pt x="689" y="805"/>
                  </a:lnTo>
                  <a:lnTo>
                    <a:pt x="689" y="803"/>
                  </a:lnTo>
                  <a:lnTo>
                    <a:pt x="687" y="799"/>
                  </a:lnTo>
                  <a:lnTo>
                    <a:pt x="684" y="797"/>
                  </a:lnTo>
                  <a:lnTo>
                    <a:pt x="687" y="793"/>
                  </a:lnTo>
                  <a:lnTo>
                    <a:pt x="687" y="791"/>
                  </a:lnTo>
                  <a:lnTo>
                    <a:pt x="684" y="788"/>
                  </a:lnTo>
                  <a:lnTo>
                    <a:pt x="682" y="788"/>
                  </a:lnTo>
                  <a:lnTo>
                    <a:pt x="678" y="788"/>
                  </a:lnTo>
                  <a:lnTo>
                    <a:pt x="676" y="791"/>
                  </a:lnTo>
                  <a:lnTo>
                    <a:pt x="672" y="797"/>
                  </a:lnTo>
                  <a:lnTo>
                    <a:pt x="672" y="803"/>
                  </a:lnTo>
                  <a:lnTo>
                    <a:pt x="670" y="805"/>
                  </a:lnTo>
                  <a:lnTo>
                    <a:pt x="666" y="805"/>
                  </a:lnTo>
                  <a:lnTo>
                    <a:pt x="665" y="805"/>
                  </a:lnTo>
                  <a:lnTo>
                    <a:pt x="659" y="805"/>
                  </a:lnTo>
                  <a:lnTo>
                    <a:pt x="659" y="809"/>
                  </a:lnTo>
                  <a:lnTo>
                    <a:pt x="657" y="814"/>
                  </a:lnTo>
                  <a:lnTo>
                    <a:pt x="655" y="814"/>
                  </a:lnTo>
                  <a:lnTo>
                    <a:pt x="655" y="816"/>
                  </a:lnTo>
                  <a:lnTo>
                    <a:pt x="651" y="816"/>
                  </a:lnTo>
                  <a:lnTo>
                    <a:pt x="651" y="814"/>
                  </a:lnTo>
                  <a:lnTo>
                    <a:pt x="649" y="809"/>
                  </a:lnTo>
                  <a:lnTo>
                    <a:pt x="645" y="807"/>
                  </a:lnTo>
                  <a:lnTo>
                    <a:pt x="644" y="809"/>
                  </a:lnTo>
                  <a:lnTo>
                    <a:pt x="640" y="805"/>
                  </a:lnTo>
                  <a:lnTo>
                    <a:pt x="640" y="801"/>
                  </a:lnTo>
                  <a:lnTo>
                    <a:pt x="634" y="795"/>
                  </a:lnTo>
                  <a:lnTo>
                    <a:pt x="634" y="791"/>
                  </a:lnTo>
                  <a:lnTo>
                    <a:pt x="630" y="786"/>
                  </a:lnTo>
                  <a:lnTo>
                    <a:pt x="630" y="784"/>
                  </a:lnTo>
                  <a:lnTo>
                    <a:pt x="634" y="774"/>
                  </a:lnTo>
                  <a:lnTo>
                    <a:pt x="630" y="772"/>
                  </a:lnTo>
                  <a:lnTo>
                    <a:pt x="634" y="763"/>
                  </a:lnTo>
                  <a:lnTo>
                    <a:pt x="634" y="761"/>
                  </a:lnTo>
                  <a:lnTo>
                    <a:pt x="638" y="759"/>
                  </a:lnTo>
                  <a:lnTo>
                    <a:pt x="638" y="751"/>
                  </a:lnTo>
                  <a:lnTo>
                    <a:pt x="634" y="747"/>
                  </a:lnTo>
                  <a:lnTo>
                    <a:pt x="632" y="747"/>
                  </a:lnTo>
                  <a:lnTo>
                    <a:pt x="628" y="746"/>
                  </a:lnTo>
                  <a:lnTo>
                    <a:pt x="624" y="742"/>
                  </a:lnTo>
                  <a:lnTo>
                    <a:pt x="619" y="742"/>
                  </a:lnTo>
                  <a:lnTo>
                    <a:pt x="617" y="746"/>
                  </a:lnTo>
                  <a:lnTo>
                    <a:pt x="611" y="742"/>
                  </a:lnTo>
                  <a:lnTo>
                    <a:pt x="607" y="742"/>
                  </a:lnTo>
                  <a:lnTo>
                    <a:pt x="602" y="742"/>
                  </a:lnTo>
                  <a:lnTo>
                    <a:pt x="600" y="744"/>
                  </a:lnTo>
                  <a:lnTo>
                    <a:pt x="596" y="744"/>
                  </a:lnTo>
                  <a:lnTo>
                    <a:pt x="592" y="747"/>
                  </a:lnTo>
                  <a:lnTo>
                    <a:pt x="592" y="749"/>
                  </a:lnTo>
                  <a:lnTo>
                    <a:pt x="592" y="753"/>
                  </a:lnTo>
                  <a:lnTo>
                    <a:pt x="592" y="755"/>
                  </a:lnTo>
                  <a:lnTo>
                    <a:pt x="596" y="755"/>
                  </a:lnTo>
                  <a:lnTo>
                    <a:pt x="602" y="763"/>
                  </a:lnTo>
                  <a:lnTo>
                    <a:pt x="605" y="768"/>
                  </a:lnTo>
                  <a:lnTo>
                    <a:pt x="605" y="770"/>
                  </a:lnTo>
                  <a:lnTo>
                    <a:pt x="611" y="780"/>
                  </a:lnTo>
                  <a:lnTo>
                    <a:pt x="613" y="786"/>
                  </a:lnTo>
                  <a:lnTo>
                    <a:pt x="613" y="789"/>
                  </a:lnTo>
                  <a:lnTo>
                    <a:pt x="611" y="789"/>
                  </a:lnTo>
                  <a:lnTo>
                    <a:pt x="602" y="788"/>
                  </a:lnTo>
                  <a:lnTo>
                    <a:pt x="598" y="791"/>
                  </a:lnTo>
                  <a:lnTo>
                    <a:pt x="592" y="793"/>
                  </a:lnTo>
                  <a:lnTo>
                    <a:pt x="588" y="797"/>
                  </a:lnTo>
                  <a:lnTo>
                    <a:pt x="582" y="803"/>
                  </a:lnTo>
                  <a:lnTo>
                    <a:pt x="581" y="805"/>
                  </a:lnTo>
                  <a:lnTo>
                    <a:pt x="581" y="807"/>
                  </a:lnTo>
                  <a:lnTo>
                    <a:pt x="577" y="807"/>
                  </a:lnTo>
                  <a:lnTo>
                    <a:pt x="575" y="805"/>
                  </a:lnTo>
                  <a:lnTo>
                    <a:pt x="571" y="805"/>
                  </a:lnTo>
                  <a:lnTo>
                    <a:pt x="569" y="807"/>
                  </a:lnTo>
                  <a:lnTo>
                    <a:pt x="565" y="807"/>
                  </a:lnTo>
                  <a:lnTo>
                    <a:pt x="563" y="809"/>
                  </a:lnTo>
                  <a:lnTo>
                    <a:pt x="560" y="810"/>
                  </a:lnTo>
                  <a:lnTo>
                    <a:pt x="560" y="814"/>
                  </a:lnTo>
                  <a:lnTo>
                    <a:pt x="563" y="816"/>
                  </a:lnTo>
                  <a:lnTo>
                    <a:pt x="563" y="820"/>
                  </a:lnTo>
                  <a:lnTo>
                    <a:pt x="563" y="822"/>
                  </a:lnTo>
                  <a:lnTo>
                    <a:pt x="563" y="826"/>
                  </a:lnTo>
                  <a:lnTo>
                    <a:pt x="560" y="828"/>
                  </a:lnTo>
                  <a:lnTo>
                    <a:pt x="556" y="837"/>
                  </a:lnTo>
                  <a:lnTo>
                    <a:pt x="560" y="841"/>
                  </a:lnTo>
                  <a:lnTo>
                    <a:pt x="561" y="843"/>
                  </a:lnTo>
                  <a:lnTo>
                    <a:pt x="565" y="847"/>
                  </a:lnTo>
                  <a:lnTo>
                    <a:pt x="561" y="847"/>
                  </a:lnTo>
                  <a:lnTo>
                    <a:pt x="560" y="849"/>
                  </a:lnTo>
                  <a:lnTo>
                    <a:pt x="560" y="852"/>
                  </a:lnTo>
                  <a:lnTo>
                    <a:pt x="561" y="862"/>
                  </a:lnTo>
                  <a:lnTo>
                    <a:pt x="561" y="868"/>
                  </a:lnTo>
                  <a:lnTo>
                    <a:pt x="561" y="870"/>
                  </a:lnTo>
                  <a:lnTo>
                    <a:pt x="560" y="875"/>
                  </a:lnTo>
                  <a:lnTo>
                    <a:pt x="560" y="879"/>
                  </a:lnTo>
                  <a:lnTo>
                    <a:pt x="561" y="879"/>
                  </a:lnTo>
                  <a:lnTo>
                    <a:pt x="561" y="881"/>
                  </a:lnTo>
                  <a:lnTo>
                    <a:pt x="561" y="885"/>
                  </a:lnTo>
                  <a:lnTo>
                    <a:pt x="560" y="887"/>
                  </a:lnTo>
                  <a:lnTo>
                    <a:pt x="556" y="892"/>
                  </a:lnTo>
                  <a:lnTo>
                    <a:pt x="554" y="898"/>
                  </a:lnTo>
                  <a:lnTo>
                    <a:pt x="552" y="902"/>
                  </a:lnTo>
                  <a:lnTo>
                    <a:pt x="550" y="906"/>
                  </a:lnTo>
                  <a:lnTo>
                    <a:pt x="546" y="912"/>
                  </a:lnTo>
                  <a:lnTo>
                    <a:pt x="542" y="917"/>
                  </a:lnTo>
                  <a:lnTo>
                    <a:pt x="540" y="919"/>
                  </a:lnTo>
                  <a:lnTo>
                    <a:pt x="540" y="923"/>
                  </a:lnTo>
                  <a:lnTo>
                    <a:pt x="537" y="929"/>
                  </a:lnTo>
                  <a:lnTo>
                    <a:pt x="537" y="931"/>
                  </a:lnTo>
                  <a:lnTo>
                    <a:pt x="537" y="936"/>
                  </a:lnTo>
                  <a:lnTo>
                    <a:pt x="542" y="940"/>
                  </a:lnTo>
                  <a:lnTo>
                    <a:pt x="542" y="942"/>
                  </a:lnTo>
                  <a:lnTo>
                    <a:pt x="542" y="944"/>
                  </a:lnTo>
                  <a:lnTo>
                    <a:pt x="537" y="950"/>
                  </a:lnTo>
                  <a:lnTo>
                    <a:pt x="531" y="950"/>
                  </a:lnTo>
                  <a:lnTo>
                    <a:pt x="529" y="948"/>
                  </a:lnTo>
                  <a:lnTo>
                    <a:pt x="525" y="952"/>
                  </a:lnTo>
                  <a:lnTo>
                    <a:pt x="523" y="957"/>
                  </a:lnTo>
                  <a:lnTo>
                    <a:pt x="523" y="959"/>
                  </a:lnTo>
                  <a:lnTo>
                    <a:pt x="525" y="963"/>
                  </a:lnTo>
                  <a:lnTo>
                    <a:pt x="525" y="969"/>
                  </a:lnTo>
                  <a:lnTo>
                    <a:pt x="521" y="971"/>
                  </a:lnTo>
                  <a:lnTo>
                    <a:pt x="519" y="976"/>
                  </a:lnTo>
                  <a:lnTo>
                    <a:pt x="516" y="982"/>
                  </a:lnTo>
                  <a:lnTo>
                    <a:pt x="514" y="982"/>
                  </a:lnTo>
                  <a:lnTo>
                    <a:pt x="508" y="986"/>
                  </a:lnTo>
                  <a:lnTo>
                    <a:pt x="508" y="988"/>
                  </a:lnTo>
                  <a:lnTo>
                    <a:pt x="508" y="990"/>
                  </a:lnTo>
                  <a:lnTo>
                    <a:pt x="506" y="990"/>
                  </a:lnTo>
                  <a:lnTo>
                    <a:pt x="500" y="990"/>
                  </a:lnTo>
                  <a:lnTo>
                    <a:pt x="498" y="992"/>
                  </a:lnTo>
                  <a:lnTo>
                    <a:pt x="498" y="996"/>
                  </a:lnTo>
                  <a:lnTo>
                    <a:pt x="498" y="1001"/>
                  </a:lnTo>
                  <a:lnTo>
                    <a:pt x="498" y="1003"/>
                  </a:lnTo>
                  <a:lnTo>
                    <a:pt x="498" y="1007"/>
                  </a:lnTo>
                  <a:lnTo>
                    <a:pt x="495" y="1009"/>
                  </a:lnTo>
                  <a:lnTo>
                    <a:pt x="489" y="1009"/>
                  </a:lnTo>
                  <a:lnTo>
                    <a:pt x="485" y="1005"/>
                  </a:lnTo>
                  <a:lnTo>
                    <a:pt x="483" y="1005"/>
                  </a:lnTo>
                  <a:lnTo>
                    <a:pt x="479" y="1005"/>
                  </a:lnTo>
                  <a:lnTo>
                    <a:pt x="474" y="1009"/>
                  </a:lnTo>
                  <a:lnTo>
                    <a:pt x="472" y="1011"/>
                  </a:lnTo>
                  <a:lnTo>
                    <a:pt x="468" y="1011"/>
                  </a:lnTo>
                  <a:lnTo>
                    <a:pt x="472" y="1016"/>
                  </a:lnTo>
                  <a:lnTo>
                    <a:pt x="474" y="1020"/>
                  </a:lnTo>
                  <a:lnTo>
                    <a:pt x="474" y="1026"/>
                  </a:lnTo>
                  <a:lnTo>
                    <a:pt x="472" y="1028"/>
                  </a:lnTo>
                  <a:lnTo>
                    <a:pt x="468" y="1032"/>
                  </a:lnTo>
                  <a:lnTo>
                    <a:pt x="468" y="1034"/>
                  </a:lnTo>
                  <a:lnTo>
                    <a:pt x="468" y="1036"/>
                  </a:lnTo>
                  <a:lnTo>
                    <a:pt x="462" y="1037"/>
                  </a:lnTo>
                  <a:lnTo>
                    <a:pt x="458" y="1037"/>
                  </a:lnTo>
                  <a:lnTo>
                    <a:pt x="453" y="1041"/>
                  </a:lnTo>
                  <a:lnTo>
                    <a:pt x="443" y="1043"/>
                  </a:lnTo>
                  <a:lnTo>
                    <a:pt x="437" y="1043"/>
                  </a:lnTo>
                  <a:lnTo>
                    <a:pt x="435" y="1043"/>
                  </a:lnTo>
                  <a:lnTo>
                    <a:pt x="432" y="1043"/>
                  </a:lnTo>
                  <a:lnTo>
                    <a:pt x="430" y="1043"/>
                  </a:lnTo>
                  <a:lnTo>
                    <a:pt x="424" y="1039"/>
                  </a:lnTo>
                  <a:lnTo>
                    <a:pt x="420" y="1039"/>
                  </a:lnTo>
                  <a:lnTo>
                    <a:pt x="414" y="1045"/>
                  </a:lnTo>
                  <a:lnTo>
                    <a:pt x="411" y="1047"/>
                  </a:lnTo>
                  <a:lnTo>
                    <a:pt x="407" y="1045"/>
                  </a:lnTo>
                  <a:lnTo>
                    <a:pt x="405" y="1045"/>
                  </a:lnTo>
                  <a:lnTo>
                    <a:pt x="405" y="1047"/>
                  </a:lnTo>
                  <a:lnTo>
                    <a:pt x="401" y="1047"/>
                  </a:lnTo>
                  <a:lnTo>
                    <a:pt x="399" y="1041"/>
                  </a:lnTo>
                  <a:lnTo>
                    <a:pt x="390" y="1034"/>
                  </a:lnTo>
                  <a:lnTo>
                    <a:pt x="388" y="1032"/>
                  </a:lnTo>
                  <a:lnTo>
                    <a:pt x="384" y="1034"/>
                  </a:lnTo>
                  <a:lnTo>
                    <a:pt x="382" y="1036"/>
                  </a:lnTo>
                  <a:lnTo>
                    <a:pt x="378" y="1036"/>
                  </a:lnTo>
                  <a:lnTo>
                    <a:pt x="372" y="1032"/>
                  </a:lnTo>
                  <a:lnTo>
                    <a:pt x="371" y="1034"/>
                  </a:lnTo>
                  <a:lnTo>
                    <a:pt x="369" y="1036"/>
                  </a:lnTo>
                  <a:lnTo>
                    <a:pt x="367" y="1036"/>
                  </a:lnTo>
                  <a:lnTo>
                    <a:pt x="363" y="1036"/>
                  </a:lnTo>
                  <a:lnTo>
                    <a:pt x="361" y="1037"/>
                  </a:lnTo>
                  <a:lnTo>
                    <a:pt x="361" y="1039"/>
                  </a:lnTo>
                  <a:lnTo>
                    <a:pt x="357" y="1043"/>
                  </a:lnTo>
                  <a:lnTo>
                    <a:pt x="353" y="1043"/>
                  </a:lnTo>
                  <a:lnTo>
                    <a:pt x="351" y="1045"/>
                  </a:lnTo>
                  <a:lnTo>
                    <a:pt x="342" y="1045"/>
                  </a:lnTo>
                  <a:lnTo>
                    <a:pt x="340" y="1043"/>
                  </a:lnTo>
                  <a:lnTo>
                    <a:pt x="340" y="1039"/>
                  </a:lnTo>
                  <a:lnTo>
                    <a:pt x="340" y="1037"/>
                  </a:lnTo>
                  <a:lnTo>
                    <a:pt x="336" y="1032"/>
                  </a:lnTo>
                  <a:lnTo>
                    <a:pt x="334" y="1030"/>
                  </a:lnTo>
                  <a:lnTo>
                    <a:pt x="330" y="1030"/>
                  </a:lnTo>
                  <a:lnTo>
                    <a:pt x="325" y="1032"/>
                  </a:lnTo>
                  <a:lnTo>
                    <a:pt x="323" y="1036"/>
                  </a:lnTo>
                  <a:lnTo>
                    <a:pt x="321" y="1036"/>
                  </a:lnTo>
                  <a:lnTo>
                    <a:pt x="321" y="1039"/>
                  </a:lnTo>
                  <a:lnTo>
                    <a:pt x="319" y="1041"/>
                  </a:lnTo>
                  <a:lnTo>
                    <a:pt x="315" y="1041"/>
                  </a:lnTo>
                  <a:lnTo>
                    <a:pt x="313" y="1041"/>
                  </a:lnTo>
                  <a:lnTo>
                    <a:pt x="313" y="1045"/>
                  </a:lnTo>
                  <a:lnTo>
                    <a:pt x="313" y="1053"/>
                  </a:lnTo>
                  <a:lnTo>
                    <a:pt x="306" y="1057"/>
                  </a:lnTo>
                  <a:lnTo>
                    <a:pt x="304" y="1055"/>
                  </a:lnTo>
                  <a:lnTo>
                    <a:pt x="304" y="1064"/>
                  </a:lnTo>
                  <a:lnTo>
                    <a:pt x="300" y="1066"/>
                  </a:lnTo>
                  <a:lnTo>
                    <a:pt x="300" y="1076"/>
                  </a:lnTo>
                  <a:lnTo>
                    <a:pt x="298" y="1081"/>
                  </a:lnTo>
                  <a:lnTo>
                    <a:pt x="294" y="1081"/>
                  </a:lnTo>
                  <a:lnTo>
                    <a:pt x="292" y="1081"/>
                  </a:lnTo>
                  <a:lnTo>
                    <a:pt x="294" y="1081"/>
                  </a:lnTo>
                  <a:lnTo>
                    <a:pt x="294" y="1078"/>
                  </a:lnTo>
                  <a:lnTo>
                    <a:pt x="292" y="1078"/>
                  </a:lnTo>
                  <a:lnTo>
                    <a:pt x="287" y="1076"/>
                  </a:lnTo>
                  <a:lnTo>
                    <a:pt x="283" y="1076"/>
                  </a:lnTo>
                  <a:lnTo>
                    <a:pt x="277" y="1076"/>
                  </a:lnTo>
                  <a:lnTo>
                    <a:pt x="277" y="1072"/>
                  </a:lnTo>
                  <a:lnTo>
                    <a:pt x="273" y="1072"/>
                  </a:lnTo>
                  <a:lnTo>
                    <a:pt x="266" y="1068"/>
                  </a:lnTo>
                  <a:lnTo>
                    <a:pt x="260" y="1068"/>
                  </a:lnTo>
                  <a:lnTo>
                    <a:pt x="241" y="1066"/>
                  </a:lnTo>
                  <a:lnTo>
                    <a:pt x="239" y="1064"/>
                  </a:lnTo>
                  <a:lnTo>
                    <a:pt x="239" y="1058"/>
                  </a:lnTo>
                  <a:lnTo>
                    <a:pt x="239" y="1053"/>
                  </a:lnTo>
                  <a:lnTo>
                    <a:pt x="243" y="1041"/>
                  </a:lnTo>
                  <a:lnTo>
                    <a:pt x="245" y="1039"/>
                  </a:lnTo>
                  <a:lnTo>
                    <a:pt x="243" y="1039"/>
                  </a:lnTo>
                  <a:lnTo>
                    <a:pt x="237" y="1039"/>
                  </a:lnTo>
                  <a:lnTo>
                    <a:pt x="233" y="1039"/>
                  </a:lnTo>
                  <a:lnTo>
                    <a:pt x="229" y="1041"/>
                  </a:lnTo>
                  <a:lnTo>
                    <a:pt x="220" y="1041"/>
                  </a:lnTo>
                  <a:lnTo>
                    <a:pt x="224" y="1045"/>
                  </a:lnTo>
                  <a:lnTo>
                    <a:pt x="224" y="1047"/>
                  </a:lnTo>
                  <a:lnTo>
                    <a:pt x="220" y="1047"/>
                  </a:lnTo>
                  <a:lnTo>
                    <a:pt x="214" y="1053"/>
                  </a:lnTo>
                  <a:lnTo>
                    <a:pt x="212" y="1057"/>
                  </a:lnTo>
                  <a:lnTo>
                    <a:pt x="212" y="1053"/>
                  </a:lnTo>
                  <a:lnTo>
                    <a:pt x="208" y="1049"/>
                  </a:lnTo>
                  <a:lnTo>
                    <a:pt x="208" y="1043"/>
                  </a:lnTo>
                  <a:lnTo>
                    <a:pt x="206" y="1041"/>
                  </a:lnTo>
                  <a:lnTo>
                    <a:pt x="197" y="1037"/>
                  </a:lnTo>
                  <a:lnTo>
                    <a:pt x="195" y="1037"/>
                  </a:lnTo>
                  <a:lnTo>
                    <a:pt x="191" y="1037"/>
                  </a:lnTo>
                  <a:lnTo>
                    <a:pt x="189" y="1041"/>
                  </a:lnTo>
                  <a:lnTo>
                    <a:pt x="185" y="1041"/>
                  </a:lnTo>
                  <a:lnTo>
                    <a:pt x="189" y="1043"/>
                  </a:lnTo>
                  <a:lnTo>
                    <a:pt x="189" y="1047"/>
                  </a:lnTo>
                  <a:lnTo>
                    <a:pt x="185" y="1047"/>
                  </a:lnTo>
                  <a:lnTo>
                    <a:pt x="183" y="1047"/>
                  </a:lnTo>
                  <a:lnTo>
                    <a:pt x="183" y="1043"/>
                  </a:lnTo>
                  <a:lnTo>
                    <a:pt x="180" y="1041"/>
                  </a:lnTo>
                  <a:lnTo>
                    <a:pt x="176" y="1037"/>
                  </a:lnTo>
                  <a:lnTo>
                    <a:pt x="174" y="1039"/>
                  </a:lnTo>
                  <a:lnTo>
                    <a:pt x="170" y="1039"/>
                  </a:lnTo>
                  <a:lnTo>
                    <a:pt x="170" y="1043"/>
                  </a:lnTo>
                  <a:lnTo>
                    <a:pt x="168" y="1045"/>
                  </a:lnTo>
                  <a:lnTo>
                    <a:pt x="170" y="1055"/>
                  </a:lnTo>
                  <a:lnTo>
                    <a:pt x="170" y="1060"/>
                  </a:lnTo>
                  <a:lnTo>
                    <a:pt x="170" y="1066"/>
                  </a:lnTo>
                  <a:lnTo>
                    <a:pt x="170" y="1070"/>
                  </a:lnTo>
                  <a:lnTo>
                    <a:pt x="166" y="1078"/>
                  </a:lnTo>
                  <a:lnTo>
                    <a:pt x="164" y="1079"/>
                  </a:lnTo>
                  <a:lnTo>
                    <a:pt x="161" y="1083"/>
                  </a:lnTo>
                  <a:lnTo>
                    <a:pt x="159" y="1083"/>
                  </a:lnTo>
                  <a:lnTo>
                    <a:pt x="155" y="1083"/>
                  </a:lnTo>
                  <a:lnTo>
                    <a:pt x="143" y="1089"/>
                  </a:lnTo>
                  <a:lnTo>
                    <a:pt x="141" y="1093"/>
                  </a:lnTo>
                  <a:lnTo>
                    <a:pt x="141" y="1095"/>
                  </a:lnTo>
                  <a:lnTo>
                    <a:pt x="141" y="1100"/>
                  </a:lnTo>
                  <a:lnTo>
                    <a:pt x="138" y="1100"/>
                  </a:lnTo>
                  <a:lnTo>
                    <a:pt x="138" y="1100"/>
                  </a:lnTo>
                  <a:lnTo>
                    <a:pt x="134" y="1100"/>
                  </a:lnTo>
                  <a:lnTo>
                    <a:pt x="128" y="1100"/>
                  </a:lnTo>
                  <a:lnTo>
                    <a:pt x="126" y="1106"/>
                  </a:lnTo>
                  <a:lnTo>
                    <a:pt x="122" y="1100"/>
                  </a:lnTo>
                  <a:lnTo>
                    <a:pt x="120" y="1099"/>
                  </a:lnTo>
                  <a:lnTo>
                    <a:pt x="111" y="1102"/>
                  </a:lnTo>
                  <a:lnTo>
                    <a:pt x="105" y="1102"/>
                  </a:lnTo>
                  <a:lnTo>
                    <a:pt x="103" y="1100"/>
                  </a:lnTo>
                  <a:lnTo>
                    <a:pt x="103" y="1097"/>
                  </a:lnTo>
                  <a:lnTo>
                    <a:pt x="98" y="1091"/>
                  </a:lnTo>
                  <a:lnTo>
                    <a:pt x="99" y="1089"/>
                  </a:lnTo>
                  <a:lnTo>
                    <a:pt x="103" y="1083"/>
                  </a:lnTo>
                  <a:lnTo>
                    <a:pt x="99" y="1081"/>
                  </a:lnTo>
                  <a:lnTo>
                    <a:pt x="98" y="1079"/>
                  </a:lnTo>
                  <a:lnTo>
                    <a:pt x="92" y="1070"/>
                  </a:lnTo>
                  <a:lnTo>
                    <a:pt x="92" y="1068"/>
                  </a:lnTo>
                  <a:lnTo>
                    <a:pt x="92" y="1064"/>
                  </a:lnTo>
                  <a:lnTo>
                    <a:pt x="90" y="1064"/>
                  </a:lnTo>
                  <a:lnTo>
                    <a:pt x="88" y="1064"/>
                  </a:lnTo>
                  <a:lnTo>
                    <a:pt x="84" y="1068"/>
                  </a:lnTo>
                  <a:lnTo>
                    <a:pt x="88" y="1070"/>
                  </a:lnTo>
                  <a:lnTo>
                    <a:pt x="84" y="1074"/>
                  </a:lnTo>
                  <a:lnTo>
                    <a:pt x="82" y="1074"/>
                  </a:lnTo>
                  <a:lnTo>
                    <a:pt x="78" y="1072"/>
                  </a:lnTo>
                  <a:lnTo>
                    <a:pt x="73" y="1070"/>
                  </a:lnTo>
                  <a:lnTo>
                    <a:pt x="71" y="1070"/>
                  </a:lnTo>
                  <a:lnTo>
                    <a:pt x="65" y="1060"/>
                  </a:lnTo>
                  <a:lnTo>
                    <a:pt x="61" y="1058"/>
                  </a:lnTo>
                  <a:lnTo>
                    <a:pt x="61" y="1053"/>
                  </a:lnTo>
                  <a:lnTo>
                    <a:pt x="59" y="1047"/>
                  </a:lnTo>
                  <a:lnTo>
                    <a:pt x="63" y="1043"/>
                  </a:lnTo>
                  <a:lnTo>
                    <a:pt x="63" y="1041"/>
                  </a:lnTo>
                  <a:lnTo>
                    <a:pt x="59" y="1037"/>
                  </a:lnTo>
                  <a:lnTo>
                    <a:pt x="52" y="1036"/>
                  </a:lnTo>
                  <a:lnTo>
                    <a:pt x="46" y="1036"/>
                  </a:lnTo>
                  <a:lnTo>
                    <a:pt x="42" y="1034"/>
                  </a:lnTo>
                  <a:lnTo>
                    <a:pt x="42" y="1032"/>
                  </a:lnTo>
                  <a:lnTo>
                    <a:pt x="38" y="1028"/>
                  </a:lnTo>
                  <a:lnTo>
                    <a:pt x="38" y="1022"/>
                  </a:lnTo>
                  <a:lnTo>
                    <a:pt x="36" y="1016"/>
                  </a:lnTo>
                  <a:lnTo>
                    <a:pt x="33" y="1013"/>
                  </a:lnTo>
                  <a:lnTo>
                    <a:pt x="31" y="1007"/>
                  </a:lnTo>
                  <a:lnTo>
                    <a:pt x="31" y="1005"/>
                  </a:lnTo>
                  <a:lnTo>
                    <a:pt x="31" y="1001"/>
                  </a:lnTo>
                  <a:lnTo>
                    <a:pt x="33" y="999"/>
                  </a:lnTo>
                  <a:lnTo>
                    <a:pt x="36" y="996"/>
                  </a:lnTo>
                  <a:lnTo>
                    <a:pt x="46" y="994"/>
                  </a:lnTo>
                  <a:lnTo>
                    <a:pt x="52" y="990"/>
                  </a:lnTo>
                  <a:lnTo>
                    <a:pt x="52" y="990"/>
                  </a:lnTo>
                  <a:lnTo>
                    <a:pt x="57" y="980"/>
                  </a:lnTo>
                  <a:lnTo>
                    <a:pt x="61" y="975"/>
                  </a:lnTo>
                  <a:lnTo>
                    <a:pt x="50" y="969"/>
                  </a:lnTo>
                  <a:lnTo>
                    <a:pt x="50" y="967"/>
                  </a:lnTo>
                  <a:lnTo>
                    <a:pt x="50" y="963"/>
                  </a:lnTo>
                  <a:lnTo>
                    <a:pt x="46" y="957"/>
                  </a:lnTo>
                  <a:lnTo>
                    <a:pt x="46" y="952"/>
                  </a:lnTo>
                  <a:lnTo>
                    <a:pt x="46" y="950"/>
                  </a:lnTo>
                  <a:lnTo>
                    <a:pt x="50" y="950"/>
                  </a:lnTo>
                  <a:lnTo>
                    <a:pt x="56" y="950"/>
                  </a:lnTo>
                  <a:lnTo>
                    <a:pt x="56" y="946"/>
                  </a:lnTo>
                  <a:lnTo>
                    <a:pt x="56" y="944"/>
                  </a:lnTo>
                  <a:lnTo>
                    <a:pt x="50" y="944"/>
                  </a:lnTo>
                  <a:lnTo>
                    <a:pt x="46" y="942"/>
                  </a:lnTo>
                  <a:lnTo>
                    <a:pt x="46" y="940"/>
                  </a:lnTo>
                  <a:lnTo>
                    <a:pt x="46" y="934"/>
                  </a:lnTo>
                  <a:lnTo>
                    <a:pt x="48" y="929"/>
                  </a:lnTo>
                  <a:lnTo>
                    <a:pt x="46" y="923"/>
                  </a:lnTo>
                  <a:lnTo>
                    <a:pt x="46" y="919"/>
                  </a:lnTo>
                  <a:lnTo>
                    <a:pt x="40" y="913"/>
                  </a:lnTo>
                  <a:lnTo>
                    <a:pt x="40" y="910"/>
                  </a:lnTo>
                  <a:lnTo>
                    <a:pt x="38" y="904"/>
                  </a:lnTo>
                  <a:lnTo>
                    <a:pt x="35" y="902"/>
                  </a:lnTo>
                  <a:lnTo>
                    <a:pt x="38" y="898"/>
                  </a:lnTo>
                  <a:lnTo>
                    <a:pt x="38" y="898"/>
                  </a:lnTo>
                  <a:lnTo>
                    <a:pt x="40" y="894"/>
                  </a:lnTo>
                  <a:lnTo>
                    <a:pt x="44" y="892"/>
                  </a:lnTo>
                  <a:lnTo>
                    <a:pt x="46" y="892"/>
                  </a:lnTo>
                  <a:lnTo>
                    <a:pt x="48" y="889"/>
                  </a:lnTo>
                  <a:lnTo>
                    <a:pt x="46" y="887"/>
                  </a:lnTo>
                  <a:lnTo>
                    <a:pt x="44" y="883"/>
                  </a:lnTo>
                  <a:lnTo>
                    <a:pt x="40" y="883"/>
                  </a:lnTo>
                  <a:lnTo>
                    <a:pt x="35" y="877"/>
                  </a:lnTo>
                  <a:lnTo>
                    <a:pt x="33" y="875"/>
                  </a:lnTo>
                  <a:lnTo>
                    <a:pt x="33" y="870"/>
                  </a:lnTo>
                  <a:lnTo>
                    <a:pt x="36" y="870"/>
                  </a:lnTo>
                  <a:lnTo>
                    <a:pt x="36" y="866"/>
                  </a:lnTo>
                  <a:lnTo>
                    <a:pt x="36" y="860"/>
                  </a:lnTo>
                  <a:lnTo>
                    <a:pt x="38" y="858"/>
                  </a:lnTo>
                  <a:lnTo>
                    <a:pt x="38" y="854"/>
                  </a:lnTo>
                  <a:lnTo>
                    <a:pt x="38" y="852"/>
                  </a:lnTo>
                  <a:lnTo>
                    <a:pt x="36" y="852"/>
                  </a:lnTo>
                  <a:lnTo>
                    <a:pt x="33" y="850"/>
                  </a:lnTo>
                  <a:lnTo>
                    <a:pt x="31" y="850"/>
                  </a:lnTo>
                  <a:lnTo>
                    <a:pt x="25" y="852"/>
                  </a:lnTo>
                  <a:lnTo>
                    <a:pt x="19" y="847"/>
                  </a:lnTo>
                  <a:lnTo>
                    <a:pt x="19" y="845"/>
                  </a:lnTo>
                  <a:lnTo>
                    <a:pt x="21" y="845"/>
                  </a:lnTo>
                  <a:lnTo>
                    <a:pt x="25" y="841"/>
                  </a:lnTo>
                  <a:lnTo>
                    <a:pt x="25" y="835"/>
                  </a:lnTo>
                  <a:lnTo>
                    <a:pt x="27" y="830"/>
                  </a:lnTo>
                  <a:lnTo>
                    <a:pt x="27" y="828"/>
                  </a:lnTo>
                  <a:lnTo>
                    <a:pt x="27" y="822"/>
                  </a:lnTo>
                  <a:lnTo>
                    <a:pt x="29" y="818"/>
                  </a:lnTo>
                  <a:lnTo>
                    <a:pt x="25" y="807"/>
                  </a:lnTo>
                  <a:lnTo>
                    <a:pt x="25" y="807"/>
                  </a:lnTo>
                  <a:lnTo>
                    <a:pt x="31" y="807"/>
                  </a:lnTo>
                  <a:lnTo>
                    <a:pt x="31" y="803"/>
                  </a:lnTo>
                  <a:lnTo>
                    <a:pt x="35" y="803"/>
                  </a:lnTo>
                  <a:lnTo>
                    <a:pt x="35" y="807"/>
                  </a:lnTo>
                  <a:lnTo>
                    <a:pt x="36" y="810"/>
                  </a:lnTo>
                  <a:lnTo>
                    <a:pt x="40" y="810"/>
                  </a:lnTo>
                  <a:lnTo>
                    <a:pt x="36" y="801"/>
                  </a:lnTo>
                  <a:lnTo>
                    <a:pt x="36" y="797"/>
                  </a:lnTo>
                  <a:lnTo>
                    <a:pt x="40" y="797"/>
                  </a:lnTo>
                  <a:lnTo>
                    <a:pt x="42" y="795"/>
                  </a:lnTo>
                  <a:lnTo>
                    <a:pt x="46" y="795"/>
                  </a:lnTo>
                  <a:lnTo>
                    <a:pt x="46" y="797"/>
                  </a:lnTo>
                  <a:lnTo>
                    <a:pt x="50" y="801"/>
                  </a:lnTo>
                  <a:lnTo>
                    <a:pt x="52" y="803"/>
                  </a:lnTo>
                  <a:lnTo>
                    <a:pt x="56" y="801"/>
                  </a:lnTo>
                  <a:lnTo>
                    <a:pt x="56" y="797"/>
                  </a:lnTo>
                  <a:lnTo>
                    <a:pt x="56" y="795"/>
                  </a:lnTo>
                  <a:lnTo>
                    <a:pt x="56" y="791"/>
                  </a:lnTo>
                  <a:lnTo>
                    <a:pt x="57" y="795"/>
                  </a:lnTo>
                  <a:lnTo>
                    <a:pt x="61" y="795"/>
                  </a:lnTo>
                  <a:lnTo>
                    <a:pt x="63" y="793"/>
                  </a:lnTo>
                  <a:lnTo>
                    <a:pt x="73" y="784"/>
                  </a:lnTo>
                  <a:lnTo>
                    <a:pt x="75" y="784"/>
                  </a:lnTo>
                  <a:lnTo>
                    <a:pt x="78" y="788"/>
                  </a:lnTo>
                  <a:lnTo>
                    <a:pt x="84" y="782"/>
                  </a:lnTo>
                  <a:lnTo>
                    <a:pt x="86" y="782"/>
                  </a:lnTo>
                  <a:lnTo>
                    <a:pt x="90" y="778"/>
                  </a:lnTo>
                  <a:lnTo>
                    <a:pt x="90" y="776"/>
                  </a:lnTo>
                  <a:lnTo>
                    <a:pt x="86" y="772"/>
                  </a:lnTo>
                  <a:lnTo>
                    <a:pt x="90" y="767"/>
                  </a:lnTo>
                  <a:lnTo>
                    <a:pt x="94" y="761"/>
                  </a:lnTo>
                  <a:lnTo>
                    <a:pt x="94" y="757"/>
                  </a:lnTo>
                  <a:lnTo>
                    <a:pt x="96" y="755"/>
                  </a:lnTo>
                  <a:lnTo>
                    <a:pt x="105" y="751"/>
                  </a:lnTo>
                  <a:lnTo>
                    <a:pt x="111" y="746"/>
                  </a:lnTo>
                  <a:lnTo>
                    <a:pt x="113" y="740"/>
                  </a:lnTo>
                  <a:lnTo>
                    <a:pt x="113" y="738"/>
                  </a:lnTo>
                  <a:lnTo>
                    <a:pt x="107" y="732"/>
                  </a:lnTo>
                  <a:lnTo>
                    <a:pt x="105" y="728"/>
                  </a:lnTo>
                  <a:lnTo>
                    <a:pt x="105" y="726"/>
                  </a:lnTo>
                  <a:lnTo>
                    <a:pt x="105" y="723"/>
                  </a:lnTo>
                  <a:lnTo>
                    <a:pt x="103" y="719"/>
                  </a:lnTo>
                  <a:lnTo>
                    <a:pt x="99" y="717"/>
                  </a:lnTo>
                  <a:lnTo>
                    <a:pt x="99" y="715"/>
                  </a:lnTo>
                  <a:lnTo>
                    <a:pt x="99" y="713"/>
                  </a:lnTo>
                  <a:lnTo>
                    <a:pt x="103" y="698"/>
                  </a:lnTo>
                  <a:lnTo>
                    <a:pt x="105" y="692"/>
                  </a:lnTo>
                  <a:lnTo>
                    <a:pt x="105" y="686"/>
                  </a:lnTo>
                  <a:lnTo>
                    <a:pt x="105" y="684"/>
                  </a:lnTo>
                  <a:lnTo>
                    <a:pt x="99" y="679"/>
                  </a:lnTo>
                  <a:lnTo>
                    <a:pt x="98" y="675"/>
                  </a:lnTo>
                  <a:lnTo>
                    <a:pt x="96" y="669"/>
                  </a:lnTo>
                  <a:lnTo>
                    <a:pt x="96" y="669"/>
                  </a:lnTo>
                  <a:lnTo>
                    <a:pt x="96" y="664"/>
                  </a:lnTo>
                  <a:lnTo>
                    <a:pt x="96" y="660"/>
                  </a:lnTo>
                  <a:lnTo>
                    <a:pt x="96" y="654"/>
                  </a:lnTo>
                  <a:lnTo>
                    <a:pt x="96" y="650"/>
                  </a:lnTo>
                  <a:lnTo>
                    <a:pt x="101" y="648"/>
                  </a:lnTo>
                  <a:lnTo>
                    <a:pt x="103" y="646"/>
                  </a:lnTo>
                  <a:lnTo>
                    <a:pt x="103" y="643"/>
                  </a:lnTo>
                  <a:lnTo>
                    <a:pt x="101" y="639"/>
                  </a:lnTo>
                  <a:lnTo>
                    <a:pt x="98" y="633"/>
                  </a:lnTo>
                  <a:lnTo>
                    <a:pt x="96" y="627"/>
                  </a:lnTo>
                  <a:lnTo>
                    <a:pt x="96" y="625"/>
                  </a:lnTo>
                  <a:lnTo>
                    <a:pt x="98" y="623"/>
                  </a:lnTo>
                  <a:lnTo>
                    <a:pt x="101" y="622"/>
                  </a:lnTo>
                  <a:lnTo>
                    <a:pt x="103" y="616"/>
                  </a:lnTo>
                  <a:lnTo>
                    <a:pt x="107" y="610"/>
                  </a:lnTo>
                  <a:lnTo>
                    <a:pt x="107" y="606"/>
                  </a:lnTo>
                  <a:lnTo>
                    <a:pt x="107" y="601"/>
                  </a:lnTo>
                  <a:lnTo>
                    <a:pt x="105" y="601"/>
                  </a:lnTo>
                  <a:lnTo>
                    <a:pt x="101" y="589"/>
                  </a:lnTo>
                  <a:lnTo>
                    <a:pt x="101" y="587"/>
                  </a:lnTo>
                  <a:lnTo>
                    <a:pt x="101" y="583"/>
                  </a:lnTo>
                  <a:lnTo>
                    <a:pt x="105" y="583"/>
                  </a:lnTo>
                  <a:lnTo>
                    <a:pt x="107" y="581"/>
                  </a:lnTo>
                  <a:lnTo>
                    <a:pt x="105" y="578"/>
                  </a:lnTo>
                  <a:lnTo>
                    <a:pt x="105" y="578"/>
                  </a:lnTo>
                  <a:lnTo>
                    <a:pt x="107" y="572"/>
                  </a:lnTo>
                  <a:lnTo>
                    <a:pt x="111" y="566"/>
                  </a:lnTo>
                  <a:lnTo>
                    <a:pt x="105" y="562"/>
                  </a:lnTo>
                  <a:lnTo>
                    <a:pt x="99" y="562"/>
                  </a:lnTo>
                  <a:lnTo>
                    <a:pt x="96" y="562"/>
                  </a:lnTo>
                  <a:lnTo>
                    <a:pt x="96" y="564"/>
                  </a:lnTo>
                  <a:lnTo>
                    <a:pt x="94" y="562"/>
                  </a:lnTo>
                  <a:lnTo>
                    <a:pt x="92" y="559"/>
                  </a:lnTo>
                  <a:lnTo>
                    <a:pt x="88" y="557"/>
                  </a:lnTo>
                  <a:lnTo>
                    <a:pt x="94" y="551"/>
                  </a:lnTo>
                  <a:lnTo>
                    <a:pt x="94" y="547"/>
                  </a:lnTo>
                  <a:lnTo>
                    <a:pt x="94" y="545"/>
                  </a:lnTo>
                  <a:lnTo>
                    <a:pt x="94" y="541"/>
                  </a:lnTo>
                  <a:lnTo>
                    <a:pt x="92" y="539"/>
                  </a:lnTo>
                  <a:lnTo>
                    <a:pt x="90" y="539"/>
                  </a:lnTo>
                  <a:lnTo>
                    <a:pt x="88" y="539"/>
                  </a:lnTo>
                  <a:lnTo>
                    <a:pt x="84" y="536"/>
                  </a:lnTo>
                  <a:lnTo>
                    <a:pt x="82" y="534"/>
                  </a:lnTo>
                  <a:lnTo>
                    <a:pt x="78" y="526"/>
                  </a:lnTo>
                  <a:lnTo>
                    <a:pt x="77" y="517"/>
                  </a:lnTo>
                  <a:lnTo>
                    <a:pt x="71" y="515"/>
                  </a:lnTo>
                  <a:lnTo>
                    <a:pt x="67" y="511"/>
                  </a:lnTo>
                  <a:lnTo>
                    <a:pt x="65" y="511"/>
                  </a:lnTo>
                  <a:lnTo>
                    <a:pt x="59" y="511"/>
                  </a:lnTo>
                  <a:lnTo>
                    <a:pt x="56" y="515"/>
                  </a:lnTo>
                  <a:lnTo>
                    <a:pt x="50" y="520"/>
                  </a:lnTo>
                  <a:lnTo>
                    <a:pt x="48" y="522"/>
                  </a:lnTo>
                  <a:lnTo>
                    <a:pt x="46" y="522"/>
                  </a:lnTo>
                  <a:lnTo>
                    <a:pt x="44" y="526"/>
                  </a:lnTo>
                  <a:lnTo>
                    <a:pt x="38" y="519"/>
                  </a:lnTo>
                  <a:lnTo>
                    <a:pt x="38" y="517"/>
                  </a:lnTo>
                  <a:lnTo>
                    <a:pt x="40" y="513"/>
                  </a:lnTo>
                  <a:lnTo>
                    <a:pt x="48" y="513"/>
                  </a:lnTo>
                  <a:lnTo>
                    <a:pt x="52" y="511"/>
                  </a:lnTo>
                  <a:lnTo>
                    <a:pt x="54" y="501"/>
                  </a:lnTo>
                  <a:lnTo>
                    <a:pt x="52" y="501"/>
                  </a:lnTo>
                  <a:lnTo>
                    <a:pt x="46" y="499"/>
                  </a:lnTo>
                  <a:lnTo>
                    <a:pt x="42" y="499"/>
                  </a:lnTo>
                  <a:lnTo>
                    <a:pt x="42" y="496"/>
                  </a:lnTo>
                  <a:lnTo>
                    <a:pt x="42" y="494"/>
                  </a:lnTo>
                  <a:lnTo>
                    <a:pt x="44" y="494"/>
                  </a:lnTo>
                  <a:lnTo>
                    <a:pt x="48" y="494"/>
                  </a:lnTo>
                  <a:lnTo>
                    <a:pt x="54" y="494"/>
                  </a:lnTo>
                  <a:lnTo>
                    <a:pt x="57" y="490"/>
                  </a:lnTo>
                  <a:lnTo>
                    <a:pt x="57" y="486"/>
                  </a:lnTo>
                  <a:lnTo>
                    <a:pt x="57" y="475"/>
                  </a:lnTo>
                  <a:lnTo>
                    <a:pt x="54" y="475"/>
                  </a:lnTo>
                  <a:lnTo>
                    <a:pt x="52" y="475"/>
                  </a:lnTo>
                  <a:lnTo>
                    <a:pt x="48" y="473"/>
                  </a:lnTo>
                  <a:lnTo>
                    <a:pt x="46" y="473"/>
                  </a:lnTo>
                  <a:lnTo>
                    <a:pt x="46" y="469"/>
                  </a:lnTo>
                  <a:lnTo>
                    <a:pt x="48" y="467"/>
                  </a:lnTo>
                  <a:lnTo>
                    <a:pt x="48" y="463"/>
                  </a:lnTo>
                  <a:lnTo>
                    <a:pt x="46" y="457"/>
                  </a:lnTo>
                  <a:lnTo>
                    <a:pt x="48" y="454"/>
                  </a:lnTo>
                  <a:lnTo>
                    <a:pt x="52" y="456"/>
                  </a:lnTo>
                  <a:lnTo>
                    <a:pt x="52" y="452"/>
                  </a:lnTo>
                  <a:lnTo>
                    <a:pt x="54" y="450"/>
                  </a:lnTo>
                  <a:lnTo>
                    <a:pt x="54" y="440"/>
                  </a:lnTo>
                  <a:lnTo>
                    <a:pt x="57" y="438"/>
                  </a:lnTo>
                  <a:lnTo>
                    <a:pt x="57" y="433"/>
                  </a:lnTo>
                  <a:lnTo>
                    <a:pt x="57" y="431"/>
                  </a:lnTo>
                  <a:lnTo>
                    <a:pt x="56" y="425"/>
                  </a:lnTo>
                  <a:lnTo>
                    <a:pt x="52" y="425"/>
                  </a:lnTo>
                  <a:lnTo>
                    <a:pt x="50" y="425"/>
                  </a:lnTo>
                  <a:lnTo>
                    <a:pt x="50" y="421"/>
                  </a:lnTo>
                  <a:lnTo>
                    <a:pt x="50" y="419"/>
                  </a:lnTo>
                  <a:lnTo>
                    <a:pt x="52" y="415"/>
                  </a:lnTo>
                  <a:lnTo>
                    <a:pt x="52" y="410"/>
                  </a:lnTo>
                  <a:lnTo>
                    <a:pt x="52" y="408"/>
                  </a:lnTo>
                  <a:lnTo>
                    <a:pt x="52" y="402"/>
                  </a:lnTo>
                  <a:lnTo>
                    <a:pt x="52" y="398"/>
                  </a:lnTo>
                  <a:lnTo>
                    <a:pt x="56" y="398"/>
                  </a:lnTo>
                  <a:lnTo>
                    <a:pt x="57" y="396"/>
                  </a:lnTo>
                  <a:lnTo>
                    <a:pt x="61" y="398"/>
                  </a:lnTo>
                  <a:lnTo>
                    <a:pt x="63" y="396"/>
                  </a:lnTo>
                  <a:lnTo>
                    <a:pt x="67" y="396"/>
                  </a:lnTo>
                  <a:lnTo>
                    <a:pt x="67" y="394"/>
                  </a:lnTo>
                  <a:lnTo>
                    <a:pt x="69" y="393"/>
                  </a:lnTo>
                  <a:lnTo>
                    <a:pt x="73" y="389"/>
                  </a:lnTo>
                  <a:lnTo>
                    <a:pt x="75" y="389"/>
                  </a:lnTo>
                  <a:lnTo>
                    <a:pt x="78" y="387"/>
                  </a:lnTo>
                  <a:lnTo>
                    <a:pt x="84" y="387"/>
                  </a:lnTo>
                  <a:lnTo>
                    <a:pt x="84" y="381"/>
                  </a:lnTo>
                  <a:lnTo>
                    <a:pt x="86" y="377"/>
                  </a:lnTo>
                  <a:lnTo>
                    <a:pt x="86" y="372"/>
                  </a:lnTo>
                  <a:lnTo>
                    <a:pt x="86" y="366"/>
                  </a:lnTo>
                  <a:lnTo>
                    <a:pt x="86" y="364"/>
                  </a:lnTo>
                  <a:lnTo>
                    <a:pt x="80" y="354"/>
                  </a:lnTo>
                  <a:lnTo>
                    <a:pt x="80" y="351"/>
                  </a:lnTo>
                  <a:lnTo>
                    <a:pt x="84" y="349"/>
                  </a:lnTo>
                  <a:lnTo>
                    <a:pt x="77" y="349"/>
                  </a:lnTo>
                  <a:lnTo>
                    <a:pt x="77" y="351"/>
                  </a:lnTo>
                  <a:lnTo>
                    <a:pt x="73" y="351"/>
                  </a:lnTo>
                  <a:lnTo>
                    <a:pt x="71" y="351"/>
                  </a:lnTo>
                  <a:lnTo>
                    <a:pt x="67" y="351"/>
                  </a:lnTo>
                  <a:lnTo>
                    <a:pt x="61" y="351"/>
                  </a:lnTo>
                  <a:lnTo>
                    <a:pt x="56" y="351"/>
                  </a:lnTo>
                  <a:lnTo>
                    <a:pt x="54" y="351"/>
                  </a:lnTo>
                  <a:lnTo>
                    <a:pt x="50" y="349"/>
                  </a:lnTo>
                  <a:lnTo>
                    <a:pt x="50" y="347"/>
                  </a:lnTo>
                  <a:lnTo>
                    <a:pt x="54" y="347"/>
                  </a:lnTo>
                  <a:lnTo>
                    <a:pt x="56" y="347"/>
                  </a:lnTo>
                  <a:lnTo>
                    <a:pt x="59" y="347"/>
                  </a:lnTo>
                  <a:lnTo>
                    <a:pt x="61" y="347"/>
                  </a:lnTo>
                  <a:lnTo>
                    <a:pt x="61" y="345"/>
                  </a:lnTo>
                  <a:lnTo>
                    <a:pt x="59" y="345"/>
                  </a:lnTo>
                  <a:lnTo>
                    <a:pt x="59" y="341"/>
                  </a:lnTo>
                  <a:lnTo>
                    <a:pt x="59" y="337"/>
                  </a:lnTo>
                  <a:lnTo>
                    <a:pt x="56" y="335"/>
                  </a:lnTo>
                  <a:lnTo>
                    <a:pt x="56" y="332"/>
                  </a:lnTo>
                  <a:lnTo>
                    <a:pt x="59" y="330"/>
                  </a:lnTo>
                  <a:lnTo>
                    <a:pt x="65" y="330"/>
                  </a:lnTo>
                  <a:lnTo>
                    <a:pt x="67" y="330"/>
                  </a:lnTo>
                  <a:lnTo>
                    <a:pt x="71" y="333"/>
                  </a:lnTo>
                  <a:lnTo>
                    <a:pt x="73" y="333"/>
                  </a:lnTo>
                  <a:lnTo>
                    <a:pt x="77" y="333"/>
                  </a:lnTo>
                  <a:lnTo>
                    <a:pt x="78" y="330"/>
                  </a:lnTo>
                  <a:lnTo>
                    <a:pt x="78" y="328"/>
                  </a:lnTo>
                  <a:lnTo>
                    <a:pt x="77" y="328"/>
                  </a:lnTo>
                  <a:lnTo>
                    <a:pt x="71" y="324"/>
                  </a:lnTo>
                  <a:lnTo>
                    <a:pt x="65" y="320"/>
                  </a:lnTo>
                  <a:lnTo>
                    <a:pt x="61" y="318"/>
                  </a:lnTo>
                  <a:lnTo>
                    <a:pt x="65" y="314"/>
                  </a:lnTo>
                  <a:lnTo>
                    <a:pt x="65" y="312"/>
                  </a:lnTo>
                  <a:lnTo>
                    <a:pt x="67" y="309"/>
                  </a:lnTo>
                  <a:lnTo>
                    <a:pt x="67" y="303"/>
                  </a:lnTo>
                  <a:lnTo>
                    <a:pt x="67" y="303"/>
                  </a:lnTo>
                  <a:lnTo>
                    <a:pt x="61" y="297"/>
                  </a:lnTo>
                  <a:lnTo>
                    <a:pt x="59" y="290"/>
                  </a:lnTo>
                  <a:lnTo>
                    <a:pt x="56" y="288"/>
                  </a:lnTo>
                  <a:lnTo>
                    <a:pt x="56" y="278"/>
                  </a:lnTo>
                  <a:lnTo>
                    <a:pt x="54" y="276"/>
                  </a:lnTo>
                  <a:lnTo>
                    <a:pt x="52" y="270"/>
                  </a:lnTo>
                  <a:lnTo>
                    <a:pt x="46" y="267"/>
                  </a:lnTo>
                  <a:lnTo>
                    <a:pt x="46" y="263"/>
                  </a:lnTo>
                  <a:lnTo>
                    <a:pt x="42" y="263"/>
                  </a:lnTo>
                  <a:lnTo>
                    <a:pt x="42" y="257"/>
                  </a:lnTo>
                  <a:lnTo>
                    <a:pt x="42" y="253"/>
                  </a:lnTo>
                  <a:lnTo>
                    <a:pt x="42" y="248"/>
                  </a:lnTo>
                  <a:lnTo>
                    <a:pt x="44" y="248"/>
                  </a:lnTo>
                  <a:lnTo>
                    <a:pt x="48" y="248"/>
                  </a:lnTo>
                  <a:lnTo>
                    <a:pt x="52" y="251"/>
                  </a:lnTo>
                  <a:lnTo>
                    <a:pt x="57" y="257"/>
                  </a:lnTo>
                  <a:lnTo>
                    <a:pt x="59" y="257"/>
                  </a:lnTo>
                  <a:lnTo>
                    <a:pt x="59" y="253"/>
                  </a:lnTo>
                  <a:lnTo>
                    <a:pt x="57" y="246"/>
                  </a:lnTo>
                  <a:lnTo>
                    <a:pt x="57" y="234"/>
                  </a:lnTo>
                  <a:lnTo>
                    <a:pt x="57" y="228"/>
                  </a:lnTo>
                  <a:lnTo>
                    <a:pt x="59" y="225"/>
                  </a:lnTo>
                  <a:lnTo>
                    <a:pt x="65" y="219"/>
                  </a:lnTo>
                  <a:lnTo>
                    <a:pt x="69" y="219"/>
                  </a:lnTo>
                  <a:lnTo>
                    <a:pt x="69" y="213"/>
                  </a:lnTo>
                  <a:lnTo>
                    <a:pt x="69" y="211"/>
                  </a:lnTo>
                  <a:lnTo>
                    <a:pt x="65" y="209"/>
                  </a:lnTo>
                  <a:lnTo>
                    <a:pt x="59" y="204"/>
                  </a:lnTo>
                  <a:lnTo>
                    <a:pt x="54" y="200"/>
                  </a:lnTo>
                  <a:lnTo>
                    <a:pt x="52" y="190"/>
                  </a:lnTo>
                  <a:lnTo>
                    <a:pt x="46" y="185"/>
                  </a:lnTo>
                  <a:lnTo>
                    <a:pt x="40" y="175"/>
                  </a:lnTo>
                  <a:lnTo>
                    <a:pt x="35" y="173"/>
                  </a:lnTo>
                  <a:lnTo>
                    <a:pt x="31" y="169"/>
                  </a:lnTo>
                  <a:lnTo>
                    <a:pt x="25" y="167"/>
                  </a:lnTo>
                  <a:lnTo>
                    <a:pt x="23" y="166"/>
                  </a:lnTo>
                  <a:lnTo>
                    <a:pt x="19" y="166"/>
                  </a:lnTo>
                  <a:lnTo>
                    <a:pt x="17" y="167"/>
                  </a:lnTo>
                  <a:lnTo>
                    <a:pt x="19" y="173"/>
                  </a:lnTo>
                  <a:lnTo>
                    <a:pt x="19" y="175"/>
                  </a:lnTo>
                  <a:lnTo>
                    <a:pt x="19" y="179"/>
                  </a:lnTo>
                  <a:lnTo>
                    <a:pt x="14" y="181"/>
                  </a:lnTo>
                  <a:lnTo>
                    <a:pt x="14" y="179"/>
                  </a:lnTo>
                  <a:lnTo>
                    <a:pt x="8" y="154"/>
                  </a:lnTo>
                  <a:lnTo>
                    <a:pt x="8" y="148"/>
                  </a:lnTo>
                  <a:lnTo>
                    <a:pt x="4" y="127"/>
                  </a:lnTo>
                  <a:lnTo>
                    <a:pt x="4" y="124"/>
                  </a:lnTo>
                  <a:lnTo>
                    <a:pt x="4" y="120"/>
                  </a:lnTo>
                  <a:lnTo>
                    <a:pt x="4" y="120"/>
                  </a:lnTo>
                  <a:lnTo>
                    <a:pt x="4" y="116"/>
                  </a:lnTo>
                  <a:lnTo>
                    <a:pt x="0" y="114"/>
                  </a:lnTo>
                  <a:lnTo>
                    <a:pt x="4" y="114"/>
                  </a:lnTo>
                  <a:lnTo>
                    <a:pt x="10" y="108"/>
                  </a:lnTo>
                  <a:lnTo>
                    <a:pt x="15" y="108"/>
                  </a:lnTo>
                  <a:lnTo>
                    <a:pt x="17" y="108"/>
                  </a:lnTo>
                  <a:lnTo>
                    <a:pt x="23" y="108"/>
                  </a:lnTo>
                  <a:lnTo>
                    <a:pt x="27" y="108"/>
                  </a:lnTo>
                  <a:lnTo>
                    <a:pt x="29" y="104"/>
                  </a:lnTo>
                  <a:lnTo>
                    <a:pt x="33" y="103"/>
                  </a:lnTo>
                  <a:lnTo>
                    <a:pt x="35" y="97"/>
                  </a:lnTo>
                  <a:lnTo>
                    <a:pt x="35" y="93"/>
                  </a:lnTo>
                  <a:lnTo>
                    <a:pt x="38" y="89"/>
                  </a:lnTo>
                  <a:lnTo>
                    <a:pt x="40" y="83"/>
                  </a:lnTo>
                  <a:lnTo>
                    <a:pt x="40" y="82"/>
                  </a:lnTo>
                  <a:lnTo>
                    <a:pt x="40" y="78"/>
                  </a:lnTo>
                  <a:lnTo>
                    <a:pt x="40" y="76"/>
                  </a:lnTo>
                  <a:lnTo>
                    <a:pt x="40" y="68"/>
                  </a:lnTo>
                  <a:lnTo>
                    <a:pt x="38" y="64"/>
                  </a:lnTo>
                  <a:lnTo>
                    <a:pt x="38" y="62"/>
                  </a:lnTo>
                  <a:lnTo>
                    <a:pt x="35" y="62"/>
                  </a:lnTo>
                  <a:lnTo>
                    <a:pt x="33" y="61"/>
                  </a:lnTo>
                  <a:lnTo>
                    <a:pt x="29" y="59"/>
                  </a:lnTo>
                  <a:lnTo>
                    <a:pt x="33" y="53"/>
                  </a:lnTo>
                  <a:lnTo>
                    <a:pt x="38" y="47"/>
                  </a:lnTo>
                  <a:lnTo>
                    <a:pt x="40" y="45"/>
                  </a:lnTo>
                  <a:lnTo>
                    <a:pt x="46" y="41"/>
                  </a:lnTo>
                  <a:lnTo>
                    <a:pt x="50" y="43"/>
                  </a:lnTo>
                  <a:lnTo>
                    <a:pt x="52" y="43"/>
                  </a:lnTo>
                  <a:lnTo>
                    <a:pt x="56" y="43"/>
                  </a:lnTo>
                  <a:lnTo>
                    <a:pt x="57" y="47"/>
                  </a:lnTo>
                  <a:lnTo>
                    <a:pt x="59" y="49"/>
                  </a:lnTo>
                  <a:lnTo>
                    <a:pt x="65" y="53"/>
                  </a:lnTo>
                  <a:lnTo>
                    <a:pt x="67" y="53"/>
                  </a:lnTo>
                  <a:lnTo>
                    <a:pt x="73" y="53"/>
                  </a:lnTo>
                  <a:lnTo>
                    <a:pt x="73" y="51"/>
                  </a:lnTo>
                  <a:lnTo>
                    <a:pt x="73" y="49"/>
                  </a:lnTo>
                  <a:lnTo>
                    <a:pt x="75" y="47"/>
                  </a:lnTo>
                  <a:lnTo>
                    <a:pt x="78" y="41"/>
                  </a:lnTo>
                  <a:lnTo>
                    <a:pt x="78" y="34"/>
                  </a:lnTo>
                  <a:lnTo>
                    <a:pt x="78" y="32"/>
                  </a:lnTo>
                  <a:lnTo>
                    <a:pt x="77" y="30"/>
                  </a:lnTo>
                  <a:lnTo>
                    <a:pt x="80" y="28"/>
                  </a:lnTo>
                  <a:lnTo>
                    <a:pt x="80" y="26"/>
                  </a:lnTo>
                  <a:lnTo>
                    <a:pt x="78" y="15"/>
                  </a:lnTo>
                  <a:lnTo>
                    <a:pt x="82" y="13"/>
                  </a:lnTo>
                  <a:lnTo>
                    <a:pt x="84" y="13"/>
                  </a:lnTo>
                  <a:lnTo>
                    <a:pt x="86" y="15"/>
                  </a:lnTo>
                  <a:lnTo>
                    <a:pt x="88" y="21"/>
                  </a:lnTo>
                  <a:lnTo>
                    <a:pt x="92" y="24"/>
                  </a:lnTo>
                  <a:lnTo>
                    <a:pt x="92" y="24"/>
                  </a:lnTo>
                  <a:lnTo>
                    <a:pt x="98" y="24"/>
                  </a:lnTo>
                  <a:lnTo>
                    <a:pt x="101" y="22"/>
                  </a:lnTo>
                  <a:lnTo>
                    <a:pt x="103" y="15"/>
                  </a:lnTo>
                  <a:lnTo>
                    <a:pt x="107" y="11"/>
                  </a:lnTo>
                  <a:lnTo>
                    <a:pt x="109" y="11"/>
                  </a:lnTo>
                  <a:lnTo>
                    <a:pt x="113" y="13"/>
                  </a:lnTo>
                  <a:lnTo>
                    <a:pt x="115" y="13"/>
                  </a:lnTo>
                  <a:lnTo>
                    <a:pt x="119" y="13"/>
                  </a:lnTo>
                  <a:lnTo>
                    <a:pt x="132" y="3"/>
                  </a:lnTo>
                  <a:lnTo>
                    <a:pt x="134" y="3"/>
                  </a:lnTo>
                  <a:lnTo>
                    <a:pt x="136" y="3"/>
                  </a:lnTo>
                  <a:lnTo>
                    <a:pt x="138" y="0"/>
                  </a:lnTo>
                  <a:lnTo>
                    <a:pt x="140" y="0"/>
                  </a:lnTo>
                  <a:lnTo>
                    <a:pt x="140" y="0"/>
                  </a:lnTo>
                  <a:close/>
                  <a:moveTo>
                    <a:pt x="311" y="446"/>
                  </a:moveTo>
                  <a:lnTo>
                    <a:pt x="311" y="452"/>
                  </a:lnTo>
                  <a:lnTo>
                    <a:pt x="309" y="454"/>
                  </a:lnTo>
                  <a:lnTo>
                    <a:pt x="304" y="454"/>
                  </a:lnTo>
                  <a:lnTo>
                    <a:pt x="298" y="450"/>
                  </a:lnTo>
                  <a:lnTo>
                    <a:pt x="292" y="454"/>
                  </a:lnTo>
                  <a:lnTo>
                    <a:pt x="294" y="456"/>
                  </a:lnTo>
                  <a:lnTo>
                    <a:pt x="300" y="459"/>
                  </a:lnTo>
                  <a:lnTo>
                    <a:pt x="304" y="459"/>
                  </a:lnTo>
                  <a:lnTo>
                    <a:pt x="304" y="463"/>
                  </a:lnTo>
                  <a:lnTo>
                    <a:pt x="304" y="465"/>
                  </a:lnTo>
                  <a:lnTo>
                    <a:pt x="300" y="469"/>
                  </a:lnTo>
                  <a:lnTo>
                    <a:pt x="304" y="469"/>
                  </a:lnTo>
                  <a:lnTo>
                    <a:pt x="304" y="471"/>
                  </a:lnTo>
                  <a:lnTo>
                    <a:pt x="300" y="473"/>
                  </a:lnTo>
                  <a:lnTo>
                    <a:pt x="300" y="475"/>
                  </a:lnTo>
                  <a:lnTo>
                    <a:pt x="298" y="471"/>
                  </a:lnTo>
                  <a:lnTo>
                    <a:pt x="298" y="461"/>
                  </a:lnTo>
                  <a:lnTo>
                    <a:pt x="294" y="461"/>
                  </a:lnTo>
                  <a:lnTo>
                    <a:pt x="294" y="467"/>
                  </a:lnTo>
                  <a:lnTo>
                    <a:pt x="294" y="473"/>
                  </a:lnTo>
                  <a:lnTo>
                    <a:pt x="292" y="473"/>
                  </a:lnTo>
                  <a:lnTo>
                    <a:pt x="292" y="477"/>
                  </a:lnTo>
                  <a:lnTo>
                    <a:pt x="288" y="478"/>
                  </a:lnTo>
                  <a:lnTo>
                    <a:pt x="285" y="482"/>
                  </a:lnTo>
                  <a:lnTo>
                    <a:pt x="283" y="484"/>
                  </a:lnTo>
                  <a:lnTo>
                    <a:pt x="283" y="486"/>
                  </a:lnTo>
                  <a:lnTo>
                    <a:pt x="279" y="488"/>
                  </a:lnTo>
                  <a:lnTo>
                    <a:pt x="279" y="494"/>
                  </a:lnTo>
                  <a:lnTo>
                    <a:pt x="277" y="499"/>
                  </a:lnTo>
                  <a:lnTo>
                    <a:pt x="277" y="503"/>
                  </a:lnTo>
                  <a:lnTo>
                    <a:pt x="277" y="505"/>
                  </a:lnTo>
                  <a:lnTo>
                    <a:pt x="277" y="509"/>
                  </a:lnTo>
                  <a:lnTo>
                    <a:pt x="275" y="515"/>
                  </a:lnTo>
                  <a:lnTo>
                    <a:pt x="275" y="517"/>
                  </a:lnTo>
                  <a:lnTo>
                    <a:pt x="273" y="520"/>
                  </a:lnTo>
                  <a:lnTo>
                    <a:pt x="273" y="522"/>
                  </a:lnTo>
                  <a:lnTo>
                    <a:pt x="275" y="526"/>
                  </a:lnTo>
                  <a:lnTo>
                    <a:pt x="275" y="528"/>
                  </a:lnTo>
                  <a:lnTo>
                    <a:pt x="277" y="528"/>
                  </a:lnTo>
                  <a:lnTo>
                    <a:pt x="279" y="530"/>
                  </a:lnTo>
                  <a:lnTo>
                    <a:pt x="279" y="526"/>
                  </a:lnTo>
                  <a:lnTo>
                    <a:pt x="283" y="526"/>
                  </a:lnTo>
                  <a:lnTo>
                    <a:pt x="285" y="526"/>
                  </a:lnTo>
                  <a:lnTo>
                    <a:pt x="288" y="524"/>
                  </a:lnTo>
                  <a:lnTo>
                    <a:pt x="288" y="520"/>
                  </a:lnTo>
                  <a:lnTo>
                    <a:pt x="290" y="519"/>
                  </a:lnTo>
                  <a:lnTo>
                    <a:pt x="294" y="520"/>
                  </a:lnTo>
                  <a:lnTo>
                    <a:pt x="296" y="519"/>
                  </a:lnTo>
                  <a:lnTo>
                    <a:pt x="302" y="513"/>
                  </a:lnTo>
                  <a:lnTo>
                    <a:pt x="306" y="513"/>
                  </a:lnTo>
                  <a:lnTo>
                    <a:pt x="306" y="515"/>
                  </a:lnTo>
                  <a:lnTo>
                    <a:pt x="306" y="519"/>
                  </a:lnTo>
                  <a:lnTo>
                    <a:pt x="308" y="519"/>
                  </a:lnTo>
                  <a:lnTo>
                    <a:pt x="311" y="522"/>
                  </a:lnTo>
                  <a:lnTo>
                    <a:pt x="311" y="524"/>
                  </a:lnTo>
                  <a:lnTo>
                    <a:pt x="311" y="528"/>
                  </a:lnTo>
                  <a:lnTo>
                    <a:pt x="317" y="530"/>
                  </a:lnTo>
                  <a:lnTo>
                    <a:pt x="323" y="534"/>
                  </a:lnTo>
                  <a:lnTo>
                    <a:pt x="323" y="539"/>
                  </a:lnTo>
                  <a:lnTo>
                    <a:pt x="325" y="541"/>
                  </a:lnTo>
                  <a:lnTo>
                    <a:pt x="329" y="549"/>
                  </a:lnTo>
                  <a:lnTo>
                    <a:pt x="329" y="551"/>
                  </a:lnTo>
                  <a:lnTo>
                    <a:pt x="329" y="553"/>
                  </a:lnTo>
                  <a:lnTo>
                    <a:pt x="327" y="555"/>
                  </a:lnTo>
                  <a:lnTo>
                    <a:pt x="329" y="559"/>
                  </a:lnTo>
                  <a:lnTo>
                    <a:pt x="327" y="560"/>
                  </a:lnTo>
                  <a:lnTo>
                    <a:pt x="327" y="564"/>
                  </a:lnTo>
                  <a:lnTo>
                    <a:pt x="329" y="564"/>
                  </a:lnTo>
                  <a:lnTo>
                    <a:pt x="332" y="564"/>
                  </a:lnTo>
                  <a:lnTo>
                    <a:pt x="338" y="560"/>
                  </a:lnTo>
                  <a:lnTo>
                    <a:pt x="340" y="560"/>
                  </a:lnTo>
                  <a:lnTo>
                    <a:pt x="344" y="564"/>
                  </a:lnTo>
                  <a:lnTo>
                    <a:pt x="346" y="566"/>
                  </a:lnTo>
                  <a:lnTo>
                    <a:pt x="346" y="574"/>
                  </a:lnTo>
                  <a:lnTo>
                    <a:pt x="350" y="574"/>
                  </a:lnTo>
                  <a:lnTo>
                    <a:pt x="350" y="576"/>
                  </a:lnTo>
                  <a:lnTo>
                    <a:pt x="351" y="578"/>
                  </a:lnTo>
                  <a:lnTo>
                    <a:pt x="355" y="578"/>
                  </a:lnTo>
                  <a:lnTo>
                    <a:pt x="361" y="578"/>
                  </a:lnTo>
                  <a:lnTo>
                    <a:pt x="361" y="580"/>
                  </a:lnTo>
                  <a:lnTo>
                    <a:pt x="361" y="583"/>
                  </a:lnTo>
                  <a:lnTo>
                    <a:pt x="363" y="589"/>
                  </a:lnTo>
                  <a:lnTo>
                    <a:pt x="363" y="601"/>
                  </a:lnTo>
                  <a:lnTo>
                    <a:pt x="363" y="608"/>
                  </a:lnTo>
                  <a:lnTo>
                    <a:pt x="371" y="610"/>
                  </a:lnTo>
                  <a:lnTo>
                    <a:pt x="374" y="610"/>
                  </a:lnTo>
                  <a:lnTo>
                    <a:pt x="372" y="616"/>
                  </a:lnTo>
                  <a:lnTo>
                    <a:pt x="372" y="623"/>
                  </a:lnTo>
                  <a:lnTo>
                    <a:pt x="376" y="625"/>
                  </a:lnTo>
                  <a:lnTo>
                    <a:pt x="380" y="625"/>
                  </a:lnTo>
                  <a:lnTo>
                    <a:pt x="382" y="625"/>
                  </a:lnTo>
                  <a:lnTo>
                    <a:pt x="386" y="625"/>
                  </a:lnTo>
                  <a:lnTo>
                    <a:pt x="388" y="623"/>
                  </a:lnTo>
                  <a:lnTo>
                    <a:pt x="386" y="623"/>
                  </a:lnTo>
                  <a:lnTo>
                    <a:pt x="386" y="622"/>
                  </a:lnTo>
                  <a:lnTo>
                    <a:pt x="388" y="622"/>
                  </a:lnTo>
                  <a:lnTo>
                    <a:pt x="392" y="620"/>
                  </a:lnTo>
                  <a:lnTo>
                    <a:pt x="388" y="616"/>
                  </a:lnTo>
                  <a:lnTo>
                    <a:pt x="388" y="612"/>
                  </a:lnTo>
                  <a:lnTo>
                    <a:pt x="386" y="606"/>
                  </a:lnTo>
                  <a:lnTo>
                    <a:pt x="386" y="604"/>
                  </a:lnTo>
                  <a:lnTo>
                    <a:pt x="388" y="604"/>
                  </a:lnTo>
                  <a:lnTo>
                    <a:pt x="392" y="606"/>
                  </a:lnTo>
                  <a:lnTo>
                    <a:pt x="393" y="610"/>
                  </a:lnTo>
                  <a:lnTo>
                    <a:pt x="399" y="610"/>
                  </a:lnTo>
                  <a:lnTo>
                    <a:pt x="403" y="608"/>
                  </a:lnTo>
                  <a:lnTo>
                    <a:pt x="403" y="604"/>
                  </a:lnTo>
                  <a:lnTo>
                    <a:pt x="399" y="602"/>
                  </a:lnTo>
                  <a:lnTo>
                    <a:pt x="397" y="599"/>
                  </a:lnTo>
                  <a:lnTo>
                    <a:pt x="393" y="599"/>
                  </a:lnTo>
                  <a:lnTo>
                    <a:pt x="392" y="595"/>
                  </a:lnTo>
                  <a:lnTo>
                    <a:pt x="392" y="593"/>
                  </a:lnTo>
                  <a:lnTo>
                    <a:pt x="388" y="589"/>
                  </a:lnTo>
                  <a:lnTo>
                    <a:pt x="388" y="587"/>
                  </a:lnTo>
                  <a:lnTo>
                    <a:pt x="382" y="578"/>
                  </a:lnTo>
                  <a:lnTo>
                    <a:pt x="382" y="572"/>
                  </a:lnTo>
                  <a:lnTo>
                    <a:pt x="386" y="568"/>
                  </a:lnTo>
                  <a:lnTo>
                    <a:pt x="388" y="568"/>
                  </a:lnTo>
                  <a:lnTo>
                    <a:pt x="392" y="568"/>
                  </a:lnTo>
                  <a:lnTo>
                    <a:pt x="393" y="566"/>
                  </a:lnTo>
                  <a:lnTo>
                    <a:pt x="397" y="568"/>
                  </a:lnTo>
                  <a:lnTo>
                    <a:pt x="399" y="572"/>
                  </a:lnTo>
                  <a:lnTo>
                    <a:pt x="403" y="572"/>
                  </a:lnTo>
                  <a:lnTo>
                    <a:pt x="405" y="572"/>
                  </a:lnTo>
                  <a:lnTo>
                    <a:pt x="409" y="572"/>
                  </a:lnTo>
                  <a:lnTo>
                    <a:pt x="411" y="570"/>
                  </a:lnTo>
                  <a:lnTo>
                    <a:pt x="414" y="564"/>
                  </a:lnTo>
                  <a:lnTo>
                    <a:pt x="422" y="560"/>
                  </a:lnTo>
                  <a:lnTo>
                    <a:pt x="424" y="560"/>
                  </a:lnTo>
                  <a:lnTo>
                    <a:pt x="430" y="559"/>
                  </a:lnTo>
                  <a:lnTo>
                    <a:pt x="434" y="557"/>
                  </a:lnTo>
                  <a:lnTo>
                    <a:pt x="435" y="557"/>
                  </a:lnTo>
                  <a:lnTo>
                    <a:pt x="435" y="553"/>
                  </a:lnTo>
                  <a:lnTo>
                    <a:pt x="434" y="553"/>
                  </a:lnTo>
                  <a:lnTo>
                    <a:pt x="434" y="549"/>
                  </a:lnTo>
                  <a:lnTo>
                    <a:pt x="434" y="547"/>
                  </a:lnTo>
                  <a:lnTo>
                    <a:pt x="435" y="547"/>
                  </a:lnTo>
                  <a:lnTo>
                    <a:pt x="441" y="547"/>
                  </a:lnTo>
                  <a:lnTo>
                    <a:pt x="445" y="545"/>
                  </a:lnTo>
                  <a:lnTo>
                    <a:pt x="441" y="541"/>
                  </a:lnTo>
                  <a:lnTo>
                    <a:pt x="441" y="539"/>
                  </a:lnTo>
                  <a:lnTo>
                    <a:pt x="441" y="536"/>
                  </a:lnTo>
                  <a:lnTo>
                    <a:pt x="441" y="534"/>
                  </a:lnTo>
                  <a:lnTo>
                    <a:pt x="439" y="532"/>
                  </a:lnTo>
                  <a:lnTo>
                    <a:pt x="434" y="528"/>
                  </a:lnTo>
                  <a:lnTo>
                    <a:pt x="428" y="526"/>
                  </a:lnTo>
                  <a:lnTo>
                    <a:pt x="428" y="522"/>
                  </a:lnTo>
                  <a:lnTo>
                    <a:pt x="424" y="520"/>
                  </a:lnTo>
                  <a:lnTo>
                    <a:pt x="428" y="517"/>
                  </a:lnTo>
                  <a:lnTo>
                    <a:pt x="428" y="515"/>
                  </a:lnTo>
                  <a:lnTo>
                    <a:pt x="428" y="513"/>
                  </a:lnTo>
                  <a:lnTo>
                    <a:pt x="428" y="511"/>
                  </a:lnTo>
                  <a:lnTo>
                    <a:pt x="430" y="509"/>
                  </a:lnTo>
                  <a:lnTo>
                    <a:pt x="434" y="505"/>
                  </a:lnTo>
                  <a:lnTo>
                    <a:pt x="430" y="505"/>
                  </a:lnTo>
                  <a:lnTo>
                    <a:pt x="428" y="505"/>
                  </a:lnTo>
                  <a:lnTo>
                    <a:pt x="424" y="505"/>
                  </a:lnTo>
                  <a:lnTo>
                    <a:pt x="422" y="503"/>
                  </a:lnTo>
                  <a:lnTo>
                    <a:pt x="422" y="501"/>
                  </a:lnTo>
                  <a:lnTo>
                    <a:pt x="422" y="499"/>
                  </a:lnTo>
                  <a:lnTo>
                    <a:pt x="424" y="498"/>
                  </a:lnTo>
                  <a:lnTo>
                    <a:pt x="434" y="492"/>
                  </a:lnTo>
                  <a:lnTo>
                    <a:pt x="439" y="488"/>
                  </a:lnTo>
                  <a:lnTo>
                    <a:pt x="441" y="486"/>
                  </a:lnTo>
                  <a:lnTo>
                    <a:pt x="441" y="484"/>
                  </a:lnTo>
                  <a:lnTo>
                    <a:pt x="441" y="482"/>
                  </a:lnTo>
                  <a:lnTo>
                    <a:pt x="445" y="478"/>
                  </a:lnTo>
                  <a:lnTo>
                    <a:pt x="445" y="477"/>
                  </a:lnTo>
                  <a:lnTo>
                    <a:pt x="445" y="473"/>
                  </a:lnTo>
                  <a:lnTo>
                    <a:pt x="441" y="471"/>
                  </a:lnTo>
                  <a:lnTo>
                    <a:pt x="441" y="467"/>
                  </a:lnTo>
                  <a:lnTo>
                    <a:pt x="441" y="465"/>
                  </a:lnTo>
                  <a:lnTo>
                    <a:pt x="439" y="465"/>
                  </a:lnTo>
                  <a:lnTo>
                    <a:pt x="435" y="461"/>
                  </a:lnTo>
                  <a:lnTo>
                    <a:pt x="434" y="461"/>
                  </a:lnTo>
                  <a:lnTo>
                    <a:pt x="430" y="461"/>
                  </a:lnTo>
                  <a:lnTo>
                    <a:pt x="428" y="457"/>
                  </a:lnTo>
                  <a:lnTo>
                    <a:pt x="422" y="461"/>
                  </a:lnTo>
                  <a:lnTo>
                    <a:pt x="416" y="463"/>
                  </a:lnTo>
                  <a:lnTo>
                    <a:pt x="414" y="463"/>
                  </a:lnTo>
                  <a:lnTo>
                    <a:pt x="414" y="473"/>
                  </a:lnTo>
                  <a:lnTo>
                    <a:pt x="414" y="475"/>
                  </a:lnTo>
                  <a:lnTo>
                    <a:pt x="413" y="475"/>
                  </a:lnTo>
                  <a:lnTo>
                    <a:pt x="409" y="473"/>
                  </a:lnTo>
                  <a:lnTo>
                    <a:pt x="407" y="473"/>
                  </a:lnTo>
                  <a:lnTo>
                    <a:pt x="403" y="478"/>
                  </a:lnTo>
                  <a:lnTo>
                    <a:pt x="399" y="480"/>
                  </a:lnTo>
                  <a:lnTo>
                    <a:pt x="397" y="480"/>
                  </a:lnTo>
                  <a:lnTo>
                    <a:pt x="392" y="480"/>
                  </a:lnTo>
                  <a:lnTo>
                    <a:pt x="388" y="480"/>
                  </a:lnTo>
                  <a:lnTo>
                    <a:pt x="386" y="480"/>
                  </a:lnTo>
                  <a:lnTo>
                    <a:pt x="382" y="480"/>
                  </a:lnTo>
                  <a:lnTo>
                    <a:pt x="380" y="480"/>
                  </a:lnTo>
                  <a:lnTo>
                    <a:pt x="376" y="480"/>
                  </a:lnTo>
                  <a:lnTo>
                    <a:pt x="369" y="478"/>
                  </a:lnTo>
                  <a:lnTo>
                    <a:pt x="369" y="482"/>
                  </a:lnTo>
                  <a:lnTo>
                    <a:pt x="369" y="486"/>
                  </a:lnTo>
                  <a:lnTo>
                    <a:pt x="369" y="486"/>
                  </a:lnTo>
                  <a:lnTo>
                    <a:pt x="369" y="490"/>
                  </a:lnTo>
                  <a:lnTo>
                    <a:pt x="367" y="488"/>
                  </a:lnTo>
                  <a:lnTo>
                    <a:pt x="365" y="488"/>
                  </a:lnTo>
                  <a:lnTo>
                    <a:pt x="363" y="488"/>
                  </a:lnTo>
                  <a:lnTo>
                    <a:pt x="361" y="488"/>
                  </a:lnTo>
                  <a:lnTo>
                    <a:pt x="361" y="486"/>
                  </a:lnTo>
                  <a:lnTo>
                    <a:pt x="361" y="482"/>
                  </a:lnTo>
                  <a:lnTo>
                    <a:pt x="359" y="477"/>
                  </a:lnTo>
                  <a:lnTo>
                    <a:pt x="355" y="477"/>
                  </a:lnTo>
                  <a:lnTo>
                    <a:pt x="353" y="473"/>
                  </a:lnTo>
                  <a:lnTo>
                    <a:pt x="353" y="471"/>
                  </a:lnTo>
                  <a:lnTo>
                    <a:pt x="350" y="461"/>
                  </a:lnTo>
                  <a:lnTo>
                    <a:pt x="344" y="461"/>
                  </a:lnTo>
                  <a:lnTo>
                    <a:pt x="344" y="457"/>
                  </a:lnTo>
                  <a:lnTo>
                    <a:pt x="344" y="456"/>
                  </a:lnTo>
                  <a:lnTo>
                    <a:pt x="342" y="456"/>
                  </a:lnTo>
                  <a:lnTo>
                    <a:pt x="342" y="452"/>
                  </a:lnTo>
                  <a:lnTo>
                    <a:pt x="342" y="450"/>
                  </a:lnTo>
                  <a:lnTo>
                    <a:pt x="332" y="450"/>
                  </a:lnTo>
                  <a:lnTo>
                    <a:pt x="330" y="450"/>
                  </a:lnTo>
                  <a:lnTo>
                    <a:pt x="325" y="448"/>
                  </a:lnTo>
                  <a:lnTo>
                    <a:pt x="321" y="448"/>
                  </a:lnTo>
                  <a:lnTo>
                    <a:pt x="317" y="446"/>
                  </a:lnTo>
                  <a:lnTo>
                    <a:pt x="311" y="446"/>
                  </a:lnTo>
                  <a:lnTo>
                    <a:pt x="311" y="446"/>
                  </a:lnTo>
                  <a:close/>
                </a:path>
              </a:pathLst>
            </a:custGeom>
            <a:solidFill>
              <a:srgbClr val="0070C0"/>
            </a:solid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uk-UA"/>
            </a:p>
          </p:txBody>
        </p:sp>
        <p:sp>
          <p:nvSpPr>
            <p:cNvPr id="57" name="Freeform 14">
              <a:extLst>
                <a:ext uri="{FF2B5EF4-FFF2-40B4-BE49-F238E27FC236}">
                  <a16:creationId xmlns:a16="http://schemas.microsoft.com/office/drawing/2014/main" id="{4BB20608-4014-1BBF-7700-7C152280E55F}"/>
                </a:ext>
              </a:extLst>
            </p:cNvPr>
            <p:cNvSpPr>
              <a:spLocks/>
            </p:cNvSpPr>
            <p:nvPr/>
          </p:nvSpPr>
          <p:spPr bwMode="auto">
            <a:xfrm>
              <a:off x="1292" y="415"/>
              <a:ext cx="85" cy="90"/>
            </a:xfrm>
            <a:custGeom>
              <a:avLst/>
              <a:gdLst>
                <a:gd name="T0" fmla="*/ 71 w 172"/>
                <a:gd name="T1" fmla="*/ 11 h 179"/>
                <a:gd name="T2" fmla="*/ 80 w 172"/>
                <a:gd name="T3" fmla="*/ 27 h 179"/>
                <a:gd name="T4" fmla="*/ 88 w 172"/>
                <a:gd name="T5" fmla="*/ 40 h 179"/>
                <a:gd name="T6" fmla="*/ 94 w 172"/>
                <a:gd name="T7" fmla="*/ 42 h 179"/>
                <a:gd name="T8" fmla="*/ 96 w 172"/>
                <a:gd name="T9" fmla="*/ 36 h 179"/>
                <a:gd name="T10" fmla="*/ 109 w 172"/>
                <a:gd name="T11" fmla="*/ 34 h 179"/>
                <a:gd name="T12" fmla="*/ 124 w 172"/>
                <a:gd name="T13" fmla="*/ 34 h 179"/>
                <a:gd name="T14" fmla="*/ 136 w 172"/>
                <a:gd name="T15" fmla="*/ 27 h 179"/>
                <a:gd name="T16" fmla="*/ 141 w 172"/>
                <a:gd name="T17" fmla="*/ 17 h 179"/>
                <a:gd name="T18" fmla="*/ 157 w 172"/>
                <a:gd name="T19" fmla="*/ 15 h 179"/>
                <a:gd name="T20" fmla="*/ 168 w 172"/>
                <a:gd name="T21" fmla="*/ 19 h 179"/>
                <a:gd name="T22" fmla="*/ 172 w 172"/>
                <a:gd name="T23" fmla="*/ 31 h 179"/>
                <a:gd name="T24" fmla="*/ 168 w 172"/>
                <a:gd name="T25" fmla="*/ 40 h 179"/>
                <a:gd name="T26" fmla="*/ 149 w 172"/>
                <a:gd name="T27" fmla="*/ 53 h 179"/>
                <a:gd name="T28" fmla="*/ 155 w 172"/>
                <a:gd name="T29" fmla="*/ 59 h 179"/>
                <a:gd name="T30" fmla="*/ 155 w 172"/>
                <a:gd name="T31" fmla="*/ 65 h 179"/>
                <a:gd name="T32" fmla="*/ 151 w 172"/>
                <a:gd name="T33" fmla="*/ 74 h 179"/>
                <a:gd name="T34" fmla="*/ 166 w 172"/>
                <a:gd name="T35" fmla="*/ 86 h 179"/>
                <a:gd name="T36" fmla="*/ 168 w 172"/>
                <a:gd name="T37" fmla="*/ 95 h 179"/>
                <a:gd name="T38" fmla="*/ 161 w 172"/>
                <a:gd name="T39" fmla="*/ 101 h 179"/>
                <a:gd name="T40" fmla="*/ 162 w 172"/>
                <a:gd name="T41" fmla="*/ 111 h 179"/>
                <a:gd name="T42" fmla="*/ 149 w 172"/>
                <a:gd name="T43" fmla="*/ 114 h 179"/>
                <a:gd name="T44" fmla="*/ 132 w 172"/>
                <a:gd name="T45" fmla="*/ 126 h 179"/>
                <a:gd name="T46" fmla="*/ 120 w 172"/>
                <a:gd name="T47" fmla="*/ 120 h 179"/>
                <a:gd name="T48" fmla="*/ 109 w 172"/>
                <a:gd name="T49" fmla="*/ 126 h 179"/>
                <a:gd name="T50" fmla="*/ 119 w 172"/>
                <a:gd name="T51" fmla="*/ 147 h 179"/>
                <a:gd name="T52" fmla="*/ 126 w 172"/>
                <a:gd name="T53" fmla="*/ 156 h 179"/>
                <a:gd name="T54" fmla="*/ 120 w 172"/>
                <a:gd name="T55" fmla="*/ 164 h 179"/>
                <a:gd name="T56" fmla="*/ 113 w 172"/>
                <a:gd name="T57" fmla="*/ 160 h 179"/>
                <a:gd name="T58" fmla="*/ 115 w 172"/>
                <a:gd name="T59" fmla="*/ 176 h 179"/>
                <a:gd name="T60" fmla="*/ 113 w 172"/>
                <a:gd name="T61" fmla="*/ 179 h 179"/>
                <a:gd name="T62" fmla="*/ 99 w 172"/>
                <a:gd name="T63" fmla="*/ 177 h 179"/>
                <a:gd name="T64" fmla="*/ 90 w 172"/>
                <a:gd name="T65" fmla="*/ 162 h 179"/>
                <a:gd name="T66" fmla="*/ 88 w 172"/>
                <a:gd name="T67" fmla="*/ 134 h 179"/>
                <a:gd name="T68" fmla="*/ 77 w 172"/>
                <a:gd name="T69" fmla="*/ 130 h 179"/>
                <a:gd name="T70" fmla="*/ 71 w 172"/>
                <a:gd name="T71" fmla="*/ 118 h 179"/>
                <a:gd name="T72" fmla="*/ 56 w 172"/>
                <a:gd name="T73" fmla="*/ 118 h 179"/>
                <a:gd name="T74" fmla="*/ 54 w 172"/>
                <a:gd name="T75" fmla="*/ 109 h 179"/>
                <a:gd name="T76" fmla="*/ 52 w 172"/>
                <a:gd name="T77" fmla="*/ 95 h 179"/>
                <a:gd name="T78" fmla="*/ 38 w 172"/>
                <a:gd name="T79" fmla="*/ 82 h 179"/>
                <a:gd name="T80" fmla="*/ 33 w 172"/>
                <a:gd name="T81" fmla="*/ 73 h 179"/>
                <a:gd name="T82" fmla="*/ 23 w 172"/>
                <a:gd name="T83" fmla="*/ 73 h 179"/>
                <a:gd name="T84" fmla="*/ 15 w 172"/>
                <a:gd name="T85" fmla="*/ 78 h 179"/>
                <a:gd name="T86" fmla="*/ 6 w 172"/>
                <a:gd name="T87" fmla="*/ 84 h 179"/>
                <a:gd name="T88" fmla="*/ 0 w 172"/>
                <a:gd name="T89" fmla="*/ 76 h 179"/>
                <a:gd name="T90" fmla="*/ 4 w 172"/>
                <a:gd name="T91" fmla="*/ 63 h 179"/>
                <a:gd name="T92" fmla="*/ 6 w 172"/>
                <a:gd name="T93" fmla="*/ 48 h 179"/>
                <a:gd name="T94" fmla="*/ 12 w 172"/>
                <a:gd name="T95" fmla="*/ 36 h 179"/>
                <a:gd name="T96" fmla="*/ 21 w 172"/>
                <a:gd name="T97" fmla="*/ 27 h 179"/>
                <a:gd name="T98" fmla="*/ 25 w 172"/>
                <a:gd name="T99" fmla="*/ 25 h 179"/>
                <a:gd name="T100" fmla="*/ 31 w 172"/>
                <a:gd name="T101" fmla="*/ 23 h 179"/>
                <a:gd name="T102" fmla="*/ 31 w 172"/>
                <a:gd name="T103" fmla="*/ 13 h 179"/>
                <a:gd name="T104" fmla="*/ 25 w 172"/>
                <a:gd name="T105" fmla="*/ 4 h 179"/>
                <a:gd name="T106" fmla="*/ 38 w 172"/>
                <a:gd name="T107" fmla="*/ 0 h 179"/>
                <a:gd name="T108" fmla="*/ 57 w 172"/>
                <a:gd name="T109" fmla="*/ 4 h 179"/>
                <a:gd name="T110" fmla="*/ 69 w 172"/>
                <a:gd name="T111"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2" h="179">
                  <a:moveTo>
                    <a:pt x="69" y="6"/>
                  </a:moveTo>
                  <a:lnTo>
                    <a:pt x="69" y="10"/>
                  </a:lnTo>
                  <a:lnTo>
                    <a:pt x="71" y="10"/>
                  </a:lnTo>
                  <a:lnTo>
                    <a:pt x="71" y="11"/>
                  </a:lnTo>
                  <a:lnTo>
                    <a:pt x="71" y="15"/>
                  </a:lnTo>
                  <a:lnTo>
                    <a:pt x="77" y="15"/>
                  </a:lnTo>
                  <a:lnTo>
                    <a:pt x="80" y="25"/>
                  </a:lnTo>
                  <a:lnTo>
                    <a:pt x="80" y="27"/>
                  </a:lnTo>
                  <a:lnTo>
                    <a:pt x="82" y="31"/>
                  </a:lnTo>
                  <a:lnTo>
                    <a:pt x="86" y="31"/>
                  </a:lnTo>
                  <a:lnTo>
                    <a:pt x="88" y="36"/>
                  </a:lnTo>
                  <a:lnTo>
                    <a:pt x="88" y="40"/>
                  </a:lnTo>
                  <a:lnTo>
                    <a:pt x="88" y="42"/>
                  </a:lnTo>
                  <a:lnTo>
                    <a:pt x="90" y="42"/>
                  </a:lnTo>
                  <a:lnTo>
                    <a:pt x="92" y="42"/>
                  </a:lnTo>
                  <a:lnTo>
                    <a:pt x="94" y="42"/>
                  </a:lnTo>
                  <a:lnTo>
                    <a:pt x="96" y="44"/>
                  </a:lnTo>
                  <a:lnTo>
                    <a:pt x="96" y="40"/>
                  </a:lnTo>
                  <a:lnTo>
                    <a:pt x="96" y="40"/>
                  </a:lnTo>
                  <a:lnTo>
                    <a:pt x="96" y="36"/>
                  </a:lnTo>
                  <a:lnTo>
                    <a:pt x="96" y="32"/>
                  </a:lnTo>
                  <a:lnTo>
                    <a:pt x="103" y="34"/>
                  </a:lnTo>
                  <a:lnTo>
                    <a:pt x="107" y="34"/>
                  </a:lnTo>
                  <a:lnTo>
                    <a:pt x="109" y="34"/>
                  </a:lnTo>
                  <a:lnTo>
                    <a:pt x="113" y="34"/>
                  </a:lnTo>
                  <a:lnTo>
                    <a:pt x="115" y="34"/>
                  </a:lnTo>
                  <a:lnTo>
                    <a:pt x="119" y="34"/>
                  </a:lnTo>
                  <a:lnTo>
                    <a:pt x="124" y="34"/>
                  </a:lnTo>
                  <a:lnTo>
                    <a:pt x="126" y="34"/>
                  </a:lnTo>
                  <a:lnTo>
                    <a:pt x="130" y="32"/>
                  </a:lnTo>
                  <a:lnTo>
                    <a:pt x="134" y="27"/>
                  </a:lnTo>
                  <a:lnTo>
                    <a:pt x="136" y="27"/>
                  </a:lnTo>
                  <a:lnTo>
                    <a:pt x="140" y="29"/>
                  </a:lnTo>
                  <a:lnTo>
                    <a:pt x="141" y="29"/>
                  </a:lnTo>
                  <a:lnTo>
                    <a:pt x="141" y="27"/>
                  </a:lnTo>
                  <a:lnTo>
                    <a:pt x="141" y="17"/>
                  </a:lnTo>
                  <a:lnTo>
                    <a:pt x="143" y="17"/>
                  </a:lnTo>
                  <a:lnTo>
                    <a:pt x="149" y="15"/>
                  </a:lnTo>
                  <a:lnTo>
                    <a:pt x="155" y="11"/>
                  </a:lnTo>
                  <a:lnTo>
                    <a:pt x="157" y="15"/>
                  </a:lnTo>
                  <a:lnTo>
                    <a:pt x="161" y="15"/>
                  </a:lnTo>
                  <a:lnTo>
                    <a:pt x="162" y="15"/>
                  </a:lnTo>
                  <a:lnTo>
                    <a:pt x="166" y="19"/>
                  </a:lnTo>
                  <a:lnTo>
                    <a:pt x="168" y="19"/>
                  </a:lnTo>
                  <a:lnTo>
                    <a:pt x="168" y="21"/>
                  </a:lnTo>
                  <a:lnTo>
                    <a:pt x="168" y="25"/>
                  </a:lnTo>
                  <a:lnTo>
                    <a:pt x="172" y="27"/>
                  </a:lnTo>
                  <a:lnTo>
                    <a:pt x="172" y="31"/>
                  </a:lnTo>
                  <a:lnTo>
                    <a:pt x="172" y="32"/>
                  </a:lnTo>
                  <a:lnTo>
                    <a:pt x="168" y="36"/>
                  </a:lnTo>
                  <a:lnTo>
                    <a:pt x="168" y="38"/>
                  </a:lnTo>
                  <a:lnTo>
                    <a:pt x="168" y="40"/>
                  </a:lnTo>
                  <a:lnTo>
                    <a:pt x="166" y="42"/>
                  </a:lnTo>
                  <a:lnTo>
                    <a:pt x="161" y="46"/>
                  </a:lnTo>
                  <a:lnTo>
                    <a:pt x="151" y="52"/>
                  </a:lnTo>
                  <a:lnTo>
                    <a:pt x="149" y="53"/>
                  </a:lnTo>
                  <a:lnTo>
                    <a:pt x="149" y="55"/>
                  </a:lnTo>
                  <a:lnTo>
                    <a:pt x="149" y="57"/>
                  </a:lnTo>
                  <a:lnTo>
                    <a:pt x="151" y="59"/>
                  </a:lnTo>
                  <a:lnTo>
                    <a:pt x="155" y="59"/>
                  </a:lnTo>
                  <a:lnTo>
                    <a:pt x="157" y="59"/>
                  </a:lnTo>
                  <a:lnTo>
                    <a:pt x="161" y="59"/>
                  </a:lnTo>
                  <a:lnTo>
                    <a:pt x="157" y="63"/>
                  </a:lnTo>
                  <a:lnTo>
                    <a:pt x="155" y="65"/>
                  </a:lnTo>
                  <a:lnTo>
                    <a:pt x="155" y="67"/>
                  </a:lnTo>
                  <a:lnTo>
                    <a:pt x="155" y="69"/>
                  </a:lnTo>
                  <a:lnTo>
                    <a:pt x="155" y="71"/>
                  </a:lnTo>
                  <a:lnTo>
                    <a:pt x="151" y="74"/>
                  </a:lnTo>
                  <a:lnTo>
                    <a:pt x="155" y="76"/>
                  </a:lnTo>
                  <a:lnTo>
                    <a:pt x="155" y="80"/>
                  </a:lnTo>
                  <a:lnTo>
                    <a:pt x="161" y="82"/>
                  </a:lnTo>
                  <a:lnTo>
                    <a:pt x="166" y="86"/>
                  </a:lnTo>
                  <a:lnTo>
                    <a:pt x="168" y="88"/>
                  </a:lnTo>
                  <a:lnTo>
                    <a:pt x="168" y="90"/>
                  </a:lnTo>
                  <a:lnTo>
                    <a:pt x="168" y="93"/>
                  </a:lnTo>
                  <a:lnTo>
                    <a:pt x="168" y="95"/>
                  </a:lnTo>
                  <a:lnTo>
                    <a:pt x="172" y="99"/>
                  </a:lnTo>
                  <a:lnTo>
                    <a:pt x="168" y="101"/>
                  </a:lnTo>
                  <a:lnTo>
                    <a:pt x="162" y="101"/>
                  </a:lnTo>
                  <a:lnTo>
                    <a:pt x="161" y="101"/>
                  </a:lnTo>
                  <a:lnTo>
                    <a:pt x="161" y="103"/>
                  </a:lnTo>
                  <a:lnTo>
                    <a:pt x="161" y="107"/>
                  </a:lnTo>
                  <a:lnTo>
                    <a:pt x="162" y="107"/>
                  </a:lnTo>
                  <a:lnTo>
                    <a:pt x="162" y="111"/>
                  </a:lnTo>
                  <a:lnTo>
                    <a:pt x="161" y="111"/>
                  </a:lnTo>
                  <a:lnTo>
                    <a:pt x="157" y="113"/>
                  </a:lnTo>
                  <a:lnTo>
                    <a:pt x="151" y="114"/>
                  </a:lnTo>
                  <a:lnTo>
                    <a:pt x="149" y="114"/>
                  </a:lnTo>
                  <a:lnTo>
                    <a:pt x="141" y="118"/>
                  </a:lnTo>
                  <a:lnTo>
                    <a:pt x="138" y="124"/>
                  </a:lnTo>
                  <a:lnTo>
                    <a:pt x="136" y="126"/>
                  </a:lnTo>
                  <a:lnTo>
                    <a:pt x="132" y="126"/>
                  </a:lnTo>
                  <a:lnTo>
                    <a:pt x="130" y="126"/>
                  </a:lnTo>
                  <a:lnTo>
                    <a:pt x="126" y="126"/>
                  </a:lnTo>
                  <a:lnTo>
                    <a:pt x="124" y="122"/>
                  </a:lnTo>
                  <a:lnTo>
                    <a:pt x="120" y="120"/>
                  </a:lnTo>
                  <a:lnTo>
                    <a:pt x="119" y="122"/>
                  </a:lnTo>
                  <a:lnTo>
                    <a:pt x="115" y="122"/>
                  </a:lnTo>
                  <a:lnTo>
                    <a:pt x="113" y="122"/>
                  </a:lnTo>
                  <a:lnTo>
                    <a:pt x="109" y="126"/>
                  </a:lnTo>
                  <a:lnTo>
                    <a:pt x="109" y="132"/>
                  </a:lnTo>
                  <a:lnTo>
                    <a:pt x="115" y="141"/>
                  </a:lnTo>
                  <a:lnTo>
                    <a:pt x="115" y="143"/>
                  </a:lnTo>
                  <a:lnTo>
                    <a:pt x="119" y="147"/>
                  </a:lnTo>
                  <a:lnTo>
                    <a:pt x="119" y="149"/>
                  </a:lnTo>
                  <a:lnTo>
                    <a:pt x="120" y="153"/>
                  </a:lnTo>
                  <a:lnTo>
                    <a:pt x="124" y="153"/>
                  </a:lnTo>
                  <a:lnTo>
                    <a:pt x="126" y="156"/>
                  </a:lnTo>
                  <a:lnTo>
                    <a:pt x="130" y="158"/>
                  </a:lnTo>
                  <a:lnTo>
                    <a:pt x="130" y="162"/>
                  </a:lnTo>
                  <a:lnTo>
                    <a:pt x="126" y="164"/>
                  </a:lnTo>
                  <a:lnTo>
                    <a:pt x="120" y="164"/>
                  </a:lnTo>
                  <a:lnTo>
                    <a:pt x="119" y="160"/>
                  </a:lnTo>
                  <a:lnTo>
                    <a:pt x="115" y="158"/>
                  </a:lnTo>
                  <a:lnTo>
                    <a:pt x="113" y="158"/>
                  </a:lnTo>
                  <a:lnTo>
                    <a:pt x="113" y="160"/>
                  </a:lnTo>
                  <a:lnTo>
                    <a:pt x="115" y="166"/>
                  </a:lnTo>
                  <a:lnTo>
                    <a:pt x="115" y="170"/>
                  </a:lnTo>
                  <a:lnTo>
                    <a:pt x="119" y="174"/>
                  </a:lnTo>
                  <a:lnTo>
                    <a:pt x="115" y="176"/>
                  </a:lnTo>
                  <a:lnTo>
                    <a:pt x="113" y="176"/>
                  </a:lnTo>
                  <a:lnTo>
                    <a:pt x="113" y="177"/>
                  </a:lnTo>
                  <a:lnTo>
                    <a:pt x="115" y="177"/>
                  </a:lnTo>
                  <a:lnTo>
                    <a:pt x="113" y="179"/>
                  </a:lnTo>
                  <a:lnTo>
                    <a:pt x="109" y="179"/>
                  </a:lnTo>
                  <a:lnTo>
                    <a:pt x="107" y="179"/>
                  </a:lnTo>
                  <a:lnTo>
                    <a:pt x="103" y="179"/>
                  </a:lnTo>
                  <a:lnTo>
                    <a:pt x="99" y="177"/>
                  </a:lnTo>
                  <a:lnTo>
                    <a:pt x="99" y="170"/>
                  </a:lnTo>
                  <a:lnTo>
                    <a:pt x="101" y="164"/>
                  </a:lnTo>
                  <a:lnTo>
                    <a:pt x="98" y="164"/>
                  </a:lnTo>
                  <a:lnTo>
                    <a:pt x="90" y="162"/>
                  </a:lnTo>
                  <a:lnTo>
                    <a:pt x="90" y="155"/>
                  </a:lnTo>
                  <a:lnTo>
                    <a:pt x="90" y="143"/>
                  </a:lnTo>
                  <a:lnTo>
                    <a:pt x="88" y="137"/>
                  </a:lnTo>
                  <a:lnTo>
                    <a:pt x="88" y="134"/>
                  </a:lnTo>
                  <a:lnTo>
                    <a:pt x="88" y="132"/>
                  </a:lnTo>
                  <a:lnTo>
                    <a:pt x="82" y="132"/>
                  </a:lnTo>
                  <a:lnTo>
                    <a:pt x="78" y="132"/>
                  </a:lnTo>
                  <a:lnTo>
                    <a:pt x="77" y="130"/>
                  </a:lnTo>
                  <a:lnTo>
                    <a:pt x="77" y="128"/>
                  </a:lnTo>
                  <a:lnTo>
                    <a:pt x="73" y="128"/>
                  </a:lnTo>
                  <a:lnTo>
                    <a:pt x="73" y="120"/>
                  </a:lnTo>
                  <a:lnTo>
                    <a:pt x="71" y="118"/>
                  </a:lnTo>
                  <a:lnTo>
                    <a:pt x="67" y="114"/>
                  </a:lnTo>
                  <a:lnTo>
                    <a:pt x="65" y="114"/>
                  </a:lnTo>
                  <a:lnTo>
                    <a:pt x="59" y="118"/>
                  </a:lnTo>
                  <a:lnTo>
                    <a:pt x="56" y="118"/>
                  </a:lnTo>
                  <a:lnTo>
                    <a:pt x="54" y="118"/>
                  </a:lnTo>
                  <a:lnTo>
                    <a:pt x="54" y="114"/>
                  </a:lnTo>
                  <a:lnTo>
                    <a:pt x="56" y="113"/>
                  </a:lnTo>
                  <a:lnTo>
                    <a:pt x="54" y="109"/>
                  </a:lnTo>
                  <a:lnTo>
                    <a:pt x="56" y="107"/>
                  </a:lnTo>
                  <a:lnTo>
                    <a:pt x="56" y="105"/>
                  </a:lnTo>
                  <a:lnTo>
                    <a:pt x="56" y="103"/>
                  </a:lnTo>
                  <a:lnTo>
                    <a:pt x="52" y="95"/>
                  </a:lnTo>
                  <a:lnTo>
                    <a:pt x="50" y="93"/>
                  </a:lnTo>
                  <a:lnTo>
                    <a:pt x="50" y="88"/>
                  </a:lnTo>
                  <a:lnTo>
                    <a:pt x="44" y="84"/>
                  </a:lnTo>
                  <a:lnTo>
                    <a:pt x="38" y="82"/>
                  </a:lnTo>
                  <a:lnTo>
                    <a:pt x="38" y="78"/>
                  </a:lnTo>
                  <a:lnTo>
                    <a:pt x="38" y="76"/>
                  </a:lnTo>
                  <a:lnTo>
                    <a:pt x="35" y="73"/>
                  </a:lnTo>
                  <a:lnTo>
                    <a:pt x="33" y="73"/>
                  </a:lnTo>
                  <a:lnTo>
                    <a:pt x="33" y="69"/>
                  </a:lnTo>
                  <a:lnTo>
                    <a:pt x="33" y="67"/>
                  </a:lnTo>
                  <a:lnTo>
                    <a:pt x="29" y="67"/>
                  </a:lnTo>
                  <a:lnTo>
                    <a:pt x="23" y="73"/>
                  </a:lnTo>
                  <a:lnTo>
                    <a:pt x="21" y="74"/>
                  </a:lnTo>
                  <a:lnTo>
                    <a:pt x="17" y="73"/>
                  </a:lnTo>
                  <a:lnTo>
                    <a:pt x="15" y="74"/>
                  </a:lnTo>
                  <a:lnTo>
                    <a:pt x="15" y="78"/>
                  </a:lnTo>
                  <a:lnTo>
                    <a:pt x="12" y="80"/>
                  </a:lnTo>
                  <a:lnTo>
                    <a:pt x="10" y="80"/>
                  </a:lnTo>
                  <a:lnTo>
                    <a:pt x="6" y="80"/>
                  </a:lnTo>
                  <a:lnTo>
                    <a:pt x="6" y="84"/>
                  </a:lnTo>
                  <a:lnTo>
                    <a:pt x="4" y="82"/>
                  </a:lnTo>
                  <a:lnTo>
                    <a:pt x="2" y="82"/>
                  </a:lnTo>
                  <a:lnTo>
                    <a:pt x="2" y="80"/>
                  </a:lnTo>
                  <a:lnTo>
                    <a:pt x="0" y="76"/>
                  </a:lnTo>
                  <a:lnTo>
                    <a:pt x="0" y="74"/>
                  </a:lnTo>
                  <a:lnTo>
                    <a:pt x="2" y="71"/>
                  </a:lnTo>
                  <a:lnTo>
                    <a:pt x="2" y="69"/>
                  </a:lnTo>
                  <a:lnTo>
                    <a:pt x="4" y="63"/>
                  </a:lnTo>
                  <a:lnTo>
                    <a:pt x="4" y="59"/>
                  </a:lnTo>
                  <a:lnTo>
                    <a:pt x="4" y="57"/>
                  </a:lnTo>
                  <a:lnTo>
                    <a:pt x="4" y="53"/>
                  </a:lnTo>
                  <a:lnTo>
                    <a:pt x="6" y="48"/>
                  </a:lnTo>
                  <a:lnTo>
                    <a:pt x="6" y="42"/>
                  </a:lnTo>
                  <a:lnTo>
                    <a:pt x="10" y="40"/>
                  </a:lnTo>
                  <a:lnTo>
                    <a:pt x="10" y="38"/>
                  </a:lnTo>
                  <a:lnTo>
                    <a:pt x="12" y="36"/>
                  </a:lnTo>
                  <a:lnTo>
                    <a:pt x="15" y="32"/>
                  </a:lnTo>
                  <a:lnTo>
                    <a:pt x="19" y="31"/>
                  </a:lnTo>
                  <a:lnTo>
                    <a:pt x="19" y="27"/>
                  </a:lnTo>
                  <a:lnTo>
                    <a:pt x="21" y="27"/>
                  </a:lnTo>
                  <a:lnTo>
                    <a:pt x="21" y="21"/>
                  </a:lnTo>
                  <a:lnTo>
                    <a:pt x="21" y="15"/>
                  </a:lnTo>
                  <a:lnTo>
                    <a:pt x="25" y="15"/>
                  </a:lnTo>
                  <a:lnTo>
                    <a:pt x="25" y="25"/>
                  </a:lnTo>
                  <a:lnTo>
                    <a:pt x="27" y="29"/>
                  </a:lnTo>
                  <a:lnTo>
                    <a:pt x="27" y="27"/>
                  </a:lnTo>
                  <a:lnTo>
                    <a:pt x="31" y="25"/>
                  </a:lnTo>
                  <a:lnTo>
                    <a:pt x="31" y="23"/>
                  </a:lnTo>
                  <a:lnTo>
                    <a:pt x="27" y="23"/>
                  </a:lnTo>
                  <a:lnTo>
                    <a:pt x="31" y="19"/>
                  </a:lnTo>
                  <a:lnTo>
                    <a:pt x="31" y="17"/>
                  </a:lnTo>
                  <a:lnTo>
                    <a:pt x="31" y="13"/>
                  </a:lnTo>
                  <a:lnTo>
                    <a:pt x="27" y="13"/>
                  </a:lnTo>
                  <a:lnTo>
                    <a:pt x="21" y="10"/>
                  </a:lnTo>
                  <a:lnTo>
                    <a:pt x="19" y="8"/>
                  </a:lnTo>
                  <a:lnTo>
                    <a:pt x="25" y="4"/>
                  </a:lnTo>
                  <a:lnTo>
                    <a:pt x="31" y="8"/>
                  </a:lnTo>
                  <a:lnTo>
                    <a:pt x="36" y="8"/>
                  </a:lnTo>
                  <a:lnTo>
                    <a:pt x="38" y="6"/>
                  </a:lnTo>
                  <a:lnTo>
                    <a:pt x="38" y="0"/>
                  </a:lnTo>
                  <a:lnTo>
                    <a:pt x="44" y="0"/>
                  </a:lnTo>
                  <a:lnTo>
                    <a:pt x="48" y="2"/>
                  </a:lnTo>
                  <a:lnTo>
                    <a:pt x="52" y="2"/>
                  </a:lnTo>
                  <a:lnTo>
                    <a:pt x="57" y="4"/>
                  </a:lnTo>
                  <a:lnTo>
                    <a:pt x="59" y="4"/>
                  </a:lnTo>
                  <a:lnTo>
                    <a:pt x="69" y="4"/>
                  </a:lnTo>
                  <a:lnTo>
                    <a:pt x="69" y="6"/>
                  </a:lnTo>
                  <a:lnTo>
                    <a:pt x="69" y="6"/>
                  </a:lnTo>
                  <a:close/>
                </a:path>
              </a:pathLst>
            </a:custGeom>
            <a:solidFill>
              <a:srgbClr val="FF9302"/>
            </a:solid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uk-UA">
                <a:solidFill>
                  <a:schemeClr val="accent4"/>
                </a:solidFill>
              </a:endParaRPr>
            </a:p>
          </p:txBody>
        </p:sp>
        <p:sp>
          <p:nvSpPr>
            <p:cNvPr id="58" name="Freeform 15">
              <a:extLst>
                <a:ext uri="{FF2B5EF4-FFF2-40B4-BE49-F238E27FC236}">
                  <a16:creationId xmlns:a16="http://schemas.microsoft.com/office/drawing/2014/main" id="{3F28C314-1B59-6243-4AEA-7F4959F440D6}"/>
                </a:ext>
              </a:extLst>
            </p:cNvPr>
            <p:cNvSpPr>
              <a:spLocks/>
            </p:cNvSpPr>
            <p:nvPr/>
          </p:nvSpPr>
          <p:spPr bwMode="auto">
            <a:xfrm>
              <a:off x="1198" y="747"/>
              <a:ext cx="653" cy="346"/>
            </a:xfrm>
            <a:custGeom>
              <a:avLst/>
              <a:gdLst>
                <a:gd name="T0" fmla="*/ 1063 w 1306"/>
                <a:gd name="T1" fmla="*/ 29 h 693"/>
                <a:gd name="T2" fmla="*/ 1098 w 1306"/>
                <a:gd name="T3" fmla="*/ 61 h 693"/>
                <a:gd name="T4" fmla="*/ 1113 w 1306"/>
                <a:gd name="T5" fmla="*/ 76 h 693"/>
                <a:gd name="T6" fmla="*/ 1151 w 1306"/>
                <a:gd name="T7" fmla="*/ 147 h 693"/>
                <a:gd name="T8" fmla="*/ 1193 w 1306"/>
                <a:gd name="T9" fmla="*/ 149 h 693"/>
                <a:gd name="T10" fmla="*/ 1256 w 1306"/>
                <a:gd name="T11" fmla="*/ 143 h 693"/>
                <a:gd name="T12" fmla="*/ 1293 w 1306"/>
                <a:gd name="T13" fmla="*/ 210 h 693"/>
                <a:gd name="T14" fmla="*/ 1233 w 1306"/>
                <a:gd name="T15" fmla="*/ 204 h 693"/>
                <a:gd name="T16" fmla="*/ 1218 w 1306"/>
                <a:gd name="T17" fmla="*/ 240 h 693"/>
                <a:gd name="T18" fmla="*/ 1279 w 1306"/>
                <a:gd name="T19" fmla="*/ 269 h 693"/>
                <a:gd name="T20" fmla="*/ 1230 w 1306"/>
                <a:gd name="T21" fmla="*/ 303 h 693"/>
                <a:gd name="T22" fmla="*/ 1184 w 1306"/>
                <a:gd name="T23" fmla="*/ 321 h 693"/>
                <a:gd name="T24" fmla="*/ 1174 w 1306"/>
                <a:gd name="T25" fmla="*/ 416 h 693"/>
                <a:gd name="T26" fmla="*/ 1197 w 1306"/>
                <a:gd name="T27" fmla="*/ 475 h 693"/>
                <a:gd name="T28" fmla="*/ 1144 w 1306"/>
                <a:gd name="T29" fmla="*/ 509 h 693"/>
                <a:gd name="T30" fmla="*/ 1107 w 1306"/>
                <a:gd name="T31" fmla="*/ 519 h 693"/>
                <a:gd name="T32" fmla="*/ 1086 w 1306"/>
                <a:gd name="T33" fmla="*/ 538 h 693"/>
                <a:gd name="T34" fmla="*/ 1035 w 1306"/>
                <a:gd name="T35" fmla="*/ 569 h 693"/>
                <a:gd name="T36" fmla="*/ 987 w 1306"/>
                <a:gd name="T37" fmla="*/ 578 h 693"/>
                <a:gd name="T38" fmla="*/ 926 w 1306"/>
                <a:gd name="T39" fmla="*/ 591 h 693"/>
                <a:gd name="T40" fmla="*/ 920 w 1306"/>
                <a:gd name="T41" fmla="*/ 647 h 693"/>
                <a:gd name="T42" fmla="*/ 831 w 1306"/>
                <a:gd name="T43" fmla="*/ 672 h 693"/>
                <a:gd name="T44" fmla="*/ 768 w 1306"/>
                <a:gd name="T45" fmla="*/ 687 h 693"/>
                <a:gd name="T46" fmla="*/ 712 w 1306"/>
                <a:gd name="T47" fmla="*/ 662 h 693"/>
                <a:gd name="T48" fmla="*/ 645 w 1306"/>
                <a:gd name="T49" fmla="*/ 662 h 693"/>
                <a:gd name="T50" fmla="*/ 653 w 1306"/>
                <a:gd name="T51" fmla="*/ 609 h 693"/>
                <a:gd name="T52" fmla="*/ 621 w 1306"/>
                <a:gd name="T53" fmla="*/ 567 h 693"/>
                <a:gd name="T54" fmla="*/ 613 w 1306"/>
                <a:gd name="T55" fmla="*/ 532 h 693"/>
                <a:gd name="T56" fmla="*/ 561 w 1306"/>
                <a:gd name="T57" fmla="*/ 530 h 693"/>
                <a:gd name="T58" fmla="*/ 546 w 1306"/>
                <a:gd name="T59" fmla="*/ 515 h 693"/>
                <a:gd name="T60" fmla="*/ 495 w 1306"/>
                <a:gd name="T61" fmla="*/ 511 h 693"/>
                <a:gd name="T62" fmla="*/ 443 w 1306"/>
                <a:gd name="T63" fmla="*/ 471 h 693"/>
                <a:gd name="T64" fmla="*/ 382 w 1306"/>
                <a:gd name="T65" fmla="*/ 481 h 693"/>
                <a:gd name="T66" fmla="*/ 327 w 1306"/>
                <a:gd name="T67" fmla="*/ 483 h 693"/>
                <a:gd name="T68" fmla="*/ 262 w 1306"/>
                <a:gd name="T69" fmla="*/ 485 h 693"/>
                <a:gd name="T70" fmla="*/ 197 w 1306"/>
                <a:gd name="T71" fmla="*/ 477 h 693"/>
                <a:gd name="T72" fmla="*/ 124 w 1306"/>
                <a:gd name="T73" fmla="*/ 487 h 693"/>
                <a:gd name="T74" fmla="*/ 75 w 1306"/>
                <a:gd name="T75" fmla="*/ 452 h 693"/>
                <a:gd name="T76" fmla="*/ 34 w 1306"/>
                <a:gd name="T77" fmla="*/ 448 h 693"/>
                <a:gd name="T78" fmla="*/ 8 w 1306"/>
                <a:gd name="T79" fmla="*/ 391 h 693"/>
                <a:gd name="T80" fmla="*/ 48 w 1306"/>
                <a:gd name="T81" fmla="*/ 343 h 693"/>
                <a:gd name="T82" fmla="*/ 94 w 1306"/>
                <a:gd name="T83" fmla="*/ 324 h 693"/>
                <a:gd name="T84" fmla="*/ 159 w 1306"/>
                <a:gd name="T85" fmla="*/ 322 h 693"/>
                <a:gd name="T86" fmla="*/ 216 w 1306"/>
                <a:gd name="T87" fmla="*/ 286 h 693"/>
                <a:gd name="T88" fmla="*/ 256 w 1306"/>
                <a:gd name="T89" fmla="*/ 273 h 693"/>
                <a:gd name="T90" fmla="*/ 283 w 1306"/>
                <a:gd name="T91" fmla="*/ 214 h 693"/>
                <a:gd name="T92" fmla="*/ 367 w 1306"/>
                <a:gd name="T93" fmla="*/ 210 h 693"/>
                <a:gd name="T94" fmla="*/ 426 w 1306"/>
                <a:gd name="T95" fmla="*/ 227 h 693"/>
                <a:gd name="T96" fmla="*/ 462 w 1306"/>
                <a:gd name="T97" fmla="*/ 210 h 693"/>
                <a:gd name="T98" fmla="*/ 512 w 1306"/>
                <a:gd name="T99" fmla="*/ 218 h 693"/>
                <a:gd name="T100" fmla="*/ 575 w 1306"/>
                <a:gd name="T101" fmla="*/ 181 h 693"/>
                <a:gd name="T102" fmla="*/ 596 w 1306"/>
                <a:gd name="T103" fmla="*/ 147 h 693"/>
                <a:gd name="T104" fmla="*/ 649 w 1306"/>
                <a:gd name="T105" fmla="*/ 135 h 693"/>
                <a:gd name="T106" fmla="*/ 699 w 1306"/>
                <a:gd name="T107" fmla="*/ 153 h 693"/>
                <a:gd name="T108" fmla="*/ 760 w 1306"/>
                <a:gd name="T109" fmla="*/ 139 h 693"/>
                <a:gd name="T110" fmla="*/ 789 w 1306"/>
                <a:gd name="T111" fmla="*/ 80 h 693"/>
                <a:gd name="T112" fmla="*/ 829 w 1306"/>
                <a:gd name="T113" fmla="*/ 93 h 693"/>
                <a:gd name="T114" fmla="*/ 874 w 1306"/>
                <a:gd name="T115" fmla="*/ 122 h 693"/>
                <a:gd name="T116" fmla="*/ 897 w 1306"/>
                <a:gd name="T117" fmla="*/ 132 h 693"/>
                <a:gd name="T118" fmla="*/ 962 w 1306"/>
                <a:gd name="T119" fmla="*/ 124 h 693"/>
                <a:gd name="T120" fmla="*/ 991 w 1306"/>
                <a:gd name="T121" fmla="*/ 63 h 693"/>
                <a:gd name="T122" fmla="*/ 978 w 1306"/>
                <a:gd name="T123" fmla="*/ 6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06" h="693">
                  <a:moveTo>
                    <a:pt x="1000" y="6"/>
                  </a:moveTo>
                  <a:lnTo>
                    <a:pt x="1006" y="6"/>
                  </a:lnTo>
                  <a:lnTo>
                    <a:pt x="1012" y="4"/>
                  </a:lnTo>
                  <a:lnTo>
                    <a:pt x="1016" y="4"/>
                  </a:lnTo>
                  <a:lnTo>
                    <a:pt x="1018" y="4"/>
                  </a:lnTo>
                  <a:lnTo>
                    <a:pt x="1020" y="4"/>
                  </a:lnTo>
                  <a:lnTo>
                    <a:pt x="1020" y="6"/>
                  </a:lnTo>
                  <a:lnTo>
                    <a:pt x="1020" y="11"/>
                  </a:lnTo>
                  <a:lnTo>
                    <a:pt x="1020" y="15"/>
                  </a:lnTo>
                  <a:lnTo>
                    <a:pt x="1020" y="17"/>
                  </a:lnTo>
                  <a:lnTo>
                    <a:pt x="1021" y="17"/>
                  </a:lnTo>
                  <a:lnTo>
                    <a:pt x="1027" y="19"/>
                  </a:lnTo>
                  <a:lnTo>
                    <a:pt x="1031" y="19"/>
                  </a:lnTo>
                  <a:lnTo>
                    <a:pt x="1033" y="19"/>
                  </a:lnTo>
                  <a:lnTo>
                    <a:pt x="1039" y="25"/>
                  </a:lnTo>
                  <a:lnTo>
                    <a:pt x="1044" y="25"/>
                  </a:lnTo>
                  <a:lnTo>
                    <a:pt x="1058" y="25"/>
                  </a:lnTo>
                  <a:lnTo>
                    <a:pt x="1063" y="29"/>
                  </a:lnTo>
                  <a:lnTo>
                    <a:pt x="1063" y="29"/>
                  </a:lnTo>
                  <a:lnTo>
                    <a:pt x="1067" y="31"/>
                  </a:lnTo>
                  <a:lnTo>
                    <a:pt x="1067" y="34"/>
                  </a:lnTo>
                  <a:lnTo>
                    <a:pt x="1069" y="36"/>
                  </a:lnTo>
                  <a:lnTo>
                    <a:pt x="1073" y="42"/>
                  </a:lnTo>
                  <a:lnTo>
                    <a:pt x="1075" y="48"/>
                  </a:lnTo>
                  <a:lnTo>
                    <a:pt x="1075" y="55"/>
                  </a:lnTo>
                  <a:lnTo>
                    <a:pt x="1075" y="63"/>
                  </a:lnTo>
                  <a:lnTo>
                    <a:pt x="1075" y="65"/>
                  </a:lnTo>
                  <a:lnTo>
                    <a:pt x="1075" y="67"/>
                  </a:lnTo>
                  <a:lnTo>
                    <a:pt x="1077" y="71"/>
                  </a:lnTo>
                  <a:lnTo>
                    <a:pt x="1077" y="72"/>
                  </a:lnTo>
                  <a:lnTo>
                    <a:pt x="1083" y="72"/>
                  </a:lnTo>
                  <a:lnTo>
                    <a:pt x="1086" y="72"/>
                  </a:lnTo>
                  <a:lnTo>
                    <a:pt x="1096" y="76"/>
                  </a:lnTo>
                  <a:lnTo>
                    <a:pt x="1096" y="78"/>
                  </a:lnTo>
                  <a:lnTo>
                    <a:pt x="1098" y="76"/>
                  </a:lnTo>
                  <a:lnTo>
                    <a:pt x="1098" y="72"/>
                  </a:lnTo>
                  <a:lnTo>
                    <a:pt x="1098" y="71"/>
                  </a:lnTo>
                  <a:lnTo>
                    <a:pt x="1098" y="61"/>
                  </a:lnTo>
                  <a:lnTo>
                    <a:pt x="1096" y="55"/>
                  </a:lnTo>
                  <a:lnTo>
                    <a:pt x="1096" y="52"/>
                  </a:lnTo>
                  <a:lnTo>
                    <a:pt x="1092" y="46"/>
                  </a:lnTo>
                  <a:lnTo>
                    <a:pt x="1092" y="44"/>
                  </a:lnTo>
                  <a:lnTo>
                    <a:pt x="1096" y="38"/>
                  </a:lnTo>
                  <a:lnTo>
                    <a:pt x="1098" y="38"/>
                  </a:lnTo>
                  <a:lnTo>
                    <a:pt x="1102" y="38"/>
                  </a:lnTo>
                  <a:lnTo>
                    <a:pt x="1104" y="38"/>
                  </a:lnTo>
                  <a:lnTo>
                    <a:pt x="1107" y="40"/>
                  </a:lnTo>
                  <a:lnTo>
                    <a:pt x="1111" y="50"/>
                  </a:lnTo>
                  <a:lnTo>
                    <a:pt x="1111" y="52"/>
                  </a:lnTo>
                  <a:lnTo>
                    <a:pt x="1117" y="57"/>
                  </a:lnTo>
                  <a:lnTo>
                    <a:pt x="1119" y="61"/>
                  </a:lnTo>
                  <a:lnTo>
                    <a:pt x="1119" y="63"/>
                  </a:lnTo>
                  <a:lnTo>
                    <a:pt x="1119" y="65"/>
                  </a:lnTo>
                  <a:lnTo>
                    <a:pt x="1111" y="67"/>
                  </a:lnTo>
                  <a:lnTo>
                    <a:pt x="1111" y="71"/>
                  </a:lnTo>
                  <a:lnTo>
                    <a:pt x="1111" y="74"/>
                  </a:lnTo>
                  <a:lnTo>
                    <a:pt x="1113" y="76"/>
                  </a:lnTo>
                  <a:lnTo>
                    <a:pt x="1119" y="82"/>
                  </a:lnTo>
                  <a:lnTo>
                    <a:pt x="1123" y="88"/>
                  </a:lnTo>
                  <a:lnTo>
                    <a:pt x="1123" y="92"/>
                  </a:lnTo>
                  <a:lnTo>
                    <a:pt x="1128" y="93"/>
                  </a:lnTo>
                  <a:lnTo>
                    <a:pt x="1128" y="97"/>
                  </a:lnTo>
                  <a:lnTo>
                    <a:pt x="1128" y="99"/>
                  </a:lnTo>
                  <a:lnTo>
                    <a:pt x="1128" y="103"/>
                  </a:lnTo>
                  <a:lnTo>
                    <a:pt x="1123" y="105"/>
                  </a:lnTo>
                  <a:lnTo>
                    <a:pt x="1119" y="109"/>
                  </a:lnTo>
                  <a:lnTo>
                    <a:pt x="1119" y="113"/>
                  </a:lnTo>
                  <a:lnTo>
                    <a:pt x="1119" y="114"/>
                  </a:lnTo>
                  <a:lnTo>
                    <a:pt x="1119" y="118"/>
                  </a:lnTo>
                  <a:lnTo>
                    <a:pt x="1123" y="124"/>
                  </a:lnTo>
                  <a:lnTo>
                    <a:pt x="1125" y="130"/>
                  </a:lnTo>
                  <a:lnTo>
                    <a:pt x="1125" y="134"/>
                  </a:lnTo>
                  <a:lnTo>
                    <a:pt x="1125" y="135"/>
                  </a:lnTo>
                  <a:lnTo>
                    <a:pt x="1136" y="141"/>
                  </a:lnTo>
                  <a:lnTo>
                    <a:pt x="1142" y="141"/>
                  </a:lnTo>
                  <a:lnTo>
                    <a:pt x="1151" y="147"/>
                  </a:lnTo>
                  <a:lnTo>
                    <a:pt x="1153" y="147"/>
                  </a:lnTo>
                  <a:lnTo>
                    <a:pt x="1153" y="145"/>
                  </a:lnTo>
                  <a:lnTo>
                    <a:pt x="1151" y="139"/>
                  </a:lnTo>
                  <a:lnTo>
                    <a:pt x="1151" y="135"/>
                  </a:lnTo>
                  <a:lnTo>
                    <a:pt x="1153" y="135"/>
                  </a:lnTo>
                  <a:lnTo>
                    <a:pt x="1153" y="134"/>
                  </a:lnTo>
                  <a:lnTo>
                    <a:pt x="1155" y="134"/>
                  </a:lnTo>
                  <a:lnTo>
                    <a:pt x="1157" y="134"/>
                  </a:lnTo>
                  <a:lnTo>
                    <a:pt x="1161" y="134"/>
                  </a:lnTo>
                  <a:lnTo>
                    <a:pt x="1163" y="135"/>
                  </a:lnTo>
                  <a:lnTo>
                    <a:pt x="1167" y="139"/>
                  </a:lnTo>
                  <a:lnTo>
                    <a:pt x="1169" y="143"/>
                  </a:lnTo>
                  <a:lnTo>
                    <a:pt x="1172" y="151"/>
                  </a:lnTo>
                  <a:lnTo>
                    <a:pt x="1174" y="155"/>
                  </a:lnTo>
                  <a:lnTo>
                    <a:pt x="1178" y="155"/>
                  </a:lnTo>
                  <a:lnTo>
                    <a:pt x="1180" y="151"/>
                  </a:lnTo>
                  <a:lnTo>
                    <a:pt x="1184" y="149"/>
                  </a:lnTo>
                  <a:lnTo>
                    <a:pt x="1190" y="149"/>
                  </a:lnTo>
                  <a:lnTo>
                    <a:pt x="1193" y="149"/>
                  </a:lnTo>
                  <a:lnTo>
                    <a:pt x="1195" y="151"/>
                  </a:lnTo>
                  <a:lnTo>
                    <a:pt x="1199" y="155"/>
                  </a:lnTo>
                  <a:lnTo>
                    <a:pt x="1199" y="155"/>
                  </a:lnTo>
                  <a:lnTo>
                    <a:pt x="1201" y="155"/>
                  </a:lnTo>
                  <a:lnTo>
                    <a:pt x="1203" y="155"/>
                  </a:lnTo>
                  <a:lnTo>
                    <a:pt x="1205" y="156"/>
                  </a:lnTo>
                  <a:lnTo>
                    <a:pt x="1211" y="155"/>
                  </a:lnTo>
                  <a:lnTo>
                    <a:pt x="1214" y="155"/>
                  </a:lnTo>
                  <a:lnTo>
                    <a:pt x="1214" y="153"/>
                  </a:lnTo>
                  <a:lnTo>
                    <a:pt x="1214" y="149"/>
                  </a:lnTo>
                  <a:lnTo>
                    <a:pt x="1216" y="143"/>
                  </a:lnTo>
                  <a:lnTo>
                    <a:pt x="1220" y="139"/>
                  </a:lnTo>
                  <a:lnTo>
                    <a:pt x="1226" y="132"/>
                  </a:lnTo>
                  <a:lnTo>
                    <a:pt x="1228" y="128"/>
                  </a:lnTo>
                  <a:lnTo>
                    <a:pt x="1232" y="130"/>
                  </a:lnTo>
                  <a:lnTo>
                    <a:pt x="1237" y="132"/>
                  </a:lnTo>
                  <a:lnTo>
                    <a:pt x="1243" y="137"/>
                  </a:lnTo>
                  <a:lnTo>
                    <a:pt x="1253" y="143"/>
                  </a:lnTo>
                  <a:lnTo>
                    <a:pt x="1256" y="143"/>
                  </a:lnTo>
                  <a:lnTo>
                    <a:pt x="1262" y="143"/>
                  </a:lnTo>
                  <a:lnTo>
                    <a:pt x="1264" y="143"/>
                  </a:lnTo>
                  <a:lnTo>
                    <a:pt x="1270" y="143"/>
                  </a:lnTo>
                  <a:lnTo>
                    <a:pt x="1274" y="143"/>
                  </a:lnTo>
                  <a:lnTo>
                    <a:pt x="1279" y="147"/>
                  </a:lnTo>
                  <a:lnTo>
                    <a:pt x="1281" y="147"/>
                  </a:lnTo>
                  <a:lnTo>
                    <a:pt x="1287" y="151"/>
                  </a:lnTo>
                  <a:lnTo>
                    <a:pt x="1293" y="153"/>
                  </a:lnTo>
                  <a:lnTo>
                    <a:pt x="1296" y="155"/>
                  </a:lnTo>
                  <a:lnTo>
                    <a:pt x="1300" y="155"/>
                  </a:lnTo>
                  <a:lnTo>
                    <a:pt x="1306" y="160"/>
                  </a:lnTo>
                  <a:lnTo>
                    <a:pt x="1302" y="168"/>
                  </a:lnTo>
                  <a:lnTo>
                    <a:pt x="1300" y="177"/>
                  </a:lnTo>
                  <a:lnTo>
                    <a:pt x="1300" y="189"/>
                  </a:lnTo>
                  <a:lnTo>
                    <a:pt x="1296" y="193"/>
                  </a:lnTo>
                  <a:lnTo>
                    <a:pt x="1295" y="195"/>
                  </a:lnTo>
                  <a:lnTo>
                    <a:pt x="1295" y="198"/>
                  </a:lnTo>
                  <a:lnTo>
                    <a:pt x="1293" y="204"/>
                  </a:lnTo>
                  <a:lnTo>
                    <a:pt x="1293" y="210"/>
                  </a:lnTo>
                  <a:lnTo>
                    <a:pt x="1293" y="219"/>
                  </a:lnTo>
                  <a:lnTo>
                    <a:pt x="1293" y="221"/>
                  </a:lnTo>
                  <a:lnTo>
                    <a:pt x="1289" y="221"/>
                  </a:lnTo>
                  <a:lnTo>
                    <a:pt x="1287" y="221"/>
                  </a:lnTo>
                  <a:lnTo>
                    <a:pt x="1283" y="221"/>
                  </a:lnTo>
                  <a:lnTo>
                    <a:pt x="1281" y="216"/>
                  </a:lnTo>
                  <a:lnTo>
                    <a:pt x="1281" y="210"/>
                  </a:lnTo>
                  <a:lnTo>
                    <a:pt x="1277" y="208"/>
                  </a:lnTo>
                  <a:lnTo>
                    <a:pt x="1275" y="208"/>
                  </a:lnTo>
                  <a:lnTo>
                    <a:pt x="1272" y="210"/>
                  </a:lnTo>
                  <a:lnTo>
                    <a:pt x="1266" y="210"/>
                  </a:lnTo>
                  <a:lnTo>
                    <a:pt x="1264" y="210"/>
                  </a:lnTo>
                  <a:lnTo>
                    <a:pt x="1254" y="210"/>
                  </a:lnTo>
                  <a:lnTo>
                    <a:pt x="1249" y="210"/>
                  </a:lnTo>
                  <a:lnTo>
                    <a:pt x="1247" y="206"/>
                  </a:lnTo>
                  <a:lnTo>
                    <a:pt x="1243" y="204"/>
                  </a:lnTo>
                  <a:lnTo>
                    <a:pt x="1239" y="204"/>
                  </a:lnTo>
                  <a:lnTo>
                    <a:pt x="1237" y="204"/>
                  </a:lnTo>
                  <a:lnTo>
                    <a:pt x="1233" y="204"/>
                  </a:lnTo>
                  <a:lnTo>
                    <a:pt x="1233" y="206"/>
                  </a:lnTo>
                  <a:lnTo>
                    <a:pt x="1233" y="210"/>
                  </a:lnTo>
                  <a:lnTo>
                    <a:pt x="1230" y="212"/>
                  </a:lnTo>
                  <a:lnTo>
                    <a:pt x="1224" y="212"/>
                  </a:lnTo>
                  <a:lnTo>
                    <a:pt x="1222" y="216"/>
                  </a:lnTo>
                  <a:lnTo>
                    <a:pt x="1218" y="216"/>
                  </a:lnTo>
                  <a:lnTo>
                    <a:pt x="1216" y="216"/>
                  </a:lnTo>
                  <a:lnTo>
                    <a:pt x="1212" y="208"/>
                  </a:lnTo>
                  <a:lnTo>
                    <a:pt x="1211" y="208"/>
                  </a:lnTo>
                  <a:lnTo>
                    <a:pt x="1207" y="212"/>
                  </a:lnTo>
                  <a:lnTo>
                    <a:pt x="1207" y="214"/>
                  </a:lnTo>
                  <a:lnTo>
                    <a:pt x="1207" y="221"/>
                  </a:lnTo>
                  <a:lnTo>
                    <a:pt x="1211" y="223"/>
                  </a:lnTo>
                  <a:lnTo>
                    <a:pt x="1211" y="227"/>
                  </a:lnTo>
                  <a:lnTo>
                    <a:pt x="1211" y="229"/>
                  </a:lnTo>
                  <a:lnTo>
                    <a:pt x="1212" y="233"/>
                  </a:lnTo>
                  <a:lnTo>
                    <a:pt x="1216" y="235"/>
                  </a:lnTo>
                  <a:lnTo>
                    <a:pt x="1218" y="238"/>
                  </a:lnTo>
                  <a:lnTo>
                    <a:pt x="1218" y="240"/>
                  </a:lnTo>
                  <a:lnTo>
                    <a:pt x="1218" y="244"/>
                  </a:lnTo>
                  <a:lnTo>
                    <a:pt x="1224" y="246"/>
                  </a:lnTo>
                  <a:lnTo>
                    <a:pt x="1228" y="244"/>
                  </a:lnTo>
                  <a:lnTo>
                    <a:pt x="1230" y="244"/>
                  </a:lnTo>
                  <a:lnTo>
                    <a:pt x="1230" y="246"/>
                  </a:lnTo>
                  <a:lnTo>
                    <a:pt x="1233" y="246"/>
                  </a:lnTo>
                  <a:lnTo>
                    <a:pt x="1235" y="246"/>
                  </a:lnTo>
                  <a:lnTo>
                    <a:pt x="1241" y="246"/>
                  </a:lnTo>
                  <a:lnTo>
                    <a:pt x="1245" y="248"/>
                  </a:lnTo>
                  <a:lnTo>
                    <a:pt x="1251" y="258"/>
                  </a:lnTo>
                  <a:lnTo>
                    <a:pt x="1254" y="259"/>
                  </a:lnTo>
                  <a:lnTo>
                    <a:pt x="1260" y="259"/>
                  </a:lnTo>
                  <a:lnTo>
                    <a:pt x="1260" y="263"/>
                  </a:lnTo>
                  <a:lnTo>
                    <a:pt x="1262" y="263"/>
                  </a:lnTo>
                  <a:lnTo>
                    <a:pt x="1266" y="265"/>
                  </a:lnTo>
                  <a:lnTo>
                    <a:pt x="1274" y="263"/>
                  </a:lnTo>
                  <a:lnTo>
                    <a:pt x="1279" y="263"/>
                  </a:lnTo>
                  <a:lnTo>
                    <a:pt x="1279" y="267"/>
                  </a:lnTo>
                  <a:lnTo>
                    <a:pt x="1279" y="269"/>
                  </a:lnTo>
                  <a:lnTo>
                    <a:pt x="1279" y="273"/>
                  </a:lnTo>
                  <a:lnTo>
                    <a:pt x="1277" y="275"/>
                  </a:lnTo>
                  <a:lnTo>
                    <a:pt x="1272" y="275"/>
                  </a:lnTo>
                  <a:lnTo>
                    <a:pt x="1268" y="279"/>
                  </a:lnTo>
                  <a:lnTo>
                    <a:pt x="1266" y="279"/>
                  </a:lnTo>
                  <a:lnTo>
                    <a:pt x="1262" y="279"/>
                  </a:lnTo>
                  <a:lnTo>
                    <a:pt x="1262" y="280"/>
                  </a:lnTo>
                  <a:lnTo>
                    <a:pt x="1266" y="286"/>
                  </a:lnTo>
                  <a:lnTo>
                    <a:pt x="1266" y="290"/>
                  </a:lnTo>
                  <a:lnTo>
                    <a:pt x="1266" y="292"/>
                  </a:lnTo>
                  <a:lnTo>
                    <a:pt x="1262" y="292"/>
                  </a:lnTo>
                  <a:lnTo>
                    <a:pt x="1256" y="294"/>
                  </a:lnTo>
                  <a:lnTo>
                    <a:pt x="1251" y="300"/>
                  </a:lnTo>
                  <a:lnTo>
                    <a:pt x="1247" y="301"/>
                  </a:lnTo>
                  <a:lnTo>
                    <a:pt x="1237" y="307"/>
                  </a:lnTo>
                  <a:lnTo>
                    <a:pt x="1235" y="311"/>
                  </a:lnTo>
                  <a:lnTo>
                    <a:pt x="1232" y="307"/>
                  </a:lnTo>
                  <a:lnTo>
                    <a:pt x="1232" y="303"/>
                  </a:lnTo>
                  <a:lnTo>
                    <a:pt x="1230" y="303"/>
                  </a:lnTo>
                  <a:lnTo>
                    <a:pt x="1226" y="303"/>
                  </a:lnTo>
                  <a:lnTo>
                    <a:pt x="1224" y="301"/>
                  </a:lnTo>
                  <a:lnTo>
                    <a:pt x="1220" y="301"/>
                  </a:lnTo>
                  <a:lnTo>
                    <a:pt x="1218" y="303"/>
                  </a:lnTo>
                  <a:lnTo>
                    <a:pt x="1218" y="307"/>
                  </a:lnTo>
                  <a:lnTo>
                    <a:pt x="1220" y="313"/>
                  </a:lnTo>
                  <a:lnTo>
                    <a:pt x="1224" y="319"/>
                  </a:lnTo>
                  <a:lnTo>
                    <a:pt x="1220" y="319"/>
                  </a:lnTo>
                  <a:lnTo>
                    <a:pt x="1214" y="321"/>
                  </a:lnTo>
                  <a:lnTo>
                    <a:pt x="1212" y="321"/>
                  </a:lnTo>
                  <a:lnTo>
                    <a:pt x="1212" y="319"/>
                  </a:lnTo>
                  <a:lnTo>
                    <a:pt x="1209" y="315"/>
                  </a:lnTo>
                  <a:lnTo>
                    <a:pt x="1207" y="315"/>
                  </a:lnTo>
                  <a:lnTo>
                    <a:pt x="1203" y="315"/>
                  </a:lnTo>
                  <a:lnTo>
                    <a:pt x="1199" y="315"/>
                  </a:lnTo>
                  <a:lnTo>
                    <a:pt x="1195" y="319"/>
                  </a:lnTo>
                  <a:lnTo>
                    <a:pt x="1193" y="319"/>
                  </a:lnTo>
                  <a:lnTo>
                    <a:pt x="1188" y="319"/>
                  </a:lnTo>
                  <a:lnTo>
                    <a:pt x="1184" y="321"/>
                  </a:lnTo>
                  <a:lnTo>
                    <a:pt x="1184" y="324"/>
                  </a:lnTo>
                  <a:lnTo>
                    <a:pt x="1178" y="324"/>
                  </a:lnTo>
                  <a:lnTo>
                    <a:pt x="1176" y="326"/>
                  </a:lnTo>
                  <a:lnTo>
                    <a:pt x="1176" y="336"/>
                  </a:lnTo>
                  <a:lnTo>
                    <a:pt x="1176" y="342"/>
                  </a:lnTo>
                  <a:lnTo>
                    <a:pt x="1176" y="345"/>
                  </a:lnTo>
                  <a:lnTo>
                    <a:pt x="1176" y="347"/>
                  </a:lnTo>
                  <a:lnTo>
                    <a:pt x="1176" y="351"/>
                  </a:lnTo>
                  <a:lnTo>
                    <a:pt x="1174" y="353"/>
                  </a:lnTo>
                  <a:lnTo>
                    <a:pt x="1178" y="370"/>
                  </a:lnTo>
                  <a:lnTo>
                    <a:pt x="1178" y="382"/>
                  </a:lnTo>
                  <a:lnTo>
                    <a:pt x="1178" y="385"/>
                  </a:lnTo>
                  <a:lnTo>
                    <a:pt x="1178" y="395"/>
                  </a:lnTo>
                  <a:lnTo>
                    <a:pt x="1180" y="404"/>
                  </a:lnTo>
                  <a:lnTo>
                    <a:pt x="1178" y="406"/>
                  </a:lnTo>
                  <a:lnTo>
                    <a:pt x="1174" y="404"/>
                  </a:lnTo>
                  <a:lnTo>
                    <a:pt x="1172" y="406"/>
                  </a:lnTo>
                  <a:lnTo>
                    <a:pt x="1174" y="410"/>
                  </a:lnTo>
                  <a:lnTo>
                    <a:pt x="1174" y="416"/>
                  </a:lnTo>
                  <a:lnTo>
                    <a:pt x="1174" y="418"/>
                  </a:lnTo>
                  <a:lnTo>
                    <a:pt x="1170" y="422"/>
                  </a:lnTo>
                  <a:lnTo>
                    <a:pt x="1170" y="427"/>
                  </a:lnTo>
                  <a:lnTo>
                    <a:pt x="1174" y="429"/>
                  </a:lnTo>
                  <a:lnTo>
                    <a:pt x="1176" y="429"/>
                  </a:lnTo>
                  <a:lnTo>
                    <a:pt x="1176" y="431"/>
                  </a:lnTo>
                  <a:lnTo>
                    <a:pt x="1180" y="433"/>
                  </a:lnTo>
                  <a:lnTo>
                    <a:pt x="1186" y="433"/>
                  </a:lnTo>
                  <a:lnTo>
                    <a:pt x="1186" y="437"/>
                  </a:lnTo>
                  <a:lnTo>
                    <a:pt x="1186" y="439"/>
                  </a:lnTo>
                  <a:lnTo>
                    <a:pt x="1182" y="445"/>
                  </a:lnTo>
                  <a:lnTo>
                    <a:pt x="1182" y="448"/>
                  </a:lnTo>
                  <a:lnTo>
                    <a:pt x="1182" y="452"/>
                  </a:lnTo>
                  <a:lnTo>
                    <a:pt x="1182" y="458"/>
                  </a:lnTo>
                  <a:lnTo>
                    <a:pt x="1193" y="458"/>
                  </a:lnTo>
                  <a:lnTo>
                    <a:pt x="1193" y="460"/>
                  </a:lnTo>
                  <a:lnTo>
                    <a:pt x="1193" y="466"/>
                  </a:lnTo>
                  <a:lnTo>
                    <a:pt x="1197" y="469"/>
                  </a:lnTo>
                  <a:lnTo>
                    <a:pt x="1197" y="475"/>
                  </a:lnTo>
                  <a:lnTo>
                    <a:pt x="1199" y="475"/>
                  </a:lnTo>
                  <a:lnTo>
                    <a:pt x="1197" y="479"/>
                  </a:lnTo>
                  <a:lnTo>
                    <a:pt x="1193" y="481"/>
                  </a:lnTo>
                  <a:lnTo>
                    <a:pt x="1188" y="479"/>
                  </a:lnTo>
                  <a:lnTo>
                    <a:pt x="1186" y="479"/>
                  </a:lnTo>
                  <a:lnTo>
                    <a:pt x="1186" y="481"/>
                  </a:lnTo>
                  <a:lnTo>
                    <a:pt x="1182" y="485"/>
                  </a:lnTo>
                  <a:lnTo>
                    <a:pt x="1180" y="485"/>
                  </a:lnTo>
                  <a:lnTo>
                    <a:pt x="1180" y="487"/>
                  </a:lnTo>
                  <a:lnTo>
                    <a:pt x="1178" y="492"/>
                  </a:lnTo>
                  <a:lnTo>
                    <a:pt x="1176" y="496"/>
                  </a:lnTo>
                  <a:lnTo>
                    <a:pt x="1170" y="498"/>
                  </a:lnTo>
                  <a:lnTo>
                    <a:pt x="1165" y="498"/>
                  </a:lnTo>
                  <a:lnTo>
                    <a:pt x="1161" y="502"/>
                  </a:lnTo>
                  <a:lnTo>
                    <a:pt x="1161" y="504"/>
                  </a:lnTo>
                  <a:lnTo>
                    <a:pt x="1161" y="508"/>
                  </a:lnTo>
                  <a:lnTo>
                    <a:pt x="1161" y="509"/>
                  </a:lnTo>
                  <a:lnTo>
                    <a:pt x="1155" y="509"/>
                  </a:lnTo>
                  <a:lnTo>
                    <a:pt x="1144" y="509"/>
                  </a:lnTo>
                  <a:lnTo>
                    <a:pt x="1140" y="511"/>
                  </a:lnTo>
                  <a:lnTo>
                    <a:pt x="1130" y="515"/>
                  </a:lnTo>
                  <a:lnTo>
                    <a:pt x="1125" y="515"/>
                  </a:lnTo>
                  <a:lnTo>
                    <a:pt x="1119" y="515"/>
                  </a:lnTo>
                  <a:lnTo>
                    <a:pt x="1117" y="517"/>
                  </a:lnTo>
                  <a:lnTo>
                    <a:pt x="1117" y="521"/>
                  </a:lnTo>
                  <a:lnTo>
                    <a:pt x="1117" y="521"/>
                  </a:lnTo>
                  <a:lnTo>
                    <a:pt x="1123" y="527"/>
                  </a:lnTo>
                  <a:lnTo>
                    <a:pt x="1119" y="532"/>
                  </a:lnTo>
                  <a:lnTo>
                    <a:pt x="1117" y="532"/>
                  </a:lnTo>
                  <a:lnTo>
                    <a:pt x="1117" y="536"/>
                  </a:lnTo>
                  <a:lnTo>
                    <a:pt x="1119" y="538"/>
                  </a:lnTo>
                  <a:lnTo>
                    <a:pt x="1115" y="542"/>
                  </a:lnTo>
                  <a:lnTo>
                    <a:pt x="1113" y="538"/>
                  </a:lnTo>
                  <a:lnTo>
                    <a:pt x="1109" y="536"/>
                  </a:lnTo>
                  <a:lnTo>
                    <a:pt x="1111" y="532"/>
                  </a:lnTo>
                  <a:lnTo>
                    <a:pt x="1109" y="521"/>
                  </a:lnTo>
                  <a:lnTo>
                    <a:pt x="1109" y="519"/>
                  </a:lnTo>
                  <a:lnTo>
                    <a:pt x="1107" y="519"/>
                  </a:lnTo>
                  <a:lnTo>
                    <a:pt x="1104" y="517"/>
                  </a:lnTo>
                  <a:lnTo>
                    <a:pt x="1104" y="513"/>
                  </a:lnTo>
                  <a:lnTo>
                    <a:pt x="1104" y="508"/>
                  </a:lnTo>
                  <a:lnTo>
                    <a:pt x="1102" y="506"/>
                  </a:lnTo>
                  <a:lnTo>
                    <a:pt x="1096" y="506"/>
                  </a:lnTo>
                  <a:lnTo>
                    <a:pt x="1092" y="508"/>
                  </a:lnTo>
                  <a:lnTo>
                    <a:pt x="1092" y="511"/>
                  </a:lnTo>
                  <a:lnTo>
                    <a:pt x="1092" y="513"/>
                  </a:lnTo>
                  <a:lnTo>
                    <a:pt x="1094" y="517"/>
                  </a:lnTo>
                  <a:lnTo>
                    <a:pt x="1098" y="517"/>
                  </a:lnTo>
                  <a:lnTo>
                    <a:pt x="1102" y="519"/>
                  </a:lnTo>
                  <a:lnTo>
                    <a:pt x="1100" y="523"/>
                  </a:lnTo>
                  <a:lnTo>
                    <a:pt x="1098" y="527"/>
                  </a:lnTo>
                  <a:lnTo>
                    <a:pt x="1094" y="529"/>
                  </a:lnTo>
                  <a:lnTo>
                    <a:pt x="1088" y="532"/>
                  </a:lnTo>
                  <a:lnTo>
                    <a:pt x="1086" y="532"/>
                  </a:lnTo>
                  <a:lnTo>
                    <a:pt x="1081" y="534"/>
                  </a:lnTo>
                  <a:lnTo>
                    <a:pt x="1083" y="538"/>
                  </a:lnTo>
                  <a:lnTo>
                    <a:pt x="1086" y="538"/>
                  </a:lnTo>
                  <a:lnTo>
                    <a:pt x="1088" y="538"/>
                  </a:lnTo>
                  <a:lnTo>
                    <a:pt x="1094" y="534"/>
                  </a:lnTo>
                  <a:lnTo>
                    <a:pt x="1098" y="534"/>
                  </a:lnTo>
                  <a:lnTo>
                    <a:pt x="1100" y="538"/>
                  </a:lnTo>
                  <a:lnTo>
                    <a:pt x="1100" y="540"/>
                  </a:lnTo>
                  <a:lnTo>
                    <a:pt x="1094" y="540"/>
                  </a:lnTo>
                  <a:lnTo>
                    <a:pt x="1094" y="544"/>
                  </a:lnTo>
                  <a:lnTo>
                    <a:pt x="1083" y="546"/>
                  </a:lnTo>
                  <a:lnTo>
                    <a:pt x="1077" y="550"/>
                  </a:lnTo>
                  <a:lnTo>
                    <a:pt x="1071" y="551"/>
                  </a:lnTo>
                  <a:lnTo>
                    <a:pt x="1067" y="553"/>
                  </a:lnTo>
                  <a:lnTo>
                    <a:pt x="1071" y="557"/>
                  </a:lnTo>
                  <a:lnTo>
                    <a:pt x="1067" y="561"/>
                  </a:lnTo>
                  <a:lnTo>
                    <a:pt x="1062" y="559"/>
                  </a:lnTo>
                  <a:lnTo>
                    <a:pt x="1058" y="563"/>
                  </a:lnTo>
                  <a:lnTo>
                    <a:pt x="1058" y="565"/>
                  </a:lnTo>
                  <a:lnTo>
                    <a:pt x="1056" y="567"/>
                  </a:lnTo>
                  <a:lnTo>
                    <a:pt x="1050" y="569"/>
                  </a:lnTo>
                  <a:lnTo>
                    <a:pt x="1035" y="569"/>
                  </a:lnTo>
                  <a:lnTo>
                    <a:pt x="1031" y="572"/>
                  </a:lnTo>
                  <a:lnTo>
                    <a:pt x="1035" y="580"/>
                  </a:lnTo>
                  <a:lnTo>
                    <a:pt x="1025" y="586"/>
                  </a:lnTo>
                  <a:lnTo>
                    <a:pt x="1020" y="576"/>
                  </a:lnTo>
                  <a:lnTo>
                    <a:pt x="1020" y="574"/>
                  </a:lnTo>
                  <a:lnTo>
                    <a:pt x="1020" y="569"/>
                  </a:lnTo>
                  <a:lnTo>
                    <a:pt x="1020" y="567"/>
                  </a:lnTo>
                  <a:lnTo>
                    <a:pt x="1018" y="567"/>
                  </a:lnTo>
                  <a:lnTo>
                    <a:pt x="1016" y="567"/>
                  </a:lnTo>
                  <a:lnTo>
                    <a:pt x="1016" y="569"/>
                  </a:lnTo>
                  <a:lnTo>
                    <a:pt x="1014" y="569"/>
                  </a:lnTo>
                  <a:lnTo>
                    <a:pt x="1010" y="569"/>
                  </a:lnTo>
                  <a:lnTo>
                    <a:pt x="1008" y="569"/>
                  </a:lnTo>
                  <a:lnTo>
                    <a:pt x="997" y="570"/>
                  </a:lnTo>
                  <a:lnTo>
                    <a:pt x="989" y="572"/>
                  </a:lnTo>
                  <a:lnTo>
                    <a:pt x="983" y="570"/>
                  </a:lnTo>
                  <a:lnTo>
                    <a:pt x="983" y="572"/>
                  </a:lnTo>
                  <a:lnTo>
                    <a:pt x="987" y="576"/>
                  </a:lnTo>
                  <a:lnTo>
                    <a:pt x="987" y="578"/>
                  </a:lnTo>
                  <a:lnTo>
                    <a:pt x="989" y="578"/>
                  </a:lnTo>
                  <a:lnTo>
                    <a:pt x="989" y="582"/>
                  </a:lnTo>
                  <a:lnTo>
                    <a:pt x="987" y="588"/>
                  </a:lnTo>
                  <a:lnTo>
                    <a:pt x="983" y="588"/>
                  </a:lnTo>
                  <a:lnTo>
                    <a:pt x="981" y="590"/>
                  </a:lnTo>
                  <a:lnTo>
                    <a:pt x="978" y="590"/>
                  </a:lnTo>
                  <a:lnTo>
                    <a:pt x="972" y="593"/>
                  </a:lnTo>
                  <a:lnTo>
                    <a:pt x="968" y="593"/>
                  </a:lnTo>
                  <a:lnTo>
                    <a:pt x="966" y="595"/>
                  </a:lnTo>
                  <a:lnTo>
                    <a:pt x="962" y="595"/>
                  </a:lnTo>
                  <a:lnTo>
                    <a:pt x="960" y="591"/>
                  </a:lnTo>
                  <a:lnTo>
                    <a:pt x="960" y="590"/>
                  </a:lnTo>
                  <a:lnTo>
                    <a:pt x="960" y="586"/>
                  </a:lnTo>
                  <a:lnTo>
                    <a:pt x="955" y="586"/>
                  </a:lnTo>
                  <a:lnTo>
                    <a:pt x="945" y="590"/>
                  </a:lnTo>
                  <a:lnTo>
                    <a:pt x="939" y="590"/>
                  </a:lnTo>
                  <a:lnTo>
                    <a:pt x="930" y="588"/>
                  </a:lnTo>
                  <a:lnTo>
                    <a:pt x="928" y="588"/>
                  </a:lnTo>
                  <a:lnTo>
                    <a:pt x="926" y="591"/>
                  </a:lnTo>
                  <a:lnTo>
                    <a:pt x="926" y="593"/>
                  </a:lnTo>
                  <a:lnTo>
                    <a:pt x="926" y="603"/>
                  </a:lnTo>
                  <a:lnTo>
                    <a:pt x="928" y="605"/>
                  </a:lnTo>
                  <a:lnTo>
                    <a:pt x="934" y="607"/>
                  </a:lnTo>
                  <a:lnTo>
                    <a:pt x="936" y="603"/>
                  </a:lnTo>
                  <a:lnTo>
                    <a:pt x="939" y="607"/>
                  </a:lnTo>
                  <a:lnTo>
                    <a:pt x="941" y="609"/>
                  </a:lnTo>
                  <a:lnTo>
                    <a:pt x="939" y="612"/>
                  </a:lnTo>
                  <a:lnTo>
                    <a:pt x="936" y="612"/>
                  </a:lnTo>
                  <a:lnTo>
                    <a:pt x="926" y="612"/>
                  </a:lnTo>
                  <a:lnTo>
                    <a:pt x="911" y="612"/>
                  </a:lnTo>
                  <a:lnTo>
                    <a:pt x="911" y="618"/>
                  </a:lnTo>
                  <a:lnTo>
                    <a:pt x="915" y="626"/>
                  </a:lnTo>
                  <a:lnTo>
                    <a:pt x="916" y="630"/>
                  </a:lnTo>
                  <a:lnTo>
                    <a:pt x="916" y="635"/>
                  </a:lnTo>
                  <a:lnTo>
                    <a:pt x="920" y="637"/>
                  </a:lnTo>
                  <a:lnTo>
                    <a:pt x="922" y="641"/>
                  </a:lnTo>
                  <a:lnTo>
                    <a:pt x="922" y="643"/>
                  </a:lnTo>
                  <a:lnTo>
                    <a:pt x="920" y="647"/>
                  </a:lnTo>
                  <a:lnTo>
                    <a:pt x="915" y="654"/>
                  </a:lnTo>
                  <a:lnTo>
                    <a:pt x="911" y="658"/>
                  </a:lnTo>
                  <a:lnTo>
                    <a:pt x="907" y="662"/>
                  </a:lnTo>
                  <a:lnTo>
                    <a:pt x="901" y="664"/>
                  </a:lnTo>
                  <a:lnTo>
                    <a:pt x="899" y="664"/>
                  </a:lnTo>
                  <a:lnTo>
                    <a:pt x="895" y="668"/>
                  </a:lnTo>
                  <a:lnTo>
                    <a:pt x="888" y="668"/>
                  </a:lnTo>
                  <a:lnTo>
                    <a:pt x="884" y="672"/>
                  </a:lnTo>
                  <a:lnTo>
                    <a:pt x="880" y="672"/>
                  </a:lnTo>
                  <a:lnTo>
                    <a:pt x="878" y="672"/>
                  </a:lnTo>
                  <a:lnTo>
                    <a:pt x="869" y="670"/>
                  </a:lnTo>
                  <a:lnTo>
                    <a:pt x="859" y="672"/>
                  </a:lnTo>
                  <a:lnTo>
                    <a:pt x="853" y="672"/>
                  </a:lnTo>
                  <a:lnTo>
                    <a:pt x="846" y="674"/>
                  </a:lnTo>
                  <a:lnTo>
                    <a:pt x="842" y="674"/>
                  </a:lnTo>
                  <a:lnTo>
                    <a:pt x="836" y="677"/>
                  </a:lnTo>
                  <a:lnTo>
                    <a:pt x="832" y="674"/>
                  </a:lnTo>
                  <a:lnTo>
                    <a:pt x="831" y="674"/>
                  </a:lnTo>
                  <a:lnTo>
                    <a:pt x="831" y="672"/>
                  </a:lnTo>
                  <a:lnTo>
                    <a:pt x="831" y="668"/>
                  </a:lnTo>
                  <a:lnTo>
                    <a:pt x="827" y="668"/>
                  </a:lnTo>
                  <a:lnTo>
                    <a:pt x="825" y="670"/>
                  </a:lnTo>
                  <a:lnTo>
                    <a:pt x="819" y="674"/>
                  </a:lnTo>
                  <a:lnTo>
                    <a:pt x="815" y="674"/>
                  </a:lnTo>
                  <a:lnTo>
                    <a:pt x="811" y="674"/>
                  </a:lnTo>
                  <a:lnTo>
                    <a:pt x="800" y="662"/>
                  </a:lnTo>
                  <a:lnTo>
                    <a:pt x="798" y="658"/>
                  </a:lnTo>
                  <a:lnTo>
                    <a:pt x="794" y="658"/>
                  </a:lnTo>
                  <a:lnTo>
                    <a:pt x="787" y="660"/>
                  </a:lnTo>
                  <a:lnTo>
                    <a:pt x="783" y="660"/>
                  </a:lnTo>
                  <a:lnTo>
                    <a:pt x="773" y="660"/>
                  </a:lnTo>
                  <a:lnTo>
                    <a:pt x="771" y="664"/>
                  </a:lnTo>
                  <a:lnTo>
                    <a:pt x="773" y="670"/>
                  </a:lnTo>
                  <a:lnTo>
                    <a:pt x="771" y="672"/>
                  </a:lnTo>
                  <a:lnTo>
                    <a:pt x="766" y="675"/>
                  </a:lnTo>
                  <a:lnTo>
                    <a:pt x="768" y="677"/>
                  </a:lnTo>
                  <a:lnTo>
                    <a:pt x="771" y="681"/>
                  </a:lnTo>
                  <a:lnTo>
                    <a:pt x="768" y="687"/>
                  </a:lnTo>
                  <a:lnTo>
                    <a:pt x="768" y="689"/>
                  </a:lnTo>
                  <a:lnTo>
                    <a:pt x="762" y="689"/>
                  </a:lnTo>
                  <a:lnTo>
                    <a:pt x="758" y="693"/>
                  </a:lnTo>
                  <a:lnTo>
                    <a:pt x="747" y="691"/>
                  </a:lnTo>
                  <a:lnTo>
                    <a:pt x="745" y="691"/>
                  </a:lnTo>
                  <a:lnTo>
                    <a:pt x="741" y="691"/>
                  </a:lnTo>
                  <a:lnTo>
                    <a:pt x="737" y="691"/>
                  </a:lnTo>
                  <a:lnTo>
                    <a:pt x="735" y="689"/>
                  </a:lnTo>
                  <a:lnTo>
                    <a:pt x="731" y="685"/>
                  </a:lnTo>
                  <a:lnTo>
                    <a:pt x="731" y="674"/>
                  </a:lnTo>
                  <a:lnTo>
                    <a:pt x="726" y="677"/>
                  </a:lnTo>
                  <a:lnTo>
                    <a:pt x="726" y="674"/>
                  </a:lnTo>
                  <a:lnTo>
                    <a:pt x="724" y="670"/>
                  </a:lnTo>
                  <a:lnTo>
                    <a:pt x="724" y="668"/>
                  </a:lnTo>
                  <a:lnTo>
                    <a:pt x="720" y="668"/>
                  </a:lnTo>
                  <a:lnTo>
                    <a:pt x="718" y="668"/>
                  </a:lnTo>
                  <a:lnTo>
                    <a:pt x="714" y="668"/>
                  </a:lnTo>
                  <a:lnTo>
                    <a:pt x="712" y="664"/>
                  </a:lnTo>
                  <a:lnTo>
                    <a:pt x="712" y="662"/>
                  </a:lnTo>
                  <a:lnTo>
                    <a:pt x="708" y="662"/>
                  </a:lnTo>
                  <a:lnTo>
                    <a:pt x="706" y="662"/>
                  </a:lnTo>
                  <a:lnTo>
                    <a:pt x="703" y="662"/>
                  </a:lnTo>
                  <a:lnTo>
                    <a:pt x="697" y="662"/>
                  </a:lnTo>
                  <a:lnTo>
                    <a:pt x="695" y="662"/>
                  </a:lnTo>
                  <a:lnTo>
                    <a:pt x="691" y="664"/>
                  </a:lnTo>
                  <a:lnTo>
                    <a:pt x="687" y="664"/>
                  </a:lnTo>
                  <a:lnTo>
                    <a:pt x="687" y="670"/>
                  </a:lnTo>
                  <a:lnTo>
                    <a:pt x="682" y="672"/>
                  </a:lnTo>
                  <a:lnTo>
                    <a:pt x="678" y="672"/>
                  </a:lnTo>
                  <a:lnTo>
                    <a:pt x="672" y="672"/>
                  </a:lnTo>
                  <a:lnTo>
                    <a:pt x="666" y="672"/>
                  </a:lnTo>
                  <a:lnTo>
                    <a:pt x="664" y="672"/>
                  </a:lnTo>
                  <a:lnTo>
                    <a:pt x="659" y="675"/>
                  </a:lnTo>
                  <a:lnTo>
                    <a:pt x="649" y="674"/>
                  </a:lnTo>
                  <a:lnTo>
                    <a:pt x="645" y="672"/>
                  </a:lnTo>
                  <a:lnTo>
                    <a:pt x="643" y="668"/>
                  </a:lnTo>
                  <a:lnTo>
                    <a:pt x="645" y="668"/>
                  </a:lnTo>
                  <a:lnTo>
                    <a:pt x="645" y="662"/>
                  </a:lnTo>
                  <a:lnTo>
                    <a:pt x="645" y="660"/>
                  </a:lnTo>
                  <a:lnTo>
                    <a:pt x="649" y="660"/>
                  </a:lnTo>
                  <a:lnTo>
                    <a:pt x="649" y="660"/>
                  </a:lnTo>
                  <a:lnTo>
                    <a:pt x="653" y="660"/>
                  </a:lnTo>
                  <a:lnTo>
                    <a:pt x="655" y="658"/>
                  </a:lnTo>
                  <a:lnTo>
                    <a:pt x="655" y="656"/>
                  </a:lnTo>
                  <a:lnTo>
                    <a:pt x="653" y="647"/>
                  </a:lnTo>
                  <a:lnTo>
                    <a:pt x="653" y="645"/>
                  </a:lnTo>
                  <a:lnTo>
                    <a:pt x="653" y="641"/>
                  </a:lnTo>
                  <a:lnTo>
                    <a:pt x="653" y="639"/>
                  </a:lnTo>
                  <a:lnTo>
                    <a:pt x="659" y="639"/>
                  </a:lnTo>
                  <a:lnTo>
                    <a:pt x="659" y="637"/>
                  </a:lnTo>
                  <a:lnTo>
                    <a:pt x="663" y="633"/>
                  </a:lnTo>
                  <a:lnTo>
                    <a:pt x="663" y="620"/>
                  </a:lnTo>
                  <a:lnTo>
                    <a:pt x="659" y="612"/>
                  </a:lnTo>
                  <a:lnTo>
                    <a:pt x="659" y="612"/>
                  </a:lnTo>
                  <a:lnTo>
                    <a:pt x="657" y="612"/>
                  </a:lnTo>
                  <a:lnTo>
                    <a:pt x="657" y="609"/>
                  </a:lnTo>
                  <a:lnTo>
                    <a:pt x="653" y="609"/>
                  </a:lnTo>
                  <a:lnTo>
                    <a:pt x="657" y="601"/>
                  </a:lnTo>
                  <a:lnTo>
                    <a:pt x="657" y="597"/>
                  </a:lnTo>
                  <a:lnTo>
                    <a:pt x="653" y="595"/>
                  </a:lnTo>
                  <a:lnTo>
                    <a:pt x="649" y="595"/>
                  </a:lnTo>
                  <a:lnTo>
                    <a:pt x="643" y="595"/>
                  </a:lnTo>
                  <a:lnTo>
                    <a:pt x="638" y="591"/>
                  </a:lnTo>
                  <a:lnTo>
                    <a:pt x="636" y="591"/>
                  </a:lnTo>
                  <a:lnTo>
                    <a:pt x="630" y="597"/>
                  </a:lnTo>
                  <a:lnTo>
                    <a:pt x="630" y="601"/>
                  </a:lnTo>
                  <a:lnTo>
                    <a:pt x="626" y="597"/>
                  </a:lnTo>
                  <a:lnTo>
                    <a:pt x="626" y="593"/>
                  </a:lnTo>
                  <a:lnTo>
                    <a:pt x="624" y="591"/>
                  </a:lnTo>
                  <a:lnTo>
                    <a:pt x="624" y="586"/>
                  </a:lnTo>
                  <a:lnTo>
                    <a:pt x="624" y="580"/>
                  </a:lnTo>
                  <a:lnTo>
                    <a:pt x="624" y="576"/>
                  </a:lnTo>
                  <a:lnTo>
                    <a:pt x="621" y="576"/>
                  </a:lnTo>
                  <a:lnTo>
                    <a:pt x="621" y="570"/>
                  </a:lnTo>
                  <a:lnTo>
                    <a:pt x="621" y="569"/>
                  </a:lnTo>
                  <a:lnTo>
                    <a:pt x="621" y="567"/>
                  </a:lnTo>
                  <a:lnTo>
                    <a:pt x="621" y="565"/>
                  </a:lnTo>
                  <a:lnTo>
                    <a:pt x="621" y="561"/>
                  </a:lnTo>
                  <a:lnTo>
                    <a:pt x="624" y="561"/>
                  </a:lnTo>
                  <a:lnTo>
                    <a:pt x="630" y="561"/>
                  </a:lnTo>
                  <a:lnTo>
                    <a:pt x="632" y="561"/>
                  </a:lnTo>
                  <a:lnTo>
                    <a:pt x="638" y="559"/>
                  </a:lnTo>
                  <a:lnTo>
                    <a:pt x="642" y="559"/>
                  </a:lnTo>
                  <a:lnTo>
                    <a:pt x="638" y="557"/>
                  </a:lnTo>
                  <a:lnTo>
                    <a:pt x="638" y="553"/>
                  </a:lnTo>
                  <a:lnTo>
                    <a:pt x="638" y="551"/>
                  </a:lnTo>
                  <a:lnTo>
                    <a:pt x="640" y="548"/>
                  </a:lnTo>
                  <a:lnTo>
                    <a:pt x="636" y="544"/>
                  </a:lnTo>
                  <a:lnTo>
                    <a:pt x="636" y="542"/>
                  </a:lnTo>
                  <a:lnTo>
                    <a:pt x="636" y="538"/>
                  </a:lnTo>
                  <a:lnTo>
                    <a:pt x="634" y="532"/>
                  </a:lnTo>
                  <a:lnTo>
                    <a:pt x="634" y="530"/>
                  </a:lnTo>
                  <a:lnTo>
                    <a:pt x="628" y="532"/>
                  </a:lnTo>
                  <a:lnTo>
                    <a:pt x="621" y="532"/>
                  </a:lnTo>
                  <a:lnTo>
                    <a:pt x="613" y="532"/>
                  </a:lnTo>
                  <a:lnTo>
                    <a:pt x="609" y="530"/>
                  </a:lnTo>
                  <a:lnTo>
                    <a:pt x="609" y="527"/>
                  </a:lnTo>
                  <a:lnTo>
                    <a:pt x="607" y="527"/>
                  </a:lnTo>
                  <a:lnTo>
                    <a:pt x="607" y="525"/>
                  </a:lnTo>
                  <a:lnTo>
                    <a:pt x="607" y="521"/>
                  </a:lnTo>
                  <a:lnTo>
                    <a:pt x="603" y="521"/>
                  </a:lnTo>
                  <a:lnTo>
                    <a:pt x="600" y="521"/>
                  </a:lnTo>
                  <a:lnTo>
                    <a:pt x="598" y="521"/>
                  </a:lnTo>
                  <a:lnTo>
                    <a:pt x="598" y="519"/>
                  </a:lnTo>
                  <a:lnTo>
                    <a:pt x="594" y="517"/>
                  </a:lnTo>
                  <a:lnTo>
                    <a:pt x="592" y="513"/>
                  </a:lnTo>
                  <a:lnTo>
                    <a:pt x="580" y="517"/>
                  </a:lnTo>
                  <a:lnTo>
                    <a:pt x="577" y="519"/>
                  </a:lnTo>
                  <a:lnTo>
                    <a:pt x="577" y="527"/>
                  </a:lnTo>
                  <a:lnTo>
                    <a:pt x="575" y="527"/>
                  </a:lnTo>
                  <a:lnTo>
                    <a:pt x="571" y="525"/>
                  </a:lnTo>
                  <a:lnTo>
                    <a:pt x="565" y="525"/>
                  </a:lnTo>
                  <a:lnTo>
                    <a:pt x="563" y="525"/>
                  </a:lnTo>
                  <a:lnTo>
                    <a:pt x="561" y="530"/>
                  </a:lnTo>
                  <a:lnTo>
                    <a:pt x="565" y="536"/>
                  </a:lnTo>
                  <a:lnTo>
                    <a:pt x="565" y="540"/>
                  </a:lnTo>
                  <a:lnTo>
                    <a:pt x="565" y="542"/>
                  </a:lnTo>
                  <a:lnTo>
                    <a:pt x="556" y="542"/>
                  </a:lnTo>
                  <a:lnTo>
                    <a:pt x="552" y="546"/>
                  </a:lnTo>
                  <a:lnTo>
                    <a:pt x="550" y="546"/>
                  </a:lnTo>
                  <a:lnTo>
                    <a:pt x="550" y="548"/>
                  </a:lnTo>
                  <a:lnTo>
                    <a:pt x="546" y="546"/>
                  </a:lnTo>
                  <a:lnTo>
                    <a:pt x="544" y="546"/>
                  </a:lnTo>
                  <a:lnTo>
                    <a:pt x="544" y="542"/>
                  </a:lnTo>
                  <a:lnTo>
                    <a:pt x="544" y="540"/>
                  </a:lnTo>
                  <a:lnTo>
                    <a:pt x="550" y="540"/>
                  </a:lnTo>
                  <a:lnTo>
                    <a:pt x="552" y="536"/>
                  </a:lnTo>
                  <a:lnTo>
                    <a:pt x="550" y="530"/>
                  </a:lnTo>
                  <a:lnTo>
                    <a:pt x="550" y="525"/>
                  </a:lnTo>
                  <a:lnTo>
                    <a:pt x="550" y="523"/>
                  </a:lnTo>
                  <a:lnTo>
                    <a:pt x="546" y="521"/>
                  </a:lnTo>
                  <a:lnTo>
                    <a:pt x="546" y="519"/>
                  </a:lnTo>
                  <a:lnTo>
                    <a:pt x="546" y="515"/>
                  </a:lnTo>
                  <a:lnTo>
                    <a:pt x="540" y="515"/>
                  </a:lnTo>
                  <a:lnTo>
                    <a:pt x="538" y="511"/>
                  </a:lnTo>
                  <a:lnTo>
                    <a:pt x="535" y="515"/>
                  </a:lnTo>
                  <a:lnTo>
                    <a:pt x="533" y="515"/>
                  </a:lnTo>
                  <a:lnTo>
                    <a:pt x="529" y="517"/>
                  </a:lnTo>
                  <a:lnTo>
                    <a:pt x="529" y="521"/>
                  </a:lnTo>
                  <a:lnTo>
                    <a:pt x="527" y="521"/>
                  </a:lnTo>
                  <a:lnTo>
                    <a:pt x="523" y="521"/>
                  </a:lnTo>
                  <a:lnTo>
                    <a:pt x="521" y="525"/>
                  </a:lnTo>
                  <a:lnTo>
                    <a:pt x="517" y="521"/>
                  </a:lnTo>
                  <a:lnTo>
                    <a:pt x="517" y="521"/>
                  </a:lnTo>
                  <a:lnTo>
                    <a:pt x="516" y="517"/>
                  </a:lnTo>
                  <a:lnTo>
                    <a:pt x="512" y="517"/>
                  </a:lnTo>
                  <a:lnTo>
                    <a:pt x="512" y="517"/>
                  </a:lnTo>
                  <a:lnTo>
                    <a:pt x="502" y="519"/>
                  </a:lnTo>
                  <a:lnTo>
                    <a:pt x="496" y="519"/>
                  </a:lnTo>
                  <a:lnTo>
                    <a:pt x="496" y="517"/>
                  </a:lnTo>
                  <a:lnTo>
                    <a:pt x="496" y="511"/>
                  </a:lnTo>
                  <a:lnTo>
                    <a:pt x="495" y="511"/>
                  </a:lnTo>
                  <a:lnTo>
                    <a:pt x="491" y="511"/>
                  </a:lnTo>
                  <a:lnTo>
                    <a:pt x="481" y="513"/>
                  </a:lnTo>
                  <a:lnTo>
                    <a:pt x="474" y="515"/>
                  </a:lnTo>
                  <a:lnTo>
                    <a:pt x="468" y="519"/>
                  </a:lnTo>
                  <a:lnTo>
                    <a:pt x="468" y="515"/>
                  </a:lnTo>
                  <a:lnTo>
                    <a:pt x="466" y="515"/>
                  </a:lnTo>
                  <a:lnTo>
                    <a:pt x="466" y="509"/>
                  </a:lnTo>
                  <a:lnTo>
                    <a:pt x="466" y="504"/>
                  </a:lnTo>
                  <a:lnTo>
                    <a:pt x="466" y="496"/>
                  </a:lnTo>
                  <a:lnTo>
                    <a:pt x="466" y="492"/>
                  </a:lnTo>
                  <a:lnTo>
                    <a:pt x="466" y="490"/>
                  </a:lnTo>
                  <a:lnTo>
                    <a:pt x="464" y="490"/>
                  </a:lnTo>
                  <a:lnTo>
                    <a:pt x="460" y="490"/>
                  </a:lnTo>
                  <a:lnTo>
                    <a:pt x="458" y="490"/>
                  </a:lnTo>
                  <a:lnTo>
                    <a:pt x="453" y="487"/>
                  </a:lnTo>
                  <a:lnTo>
                    <a:pt x="449" y="483"/>
                  </a:lnTo>
                  <a:lnTo>
                    <a:pt x="449" y="477"/>
                  </a:lnTo>
                  <a:lnTo>
                    <a:pt x="447" y="473"/>
                  </a:lnTo>
                  <a:lnTo>
                    <a:pt x="443" y="471"/>
                  </a:lnTo>
                  <a:lnTo>
                    <a:pt x="441" y="467"/>
                  </a:lnTo>
                  <a:lnTo>
                    <a:pt x="437" y="466"/>
                  </a:lnTo>
                  <a:lnTo>
                    <a:pt x="435" y="466"/>
                  </a:lnTo>
                  <a:lnTo>
                    <a:pt x="424" y="464"/>
                  </a:lnTo>
                  <a:lnTo>
                    <a:pt x="424" y="467"/>
                  </a:lnTo>
                  <a:lnTo>
                    <a:pt x="420" y="467"/>
                  </a:lnTo>
                  <a:lnTo>
                    <a:pt x="420" y="467"/>
                  </a:lnTo>
                  <a:lnTo>
                    <a:pt x="414" y="467"/>
                  </a:lnTo>
                  <a:lnTo>
                    <a:pt x="414" y="462"/>
                  </a:lnTo>
                  <a:lnTo>
                    <a:pt x="409" y="462"/>
                  </a:lnTo>
                  <a:lnTo>
                    <a:pt x="399" y="460"/>
                  </a:lnTo>
                  <a:lnTo>
                    <a:pt x="395" y="464"/>
                  </a:lnTo>
                  <a:lnTo>
                    <a:pt x="393" y="464"/>
                  </a:lnTo>
                  <a:lnTo>
                    <a:pt x="390" y="469"/>
                  </a:lnTo>
                  <a:lnTo>
                    <a:pt x="390" y="475"/>
                  </a:lnTo>
                  <a:lnTo>
                    <a:pt x="390" y="475"/>
                  </a:lnTo>
                  <a:lnTo>
                    <a:pt x="390" y="479"/>
                  </a:lnTo>
                  <a:lnTo>
                    <a:pt x="388" y="479"/>
                  </a:lnTo>
                  <a:lnTo>
                    <a:pt x="382" y="481"/>
                  </a:lnTo>
                  <a:lnTo>
                    <a:pt x="372" y="481"/>
                  </a:lnTo>
                  <a:lnTo>
                    <a:pt x="372" y="485"/>
                  </a:lnTo>
                  <a:lnTo>
                    <a:pt x="372" y="487"/>
                  </a:lnTo>
                  <a:lnTo>
                    <a:pt x="369" y="487"/>
                  </a:lnTo>
                  <a:lnTo>
                    <a:pt x="365" y="488"/>
                  </a:lnTo>
                  <a:lnTo>
                    <a:pt x="363" y="488"/>
                  </a:lnTo>
                  <a:lnTo>
                    <a:pt x="359" y="488"/>
                  </a:lnTo>
                  <a:lnTo>
                    <a:pt x="351" y="488"/>
                  </a:lnTo>
                  <a:lnTo>
                    <a:pt x="348" y="488"/>
                  </a:lnTo>
                  <a:lnTo>
                    <a:pt x="346" y="488"/>
                  </a:lnTo>
                  <a:lnTo>
                    <a:pt x="346" y="483"/>
                  </a:lnTo>
                  <a:lnTo>
                    <a:pt x="342" y="483"/>
                  </a:lnTo>
                  <a:lnTo>
                    <a:pt x="340" y="479"/>
                  </a:lnTo>
                  <a:lnTo>
                    <a:pt x="336" y="479"/>
                  </a:lnTo>
                  <a:lnTo>
                    <a:pt x="334" y="485"/>
                  </a:lnTo>
                  <a:lnTo>
                    <a:pt x="334" y="488"/>
                  </a:lnTo>
                  <a:lnTo>
                    <a:pt x="330" y="488"/>
                  </a:lnTo>
                  <a:lnTo>
                    <a:pt x="328" y="488"/>
                  </a:lnTo>
                  <a:lnTo>
                    <a:pt x="327" y="483"/>
                  </a:lnTo>
                  <a:lnTo>
                    <a:pt x="325" y="479"/>
                  </a:lnTo>
                  <a:lnTo>
                    <a:pt x="319" y="475"/>
                  </a:lnTo>
                  <a:lnTo>
                    <a:pt x="309" y="475"/>
                  </a:lnTo>
                  <a:lnTo>
                    <a:pt x="306" y="475"/>
                  </a:lnTo>
                  <a:lnTo>
                    <a:pt x="306" y="475"/>
                  </a:lnTo>
                  <a:lnTo>
                    <a:pt x="304" y="471"/>
                  </a:lnTo>
                  <a:lnTo>
                    <a:pt x="300" y="471"/>
                  </a:lnTo>
                  <a:lnTo>
                    <a:pt x="294" y="473"/>
                  </a:lnTo>
                  <a:lnTo>
                    <a:pt x="288" y="475"/>
                  </a:lnTo>
                  <a:lnTo>
                    <a:pt x="286" y="477"/>
                  </a:lnTo>
                  <a:lnTo>
                    <a:pt x="286" y="483"/>
                  </a:lnTo>
                  <a:lnTo>
                    <a:pt x="288" y="487"/>
                  </a:lnTo>
                  <a:lnTo>
                    <a:pt x="286" y="488"/>
                  </a:lnTo>
                  <a:lnTo>
                    <a:pt x="286" y="487"/>
                  </a:lnTo>
                  <a:lnTo>
                    <a:pt x="279" y="487"/>
                  </a:lnTo>
                  <a:lnTo>
                    <a:pt x="275" y="487"/>
                  </a:lnTo>
                  <a:lnTo>
                    <a:pt x="275" y="488"/>
                  </a:lnTo>
                  <a:lnTo>
                    <a:pt x="267" y="488"/>
                  </a:lnTo>
                  <a:lnTo>
                    <a:pt x="262" y="485"/>
                  </a:lnTo>
                  <a:lnTo>
                    <a:pt x="252" y="485"/>
                  </a:lnTo>
                  <a:lnTo>
                    <a:pt x="250" y="485"/>
                  </a:lnTo>
                  <a:lnTo>
                    <a:pt x="246" y="483"/>
                  </a:lnTo>
                  <a:lnTo>
                    <a:pt x="244" y="479"/>
                  </a:lnTo>
                  <a:lnTo>
                    <a:pt x="241" y="479"/>
                  </a:lnTo>
                  <a:lnTo>
                    <a:pt x="239" y="481"/>
                  </a:lnTo>
                  <a:lnTo>
                    <a:pt x="239" y="485"/>
                  </a:lnTo>
                  <a:lnTo>
                    <a:pt x="237" y="481"/>
                  </a:lnTo>
                  <a:lnTo>
                    <a:pt x="233" y="479"/>
                  </a:lnTo>
                  <a:lnTo>
                    <a:pt x="227" y="479"/>
                  </a:lnTo>
                  <a:lnTo>
                    <a:pt x="225" y="481"/>
                  </a:lnTo>
                  <a:lnTo>
                    <a:pt x="222" y="477"/>
                  </a:lnTo>
                  <a:lnTo>
                    <a:pt x="216" y="477"/>
                  </a:lnTo>
                  <a:lnTo>
                    <a:pt x="214" y="477"/>
                  </a:lnTo>
                  <a:lnTo>
                    <a:pt x="208" y="481"/>
                  </a:lnTo>
                  <a:lnTo>
                    <a:pt x="202" y="481"/>
                  </a:lnTo>
                  <a:lnTo>
                    <a:pt x="199" y="481"/>
                  </a:lnTo>
                  <a:lnTo>
                    <a:pt x="197" y="479"/>
                  </a:lnTo>
                  <a:lnTo>
                    <a:pt x="197" y="477"/>
                  </a:lnTo>
                  <a:lnTo>
                    <a:pt x="193" y="475"/>
                  </a:lnTo>
                  <a:lnTo>
                    <a:pt x="191" y="475"/>
                  </a:lnTo>
                  <a:lnTo>
                    <a:pt x="189" y="475"/>
                  </a:lnTo>
                  <a:lnTo>
                    <a:pt x="185" y="477"/>
                  </a:lnTo>
                  <a:lnTo>
                    <a:pt x="183" y="479"/>
                  </a:lnTo>
                  <a:lnTo>
                    <a:pt x="180" y="483"/>
                  </a:lnTo>
                  <a:lnTo>
                    <a:pt x="178" y="490"/>
                  </a:lnTo>
                  <a:lnTo>
                    <a:pt x="172" y="490"/>
                  </a:lnTo>
                  <a:lnTo>
                    <a:pt x="166" y="492"/>
                  </a:lnTo>
                  <a:lnTo>
                    <a:pt x="162" y="492"/>
                  </a:lnTo>
                  <a:lnTo>
                    <a:pt x="157" y="487"/>
                  </a:lnTo>
                  <a:lnTo>
                    <a:pt x="153" y="487"/>
                  </a:lnTo>
                  <a:lnTo>
                    <a:pt x="151" y="487"/>
                  </a:lnTo>
                  <a:lnTo>
                    <a:pt x="147" y="487"/>
                  </a:lnTo>
                  <a:lnTo>
                    <a:pt x="143" y="487"/>
                  </a:lnTo>
                  <a:lnTo>
                    <a:pt x="138" y="483"/>
                  </a:lnTo>
                  <a:lnTo>
                    <a:pt x="130" y="481"/>
                  </a:lnTo>
                  <a:lnTo>
                    <a:pt x="124" y="483"/>
                  </a:lnTo>
                  <a:lnTo>
                    <a:pt x="124" y="487"/>
                  </a:lnTo>
                  <a:lnTo>
                    <a:pt x="120" y="487"/>
                  </a:lnTo>
                  <a:lnTo>
                    <a:pt x="118" y="483"/>
                  </a:lnTo>
                  <a:lnTo>
                    <a:pt x="115" y="483"/>
                  </a:lnTo>
                  <a:lnTo>
                    <a:pt x="113" y="483"/>
                  </a:lnTo>
                  <a:lnTo>
                    <a:pt x="105" y="485"/>
                  </a:lnTo>
                  <a:lnTo>
                    <a:pt x="103" y="485"/>
                  </a:lnTo>
                  <a:lnTo>
                    <a:pt x="99" y="485"/>
                  </a:lnTo>
                  <a:lnTo>
                    <a:pt x="96" y="483"/>
                  </a:lnTo>
                  <a:lnTo>
                    <a:pt x="94" y="483"/>
                  </a:lnTo>
                  <a:lnTo>
                    <a:pt x="90" y="483"/>
                  </a:lnTo>
                  <a:lnTo>
                    <a:pt x="88" y="477"/>
                  </a:lnTo>
                  <a:lnTo>
                    <a:pt x="88" y="475"/>
                  </a:lnTo>
                  <a:lnTo>
                    <a:pt x="88" y="469"/>
                  </a:lnTo>
                  <a:lnTo>
                    <a:pt x="84" y="469"/>
                  </a:lnTo>
                  <a:lnTo>
                    <a:pt x="80" y="460"/>
                  </a:lnTo>
                  <a:lnTo>
                    <a:pt x="76" y="460"/>
                  </a:lnTo>
                  <a:lnTo>
                    <a:pt x="76" y="458"/>
                  </a:lnTo>
                  <a:lnTo>
                    <a:pt x="76" y="452"/>
                  </a:lnTo>
                  <a:lnTo>
                    <a:pt x="75" y="452"/>
                  </a:lnTo>
                  <a:lnTo>
                    <a:pt x="75" y="448"/>
                  </a:lnTo>
                  <a:lnTo>
                    <a:pt x="76" y="446"/>
                  </a:lnTo>
                  <a:lnTo>
                    <a:pt x="76" y="441"/>
                  </a:lnTo>
                  <a:lnTo>
                    <a:pt x="76" y="431"/>
                  </a:lnTo>
                  <a:lnTo>
                    <a:pt x="75" y="431"/>
                  </a:lnTo>
                  <a:lnTo>
                    <a:pt x="71" y="435"/>
                  </a:lnTo>
                  <a:lnTo>
                    <a:pt x="69" y="443"/>
                  </a:lnTo>
                  <a:lnTo>
                    <a:pt x="65" y="443"/>
                  </a:lnTo>
                  <a:lnTo>
                    <a:pt x="65" y="441"/>
                  </a:lnTo>
                  <a:lnTo>
                    <a:pt x="63" y="441"/>
                  </a:lnTo>
                  <a:lnTo>
                    <a:pt x="57" y="435"/>
                  </a:lnTo>
                  <a:lnTo>
                    <a:pt x="54" y="435"/>
                  </a:lnTo>
                  <a:lnTo>
                    <a:pt x="52" y="435"/>
                  </a:lnTo>
                  <a:lnTo>
                    <a:pt x="52" y="441"/>
                  </a:lnTo>
                  <a:lnTo>
                    <a:pt x="46" y="448"/>
                  </a:lnTo>
                  <a:lnTo>
                    <a:pt x="44" y="454"/>
                  </a:lnTo>
                  <a:lnTo>
                    <a:pt x="40" y="454"/>
                  </a:lnTo>
                  <a:lnTo>
                    <a:pt x="38" y="454"/>
                  </a:lnTo>
                  <a:lnTo>
                    <a:pt x="34" y="448"/>
                  </a:lnTo>
                  <a:lnTo>
                    <a:pt x="29" y="445"/>
                  </a:lnTo>
                  <a:lnTo>
                    <a:pt x="27" y="445"/>
                  </a:lnTo>
                  <a:lnTo>
                    <a:pt x="21" y="445"/>
                  </a:lnTo>
                  <a:lnTo>
                    <a:pt x="12" y="445"/>
                  </a:lnTo>
                  <a:lnTo>
                    <a:pt x="10" y="445"/>
                  </a:lnTo>
                  <a:lnTo>
                    <a:pt x="6" y="445"/>
                  </a:lnTo>
                  <a:lnTo>
                    <a:pt x="6" y="441"/>
                  </a:lnTo>
                  <a:lnTo>
                    <a:pt x="6" y="435"/>
                  </a:lnTo>
                  <a:lnTo>
                    <a:pt x="6" y="429"/>
                  </a:lnTo>
                  <a:lnTo>
                    <a:pt x="8" y="424"/>
                  </a:lnTo>
                  <a:lnTo>
                    <a:pt x="8" y="420"/>
                  </a:lnTo>
                  <a:lnTo>
                    <a:pt x="6" y="418"/>
                  </a:lnTo>
                  <a:lnTo>
                    <a:pt x="6" y="412"/>
                  </a:lnTo>
                  <a:lnTo>
                    <a:pt x="4" y="406"/>
                  </a:lnTo>
                  <a:lnTo>
                    <a:pt x="0" y="403"/>
                  </a:lnTo>
                  <a:lnTo>
                    <a:pt x="0" y="401"/>
                  </a:lnTo>
                  <a:lnTo>
                    <a:pt x="4" y="401"/>
                  </a:lnTo>
                  <a:lnTo>
                    <a:pt x="6" y="401"/>
                  </a:lnTo>
                  <a:lnTo>
                    <a:pt x="8" y="391"/>
                  </a:lnTo>
                  <a:lnTo>
                    <a:pt x="8" y="389"/>
                  </a:lnTo>
                  <a:lnTo>
                    <a:pt x="10" y="389"/>
                  </a:lnTo>
                  <a:lnTo>
                    <a:pt x="15" y="387"/>
                  </a:lnTo>
                  <a:lnTo>
                    <a:pt x="15" y="384"/>
                  </a:lnTo>
                  <a:lnTo>
                    <a:pt x="15" y="380"/>
                  </a:lnTo>
                  <a:lnTo>
                    <a:pt x="15" y="378"/>
                  </a:lnTo>
                  <a:lnTo>
                    <a:pt x="17" y="374"/>
                  </a:lnTo>
                  <a:lnTo>
                    <a:pt x="13" y="372"/>
                  </a:lnTo>
                  <a:lnTo>
                    <a:pt x="13" y="368"/>
                  </a:lnTo>
                  <a:lnTo>
                    <a:pt x="19" y="363"/>
                  </a:lnTo>
                  <a:lnTo>
                    <a:pt x="23" y="361"/>
                  </a:lnTo>
                  <a:lnTo>
                    <a:pt x="29" y="355"/>
                  </a:lnTo>
                  <a:lnTo>
                    <a:pt x="31" y="351"/>
                  </a:lnTo>
                  <a:lnTo>
                    <a:pt x="34" y="351"/>
                  </a:lnTo>
                  <a:lnTo>
                    <a:pt x="36" y="345"/>
                  </a:lnTo>
                  <a:lnTo>
                    <a:pt x="40" y="343"/>
                  </a:lnTo>
                  <a:lnTo>
                    <a:pt x="42" y="340"/>
                  </a:lnTo>
                  <a:lnTo>
                    <a:pt x="46" y="343"/>
                  </a:lnTo>
                  <a:lnTo>
                    <a:pt x="48" y="343"/>
                  </a:lnTo>
                  <a:lnTo>
                    <a:pt x="48" y="340"/>
                  </a:lnTo>
                  <a:lnTo>
                    <a:pt x="52" y="338"/>
                  </a:lnTo>
                  <a:lnTo>
                    <a:pt x="52" y="338"/>
                  </a:lnTo>
                  <a:lnTo>
                    <a:pt x="55" y="338"/>
                  </a:lnTo>
                  <a:lnTo>
                    <a:pt x="55" y="338"/>
                  </a:lnTo>
                  <a:lnTo>
                    <a:pt x="61" y="338"/>
                  </a:lnTo>
                  <a:lnTo>
                    <a:pt x="67" y="334"/>
                  </a:lnTo>
                  <a:lnTo>
                    <a:pt x="71" y="332"/>
                  </a:lnTo>
                  <a:lnTo>
                    <a:pt x="71" y="328"/>
                  </a:lnTo>
                  <a:lnTo>
                    <a:pt x="71" y="322"/>
                  </a:lnTo>
                  <a:lnTo>
                    <a:pt x="73" y="322"/>
                  </a:lnTo>
                  <a:lnTo>
                    <a:pt x="76" y="322"/>
                  </a:lnTo>
                  <a:lnTo>
                    <a:pt x="78" y="322"/>
                  </a:lnTo>
                  <a:lnTo>
                    <a:pt x="78" y="326"/>
                  </a:lnTo>
                  <a:lnTo>
                    <a:pt x="82" y="328"/>
                  </a:lnTo>
                  <a:lnTo>
                    <a:pt x="82" y="326"/>
                  </a:lnTo>
                  <a:lnTo>
                    <a:pt x="88" y="322"/>
                  </a:lnTo>
                  <a:lnTo>
                    <a:pt x="90" y="324"/>
                  </a:lnTo>
                  <a:lnTo>
                    <a:pt x="94" y="324"/>
                  </a:lnTo>
                  <a:lnTo>
                    <a:pt x="96" y="330"/>
                  </a:lnTo>
                  <a:lnTo>
                    <a:pt x="99" y="332"/>
                  </a:lnTo>
                  <a:lnTo>
                    <a:pt x="103" y="332"/>
                  </a:lnTo>
                  <a:lnTo>
                    <a:pt x="109" y="336"/>
                  </a:lnTo>
                  <a:lnTo>
                    <a:pt x="115" y="338"/>
                  </a:lnTo>
                  <a:lnTo>
                    <a:pt x="117" y="336"/>
                  </a:lnTo>
                  <a:lnTo>
                    <a:pt x="120" y="334"/>
                  </a:lnTo>
                  <a:lnTo>
                    <a:pt x="122" y="334"/>
                  </a:lnTo>
                  <a:lnTo>
                    <a:pt x="126" y="330"/>
                  </a:lnTo>
                  <a:lnTo>
                    <a:pt x="126" y="324"/>
                  </a:lnTo>
                  <a:lnTo>
                    <a:pt x="130" y="319"/>
                  </a:lnTo>
                  <a:lnTo>
                    <a:pt x="132" y="319"/>
                  </a:lnTo>
                  <a:lnTo>
                    <a:pt x="138" y="322"/>
                  </a:lnTo>
                  <a:lnTo>
                    <a:pt x="143" y="324"/>
                  </a:lnTo>
                  <a:lnTo>
                    <a:pt x="145" y="328"/>
                  </a:lnTo>
                  <a:lnTo>
                    <a:pt x="151" y="328"/>
                  </a:lnTo>
                  <a:lnTo>
                    <a:pt x="157" y="326"/>
                  </a:lnTo>
                  <a:lnTo>
                    <a:pt x="159" y="326"/>
                  </a:lnTo>
                  <a:lnTo>
                    <a:pt x="159" y="322"/>
                  </a:lnTo>
                  <a:lnTo>
                    <a:pt x="159" y="321"/>
                  </a:lnTo>
                  <a:lnTo>
                    <a:pt x="159" y="317"/>
                  </a:lnTo>
                  <a:lnTo>
                    <a:pt x="162" y="315"/>
                  </a:lnTo>
                  <a:lnTo>
                    <a:pt x="164" y="315"/>
                  </a:lnTo>
                  <a:lnTo>
                    <a:pt x="174" y="317"/>
                  </a:lnTo>
                  <a:lnTo>
                    <a:pt x="183" y="315"/>
                  </a:lnTo>
                  <a:lnTo>
                    <a:pt x="185" y="313"/>
                  </a:lnTo>
                  <a:lnTo>
                    <a:pt x="195" y="309"/>
                  </a:lnTo>
                  <a:lnTo>
                    <a:pt x="199" y="309"/>
                  </a:lnTo>
                  <a:lnTo>
                    <a:pt x="199" y="307"/>
                  </a:lnTo>
                  <a:lnTo>
                    <a:pt x="201" y="303"/>
                  </a:lnTo>
                  <a:lnTo>
                    <a:pt x="204" y="301"/>
                  </a:lnTo>
                  <a:lnTo>
                    <a:pt x="204" y="298"/>
                  </a:lnTo>
                  <a:lnTo>
                    <a:pt x="204" y="292"/>
                  </a:lnTo>
                  <a:lnTo>
                    <a:pt x="204" y="292"/>
                  </a:lnTo>
                  <a:lnTo>
                    <a:pt x="208" y="288"/>
                  </a:lnTo>
                  <a:lnTo>
                    <a:pt x="208" y="286"/>
                  </a:lnTo>
                  <a:lnTo>
                    <a:pt x="214" y="286"/>
                  </a:lnTo>
                  <a:lnTo>
                    <a:pt x="216" y="286"/>
                  </a:lnTo>
                  <a:lnTo>
                    <a:pt x="222" y="284"/>
                  </a:lnTo>
                  <a:lnTo>
                    <a:pt x="225" y="286"/>
                  </a:lnTo>
                  <a:lnTo>
                    <a:pt x="225" y="290"/>
                  </a:lnTo>
                  <a:lnTo>
                    <a:pt x="227" y="292"/>
                  </a:lnTo>
                  <a:lnTo>
                    <a:pt x="231" y="294"/>
                  </a:lnTo>
                  <a:lnTo>
                    <a:pt x="233" y="294"/>
                  </a:lnTo>
                  <a:lnTo>
                    <a:pt x="237" y="292"/>
                  </a:lnTo>
                  <a:lnTo>
                    <a:pt x="241" y="292"/>
                  </a:lnTo>
                  <a:lnTo>
                    <a:pt x="246" y="292"/>
                  </a:lnTo>
                  <a:lnTo>
                    <a:pt x="252" y="292"/>
                  </a:lnTo>
                  <a:lnTo>
                    <a:pt x="256" y="292"/>
                  </a:lnTo>
                  <a:lnTo>
                    <a:pt x="258" y="292"/>
                  </a:lnTo>
                  <a:lnTo>
                    <a:pt x="262" y="292"/>
                  </a:lnTo>
                  <a:lnTo>
                    <a:pt x="258" y="288"/>
                  </a:lnTo>
                  <a:lnTo>
                    <a:pt x="258" y="282"/>
                  </a:lnTo>
                  <a:lnTo>
                    <a:pt x="262" y="279"/>
                  </a:lnTo>
                  <a:lnTo>
                    <a:pt x="262" y="277"/>
                  </a:lnTo>
                  <a:lnTo>
                    <a:pt x="258" y="273"/>
                  </a:lnTo>
                  <a:lnTo>
                    <a:pt x="256" y="273"/>
                  </a:lnTo>
                  <a:lnTo>
                    <a:pt x="256" y="271"/>
                  </a:lnTo>
                  <a:lnTo>
                    <a:pt x="252" y="267"/>
                  </a:lnTo>
                  <a:lnTo>
                    <a:pt x="250" y="265"/>
                  </a:lnTo>
                  <a:lnTo>
                    <a:pt x="252" y="259"/>
                  </a:lnTo>
                  <a:lnTo>
                    <a:pt x="256" y="256"/>
                  </a:lnTo>
                  <a:lnTo>
                    <a:pt x="256" y="254"/>
                  </a:lnTo>
                  <a:lnTo>
                    <a:pt x="258" y="254"/>
                  </a:lnTo>
                  <a:lnTo>
                    <a:pt x="262" y="254"/>
                  </a:lnTo>
                  <a:lnTo>
                    <a:pt x="265" y="250"/>
                  </a:lnTo>
                  <a:lnTo>
                    <a:pt x="271" y="248"/>
                  </a:lnTo>
                  <a:lnTo>
                    <a:pt x="271" y="246"/>
                  </a:lnTo>
                  <a:lnTo>
                    <a:pt x="273" y="244"/>
                  </a:lnTo>
                  <a:lnTo>
                    <a:pt x="273" y="238"/>
                  </a:lnTo>
                  <a:lnTo>
                    <a:pt x="279" y="237"/>
                  </a:lnTo>
                  <a:lnTo>
                    <a:pt x="279" y="233"/>
                  </a:lnTo>
                  <a:lnTo>
                    <a:pt x="273" y="229"/>
                  </a:lnTo>
                  <a:lnTo>
                    <a:pt x="277" y="221"/>
                  </a:lnTo>
                  <a:lnTo>
                    <a:pt x="279" y="218"/>
                  </a:lnTo>
                  <a:lnTo>
                    <a:pt x="283" y="214"/>
                  </a:lnTo>
                  <a:lnTo>
                    <a:pt x="283" y="210"/>
                  </a:lnTo>
                  <a:lnTo>
                    <a:pt x="286" y="210"/>
                  </a:lnTo>
                  <a:lnTo>
                    <a:pt x="290" y="208"/>
                  </a:lnTo>
                  <a:lnTo>
                    <a:pt x="292" y="204"/>
                  </a:lnTo>
                  <a:lnTo>
                    <a:pt x="298" y="204"/>
                  </a:lnTo>
                  <a:lnTo>
                    <a:pt x="302" y="204"/>
                  </a:lnTo>
                  <a:lnTo>
                    <a:pt x="313" y="208"/>
                  </a:lnTo>
                  <a:lnTo>
                    <a:pt x="319" y="208"/>
                  </a:lnTo>
                  <a:lnTo>
                    <a:pt x="325" y="208"/>
                  </a:lnTo>
                  <a:lnTo>
                    <a:pt x="327" y="208"/>
                  </a:lnTo>
                  <a:lnTo>
                    <a:pt x="330" y="208"/>
                  </a:lnTo>
                  <a:lnTo>
                    <a:pt x="338" y="206"/>
                  </a:lnTo>
                  <a:lnTo>
                    <a:pt x="340" y="206"/>
                  </a:lnTo>
                  <a:lnTo>
                    <a:pt x="346" y="210"/>
                  </a:lnTo>
                  <a:lnTo>
                    <a:pt x="351" y="210"/>
                  </a:lnTo>
                  <a:lnTo>
                    <a:pt x="361" y="216"/>
                  </a:lnTo>
                  <a:lnTo>
                    <a:pt x="363" y="216"/>
                  </a:lnTo>
                  <a:lnTo>
                    <a:pt x="367" y="214"/>
                  </a:lnTo>
                  <a:lnTo>
                    <a:pt x="367" y="210"/>
                  </a:lnTo>
                  <a:lnTo>
                    <a:pt x="369" y="210"/>
                  </a:lnTo>
                  <a:lnTo>
                    <a:pt x="374" y="208"/>
                  </a:lnTo>
                  <a:lnTo>
                    <a:pt x="376" y="204"/>
                  </a:lnTo>
                  <a:lnTo>
                    <a:pt x="382" y="204"/>
                  </a:lnTo>
                  <a:lnTo>
                    <a:pt x="384" y="204"/>
                  </a:lnTo>
                  <a:lnTo>
                    <a:pt x="390" y="208"/>
                  </a:lnTo>
                  <a:lnTo>
                    <a:pt x="390" y="210"/>
                  </a:lnTo>
                  <a:lnTo>
                    <a:pt x="397" y="212"/>
                  </a:lnTo>
                  <a:lnTo>
                    <a:pt x="403" y="208"/>
                  </a:lnTo>
                  <a:lnTo>
                    <a:pt x="405" y="208"/>
                  </a:lnTo>
                  <a:lnTo>
                    <a:pt x="411" y="208"/>
                  </a:lnTo>
                  <a:lnTo>
                    <a:pt x="414" y="214"/>
                  </a:lnTo>
                  <a:lnTo>
                    <a:pt x="416" y="214"/>
                  </a:lnTo>
                  <a:lnTo>
                    <a:pt x="420" y="218"/>
                  </a:lnTo>
                  <a:lnTo>
                    <a:pt x="420" y="219"/>
                  </a:lnTo>
                  <a:lnTo>
                    <a:pt x="420" y="223"/>
                  </a:lnTo>
                  <a:lnTo>
                    <a:pt x="420" y="223"/>
                  </a:lnTo>
                  <a:lnTo>
                    <a:pt x="424" y="227"/>
                  </a:lnTo>
                  <a:lnTo>
                    <a:pt x="426" y="227"/>
                  </a:lnTo>
                  <a:lnTo>
                    <a:pt x="426" y="223"/>
                  </a:lnTo>
                  <a:lnTo>
                    <a:pt x="430" y="223"/>
                  </a:lnTo>
                  <a:lnTo>
                    <a:pt x="430" y="227"/>
                  </a:lnTo>
                  <a:lnTo>
                    <a:pt x="432" y="229"/>
                  </a:lnTo>
                  <a:lnTo>
                    <a:pt x="435" y="229"/>
                  </a:lnTo>
                  <a:lnTo>
                    <a:pt x="435" y="227"/>
                  </a:lnTo>
                  <a:lnTo>
                    <a:pt x="435" y="223"/>
                  </a:lnTo>
                  <a:lnTo>
                    <a:pt x="441" y="221"/>
                  </a:lnTo>
                  <a:lnTo>
                    <a:pt x="441" y="218"/>
                  </a:lnTo>
                  <a:lnTo>
                    <a:pt x="443" y="218"/>
                  </a:lnTo>
                  <a:lnTo>
                    <a:pt x="443" y="221"/>
                  </a:lnTo>
                  <a:lnTo>
                    <a:pt x="447" y="221"/>
                  </a:lnTo>
                  <a:lnTo>
                    <a:pt x="447" y="218"/>
                  </a:lnTo>
                  <a:lnTo>
                    <a:pt x="449" y="216"/>
                  </a:lnTo>
                  <a:lnTo>
                    <a:pt x="453" y="214"/>
                  </a:lnTo>
                  <a:lnTo>
                    <a:pt x="453" y="210"/>
                  </a:lnTo>
                  <a:lnTo>
                    <a:pt x="456" y="210"/>
                  </a:lnTo>
                  <a:lnTo>
                    <a:pt x="458" y="214"/>
                  </a:lnTo>
                  <a:lnTo>
                    <a:pt x="462" y="210"/>
                  </a:lnTo>
                  <a:lnTo>
                    <a:pt x="464" y="214"/>
                  </a:lnTo>
                  <a:lnTo>
                    <a:pt x="466" y="208"/>
                  </a:lnTo>
                  <a:lnTo>
                    <a:pt x="468" y="208"/>
                  </a:lnTo>
                  <a:lnTo>
                    <a:pt x="474" y="208"/>
                  </a:lnTo>
                  <a:lnTo>
                    <a:pt x="477" y="210"/>
                  </a:lnTo>
                  <a:lnTo>
                    <a:pt x="479" y="214"/>
                  </a:lnTo>
                  <a:lnTo>
                    <a:pt x="483" y="218"/>
                  </a:lnTo>
                  <a:lnTo>
                    <a:pt x="485" y="218"/>
                  </a:lnTo>
                  <a:lnTo>
                    <a:pt x="491" y="218"/>
                  </a:lnTo>
                  <a:lnTo>
                    <a:pt x="495" y="218"/>
                  </a:lnTo>
                  <a:lnTo>
                    <a:pt x="496" y="218"/>
                  </a:lnTo>
                  <a:lnTo>
                    <a:pt x="496" y="219"/>
                  </a:lnTo>
                  <a:lnTo>
                    <a:pt x="496" y="223"/>
                  </a:lnTo>
                  <a:lnTo>
                    <a:pt x="500" y="225"/>
                  </a:lnTo>
                  <a:lnTo>
                    <a:pt x="502" y="229"/>
                  </a:lnTo>
                  <a:lnTo>
                    <a:pt x="506" y="229"/>
                  </a:lnTo>
                  <a:lnTo>
                    <a:pt x="508" y="227"/>
                  </a:lnTo>
                  <a:lnTo>
                    <a:pt x="512" y="221"/>
                  </a:lnTo>
                  <a:lnTo>
                    <a:pt x="512" y="218"/>
                  </a:lnTo>
                  <a:lnTo>
                    <a:pt x="514" y="218"/>
                  </a:lnTo>
                  <a:lnTo>
                    <a:pt x="516" y="221"/>
                  </a:lnTo>
                  <a:lnTo>
                    <a:pt x="516" y="223"/>
                  </a:lnTo>
                  <a:lnTo>
                    <a:pt x="519" y="227"/>
                  </a:lnTo>
                  <a:lnTo>
                    <a:pt x="519" y="223"/>
                  </a:lnTo>
                  <a:lnTo>
                    <a:pt x="519" y="221"/>
                  </a:lnTo>
                  <a:lnTo>
                    <a:pt x="521" y="218"/>
                  </a:lnTo>
                  <a:lnTo>
                    <a:pt x="527" y="216"/>
                  </a:lnTo>
                  <a:lnTo>
                    <a:pt x="537" y="206"/>
                  </a:lnTo>
                  <a:lnTo>
                    <a:pt x="548" y="202"/>
                  </a:lnTo>
                  <a:lnTo>
                    <a:pt x="550" y="202"/>
                  </a:lnTo>
                  <a:lnTo>
                    <a:pt x="558" y="198"/>
                  </a:lnTo>
                  <a:lnTo>
                    <a:pt x="561" y="195"/>
                  </a:lnTo>
                  <a:lnTo>
                    <a:pt x="561" y="193"/>
                  </a:lnTo>
                  <a:lnTo>
                    <a:pt x="561" y="189"/>
                  </a:lnTo>
                  <a:lnTo>
                    <a:pt x="567" y="187"/>
                  </a:lnTo>
                  <a:lnTo>
                    <a:pt x="573" y="187"/>
                  </a:lnTo>
                  <a:lnTo>
                    <a:pt x="575" y="183"/>
                  </a:lnTo>
                  <a:lnTo>
                    <a:pt x="575" y="181"/>
                  </a:lnTo>
                  <a:lnTo>
                    <a:pt x="575" y="176"/>
                  </a:lnTo>
                  <a:lnTo>
                    <a:pt x="573" y="172"/>
                  </a:lnTo>
                  <a:lnTo>
                    <a:pt x="573" y="170"/>
                  </a:lnTo>
                  <a:lnTo>
                    <a:pt x="575" y="166"/>
                  </a:lnTo>
                  <a:lnTo>
                    <a:pt x="575" y="164"/>
                  </a:lnTo>
                  <a:lnTo>
                    <a:pt x="573" y="164"/>
                  </a:lnTo>
                  <a:lnTo>
                    <a:pt x="569" y="158"/>
                  </a:lnTo>
                  <a:lnTo>
                    <a:pt x="569" y="155"/>
                  </a:lnTo>
                  <a:lnTo>
                    <a:pt x="573" y="149"/>
                  </a:lnTo>
                  <a:lnTo>
                    <a:pt x="577" y="149"/>
                  </a:lnTo>
                  <a:lnTo>
                    <a:pt x="579" y="149"/>
                  </a:lnTo>
                  <a:lnTo>
                    <a:pt x="577" y="155"/>
                  </a:lnTo>
                  <a:lnTo>
                    <a:pt x="579" y="155"/>
                  </a:lnTo>
                  <a:lnTo>
                    <a:pt x="582" y="151"/>
                  </a:lnTo>
                  <a:lnTo>
                    <a:pt x="584" y="149"/>
                  </a:lnTo>
                  <a:lnTo>
                    <a:pt x="588" y="145"/>
                  </a:lnTo>
                  <a:lnTo>
                    <a:pt x="590" y="147"/>
                  </a:lnTo>
                  <a:lnTo>
                    <a:pt x="594" y="147"/>
                  </a:lnTo>
                  <a:lnTo>
                    <a:pt x="596" y="147"/>
                  </a:lnTo>
                  <a:lnTo>
                    <a:pt x="600" y="147"/>
                  </a:lnTo>
                  <a:lnTo>
                    <a:pt x="601" y="147"/>
                  </a:lnTo>
                  <a:lnTo>
                    <a:pt x="603" y="149"/>
                  </a:lnTo>
                  <a:lnTo>
                    <a:pt x="605" y="153"/>
                  </a:lnTo>
                  <a:lnTo>
                    <a:pt x="611" y="153"/>
                  </a:lnTo>
                  <a:lnTo>
                    <a:pt x="615" y="153"/>
                  </a:lnTo>
                  <a:lnTo>
                    <a:pt x="617" y="149"/>
                  </a:lnTo>
                  <a:lnTo>
                    <a:pt x="617" y="147"/>
                  </a:lnTo>
                  <a:lnTo>
                    <a:pt x="617" y="143"/>
                  </a:lnTo>
                  <a:lnTo>
                    <a:pt x="619" y="141"/>
                  </a:lnTo>
                  <a:lnTo>
                    <a:pt x="619" y="135"/>
                  </a:lnTo>
                  <a:lnTo>
                    <a:pt x="621" y="135"/>
                  </a:lnTo>
                  <a:lnTo>
                    <a:pt x="626" y="135"/>
                  </a:lnTo>
                  <a:lnTo>
                    <a:pt x="630" y="135"/>
                  </a:lnTo>
                  <a:lnTo>
                    <a:pt x="632" y="135"/>
                  </a:lnTo>
                  <a:lnTo>
                    <a:pt x="636" y="135"/>
                  </a:lnTo>
                  <a:lnTo>
                    <a:pt x="642" y="134"/>
                  </a:lnTo>
                  <a:lnTo>
                    <a:pt x="643" y="135"/>
                  </a:lnTo>
                  <a:lnTo>
                    <a:pt x="649" y="135"/>
                  </a:lnTo>
                  <a:lnTo>
                    <a:pt x="651" y="134"/>
                  </a:lnTo>
                  <a:lnTo>
                    <a:pt x="653" y="134"/>
                  </a:lnTo>
                  <a:lnTo>
                    <a:pt x="659" y="135"/>
                  </a:lnTo>
                  <a:lnTo>
                    <a:pt x="664" y="137"/>
                  </a:lnTo>
                  <a:lnTo>
                    <a:pt x="672" y="139"/>
                  </a:lnTo>
                  <a:lnTo>
                    <a:pt x="678" y="143"/>
                  </a:lnTo>
                  <a:lnTo>
                    <a:pt x="685" y="149"/>
                  </a:lnTo>
                  <a:lnTo>
                    <a:pt x="689" y="149"/>
                  </a:lnTo>
                  <a:lnTo>
                    <a:pt x="689" y="151"/>
                  </a:lnTo>
                  <a:lnTo>
                    <a:pt x="685" y="155"/>
                  </a:lnTo>
                  <a:lnTo>
                    <a:pt x="685" y="155"/>
                  </a:lnTo>
                  <a:lnTo>
                    <a:pt x="685" y="158"/>
                  </a:lnTo>
                  <a:lnTo>
                    <a:pt x="685" y="160"/>
                  </a:lnTo>
                  <a:lnTo>
                    <a:pt x="689" y="160"/>
                  </a:lnTo>
                  <a:lnTo>
                    <a:pt x="691" y="158"/>
                  </a:lnTo>
                  <a:lnTo>
                    <a:pt x="695" y="155"/>
                  </a:lnTo>
                  <a:lnTo>
                    <a:pt x="695" y="155"/>
                  </a:lnTo>
                  <a:lnTo>
                    <a:pt x="695" y="155"/>
                  </a:lnTo>
                  <a:lnTo>
                    <a:pt x="699" y="153"/>
                  </a:lnTo>
                  <a:lnTo>
                    <a:pt x="701" y="153"/>
                  </a:lnTo>
                  <a:lnTo>
                    <a:pt x="706" y="153"/>
                  </a:lnTo>
                  <a:lnTo>
                    <a:pt x="710" y="153"/>
                  </a:lnTo>
                  <a:lnTo>
                    <a:pt x="712" y="153"/>
                  </a:lnTo>
                  <a:lnTo>
                    <a:pt x="718" y="147"/>
                  </a:lnTo>
                  <a:lnTo>
                    <a:pt x="722" y="143"/>
                  </a:lnTo>
                  <a:lnTo>
                    <a:pt x="726" y="143"/>
                  </a:lnTo>
                  <a:lnTo>
                    <a:pt x="727" y="147"/>
                  </a:lnTo>
                  <a:lnTo>
                    <a:pt x="731" y="149"/>
                  </a:lnTo>
                  <a:lnTo>
                    <a:pt x="737" y="151"/>
                  </a:lnTo>
                  <a:lnTo>
                    <a:pt x="739" y="153"/>
                  </a:lnTo>
                  <a:lnTo>
                    <a:pt x="741" y="153"/>
                  </a:lnTo>
                  <a:lnTo>
                    <a:pt x="743" y="153"/>
                  </a:lnTo>
                  <a:lnTo>
                    <a:pt x="747" y="155"/>
                  </a:lnTo>
                  <a:lnTo>
                    <a:pt x="752" y="153"/>
                  </a:lnTo>
                  <a:lnTo>
                    <a:pt x="754" y="153"/>
                  </a:lnTo>
                  <a:lnTo>
                    <a:pt x="758" y="147"/>
                  </a:lnTo>
                  <a:lnTo>
                    <a:pt x="760" y="145"/>
                  </a:lnTo>
                  <a:lnTo>
                    <a:pt x="760" y="139"/>
                  </a:lnTo>
                  <a:lnTo>
                    <a:pt x="760" y="135"/>
                  </a:lnTo>
                  <a:lnTo>
                    <a:pt x="758" y="134"/>
                  </a:lnTo>
                  <a:lnTo>
                    <a:pt x="754" y="130"/>
                  </a:lnTo>
                  <a:lnTo>
                    <a:pt x="754" y="124"/>
                  </a:lnTo>
                  <a:lnTo>
                    <a:pt x="762" y="118"/>
                  </a:lnTo>
                  <a:lnTo>
                    <a:pt x="769" y="111"/>
                  </a:lnTo>
                  <a:lnTo>
                    <a:pt x="773" y="109"/>
                  </a:lnTo>
                  <a:lnTo>
                    <a:pt x="775" y="109"/>
                  </a:lnTo>
                  <a:lnTo>
                    <a:pt x="775" y="107"/>
                  </a:lnTo>
                  <a:lnTo>
                    <a:pt x="779" y="107"/>
                  </a:lnTo>
                  <a:lnTo>
                    <a:pt x="779" y="103"/>
                  </a:lnTo>
                  <a:lnTo>
                    <a:pt x="785" y="103"/>
                  </a:lnTo>
                  <a:lnTo>
                    <a:pt x="785" y="101"/>
                  </a:lnTo>
                  <a:lnTo>
                    <a:pt x="787" y="97"/>
                  </a:lnTo>
                  <a:lnTo>
                    <a:pt x="785" y="92"/>
                  </a:lnTo>
                  <a:lnTo>
                    <a:pt x="787" y="86"/>
                  </a:lnTo>
                  <a:lnTo>
                    <a:pt x="787" y="84"/>
                  </a:lnTo>
                  <a:lnTo>
                    <a:pt x="787" y="80"/>
                  </a:lnTo>
                  <a:lnTo>
                    <a:pt x="789" y="80"/>
                  </a:lnTo>
                  <a:lnTo>
                    <a:pt x="792" y="80"/>
                  </a:lnTo>
                  <a:lnTo>
                    <a:pt x="794" y="78"/>
                  </a:lnTo>
                  <a:lnTo>
                    <a:pt x="794" y="74"/>
                  </a:lnTo>
                  <a:lnTo>
                    <a:pt x="798" y="69"/>
                  </a:lnTo>
                  <a:lnTo>
                    <a:pt x="800" y="71"/>
                  </a:lnTo>
                  <a:lnTo>
                    <a:pt x="804" y="72"/>
                  </a:lnTo>
                  <a:lnTo>
                    <a:pt x="810" y="72"/>
                  </a:lnTo>
                  <a:lnTo>
                    <a:pt x="810" y="76"/>
                  </a:lnTo>
                  <a:lnTo>
                    <a:pt x="811" y="72"/>
                  </a:lnTo>
                  <a:lnTo>
                    <a:pt x="815" y="72"/>
                  </a:lnTo>
                  <a:lnTo>
                    <a:pt x="817" y="72"/>
                  </a:lnTo>
                  <a:lnTo>
                    <a:pt x="821" y="72"/>
                  </a:lnTo>
                  <a:lnTo>
                    <a:pt x="821" y="76"/>
                  </a:lnTo>
                  <a:lnTo>
                    <a:pt x="823" y="76"/>
                  </a:lnTo>
                  <a:lnTo>
                    <a:pt x="827" y="78"/>
                  </a:lnTo>
                  <a:lnTo>
                    <a:pt x="827" y="82"/>
                  </a:lnTo>
                  <a:lnTo>
                    <a:pt x="832" y="88"/>
                  </a:lnTo>
                  <a:lnTo>
                    <a:pt x="829" y="90"/>
                  </a:lnTo>
                  <a:lnTo>
                    <a:pt x="829" y="93"/>
                  </a:lnTo>
                  <a:lnTo>
                    <a:pt x="832" y="97"/>
                  </a:lnTo>
                  <a:lnTo>
                    <a:pt x="832" y="97"/>
                  </a:lnTo>
                  <a:lnTo>
                    <a:pt x="836" y="99"/>
                  </a:lnTo>
                  <a:lnTo>
                    <a:pt x="842" y="99"/>
                  </a:lnTo>
                  <a:lnTo>
                    <a:pt x="844" y="97"/>
                  </a:lnTo>
                  <a:lnTo>
                    <a:pt x="848" y="93"/>
                  </a:lnTo>
                  <a:lnTo>
                    <a:pt x="848" y="92"/>
                  </a:lnTo>
                  <a:lnTo>
                    <a:pt x="852" y="92"/>
                  </a:lnTo>
                  <a:lnTo>
                    <a:pt x="857" y="93"/>
                  </a:lnTo>
                  <a:lnTo>
                    <a:pt x="859" y="93"/>
                  </a:lnTo>
                  <a:lnTo>
                    <a:pt x="859" y="97"/>
                  </a:lnTo>
                  <a:lnTo>
                    <a:pt x="859" y="99"/>
                  </a:lnTo>
                  <a:lnTo>
                    <a:pt x="863" y="103"/>
                  </a:lnTo>
                  <a:lnTo>
                    <a:pt x="865" y="105"/>
                  </a:lnTo>
                  <a:lnTo>
                    <a:pt x="869" y="109"/>
                  </a:lnTo>
                  <a:lnTo>
                    <a:pt x="871" y="113"/>
                  </a:lnTo>
                  <a:lnTo>
                    <a:pt x="874" y="116"/>
                  </a:lnTo>
                  <a:lnTo>
                    <a:pt x="874" y="118"/>
                  </a:lnTo>
                  <a:lnTo>
                    <a:pt x="874" y="122"/>
                  </a:lnTo>
                  <a:lnTo>
                    <a:pt x="874" y="124"/>
                  </a:lnTo>
                  <a:lnTo>
                    <a:pt x="876" y="128"/>
                  </a:lnTo>
                  <a:lnTo>
                    <a:pt x="876" y="130"/>
                  </a:lnTo>
                  <a:lnTo>
                    <a:pt x="876" y="135"/>
                  </a:lnTo>
                  <a:lnTo>
                    <a:pt x="876" y="139"/>
                  </a:lnTo>
                  <a:lnTo>
                    <a:pt x="876" y="141"/>
                  </a:lnTo>
                  <a:lnTo>
                    <a:pt x="878" y="145"/>
                  </a:lnTo>
                  <a:lnTo>
                    <a:pt x="884" y="145"/>
                  </a:lnTo>
                  <a:lnTo>
                    <a:pt x="886" y="141"/>
                  </a:lnTo>
                  <a:lnTo>
                    <a:pt x="886" y="139"/>
                  </a:lnTo>
                  <a:lnTo>
                    <a:pt x="884" y="134"/>
                  </a:lnTo>
                  <a:lnTo>
                    <a:pt x="884" y="130"/>
                  </a:lnTo>
                  <a:lnTo>
                    <a:pt x="886" y="130"/>
                  </a:lnTo>
                  <a:lnTo>
                    <a:pt x="890" y="134"/>
                  </a:lnTo>
                  <a:lnTo>
                    <a:pt x="892" y="135"/>
                  </a:lnTo>
                  <a:lnTo>
                    <a:pt x="895" y="135"/>
                  </a:lnTo>
                  <a:lnTo>
                    <a:pt x="895" y="134"/>
                  </a:lnTo>
                  <a:lnTo>
                    <a:pt x="895" y="130"/>
                  </a:lnTo>
                  <a:lnTo>
                    <a:pt x="897" y="132"/>
                  </a:lnTo>
                  <a:lnTo>
                    <a:pt x="901" y="132"/>
                  </a:lnTo>
                  <a:lnTo>
                    <a:pt x="903" y="134"/>
                  </a:lnTo>
                  <a:lnTo>
                    <a:pt x="909" y="134"/>
                  </a:lnTo>
                  <a:lnTo>
                    <a:pt x="918" y="134"/>
                  </a:lnTo>
                  <a:lnTo>
                    <a:pt x="924" y="134"/>
                  </a:lnTo>
                  <a:lnTo>
                    <a:pt x="924" y="132"/>
                  </a:lnTo>
                  <a:lnTo>
                    <a:pt x="922" y="126"/>
                  </a:lnTo>
                  <a:lnTo>
                    <a:pt x="924" y="122"/>
                  </a:lnTo>
                  <a:lnTo>
                    <a:pt x="926" y="120"/>
                  </a:lnTo>
                  <a:lnTo>
                    <a:pt x="928" y="120"/>
                  </a:lnTo>
                  <a:lnTo>
                    <a:pt x="932" y="122"/>
                  </a:lnTo>
                  <a:lnTo>
                    <a:pt x="934" y="122"/>
                  </a:lnTo>
                  <a:lnTo>
                    <a:pt x="937" y="122"/>
                  </a:lnTo>
                  <a:lnTo>
                    <a:pt x="939" y="122"/>
                  </a:lnTo>
                  <a:lnTo>
                    <a:pt x="939" y="126"/>
                  </a:lnTo>
                  <a:lnTo>
                    <a:pt x="943" y="130"/>
                  </a:lnTo>
                  <a:lnTo>
                    <a:pt x="957" y="126"/>
                  </a:lnTo>
                  <a:lnTo>
                    <a:pt x="960" y="126"/>
                  </a:lnTo>
                  <a:lnTo>
                    <a:pt x="962" y="124"/>
                  </a:lnTo>
                  <a:lnTo>
                    <a:pt x="972" y="124"/>
                  </a:lnTo>
                  <a:lnTo>
                    <a:pt x="974" y="120"/>
                  </a:lnTo>
                  <a:lnTo>
                    <a:pt x="976" y="118"/>
                  </a:lnTo>
                  <a:lnTo>
                    <a:pt x="976" y="113"/>
                  </a:lnTo>
                  <a:lnTo>
                    <a:pt x="976" y="109"/>
                  </a:lnTo>
                  <a:lnTo>
                    <a:pt x="974" y="103"/>
                  </a:lnTo>
                  <a:lnTo>
                    <a:pt x="972" y="103"/>
                  </a:lnTo>
                  <a:lnTo>
                    <a:pt x="972" y="99"/>
                  </a:lnTo>
                  <a:lnTo>
                    <a:pt x="972" y="93"/>
                  </a:lnTo>
                  <a:lnTo>
                    <a:pt x="972" y="88"/>
                  </a:lnTo>
                  <a:lnTo>
                    <a:pt x="972" y="86"/>
                  </a:lnTo>
                  <a:lnTo>
                    <a:pt x="972" y="82"/>
                  </a:lnTo>
                  <a:lnTo>
                    <a:pt x="972" y="80"/>
                  </a:lnTo>
                  <a:lnTo>
                    <a:pt x="974" y="76"/>
                  </a:lnTo>
                  <a:lnTo>
                    <a:pt x="976" y="71"/>
                  </a:lnTo>
                  <a:lnTo>
                    <a:pt x="981" y="71"/>
                  </a:lnTo>
                  <a:lnTo>
                    <a:pt x="989" y="69"/>
                  </a:lnTo>
                  <a:lnTo>
                    <a:pt x="989" y="65"/>
                  </a:lnTo>
                  <a:lnTo>
                    <a:pt x="991" y="63"/>
                  </a:lnTo>
                  <a:lnTo>
                    <a:pt x="991" y="61"/>
                  </a:lnTo>
                  <a:lnTo>
                    <a:pt x="989" y="59"/>
                  </a:lnTo>
                  <a:lnTo>
                    <a:pt x="985" y="59"/>
                  </a:lnTo>
                  <a:lnTo>
                    <a:pt x="979" y="55"/>
                  </a:lnTo>
                  <a:lnTo>
                    <a:pt x="964" y="52"/>
                  </a:lnTo>
                  <a:lnTo>
                    <a:pt x="960" y="50"/>
                  </a:lnTo>
                  <a:lnTo>
                    <a:pt x="958" y="50"/>
                  </a:lnTo>
                  <a:lnTo>
                    <a:pt x="953" y="46"/>
                  </a:lnTo>
                  <a:lnTo>
                    <a:pt x="947" y="44"/>
                  </a:lnTo>
                  <a:lnTo>
                    <a:pt x="947" y="40"/>
                  </a:lnTo>
                  <a:lnTo>
                    <a:pt x="947" y="34"/>
                  </a:lnTo>
                  <a:lnTo>
                    <a:pt x="953" y="29"/>
                  </a:lnTo>
                  <a:lnTo>
                    <a:pt x="957" y="23"/>
                  </a:lnTo>
                  <a:lnTo>
                    <a:pt x="958" y="21"/>
                  </a:lnTo>
                  <a:lnTo>
                    <a:pt x="964" y="17"/>
                  </a:lnTo>
                  <a:lnTo>
                    <a:pt x="968" y="13"/>
                  </a:lnTo>
                  <a:lnTo>
                    <a:pt x="970" y="11"/>
                  </a:lnTo>
                  <a:lnTo>
                    <a:pt x="974" y="8"/>
                  </a:lnTo>
                  <a:lnTo>
                    <a:pt x="978" y="6"/>
                  </a:lnTo>
                  <a:lnTo>
                    <a:pt x="978" y="0"/>
                  </a:lnTo>
                  <a:lnTo>
                    <a:pt x="989" y="2"/>
                  </a:lnTo>
                  <a:lnTo>
                    <a:pt x="995" y="6"/>
                  </a:lnTo>
                  <a:lnTo>
                    <a:pt x="1000" y="6"/>
                  </a:lnTo>
                  <a:lnTo>
                    <a:pt x="1000" y="6"/>
                  </a:lnTo>
                  <a:close/>
                </a:path>
              </a:pathLst>
            </a:custGeom>
            <a:solidFill>
              <a:srgbClr val="0070C0"/>
            </a:solid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uk-UA">
                <a:solidFill>
                  <a:schemeClr val="accent1"/>
                </a:solidFill>
              </a:endParaRPr>
            </a:p>
          </p:txBody>
        </p:sp>
        <p:sp>
          <p:nvSpPr>
            <p:cNvPr id="59" name="Freeform 16">
              <a:extLst>
                <a:ext uri="{FF2B5EF4-FFF2-40B4-BE49-F238E27FC236}">
                  <a16:creationId xmlns:a16="http://schemas.microsoft.com/office/drawing/2014/main" id="{2BBF631D-147E-CDF5-3B47-EEC42DFC4593}"/>
                </a:ext>
              </a:extLst>
            </p:cNvPr>
            <p:cNvSpPr>
              <a:spLocks/>
            </p:cNvSpPr>
            <p:nvPr/>
          </p:nvSpPr>
          <p:spPr bwMode="auto">
            <a:xfrm>
              <a:off x="2450" y="514"/>
              <a:ext cx="366" cy="519"/>
            </a:xfrm>
            <a:custGeom>
              <a:avLst/>
              <a:gdLst>
                <a:gd name="T0" fmla="*/ 158 w 731"/>
                <a:gd name="T1" fmla="*/ 44 h 1038"/>
                <a:gd name="T2" fmla="*/ 189 w 731"/>
                <a:gd name="T3" fmla="*/ 50 h 1038"/>
                <a:gd name="T4" fmla="*/ 239 w 731"/>
                <a:gd name="T5" fmla="*/ 40 h 1038"/>
                <a:gd name="T6" fmla="*/ 246 w 731"/>
                <a:gd name="T7" fmla="*/ 61 h 1038"/>
                <a:gd name="T8" fmla="*/ 305 w 731"/>
                <a:gd name="T9" fmla="*/ 90 h 1038"/>
                <a:gd name="T10" fmla="*/ 332 w 731"/>
                <a:gd name="T11" fmla="*/ 117 h 1038"/>
                <a:gd name="T12" fmla="*/ 376 w 731"/>
                <a:gd name="T13" fmla="*/ 96 h 1038"/>
                <a:gd name="T14" fmla="*/ 410 w 731"/>
                <a:gd name="T15" fmla="*/ 111 h 1038"/>
                <a:gd name="T16" fmla="*/ 462 w 731"/>
                <a:gd name="T17" fmla="*/ 132 h 1038"/>
                <a:gd name="T18" fmla="*/ 527 w 731"/>
                <a:gd name="T19" fmla="*/ 136 h 1038"/>
                <a:gd name="T20" fmla="*/ 559 w 731"/>
                <a:gd name="T21" fmla="*/ 187 h 1038"/>
                <a:gd name="T22" fmla="*/ 613 w 731"/>
                <a:gd name="T23" fmla="*/ 205 h 1038"/>
                <a:gd name="T24" fmla="*/ 680 w 731"/>
                <a:gd name="T25" fmla="*/ 182 h 1038"/>
                <a:gd name="T26" fmla="*/ 722 w 731"/>
                <a:gd name="T27" fmla="*/ 226 h 1038"/>
                <a:gd name="T28" fmla="*/ 725 w 731"/>
                <a:gd name="T29" fmla="*/ 350 h 1038"/>
                <a:gd name="T30" fmla="*/ 662 w 731"/>
                <a:gd name="T31" fmla="*/ 413 h 1038"/>
                <a:gd name="T32" fmla="*/ 617 w 731"/>
                <a:gd name="T33" fmla="*/ 443 h 1038"/>
                <a:gd name="T34" fmla="*/ 580 w 731"/>
                <a:gd name="T35" fmla="*/ 472 h 1038"/>
                <a:gd name="T36" fmla="*/ 611 w 731"/>
                <a:gd name="T37" fmla="*/ 489 h 1038"/>
                <a:gd name="T38" fmla="*/ 634 w 731"/>
                <a:gd name="T39" fmla="*/ 523 h 1038"/>
                <a:gd name="T40" fmla="*/ 687 w 731"/>
                <a:gd name="T41" fmla="*/ 516 h 1038"/>
                <a:gd name="T42" fmla="*/ 695 w 731"/>
                <a:gd name="T43" fmla="*/ 552 h 1038"/>
                <a:gd name="T44" fmla="*/ 624 w 731"/>
                <a:gd name="T45" fmla="*/ 554 h 1038"/>
                <a:gd name="T46" fmla="*/ 609 w 731"/>
                <a:gd name="T47" fmla="*/ 590 h 1038"/>
                <a:gd name="T48" fmla="*/ 601 w 731"/>
                <a:gd name="T49" fmla="*/ 628 h 1038"/>
                <a:gd name="T50" fmla="*/ 599 w 731"/>
                <a:gd name="T51" fmla="*/ 668 h 1038"/>
                <a:gd name="T52" fmla="*/ 655 w 731"/>
                <a:gd name="T53" fmla="*/ 708 h 1038"/>
                <a:gd name="T54" fmla="*/ 680 w 731"/>
                <a:gd name="T55" fmla="*/ 758 h 1038"/>
                <a:gd name="T56" fmla="*/ 682 w 731"/>
                <a:gd name="T57" fmla="*/ 800 h 1038"/>
                <a:gd name="T58" fmla="*/ 708 w 731"/>
                <a:gd name="T59" fmla="*/ 832 h 1038"/>
                <a:gd name="T60" fmla="*/ 680 w 731"/>
                <a:gd name="T61" fmla="*/ 895 h 1038"/>
                <a:gd name="T62" fmla="*/ 664 w 731"/>
                <a:gd name="T63" fmla="*/ 928 h 1038"/>
                <a:gd name="T64" fmla="*/ 670 w 731"/>
                <a:gd name="T65" fmla="*/ 964 h 1038"/>
                <a:gd name="T66" fmla="*/ 653 w 731"/>
                <a:gd name="T67" fmla="*/ 1027 h 1038"/>
                <a:gd name="T68" fmla="*/ 584 w 731"/>
                <a:gd name="T69" fmla="*/ 1033 h 1038"/>
                <a:gd name="T70" fmla="*/ 527 w 731"/>
                <a:gd name="T71" fmla="*/ 1014 h 1038"/>
                <a:gd name="T72" fmla="*/ 466 w 731"/>
                <a:gd name="T73" fmla="*/ 1033 h 1038"/>
                <a:gd name="T74" fmla="*/ 428 w 731"/>
                <a:gd name="T75" fmla="*/ 1019 h 1038"/>
                <a:gd name="T76" fmla="*/ 405 w 731"/>
                <a:gd name="T77" fmla="*/ 962 h 1038"/>
                <a:gd name="T78" fmla="*/ 346 w 731"/>
                <a:gd name="T79" fmla="*/ 937 h 1038"/>
                <a:gd name="T80" fmla="*/ 302 w 731"/>
                <a:gd name="T81" fmla="*/ 901 h 1038"/>
                <a:gd name="T82" fmla="*/ 262 w 731"/>
                <a:gd name="T83" fmla="*/ 859 h 1038"/>
                <a:gd name="T84" fmla="*/ 212 w 731"/>
                <a:gd name="T85" fmla="*/ 834 h 1038"/>
                <a:gd name="T86" fmla="*/ 212 w 731"/>
                <a:gd name="T87" fmla="*/ 794 h 1038"/>
                <a:gd name="T88" fmla="*/ 168 w 731"/>
                <a:gd name="T89" fmla="*/ 769 h 1038"/>
                <a:gd name="T90" fmla="*/ 155 w 731"/>
                <a:gd name="T91" fmla="*/ 720 h 1038"/>
                <a:gd name="T92" fmla="*/ 155 w 731"/>
                <a:gd name="T93" fmla="*/ 664 h 1038"/>
                <a:gd name="T94" fmla="*/ 153 w 731"/>
                <a:gd name="T95" fmla="*/ 626 h 1038"/>
                <a:gd name="T96" fmla="*/ 130 w 731"/>
                <a:gd name="T97" fmla="*/ 584 h 1038"/>
                <a:gd name="T98" fmla="*/ 86 w 731"/>
                <a:gd name="T99" fmla="*/ 538 h 1038"/>
                <a:gd name="T100" fmla="*/ 74 w 731"/>
                <a:gd name="T101" fmla="*/ 521 h 1038"/>
                <a:gd name="T102" fmla="*/ 82 w 731"/>
                <a:gd name="T103" fmla="*/ 443 h 1038"/>
                <a:gd name="T104" fmla="*/ 27 w 731"/>
                <a:gd name="T105" fmla="*/ 434 h 1038"/>
                <a:gd name="T106" fmla="*/ 19 w 731"/>
                <a:gd name="T107" fmla="*/ 397 h 1038"/>
                <a:gd name="T108" fmla="*/ 19 w 731"/>
                <a:gd name="T109" fmla="*/ 353 h 1038"/>
                <a:gd name="T110" fmla="*/ 15 w 731"/>
                <a:gd name="T111" fmla="*/ 300 h 1038"/>
                <a:gd name="T112" fmla="*/ 13 w 731"/>
                <a:gd name="T113" fmla="*/ 254 h 1038"/>
                <a:gd name="T114" fmla="*/ 38 w 731"/>
                <a:gd name="T115" fmla="*/ 203 h 1038"/>
                <a:gd name="T116" fmla="*/ 34 w 731"/>
                <a:gd name="T117" fmla="*/ 174 h 1038"/>
                <a:gd name="T118" fmla="*/ 55 w 731"/>
                <a:gd name="T119" fmla="*/ 134 h 1038"/>
                <a:gd name="T120" fmla="*/ 42 w 731"/>
                <a:gd name="T121" fmla="*/ 82 h 1038"/>
                <a:gd name="T122" fmla="*/ 88 w 731"/>
                <a:gd name="T123" fmla="*/ 60 h 1038"/>
                <a:gd name="T124" fmla="*/ 88 w 731"/>
                <a:gd name="T125" fmla="*/ 20 h 1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31" h="1038">
                  <a:moveTo>
                    <a:pt x="132" y="2"/>
                  </a:moveTo>
                  <a:lnTo>
                    <a:pt x="132" y="8"/>
                  </a:lnTo>
                  <a:lnTo>
                    <a:pt x="132" y="12"/>
                  </a:lnTo>
                  <a:lnTo>
                    <a:pt x="132" y="14"/>
                  </a:lnTo>
                  <a:lnTo>
                    <a:pt x="134" y="16"/>
                  </a:lnTo>
                  <a:lnTo>
                    <a:pt x="136" y="21"/>
                  </a:lnTo>
                  <a:lnTo>
                    <a:pt x="139" y="23"/>
                  </a:lnTo>
                  <a:lnTo>
                    <a:pt x="137" y="25"/>
                  </a:lnTo>
                  <a:lnTo>
                    <a:pt x="137" y="27"/>
                  </a:lnTo>
                  <a:lnTo>
                    <a:pt x="139" y="29"/>
                  </a:lnTo>
                  <a:lnTo>
                    <a:pt x="139" y="33"/>
                  </a:lnTo>
                  <a:lnTo>
                    <a:pt x="139" y="35"/>
                  </a:lnTo>
                  <a:lnTo>
                    <a:pt x="141" y="37"/>
                  </a:lnTo>
                  <a:lnTo>
                    <a:pt x="149" y="37"/>
                  </a:lnTo>
                  <a:lnTo>
                    <a:pt x="151" y="39"/>
                  </a:lnTo>
                  <a:lnTo>
                    <a:pt x="153" y="42"/>
                  </a:lnTo>
                  <a:lnTo>
                    <a:pt x="153" y="44"/>
                  </a:lnTo>
                  <a:lnTo>
                    <a:pt x="157" y="44"/>
                  </a:lnTo>
                  <a:lnTo>
                    <a:pt x="158" y="44"/>
                  </a:lnTo>
                  <a:lnTo>
                    <a:pt x="158" y="42"/>
                  </a:lnTo>
                  <a:lnTo>
                    <a:pt x="162" y="39"/>
                  </a:lnTo>
                  <a:lnTo>
                    <a:pt x="164" y="37"/>
                  </a:lnTo>
                  <a:lnTo>
                    <a:pt x="166" y="37"/>
                  </a:lnTo>
                  <a:lnTo>
                    <a:pt x="166" y="37"/>
                  </a:lnTo>
                  <a:lnTo>
                    <a:pt x="168" y="37"/>
                  </a:lnTo>
                  <a:lnTo>
                    <a:pt x="174" y="37"/>
                  </a:lnTo>
                  <a:lnTo>
                    <a:pt x="174" y="39"/>
                  </a:lnTo>
                  <a:lnTo>
                    <a:pt x="176" y="40"/>
                  </a:lnTo>
                  <a:lnTo>
                    <a:pt x="172" y="42"/>
                  </a:lnTo>
                  <a:lnTo>
                    <a:pt x="176" y="44"/>
                  </a:lnTo>
                  <a:lnTo>
                    <a:pt x="178" y="44"/>
                  </a:lnTo>
                  <a:lnTo>
                    <a:pt x="181" y="44"/>
                  </a:lnTo>
                  <a:lnTo>
                    <a:pt x="181" y="46"/>
                  </a:lnTo>
                  <a:lnTo>
                    <a:pt x="179" y="50"/>
                  </a:lnTo>
                  <a:lnTo>
                    <a:pt x="183" y="52"/>
                  </a:lnTo>
                  <a:lnTo>
                    <a:pt x="185" y="50"/>
                  </a:lnTo>
                  <a:lnTo>
                    <a:pt x="187" y="50"/>
                  </a:lnTo>
                  <a:lnTo>
                    <a:pt x="189" y="50"/>
                  </a:lnTo>
                  <a:lnTo>
                    <a:pt x="189" y="52"/>
                  </a:lnTo>
                  <a:lnTo>
                    <a:pt x="191" y="52"/>
                  </a:lnTo>
                  <a:lnTo>
                    <a:pt x="195" y="52"/>
                  </a:lnTo>
                  <a:lnTo>
                    <a:pt x="197" y="50"/>
                  </a:lnTo>
                  <a:lnTo>
                    <a:pt x="199" y="50"/>
                  </a:lnTo>
                  <a:lnTo>
                    <a:pt x="200" y="48"/>
                  </a:lnTo>
                  <a:lnTo>
                    <a:pt x="208" y="46"/>
                  </a:lnTo>
                  <a:lnTo>
                    <a:pt x="210" y="46"/>
                  </a:lnTo>
                  <a:lnTo>
                    <a:pt x="214" y="44"/>
                  </a:lnTo>
                  <a:lnTo>
                    <a:pt x="220" y="48"/>
                  </a:lnTo>
                  <a:lnTo>
                    <a:pt x="225" y="52"/>
                  </a:lnTo>
                  <a:lnTo>
                    <a:pt x="229" y="52"/>
                  </a:lnTo>
                  <a:lnTo>
                    <a:pt x="233" y="52"/>
                  </a:lnTo>
                  <a:lnTo>
                    <a:pt x="233" y="50"/>
                  </a:lnTo>
                  <a:lnTo>
                    <a:pt x="235" y="48"/>
                  </a:lnTo>
                  <a:lnTo>
                    <a:pt x="239" y="48"/>
                  </a:lnTo>
                  <a:lnTo>
                    <a:pt x="239" y="46"/>
                  </a:lnTo>
                  <a:lnTo>
                    <a:pt x="239" y="42"/>
                  </a:lnTo>
                  <a:lnTo>
                    <a:pt x="239" y="40"/>
                  </a:lnTo>
                  <a:lnTo>
                    <a:pt x="239" y="39"/>
                  </a:lnTo>
                  <a:lnTo>
                    <a:pt x="235" y="35"/>
                  </a:lnTo>
                  <a:lnTo>
                    <a:pt x="235" y="33"/>
                  </a:lnTo>
                  <a:lnTo>
                    <a:pt x="239" y="33"/>
                  </a:lnTo>
                  <a:lnTo>
                    <a:pt x="242" y="37"/>
                  </a:lnTo>
                  <a:lnTo>
                    <a:pt x="244" y="39"/>
                  </a:lnTo>
                  <a:lnTo>
                    <a:pt x="246" y="39"/>
                  </a:lnTo>
                  <a:lnTo>
                    <a:pt x="248" y="40"/>
                  </a:lnTo>
                  <a:lnTo>
                    <a:pt x="250" y="40"/>
                  </a:lnTo>
                  <a:lnTo>
                    <a:pt x="250" y="44"/>
                  </a:lnTo>
                  <a:lnTo>
                    <a:pt x="244" y="48"/>
                  </a:lnTo>
                  <a:lnTo>
                    <a:pt x="244" y="50"/>
                  </a:lnTo>
                  <a:lnTo>
                    <a:pt x="244" y="52"/>
                  </a:lnTo>
                  <a:lnTo>
                    <a:pt x="242" y="54"/>
                  </a:lnTo>
                  <a:lnTo>
                    <a:pt x="244" y="56"/>
                  </a:lnTo>
                  <a:lnTo>
                    <a:pt x="244" y="58"/>
                  </a:lnTo>
                  <a:lnTo>
                    <a:pt x="244" y="60"/>
                  </a:lnTo>
                  <a:lnTo>
                    <a:pt x="244" y="61"/>
                  </a:lnTo>
                  <a:lnTo>
                    <a:pt x="246" y="61"/>
                  </a:lnTo>
                  <a:lnTo>
                    <a:pt x="252" y="63"/>
                  </a:lnTo>
                  <a:lnTo>
                    <a:pt x="256" y="67"/>
                  </a:lnTo>
                  <a:lnTo>
                    <a:pt x="258" y="69"/>
                  </a:lnTo>
                  <a:lnTo>
                    <a:pt x="258" y="71"/>
                  </a:lnTo>
                  <a:lnTo>
                    <a:pt x="258" y="71"/>
                  </a:lnTo>
                  <a:lnTo>
                    <a:pt x="260" y="73"/>
                  </a:lnTo>
                  <a:lnTo>
                    <a:pt x="265" y="77"/>
                  </a:lnTo>
                  <a:lnTo>
                    <a:pt x="269" y="77"/>
                  </a:lnTo>
                  <a:lnTo>
                    <a:pt x="271" y="77"/>
                  </a:lnTo>
                  <a:lnTo>
                    <a:pt x="271" y="79"/>
                  </a:lnTo>
                  <a:lnTo>
                    <a:pt x="273" y="82"/>
                  </a:lnTo>
                  <a:lnTo>
                    <a:pt x="277" y="82"/>
                  </a:lnTo>
                  <a:lnTo>
                    <a:pt x="279" y="82"/>
                  </a:lnTo>
                  <a:lnTo>
                    <a:pt x="283" y="82"/>
                  </a:lnTo>
                  <a:lnTo>
                    <a:pt x="284" y="82"/>
                  </a:lnTo>
                  <a:lnTo>
                    <a:pt x="286" y="82"/>
                  </a:lnTo>
                  <a:lnTo>
                    <a:pt x="292" y="88"/>
                  </a:lnTo>
                  <a:lnTo>
                    <a:pt x="292" y="90"/>
                  </a:lnTo>
                  <a:lnTo>
                    <a:pt x="305" y="90"/>
                  </a:lnTo>
                  <a:lnTo>
                    <a:pt x="311" y="88"/>
                  </a:lnTo>
                  <a:lnTo>
                    <a:pt x="313" y="88"/>
                  </a:lnTo>
                  <a:lnTo>
                    <a:pt x="315" y="90"/>
                  </a:lnTo>
                  <a:lnTo>
                    <a:pt x="313" y="90"/>
                  </a:lnTo>
                  <a:lnTo>
                    <a:pt x="313" y="92"/>
                  </a:lnTo>
                  <a:lnTo>
                    <a:pt x="315" y="96"/>
                  </a:lnTo>
                  <a:lnTo>
                    <a:pt x="315" y="100"/>
                  </a:lnTo>
                  <a:lnTo>
                    <a:pt x="315" y="102"/>
                  </a:lnTo>
                  <a:lnTo>
                    <a:pt x="315" y="105"/>
                  </a:lnTo>
                  <a:lnTo>
                    <a:pt x="315" y="107"/>
                  </a:lnTo>
                  <a:lnTo>
                    <a:pt x="317" y="111"/>
                  </a:lnTo>
                  <a:lnTo>
                    <a:pt x="321" y="113"/>
                  </a:lnTo>
                  <a:lnTo>
                    <a:pt x="321" y="117"/>
                  </a:lnTo>
                  <a:lnTo>
                    <a:pt x="323" y="117"/>
                  </a:lnTo>
                  <a:lnTo>
                    <a:pt x="325" y="117"/>
                  </a:lnTo>
                  <a:lnTo>
                    <a:pt x="326" y="117"/>
                  </a:lnTo>
                  <a:lnTo>
                    <a:pt x="328" y="117"/>
                  </a:lnTo>
                  <a:lnTo>
                    <a:pt x="328" y="117"/>
                  </a:lnTo>
                  <a:lnTo>
                    <a:pt x="332" y="117"/>
                  </a:lnTo>
                  <a:lnTo>
                    <a:pt x="332" y="117"/>
                  </a:lnTo>
                  <a:lnTo>
                    <a:pt x="334" y="115"/>
                  </a:lnTo>
                  <a:lnTo>
                    <a:pt x="338" y="115"/>
                  </a:lnTo>
                  <a:lnTo>
                    <a:pt x="338" y="111"/>
                  </a:lnTo>
                  <a:lnTo>
                    <a:pt x="340" y="111"/>
                  </a:lnTo>
                  <a:lnTo>
                    <a:pt x="344" y="111"/>
                  </a:lnTo>
                  <a:lnTo>
                    <a:pt x="346" y="111"/>
                  </a:lnTo>
                  <a:lnTo>
                    <a:pt x="346" y="109"/>
                  </a:lnTo>
                  <a:lnTo>
                    <a:pt x="347" y="107"/>
                  </a:lnTo>
                  <a:lnTo>
                    <a:pt x="349" y="103"/>
                  </a:lnTo>
                  <a:lnTo>
                    <a:pt x="349" y="105"/>
                  </a:lnTo>
                  <a:lnTo>
                    <a:pt x="353" y="105"/>
                  </a:lnTo>
                  <a:lnTo>
                    <a:pt x="359" y="107"/>
                  </a:lnTo>
                  <a:lnTo>
                    <a:pt x="361" y="107"/>
                  </a:lnTo>
                  <a:lnTo>
                    <a:pt x="365" y="105"/>
                  </a:lnTo>
                  <a:lnTo>
                    <a:pt x="367" y="103"/>
                  </a:lnTo>
                  <a:lnTo>
                    <a:pt x="372" y="102"/>
                  </a:lnTo>
                  <a:lnTo>
                    <a:pt x="376" y="100"/>
                  </a:lnTo>
                  <a:lnTo>
                    <a:pt x="376" y="96"/>
                  </a:lnTo>
                  <a:lnTo>
                    <a:pt x="376" y="90"/>
                  </a:lnTo>
                  <a:lnTo>
                    <a:pt x="376" y="88"/>
                  </a:lnTo>
                  <a:lnTo>
                    <a:pt x="384" y="81"/>
                  </a:lnTo>
                  <a:lnTo>
                    <a:pt x="386" y="79"/>
                  </a:lnTo>
                  <a:lnTo>
                    <a:pt x="389" y="77"/>
                  </a:lnTo>
                  <a:lnTo>
                    <a:pt x="391" y="77"/>
                  </a:lnTo>
                  <a:lnTo>
                    <a:pt x="395" y="77"/>
                  </a:lnTo>
                  <a:lnTo>
                    <a:pt x="395" y="79"/>
                  </a:lnTo>
                  <a:lnTo>
                    <a:pt x="397" y="82"/>
                  </a:lnTo>
                  <a:lnTo>
                    <a:pt x="397" y="84"/>
                  </a:lnTo>
                  <a:lnTo>
                    <a:pt x="399" y="84"/>
                  </a:lnTo>
                  <a:lnTo>
                    <a:pt x="403" y="88"/>
                  </a:lnTo>
                  <a:lnTo>
                    <a:pt x="403" y="90"/>
                  </a:lnTo>
                  <a:lnTo>
                    <a:pt x="405" y="90"/>
                  </a:lnTo>
                  <a:lnTo>
                    <a:pt x="405" y="92"/>
                  </a:lnTo>
                  <a:lnTo>
                    <a:pt x="409" y="96"/>
                  </a:lnTo>
                  <a:lnTo>
                    <a:pt x="409" y="103"/>
                  </a:lnTo>
                  <a:lnTo>
                    <a:pt x="410" y="109"/>
                  </a:lnTo>
                  <a:lnTo>
                    <a:pt x="410" y="111"/>
                  </a:lnTo>
                  <a:lnTo>
                    <a:pt x="420" y="119"/>
                  </a:lnTo>
                  <a:lnTo>
                    <a:pt x="420" y="121"/>
                  </a:lnTo>
                  <a:lnTo>
                    <a:pt x="420" y="124"/>
                  </a:lnTo>
                  <a:lnTo>
                    <a:pt x="422" y="126"/>
                  </a:lnTo>
                  <a:lnTo>
                    <a:pt x="424" y="126"/>
                  </a:lnTo>
                  <a:lnTo>
                    <a:pt x="426" y="126"/>
                  </a:lnTo>
                  <a:lnTo>
                    <a:pt x="428" y="130"/>
                  </a:lnTo>
                  <a:lnTo>
                    <a:pt x="430" y="130"/>
                  </a:lnTo>
                  <a:lnTo>
                    <a:pt x="433" y="132"/>
                  </a:lnTo>
                  <a:lnTo>
                    <a:pt x="437" y="132"/>
                  </a:lnTo>
                  <a:lnTo>
                    <a:pt x="439" y="132"/>
                  </a:lnTo>
                  <a:lnTo>
                    <a:pt x="443" y="136"/>
                  </a:lnTo>
                  <a:lnTo>
                    <a:pt x="449" y="136"/>
                  </a:lnTo>
                  <a:lnTo>
                    <a:pt x="454" y="138"/>
                  </a:lnTo>
                  <a:lnTo>
                    <a:pt x="456" y="138"/>
                  </a:lnTo>
                  <a:lnTo>
                    <a:pt x="460" y="136"/>
                  </a:lnTo>
                  <a:lnTo>
                    <a:pt x="462" y="136"/>
                  </a:lnTo>
                  <a:lnTo>
                    <a:pt x="462" y="134"/>
                  </a:lnTo>
                  <a:lnTo>
                    <a:pt x="462" y="132"/>
                  </a:lnTo>
                  <a:lnTo>
                    <a:pt x="466" y="132"/>
                  </a:lnTo>
                  <a:lnTo>
                    <a:pt x="468" y="130"/>
                  </a:lnTo>
                  <a:lnTo>
                    <a:pt x="473" y="126"/>
                  </a:lnTo>
                  <a:lnTo>
                    <a:pt x="477" y="126"/>
                  </a:lnTo>
                  <a:lnTo>
                    <a:pt x="479" y="123"/>
                  </a:lnTo>
                  <a:lnTo>
                    <a:pt x="485" y="123"/>
                  </a:lnTo>
                  <a:lnTo>
                    <a:pt x="489" y="123"/>
                  </a:lnTo>
                  <a:lnTo>
                    <a:pt x="494" y="124"/>
                  </a:lnTo>
                  <a:lnTo>
                    <a:pt x="504" y="128"/>
                  </a:lnTo>
                  <a:lnTo>
                    <a:pt x="506" y="128"/>
                  </a:lnTo>
                  <a:lnTo>
                    <a:pt x="508" y="130"/>
                  </a:lnTo>
                  <a:lnTo>
                    <a:pt x="510" y="130"/>
                  </a:lnTo>
                  <a:lnTo>
                    <a:pt x="515" y="130"/>
                  </a:lnTo>
                  <a:lnTo>
                    <a:pt x="521" y="130"/>
                  </a:lnTo>
                  <a:lnTo>
                    <a:pt x="523" y="130"/>
                  </a:lnTo>
                  <a:lnTo>
                    <a:pt x="527" y="130"/>
                  </a:lnTo>
                  <a:lnTo>
                    <a:pt x="531" y="130"/>
                  </a:lnTo>
                  <a:lnTo>
                    <a:pt x="529" y="132"/>
                  </a:lnTo>
                  <a:lnTo>
                    <a:pt x="527" y="136"/>
                  </a:lnTo>
                  <a:lnTo>
                    <a:pt x="523" y="136"/>
                  </a:lnTo>
                  <a:lnTo>
                    <a:pt x="523" y="138"/>
                  </a:lnTo>
                  <a:lnTo>
                    <a:pt x="527" y="138"/>
                  </a:lnTo>
                  <a:lnTo>
                    <a:pt x="527" y="142"/>
                  </a:lnTo>
                  <a:lnTo>
                    <a:pt x="527" y="145"/>
                  </a:lnTo>
                  <a:lnTo>
                    <a:pt x="527" y="147"/>
                  </a:lnTo>
                  <a:lnTo>
                    <a:pt x="529" y="151"/>
                  </a:lnTo>
                  <a:lnTo>
                    <a:pt x="533" y="153"/>
                  </a:lnTo>
                  <a:lnTo>
                    <a:pt x="535" y="157"/>
                  </a:lnTo>
                  <a:lnTo>
                    <a:pt x="535" y="159"/>
                  </a:lnTo>
                  <a:lnTo>
                    <a:pt x="538" y="172"/>
                  </a:lnTo>
                  <a:lnTo>
                    <a:pt x="542" y="172"/>
                  </a:lnTo>
                  <a:lnTo>
                    <a:pt x="542" y="174"/>
                  </a:lnTo>
                  <a:lnTo>
                    <a:pt x="544" y="178"/>
                  </a:lnTo>
                  <a:lnTo>
                    <a:pt x="544" y="180"/>
                  </a:lnTo>
                  <a:lnTo>
                    <a:pt x="548" y="184"/>
                  </a:lnTo>
                  <a:lnTo>
                    <a:pt x="554" y="187"/>
                  </a:lnTo>
                  <a:lnTo>
                    <a:pt x="556" y="187"/>
                  </a:lnTo>
                  <a:lnTo>
                    <a:pt x="559" y="187"/>
                  </a:lnTo>
                  <a:lnTo>
                    <a:pt x="561" y="189"/>
                  </a:lnTo>
                  <a:lnTo>
                    <a:pt x="565" y="189"/>
                  </a:lnTo>
                  <a:lnTo>
                    <a:pt x="567" y="187"/>
                  </a:lnTo>
                  <a:lnTo>
                    <a:pt x="571" y="189"/>
                  </a:lnTo>
                  <a:lnTo>
                    <a:pt x="573" y="189"/>
                  </a:lnTo>
                  <a:lnTo>
                    <a:pt x="577" y="193"/>
                  </a:lnTo>
                  <a:lnTo>
                    <a:pt x="580" y="195"/>
                  </a:lnTo>
                  <a:lnTo>
                    <a:pt x="580" y="197"/>
                  </a:lnTo>
                  <a:lnTo>
                    <a:pt x="586" y="203"/>
                  </a:lnTo>
                  <a:lnTo>
                    <a:pt x="588" y="205"/>
                  </a:lnTo>
                  <a:lnTo>
                    <a:pt x="592" y="208"/>
                  </a:lnTo>
                  <a:lnTo>
                    <a:pt x="594" y="208"/>
                  </a:lnTo>
                  <a:lnTo>
                    <a:pt x="599" y="208"/>
                  </a:lnTo>
                  <a:lnTo>
                    <a:pt x="601" y="208"/>
                  </a:lnTo>
                  <a:lnTo>
                    <a:pt x="603" y="208"/>
                  </a:lnTo>
                  <a:lnTo>
                    <a:pt x="605" y="206"/>
                  </a:lnTo>
                  <a:lnTo>
                    <a:pt x="607" y="205"/>
                  </a:lnTo>
                  <a:lnTo>
                    <a:pt x="609" y="205"/>
                  </a:lnTo>
                  <a:lnTo>
                    <a:pt x="613" y="205"/>
                  </a:lnTo>
                  <a:lnTo>
                    <a:pt x="619" y="208"/>
                  </a:lnTo>
                  <a:lnTo>
                    <a:pt x="620" y="208"/>
                  </a:lnTo>
                  <a:lnTo>
                    <a:pt x="624" y="208"/>
                  </a:lnTo>
                  <a:lnTo>
                    <a:pt x="626" y="208"/>
                  </a:lnTo>
                  <a:lnTo>
                    <a:pt x="628" y="208"/>
                  </a:lnTo>
                  <a:lnTo>
                    <a:pt x="630" y="206"/>
                  </a:lnTo>
                  <a:lnTo>
                    <a:pt x="634" y="205"/>
                  </a:lnTo>
                  <a:lnTo>
                    <a:pt x="638" y="201"/>
                  </a:lnTo>
                  <a:lnTo>
                    <a:pt x="638" y="199"/>
                  </a:lnTo>
                  <a:lnTo>
                    <a:pt x="638" y="195"/>
                  </a:lnTo>
                  <a:lnTo>
                    <a:pt x="640" y="189"/>
                  </a:lnTo>
                  <a:lnTo>
                    <a:pt x="645" y="186"/>
                  </a:lnTo>
                  <a:lnTo>
                    <a:pt x="647" y="186"/>
                  </a:lnTo>
                  <a:lnTo>
                    <a:pt x="655" y="186"/>
                  </a:lnTo>
                  <a:lnTo>
                    <a:pt x="672" y="182"/>
                  </a:lnTo>
                  <a:lnTo>
                    <a:pt x="674" y="182"/>
                  </a:lnTo>
                  <a:lnTo>
                    <a:pt x="676" y="182"/>
                  </a:lnTo>
                  <a:lnTo>
                    <a:pt x="678" y="182"/>
                  </a:lnTo>
                  <a:lnTo>
                    <a:pt x="680" y="182"/>
                  </a:lnTo>
                  <a:lnTo>
                    <a:pt x="685" y="182"/>
                  </a:lnTo>
                  <a:lnTo>
                    <a:pt x="691" y="178"/>
                  </a:lnTo>
                  <a:lnTo>
                    <a:pt x="691" y="176"/>
                  </a:lnTo>
                  <a:lnTo>
                    <a:pt x="693" y="174"/>
                  </a:lnTo>
                  <a:lnTo>
                    <a:pt x="697" y="174"/>
                  </a:lnTo>
                  <a:lnTo>
                    <a:pt x="699" y="174"/>
                  </a:lnTo>
                  <a:lnTo>
                    <a:pt x="701" y="174"/>
                  </a:lnTo>
                  <a:lnTo>
                    <a:pt x="704" y="174"/>
                  </a:lnTo>
                  <a:lnTo>
                    <a:pt x="706" y="174"/>
                  </a:lnTo>
                  <a:lnTo>
                    <a:pt x="704" y="174"/>
                  </a:lnTo>
                  <a:lnTo>
                    <a:pt x="699" y="176"/>
                  </a:lnTo>
                  <a:lnTo>
                    <a:pt x="703" y="180"/>
                  </a:lnTo>
                  <a:lnTo>
                    <a:pt x="704" y="184"/>
                  </a:lnTo>
                  <a:lnTo>
                    <a:pt x="712" y="191"/>
                  </a:lnTo>
                  <a:lnTo>
                    <a:pt x="718" y="199"/>
                  </a:lnTo>
                  <a:lnTo>
                    <a:pt x="720" y="206"/>
                  </a:lnTo>
                  <a:lnTo>
                    <a:pt x="724" y="220"/>
                  </a:lnTo>
                  <a:lnTo>
                    <a:pt x="724" y="224"/>
                  </a:lnTo>
                  <a:lnTo>
                    <a:pt x="722" y="226"/>
                  </a:lnTo>
                  <a:lnTo>
                    <a:pt x="718" y="233"/>
                  </a:lnTo>
                  <a:lnTo>
                    <a:pt x="716" y="241"/>
                  </a:lnTo>
                  <a:lnTo>
                    <a:pt x="710" y="248"/>
                  </a:lnTo>
                  <a:lnTo>
                    <a:pt x="710" y="258"/>
                  </a:lnTo>
                  <a:lnTo>
                    <a:pt x="712" y="271"/>
                  </a:lnTo>
                  <a:lnTo>
                    <a:pt x="712" y="277"/>
                  </a:lnTo>
                  <a:lnTo>
                    <a:pt x="714" y="281"/>
                  </a:lnTo>
                  <a:lnTo>
                    <a:pt x="718" y="289"/>
                  </a:lnTo>
                  <a:lnTo>
                    <a:pt x="718" y="298"/>
                  </a:lnTo>
                  <a:lnTo>
                    <a:pt x="722" y="308"/>
                  </a:lnTo>
                  <a:lnTo>
                    <a:pt x="724" y="315"/>
                  </a:lnTo>
                  <a:lnTo>
                    <a:pt x="722" y="325"/>
                  </a:lnTo>
                  <a:lnTo>
                    <a:pt x="724" y="331"/>
                  </a:lnTo>
                  <a:lnTo>
                    <a:pt x="725" y="332"/>
                  </a:lnTo>
                  <a:lnTo>
                    <a:pt x="729" y="336"/>
                  </a:lnTo>
                  <a:lnTo>
                    <a:pt x="729" y="338"/>
                  </a:lnTo>
                  <a:lnTo>
                    <a:pt x="731" y="344"/>
                  </a:lnTo>
                  <a:lnTo>
                    <a:pt x="731" y="348"/>
                  </a:lnTo>
                  <a:lnTo>
                    <a:pt x="725" y="350"/>
                  </a:lnTo>
                  <a:lnTo>
                    <a:pt x="716" y="352"/>
                  </a:lnTo>
                  <a:lnTo>
                    <a:pt x="712" y="353"/>
                  </a:lnTo>
                  <a:lnTo>
                    <a:pt x="710" y="355"/>
                  </a:lnTo>
                  <a:lnTo>
                    <a:pt x="708" y="359"/>
                  </a:lnTo>
                  <a:lnTo>
                    <a:pt x="706" y="361"/>
                  </a:lnTo>
                  <a:lnTo>
                    <a:pt x="704" y="367"/>
                  </a:lnTo>
                  <a:lnTo>
                    <a:pt x="695" y="378"/>
                  </a:lnTo>
                  <a:lnTo>
                    <a:pt x="682" y="384"/>
                  </a:lnTo>
                  <a:lnTo>
                    <a:pt x="680" y="386"/>
                  </a:lnTo>
                  <a:lnTo>
                    <a:pt x="680" y="390"/>
                  </a:lnTo>
                  <a:lnTo>
                    <a:pt x="680" y="392"/>
                  </a:lnTo>
                  <a:lnTo>
                    <a:pt x="676" y="393"/>
                  </a:lnTo>
                  <a:lnTo>
                    <a:pt x="672" y="393"/>
                  </a:lnTo>
                  <a:lnTo>
                    <a:pt x="672" y="395"/>
                  </a:lnTo>
                  <a:lnTo>
                    <a:pt x="672" y="399"/>
                  </a:lnTo>
                  <a:lnTo>
                    <a:pt x="668" y="401"/>
                  </a:lnTo>
                  <a:lnTo>
                    <a:pt x="668" y="403"/>
                  </a:lnTo>
                  <a:lnTo>
                    <a:pt x="668" y="405"/>
                  </a:lnTo>
                  <a:lnTo>
                    <a:pt x="662" y="413"/>
                  </a:lnTo>
                  <a:lnTo>
                    <a:pt x="661" y="422"/>
                  </a:lnTo>
                  <a:lnTo>
                    <a:pt x="657" y="428"/>
                  </a:lnTo>
                  <a:lnTo>
                    <a:pt x="661" y="430"/>
                  </a:lnTo>
                  <a:lnTo>
                    <a:pt x="661" y="432"/>
                  </a:lnTo>
                  <a:lnTo>
                    <a:pt x="661" y="435"/>
                  </a:lnTo>
                  <a:lnTo>
                    <a:pt x="661" y="437"/>
                  </a:lnTo>
                  <a:lnTo>
                    <a:pt x="657" y="439"/>
                  </a:lnTo>
                  <a:lnTo>
                    <a:pt x="655" y="439"/>
                  </a:lnTo>
                  <a:lnTo>
                    <a:pt x="653" y="439"/>
                  </a:lnTo>
                  <a:lnTo>
                    <a:pt x="651" y="439"/>
                  </a:lnTo>
                  <a:lnTo>
                    <a:pt x="649" y="439"/>
                  </a:lnTo>
                  <a:lnTo>
                    <a:pt x="645" y="439"/>
                  </a:lnTo>
                  <a:lnTo>
                    <a:pt x="641" y="437"/>
                  </a:lnTo>
                  <a:lnTo>
                    <a:pt x="640" y="437"/>
                  </a:lnTo>
                  <a:lnTo>
                    <a:pt x="636" y="437"/>
                  </a:lnTo>
                  <a:lnTo>
                    <a:pt x="634" y="439"/>
                  </a:lnTo>
                  <a:lnTo>
                    <a:pt x="630" y="439"/>
                  </a:lnTo>
                  <a:lnTo>
                    <a:pt x="620" y="439"/>
                  </a:lnTo>
                  <a:lnTo>
                    <a:pt x="617" y="443"/>
                  </a:lnTo>
                  <a:lnTo>
                    <a:pt x="613" y="449"/>
                  </a:lnTo>
                  <a:lnTo>
                    <a:pt x="611" y="451"/>
                  </a:lnTo>
                  <a:lnTo>
                    <a:pt x="607" y="453"/>
                  </a:lnTo>
                  <a:lnTo>
                    <a:pt x="603" y="455"/>
                  </a:lnTo>
                  <a:lnTo>
                    <a:pt x="601" y="455"/>
                  </a:lnTo>
                  <a:lnTo>
                    <a:pt x="599" y="455"/>
                  </a:lnTo>
                  <a:lnTo>
                    <a:pt x="598" y="455"/>
                  </a:lnTo>
                  <a:lnTo>
                    <a:pt x="584" y="449"/>
                  </a:lnTo>
                  <a:lnTo>
                    <a:pt x="582" y="449"/>
                  </a:lnTo>
                  <a:lnTo>
                    <a:pt x="580" y="449"/>
                  </a:lnTo>
                  <a:lnTo>
                    <a:pt x="578" y="453"/>
                  </a:lnTo>
                  <a:lnTo>
                    <a:pt x="577" y="455"/>
                  </a:lnTo>
                  <a:lnTo>
                    <a:pt x="578" y="458"/>
                  </a:lnTo>
                  <a:lnTo>
                    <a:pt x="578" y="460"/>
                  </a:lnTo>
                  <a:lnTo>
                    <a:pt x="577" y="464"/>
                  </a:lnTo>
                  <a:lnTo>
                    <a:pt x="577" y="466"/>
                  </a:lnTo>
                  <a:lnTo>
                    <a:pt x="580" y="466"/>
                  </a:lnTo>
                  <a:lnTo>
                    <a:pt x="580" y="470"/>
                  </a:lnTo>
                  <a:lnTo>
                    <a:pt x="580" y="472"/>
                  </a:lnTo>
                  <a:lnTo>
                    <a:pt x="577" y="476"/>
                  </a:lnTo>
                  <a:lnTo>
                    <a:pt x="577" y="477"/>
                  </a:lnTo>
                  <a:lnTo>
                    <a:pt x="580" y="481"/>
                  </a:lnTo>
                  <a:lnTo>
                    <a:pt x="580" y="477"/>
                  </a:lnTo>
                  <a:lnTo>
                    <a:pt x="584" y="476"/>
                  </a:lnTo>
                  <a:lnTo>
                    <a:pt x="586" y="476"/>
                  </a:lnTo>
                  <a:lnTo>
                    <a:pt x="590" y="477"/>
                  </a:lnTo>
                  <a:lnTo>
                    <a:pt x="594" y="477"/>
                  </a:lnTo>
                  <a:lnTo>
                    <a:pt x="594" y="479"/>
                  </a:lnTo>
                  <a:lnTo>
                    <a:pt x="596" y="479"/>
                  </a:lnTo>
                  <a:lnTo>
                    <a:pt x="599" y="479"/>
                  </a:lnTo>
                  <a:lnTo>
                    <a:pt x="601" y="479"/>
                  </a:lnTo>
                  <a:lnTo>
                    <a:pt x="601" y="483"/>
                  </a:lnTo>
                  <a:lnTo>
                    <a:pt x="605" y="483"/>
                  </a:lnTo>
                  <a:lnTo>
                    <a:pt x="605" y="483"/>
                  </a:lnTo>
                  <a:lnTo>
                    <a:pt x="605" y="487"/>
                  </a:lnTo>
                  <a:lnTo>
                    <a:pt x="607" y="489"/>
                  </a:lnTo>
                  <a:lnTo>
                    <a:pt x="609" y="489"/>
                  </a:lnTo>
                  <a:lnTo>
                    <a:pt x="611" y="489"/>
                  </a:lnTo>
                  <a:lnTo>
                    <a:pt x="615" y="493"/>
                  </a:lnTo>
                  <a:lnTo>
                    <a:pt x="615" y="495"/>
                  </a:lnTo>
                  <a:lnTo>
                    <a:pt x="617" y="498"/>
                  </a:lnTo>
                  <a:lnTo>
                    <a:pt x="615" y="500"/>
                  </a:lnTo>
                  <a:lnTo>
                    <a:pt x="611" y="504"/>
                  </a:lnTo>
                  <a:lnTo>
                    <a:pt x="615" y="506"/>
                  </a:lnTo>
                  <a:lnTo>
                    <a:pt x="615" y="510"/>
                  </a:lnTo>
                  <a:lnTo>
                    <a:pt x="617" y="510"/>
                  </a:lnTo>
                  <a:lnTo>
                    <a:pt x="619" y="510"/>
                  </a:lnTo>
                  <a:lnTo>
                    <a:pt x="619" y="512"/>
                  </a:lnTo>
                  <a:lnTo>
                    <a:pt x="622" y="512"/>
                  </a:lnTo>
                  <a:lnTo>
                    <a:pt x="624" y="512"/>
                  </a:lnTo>
                  <a:lnTo>
                    <a:pt x="624" y="516"/>
                  </a:lnTo>
                  <a:lnTo>
                    <a:pt x="626" y="516"/>
                  </a:lnTo>
                  <a:lnTo>
                    <a:pt x="624" y="518"/>
                  </a:lnTo>
                  <a:lnTo>
                    <a:pt x="626" y="518"/>
                  </a:lnTo>
                  <a:lnTo>
                    <a:pt x="628" y="523"/>
                  </a:lnTo>
                  <a:lnTo>
                    <a:pt x="632" y="527"/>
                  </a:lnTo>
                  <a:lnTo>
                    <a:pt x="634" y="523"/>
                  </a:lnTo>
                  <a:lnTo>
                    <a:pt x="634" y="521"/>
                  </a:lnTo>
                  <a:lnTo>
                    <a:pt x="634" y="518"/>
                  </a:lnTo>
                  <a:lnTo>
                    <a:pt x="634" y="516"/>
                  </a:lnTo>
                  <a:lnTo>
                    <a:pt x="638" y="516"/>
                  </a:lnTo>
                  <a:lnTo>
                    <a:pt x="640" y="519"/>
                  </a:lnTo>
                  <a:lnTo>
                    <a:pt x="640" y="521"/>
                  </a:lnTo>
                  <a:lnTo>
                    <a:pt x="643" y="521"/>
                  </a:lnTo>
                  <a:lnTo>
                    <a:pt x="647" y="521"/>
                  </a:lnTo>
                  <a:lnTo>
                    <a:pt x="649" y="519"/>
                  </a:lnTo>
                  <a:lnTo>
                    <a:pt x="653" y="516"/>
                  </a:lnTo>
                  <a:lnTo>
                    <a:pt x="653" y="514"/>
                  </a:lnTo>
                  <a:lnTo>
                    <a:pt x="655" y="514"/>
                  </a:lnTo>
                  <a:lnTo>
                    <a:pt x="659" y="514"/>
                  </a:lnTo>
                  <a:lnTo>
                    <a:pt x="668" y="519"/>
                  </a:lnTo>
                  <a:lnTo>
                    <a:pt x="670" y="525"/>
                  </a:lnTo>
                  <a:lnTo>
                    <a:pt x="682" y="527"/>
                  </a:lnTo>
                  <a:lnTo>
                    <a:pt x="683" y="527"/>
                  </a:lnTo>
                  <a:lnTo>
                    <a:pt x="687" y="519"/>
                  </a:lnTo>
                  <a:lnTo>
                    <a:pt x="687" y="516"/>
                  </a:lnTo>
                  <a:lnTo>
                    <a:pt x="689" y="514"/>
                  </a:lnTo>
                  <a:lnTo>
                    <a:pt x="689" y="510"/>
                  </a:lnTo>
                  <a:lnTo>
                    <a:pt x="693" y="510"/>
                  </a:lnTo>
                  <a:lnTo>
                    <a:pt x="703" y="508"/>
                  </a:lnTo>
                  <a:lnTo>
                    <a:pt x="706" y="508"/>
                  </a:lnTo>
                  <a:lnTo>
                    <a:pt x="708" y="508"/>
                  </a:lnTo>
                  <a:lnTo>
                    <a:pt x="708" y="512"/>
                  </a:lnTo>
                  <a:lnTo>
                    <a:pt x="708" y="514"/>
                  </a:lnTo>
                  <a:lnTo>
                    <a:pt x="712" y="519"/>
                  </a:lnTo>
                  <a:lnTo>
                    <a:pt x="716" y="521"/>
                  </a:lnTo>
                  <a:lnTo>
                    <a:pt x="716" y="525"/>
                  </a:lnTo>
                  <a:lnTo>
                    <a:pt x="714" y="529"/>
                  </a:lnTo>
                  <a:lnTo>
                    <a:pt x="710" y="531"/>
                  </a:lnTo>
                  <a:lnTo>
                    <a:pt x="710" y="535"/>
                  </a:lnTo>
                  <a:lnTo>
                    <a:pt x="704" y="540"/>
                  </a:lnTo>
                  <a:lnTo>
                    <a:pt x="703" y="542"/>
                  </a:lnTo>
                  <a:lnTo>
                    <a:pt x="701" y="542"/>
                  </a:lnTo>
                  <a:lnTo>
                    <a:pt x="697" y="548"/>
                  </a:lnTo>
                  <a:lnTo>
                    <a:pt x="695" y="552"/>
                  </a:lnTo>
                  <a:lnTo>
                    <a:pt x="693" y="556"/>
                  </a:lnTo>
                  <a:lnTo>
                    <a:pt x="691" y="558"/>
                  </a:lnTo>
                  <a:lnTo>
                    <a:pt x="685" y="563"/>
                  </a:lnTo>
                  <a:lnTo>
                    <a:pt x="682" y="563"/>
                  </a:lnTo>
                  <a:lnTo>
                    <a:pt x="676" y="563"/>
                  </a:lnTo>
                  <a:lnTo>
                    <a:pt x="668" y="559"/>
                  </a:lnTo>
                  <a:lnTo>
                    <a:pt x="657" y="554"/>
                  </a:lnTo>
                  <a:lnTo>
                    <a:pt x="649" y="552"/>
                  </a:lnTo>
                  <a:lnTo>
                    <a:pt x="643" y="552"/>
                  </a:lnTo>
                  <a:lnTo>
                    <a:pt x="641" y="552"/>
                  </a:lnTo>
                  <a:lnTo>
                    <a:pt x="638" y="552"/>
                  </a:lnTo>
                  <a:lnTo>
                    <a:pt x="634" y="550"/>
                  </a:lnTo>
                  <a:lnTo>
                    <a:pt x="628" y="548"/>
                  </a:lnTo>
                  <a:lnTo>
                    <a:pt x="628" y="546"/>
                  </a:lnTo>
                  <a:lnTo>
                    <a:pt x="626" y="546"/>
                  </a:lnTo>
                  <a:lnTo>
                    <a:pt x="626" y="544"/>
                  </a:lnTo>
                  <a:lnTo>
                    <a:pt x="624" y="544"/>
                  </a:lnTo>
                  <a:lnTo>
                    <a:pt x="624" y="550"/>
                  </a:lnTo>
                  <a:lnTo>
                    <a:pt x="624" y="554"/>
                  </a:lnTo>
                  <a:lnTo>
                    <a:pt x="620" y="554"/>
                  </a:lnTo>
                  <a:lnTo>
                    <a:pt x="620" y="556"/>
                  </a:lnTo>
                  <a:lnTo>
                    <a:pt x="620" y="559"/>
                  </a:lnTo>
                  <a:lnTo>
                    <a:pt x="620" y="561"/>
                  </a:lnTo>
                  <a:lnTo>
                    <a:pt x="620" y="565"/>
                  </a:lnTo>
                  <a:lnTo>
                    <a:pt x="620" y="567"/>
                  </a:lnTo>
                  <a:lnTo>
                    <a:pt x="620" y="571"/>
                  </a:lnTo>
                  <a:lnTo>
                    <a:pt x="620" y="573"/>
                  </a:lnTo>
                  <a:lnTo>
                    <a:pt x="615" y="575"/>
                  </a:lnTo>
                  <a:lnTo>
                    <a:pt x="615" y="577"/>
                  </a:lnTo>
                  <a:lnTo>
                    <a:pt x="619" y="577"/>
                  </a:lnTo>
                  <a:lnTo>
                    <a:pt x="619" y="579"/>
                  </a:lnTo>
                  <a:lnTo>
                    <a:pt x="619" y="580"/>
                  </a:lnTo>
                  <a:lnTo>
                    <a:pt x="615" y="580"/>
                  </a:lnTo>
                  <a:lnTo>
                    <a:pt x="613" y="580"/>
                  </a:lnTo>
                  <a:lnTo>
                    <a:pt x="609" y="579"/>
                  </a:lnTo>
                  <a:lnTo>
                    <a:pt x="607" y="582"/>
                  </a:lnTo>
                  <a:lnTo>
                    <a:pt x="609" y="588"/>
                  </a:lnTo>
                  <a:lnTo>
                    <a:pt x="609" y="590"/>
                  </a:lnTo>
                  <a:lnTo>
                    <a:pt x="607" y="594"/>
                  </a:lnTo>
                  <a:lnTo>
                    <a:pt x="607" y="596"/>
                  </a:lnTo>
                  <a:lnTo>
                    <a:pt x="607" y="600"/>
                  </a:lnTo>
                  <a:lnTo>
                    <a:pt x="607" y="601"/>
                  </a:lnTo>
                  <a:lnTo>
                    <a:pt x="605" y="601"/>
                  </a:lnTo>
                  <a:lnTo>
                    <a:pt x="603" y="601"/>
                  </a:lnTo>
                  <a:lnTo>
                    <a:pt x="599" y="601"/>
                  </a:lnTo>
                  <a:lnTo>
                    <a:pt x="599" y="605"/>
                  </a:lnTo>
                  <a:lnTo>
                    <a:pt x="601" y="607"/>
                  </a:lnTo>
                  <a:lnTo>
                    <a:pt x="601" y="611"/>
                  </a:lnTo>
                  <a:lnTo>
                    <a:pt x="603" y="613"/>
                  </a:lnTo>
                  <a:lnTo>
                    <a:pt x="607" y="613"/>
                  </a:lnTo>
                  <a:lnTo>
                    <a:pt x="603" y="617"/>
                  </a:lnTo>
                  <a:lnTo>
                    <a:pt x="607" y="619"/>
                  </a:lnTo>
                  <a:lnTo>
                    <a:pt x="607" y="621"/>
                  </a:lnTo>
                  <a:lnTo>
                    <a:pt x="603" y="622"/>
                  </a:lnTo>
                  <a:lnTo>
                    <a:pt x="601" y="622"/>
                  </a:lnTo>
                  <a:lnTo>
                    <a:pt x="601" y="624"/>
                  </a:lnTo>
                  <a:lnTo>
                    <a:pt x="601" y="628"/>
                  </a:lnTo>
                  <a:lnTo>
                    <a:pt x="603" y="632"/>
                  </a:lnTo>
                  <a:lnTo>
                    <a:pt x="603" y="634"/>
                  </a:lnTo>
                  <a:lnTo>
                    <a:pt x="603" y="636"/>
                  </a:lnTo>
                  <a:lnTo>
                    <a:pt x="601" y="636"/>
                  </a:lnTo>
                  <a:lnTo>
                    <a:pt x="598" y="640"/>
                  </a:lnTo>
                  <a:lnTo>
                    <a:pt x="598" y="642"/>
                  </a:lnTo>
                  <a:lnTo>
                    <a:pt x="598" y="645"/>
                  </a:lnTo>
                  <a:lnTo>
                    <a:pt x="596" y="647"/>
                  </a:lnTo>
                  <a:lnTo>
                    <a:pt x="592" y="649"/>
                  </a:lnTo>
                  <a:lnTo>
                    <a:pt x="588" y="655"/>
                  </a:lnTo>
                  <a:lnTo>
                    <a:pt x="588" y="659"/>
                  </a:lnTo>
                  <a:lnTo>
                    <a:pt x="592" y="659"/>
                  </a:lnTo>
                  <a:lnTo>
                    <a:pt x="592" y="661"/>
                  </a:lnTo>
                  <a:lnTo>
                    <a:pt x="592" y="663"/>
                  </a:lnTo>
                  <a:lnTo>
                    <a:pt x="596" y="664"/>
                  </a:lnTo>
                  <a:lnTo>
                    <a:pt x="598" y="666"/>
                  </a:lnTo>
                  <a:lnTo>
                    <a:pt x="596" y="666"/>
                  </a:lnTo>
                  <a:lnTo>
                    <a:pt x="598" y="668"/>
                  </a:lnTo>
                  <a:lnTo>
                    <a:pt x="599" y="668"/>
                  </a:lnTo>
                  <a:lnTo>
                    <a:pt x="613" y="670"/>
                  </a:lnTo>
                  <a:lnTo>
                    <a:pt x="619" y="668"/>
                  </a:lnTo>
                  <a:lnTo>
                    <a:pt x="620" y="668"/>
                  </a:lnTo>
                  <a:lnTo>
                    <a:pt x="624" y="668"/>
                  </a:lnTo>
                  <a:lnTo>
                    <a:pt x="628" y="666"/>
                  </a:lnTo>
                  <a:lnTo>
                    <a:pt x="630" y="666"/>
                  </a:lnTo>
                  <a:lnTo>
                    <a:pt x="630" y="666"/>
                  </a:lnTo>
                  <a:lnTo>
                    <a:pt x="641" y="668"/>
                  </a:lnTo>
                  <a:lnTo>
                    <a:pt x="643" y="672"/>
                  </a:lnTo>
                  <a:lnTo>
                    <a:pt x="649" y="672"/>
                  </a:lnTo>
                  <a:lnTo>
                    <a:pt x="651" y="674"/>
                  </a:lnTo>
                  <a:lnTo>
                    <a:pt x="653" y="678"/>
                  </a:lnTo>
                  <a:lnTo>
                    <a:pt x="655" y="684"/>
                  </a:lnTo>
                  <a:lnTo>
                    <a:pt x="661" y="699"/>
                  </a:lnTo>
                  <a:lnTo>
                    <a:pt x="661" y="704"/>
                  </a:lnTo>
                  <a:lnTo>
                    <a:pt x="659" y="706"/>
                  </a:lnTo>
                  <a:lnTo>
                    <a:pt x="659" y="708"/>
                  </a:lnTo>
                  <a:lnTo>
                    <a:pt x="657" y="708"/>
                  </a:lnTo>
                  <a:lnTo>
                    <a:pt x="655" y="708"/>
                  </a:lnTo>
                  <a:lnTo>
                    <a:pt x="655" y="710"/>
                  </a:lnTo>
                  <a:lnTo>
                    <a:pt x="655" y="712"/>
                  </a:lnTo>
                  <a:lnTo>
                    <a:pt x="657" y="720"/>
                  </a:lnTo>
                  <a:lnTo>
                    <a:pt x="657" y="722"/>
                  </a:lnTo>
                  <a:lnTo>
                    <a:pt x="662" y="725"/>
                  </a:lnTo>
                  <a:lnTo>
                    <a:pt x="664" y="725"/>
                  </a:lnTo>
                  <a:lnTo>
                    <a:pt x="668" y="727"/>
                  </a:lnTo>
                  <a:lnTo>
                    <a:pt x="672" y="731"/>
                  </a:lnTo>
                  <a:lnTo>
                    <a:pt x="672" y="733"/>
                  </a:lnTo>
                  <a:lnTo>
                    <a:pt x="672" y="737"/>
                  </a:lnTo>
                  <a:lnTo>
                    <a:pt x="672" y="741"/>
                  </a:lnTo>
                  <a:lnTo>
                    <a:pt x="676" y="745"/>
                  </a:lnTo>
                  <a:lnTo>
                    <a:pt x="676" y="750"/>
                  </a:lnTo>
                  <a:lnTo>
                    <a:pt x="678" y="752"/>
                  </a:lnTo>
                  <a:lnTo>
                    <a:pt x="680" y="752"/>
                  </a:lnTo>
                  <a:lnTo>
                    <a:pt x="678" y="756"/>
                  </a:lnTo>
                  <a:lnTo>
                    <a:pt x="678" y="758"/>
                  </a:lnTo>
                  <a:lnTo>
                    <a:pt x="678" y="758"/>
                  </a:lnTo>
                  <a:lnTo>
                    <a:pt x="680" y="758"/>
                  </a:lnTo>
                  <a:lnTo>
                    <a:pt x="682" y="760"/>
                  </a:lnTo>
                  <a:lnTo>
                    <a:pt x="683" y="760"/>
                  </a:lnTo>
                  <a:lnTo>
                    <a:pt x="683" y="758"/>
                  </a:lnTo>
                  <a:lnTo>
                    <a:pt x="687" y="758"/>
                  </a:lnTo>
                  <a:lnTo>
                    <a:pt x="687" y="762"/>
                  </a:lnTo>
                  <a:lnTo>
                    <a:pt x="689" y="764"/>
                  </a:lnTo>
                  <a:lnTo>
                    <a:pt x="689" y="766"/>
                  </a:lnTo>
                  <a:lnTo>
                    <a:pt x="687" y="771"/>
                  </a:lnTo>
                  <a:lnTo>
                    <a:pt x="680" y="777"/>
                  </a:lnTo>
                  <a:lnTo>
                    <a:pt x="678" y="777"/>
                  </a:lnTo>
                  <a:lnTo>
                    <a:pt x="670" y="783"/>
                  </a:lnTo>
                  <a:lnTo>
                    <a:pt x="668" y="785"/>
                  </a:lnTo>
                  <a:lnTo>
                    <a:pt x="661" y="788"/>
                  </a:lnTo>
                  <a:lnTo>
                    <a:pt x="662" y="792"/>
                  </a:lnTo>
                  <a:lnTo>
                    <a:pt x="674" y="798"/>
                  </a:lnTo>
                  <a:lnTo>
                    <a:pt x="676" y="796"/>
                  </a:lnTo>
                  <a:lnTo>
                    <a:pt x="678" y="796"/>
                  </a:lnTo>
                  <a:lnTo>
                    <a:pt x="680" y="798"/>
                  </a:lnTo>
                  <a:lnTo>
                    <a:pt x="682" y="800"/>
                  </a:lnTo>
                  <a:lnTo>
                    <a:pt x="683" y="802"/>
                  </a:lnTo>
                  <a:lnTo>
                    <a:pt x="687" y="802"/>
                  </a:lnTo>
                  <a:lnTo>
                    <a:pt x="693" y="800"/>
                  </a:lnTo>
                  <a:lnTo>
                    <a:pt x="695" y="798"/>
                  </a:lnTo>
                  <a:lnTo>
                    <a:pt x="699" y="796"/>
                  </a:lnTo>
                  <a:lnTo>
                    <a:pt x="703" y="794"/>
                  </a:lnTo>
                  <a:lnTo>
                    <a:pt x="706" y="792"/>
                  </a:lnTo>
                  <a:lnTo>
                    <a:pt x="708" y="794"/>
                  </a:lnTo>
                  <a:lnTo>
                    <a:pt x="708" y="800"/>
                  </a:lnTo>
                  <a:lnTo>
                    <a:pt x="710" y="806"/>
                  </a:lnTo>
                  <a:lnTo>
                    <a:pt x="712" y="806"/>
                  </a:lnTo>
                  <a:lnTo>
                    <a:pt x="714" y="809"/>
                  </a:lnTo>
                  <a:lnTo>
                    <a:pt x="716" y="811"/>
                  </a:lnTo>
                  <a:lnTo>
                    <a:pt x="718" y="813"/>
                  </a:lnTo>
                  <a:lnTo>
                    <a:pt x="718" y="821"/>
                  </a:lnTo>
                  <a:lnTo>
                    <a:pt x="718" y="827"/>
                  </a:lnTo>
                  <a:lnTo>
                    <a:pt x="716" y="832"/>
                  </a:lnTo>
                  <a:lnTo>
                    <a:pt x="714" y="834"/>
                  </a:lnTo>
                  <a:lnTo>
                    <a:pt x="708" y="832"/>
                  </a:lnTo>
                  <a:lnTo>
                    <a:pt x="701" y="832"/>
                  </a:lnTo>
                  <a:lnTo>
                    <a:pt x="697" y="834"/>
                  </a:lnTo>
                  <a:lnTo>
                    <a:pt x="697" y="836"/>
                  </a:lnTo>
                  <a:lnTo>
                    <a:pt x="695" y="838"/>
                  </a:lnTo>
                  <a:lnTo>
                    <a:pt x="695" y="840"/>
                  </a:lnTo>
                  <a:lnTo>
                    <a:pt x="697" y="853"/>
                  </a:lnTo>
                  <a:lnTo>
                    <a:pt x="697" y="855"/>
                  </a:lnTo>
                  <a:lnTo>
                    <a:pt x="695" y="857"/>
                  </a:lnTo>
                  <a:lnTo>
                    <a:pt x="689" y="859"/>
                  </a:lnTo>
                  <a:lnTo>
                    <a:pt x="687" y="863"/>
                  </a:lnTo>
                  <a:lnTo>
                    <a:pt x="687" y="865"/>
                  </a:lnTo>
                  <a:lnTo>
                    <a:pt x="687" y="867"/>
                  </a:lnTo>
                  <a:lnTo>
                    <a:pt x="687" y="870"/>
                  </a:lnTo>
                  <a:lnTo>
                    <a:pt x="687" y="872"/>
                  </a:lnTo>
                  <a:lnTo>
                    <a:pt x="687" y="876"/>
                  </a:lnTo>
                  <a:lnTo>
                    <a:pt x="687" y="878"/>
                  </a:lnTo>
                  <a:lnTo>
                    <a:pt x="687" y="880"/>
                  </a:lnTo>
                  <a:lnTo>
                    <a:pt x="682" y="888"/>
                  </a:lnTo>
                  <a:lnTo>
                    <a:pt x="680" y="895"/>
                  </a:lnTo>
                  <a:lnTo>
                    <a:pt x="678" y="895"/>
                  </a:lnTo>
                  <a:lnTo>
                    <a:pt x="676" y="897"/>
                  </a:lnTo>
                  <a:lnTo>
                    <a:pt x="676" y="903"/>
                  </a:lnTo>
                  <a:lnTo>
                    <a:pt x="678" y="905"/>
                  </a:lnTo>
                  <a:lnTo>
                    <a:pt x="678" y="909"/>
                  </a:lnTo>
                  <a:lnTo>
                    <a:pt x="676" y="912"/>
                  </a:lnTo>
                  <a:lnTo>
                    <a:pt x="674" y="912"/>
                  </a:lnTo>
                  <a:lnTo>
                    <a:pt x="672" y="912"/>
                  </a:lnTo>
                  <a:lnTo>
                    <a:pt x="674" y="914"/>
                  </a:lnTo>
                  <a:lnTo>
                    <a:pt x="676" y="918"/>
                  </a:lnTo>
                  <a:lnTo>
                    <a:pt x="678" y="916"/>
                  </a:lnTo>
                  <a:lnTo>
                    <a:pt x="685" y="916"/>
                  </a:lnTo>
                  <a:lnTo>
                    <a:pt x="685" y="918"/>
                  </a:lnTo>
                  <a:lnTo>
                    <a:pt x="685" y="920"/>
                  </a:lnTo>
                  <a:lnTo>
                    <a:pt x="683" y="922"/>
                  </a:lnTo>
                  <a:lnTo>
                    <a:pt x="678" y="922"/>
                  </a:lnTo>
                  <a:lnTo>
                    <a:pt x="672" y="928"/>
                  </a:lnTo>
                  <a:lnTo>
                    <a:pt x="670" y="928"/>
                  </a:lnTo>
                  <a:lnTo>
                    <a:pt x="664" y="928"/>
                  </a:lnTo>
                  <a:lnTo>
                    <a:pt x="661" y="928"/>
                  </a:lnTo>
                  <a:lnTo>
                    <a:pt x="659" y="928"/>
                  </a:lnTo>
                  <a:lnTo>
                    <a:pt x="659" y="932"/>
                  </a:lnTo>
                  <a:lnTo>
                    <a:pt x="661" y="933"/>
                  </a:lnTo>
                  <a:lnTo>
                    <a:pt x="664" y="935"/>
                  </a:lnTo>
                  <a:lnTo>
                    <a:pt x="662" y="939"/>
                  </a:lnTo>
                  <a:lnTo>
                    <a:pt x="664" y="941"/>
                  </a:lnTo>
                  <a:lnTo>
                    <a:pt x="666" y="941"/>
                  </a:lnTo>
                  <a:lnTo>
                    <a:pt x="672" y="941"/>
                  </a:lnTo>
                  <a:lnTo>
                    <a:pt x="672" y="941"/>
                  </a:lnTo>
                  <a:lnTo>
                    <a:pt x="674" y="947"/>
                  </a:lnTo>
                  <a:lnTo>
                    <a:pt x="674" y="949"/>
                  </a:lnTo>
                  <a:lnTo>
                    <a:pt x="674" y="953"/>
                  </a:lnTo>
                  <a:lnTo>
                    <a:pt x="674" y="954"/>
                  </a:lnTo>
                  <a:lnTo>
                    <a:pt x="674" y="956"/>
                  </a:lnTo>
                  <a:lnTo>
                    <a:pt x="674" y="958"/>
                  </a:lnTo>
                  <a:lnTo>
                    <a:pt x="674" y="960"/>
                  </a:lnTo>
                  <a:lnTo>
                    <a:pt x="672" y="964"/>
                  </a:lnTo>
                  <a:lnTo>
                    <a:pt x="670" y="964"/>
                  </a:lnTo>
                  <a:lnTo>
                    <a:pt x="668" y="970"/>
                  </a:lnTo>
                  <a:lnTo>
                    <a:pt x="668" y="979"/>
                  </a:lnTo>
                  <a:lnTo>
                    <a:pt x="670" y="983"/>
                  </a:lnTo>
                  <a:lnTo>
                    <a:pt x="668" y="985"/>
                  </a:lnTo>
                  <a:lnTo>
                    <a:pt x="670" y="993"/>
                  </a:lnTo>
                  <a:lnTo>
                    <a:pt x="670" y="996"/>
                  </a:lnTo>
                  <a:lnTo>
                    <a:pt x="670" y="998"/>
                  </a:lnTo>
                  <a:lnTo>
                    <a:pt x="668" y="998"/>
                  </a:lnTo>
                  <a:lnTo>
                    <a:pt x="668" y="1002"/>
                  </a:lnTo>
                  <a:lnTo>
                    <a:pt x="664" y="1006"/>
                  </a:lnTo>
                  <a:lnTo>
                    <a:pt x="662" y="1006"/>
                  </a:lnTo>
                  <a:lnTo>
                    <a:pt x="659" y="1006"/>
                  </a:lnTo>
                  <a:lnTo>
                    <a:pt x="659" y="1010"/>
                  </a:lnTo>
                  <a:lnTo>
                    <a:pt x="659" y="1016"/>
                  </a:lnTo>
                  <a:lnTo>
                    <a:pt x="659" y="1017"/>
                  </a:lnTo>
                  <a:lnTo>
                    <a:pt x="657" y="1017"/>
                  </a:lnTo>
                  <a:lnTo>
                    <a:pt x="653" y="1021"/>
                  </a:lnTo>
                  <a:lnTo>
                    <a:pt x="653" y="1023"/>
                  </a:lnTo>
                  <a:lnTo>
                    <a:pt x="653" y="1027"/>
                  </a:lnTo>
                  <a:lnTo>
                    <a:pt x="655" y="1027"/>
                  </a:lnTo>
                  <a:lnTo>
                    <a:pt x="655" y="1029"/>
                  </a:lnTo>
                  <a:lnTo>
                    <a:pt x="653" y="1033"/>
                  </a:lnTo>
                  <a:lnTo>
                    <a:pt x="649" y="1033"/>
                  </a:lnTo>
                  <a:lnTo>
                    <a:pt x="649" y="1031"/>
                  </a:lnTo>
                  <a:lnTo>
                    <a:pt x="645" y="1029"/>
                  </a:lnTo>
                  <a:lnTo>
                    <a:pt x="643" y="1027"/>
                  </a:lnTo>
                  <a:lnTo>
                    <a:pt x="636" y="1027"/>
                  </a:lnTo>
                  <a:lnTo>
                    <a:pt x="630" y="1027"/>
                  </a:lnTo>
                  <a:lnTo>
                    <a:pt x="628" y="1027"/>
                  </a:lnTo>
                  <a:lnTo>
                    <a:pt x="622" y="1029"/>
                  </a:lnTo>
                  <a:lnTo>
                    <a:pt x="613" y="1025"/>
                  </a:lnTo>
                  <a:lnTo>
                    <a:pt x="607" y="1027"/>
                  </a:lnTo>
                  <a:lnTo>
                    <a:pt x="605" y="1029"/>
                  </a:lnTo>
                  <a:lnTo>
                    <a:pt x="598" y="1031"/>
                  </a:lnTo>
                  <a:lnTo>
                    <a:pt x="594" y="1031"/>
                  </a:lnTo>
                  <a:lnTo>
                    <a:pt x="590" y="1033"/>
                  </a:lnTo>
                  <a:lnTo>
                    <a:pt x="586" y="1033"/>
                  </a:lnTo>
                  <a:lnTo>
                    <a:pt x="584" y="1033"/>
                  </a:lnTo>
                  <a:lnTo>
                    <a:pt x="580" y="1033"/>
                  </a:lnTo>
                  <a:lnTo>
                    <a:pt x="575" y="1027"/>
                  </a:lnTo>
                  <a:lnTo>
                    <a:pt x="573" y="1025"/>
                  </a:lnTo>
                  <a:lnTo>
                    <a:pt x="563" y="1021"/>
                  </a:lnTo>
                  <a:lnTo>
                    <a:pt x="559" y="1019"/>
                  </a:lnTo>
                  <a:lnTo>
                    <a:pt x="557" y="1019"/>
                  </a:lnTo>
                  <a:lnTo>
                    <a:pt x="554" y="1021"/>
                  </a:lnTo>
                  <a:lnTo>
                    <a:pt x="552" y="1025"/>
                  </a:lnTo>
                  <a:lnTo>
                    <a:pt x="550" y="1027"/>
                  </a:lnTo>
                  <a:lnTo>
                    <a:pt x="548" y="1029"/>
                  </a:lnTo>
                  <a:lnTo>
                    <a:pt x="544" y="1029"/>
                  </a:lnTo>
                  <a:lnTo>
                    <a:pt x="540" y="1029"/>
                  </a:lnTo>
                  <a:lnTo>
                    <a:pt x="536" y="1025"/>
                  </a:lnTo>
                  <a:lnTo>
                    <a:pt x="535" y="1019"/>
                  </a:lnTo>
                  <a:lnTo>
                    <a:pt x="535" y="1017"/>
                  </a:lnTo>
                  <a:lnTo>
                    <a:pt x="533" y="1016"/>
                  </a:lnTo>
                  <a:lnTo>
                    <a:pt x="531" y="1016"/>
                  </a:lnTo>
                  <a:lnTo>
                    <a:pt x="529" y="1014"/>
                  </a:lnTo>
                  <a:lnTo>
                    <a:pt x="527" y="1014"/>
                  </a:lnTo>
                  <a:lnTo>
                    <a:pt x="523" y="1016"/>
                  </a:lnTo>
                  <a:lnTo>
                    <a:pt x="521" y="1016"/>
                  </a:lnTo>
                  <a:lnTo>
                    <a:pt x="519" y="1016"/>
                  </a:lnTo>
                  <a:lnTo>
                    <a:pt x="517" y="1019"/>
                  </a:lnTo>
                  <a:lnTo>
                    <a:pt x="515" y="1021"/>
                  </a:lnTo>
                  <a:lnTo>
                    <a:pt x="512" y="1023"/>
                  </a:lnTo>
                  <a:lnTo>
                    <a:pt x="510" y="1023"/>
                  </a:lnTo>
                  <a:lnTo>
                    <a:pt x="500" y="1023"/>
                  </a:lnTo>
                  <a:lnTo>
                    <a:pt x="496" y="1023"/>
                  </a:lnTo>
                  <a:lnTo>
                    <a:pt x="494" y="1021"/>
                  </a:lnTo>
                  <a:lnTo>
                    <a:pt x="491" y="1021"/>
                  </a:lnTo>
                  <a:lnTo>
                    <a:pt x="487" y="1023"/>
                  </a:lnTo>
                  <a:lnTo>
                    <a:pt x="485" y="1023"/>
                  </a:lnTo>
                  <a:lnTo>
                    <a:pt x="483" y="1027"/>
                  </a:lnTo>
                  <a:lnTo>
                    <a:pt x="481" y="1031"/>
                  </a:lnTo>
                  <a:lnTo>
                    <a:pt x="479" y="1031"/>
                  </a:lnTo>
                  <a:lnTo>
                    <a:pt x="475" y="1033"/>
                  </a:lnTo>
                  <a:lnTo>
                    <a:pt x="473" y="1033"/>
                  </a:lnTo>
                  <a:lnTo>
                    <a:pt x="466" y="1033"/>
                  </a:lnTo>
                  <a:lnTo>
                    <a:pt x="462" y="1031"/>
                  </a:lnTo>
                  <a:lnTo>
                    <a:pt x="460" y="1033"/>
                  </a:lnTo>
                  <a:lnTo>
                    <a:pt x="458" y="1033"/>
                  </a:lnTo>
                  <a:lnTo>
                    <a:pt x="452" y="1038"/>
                  </a:lnTo>
                  <a:lnTo>
                    <a:pt x="451" y="1038"/>
                  </a:lnTo>
                  <a:lnTo>
                    <a:pt x="447" y="1038"/>
                  </a:lnTo>
                  <a:lnTo>
                    <a:pt x="447" y="1036"/>
                  </a:lnTo>
                  <a:lnTo>
                    <a:pt x="445" y="1035"/>
                  </a:lnTo>
                  <a:lnTo>
                    <a:pt x="443" y="1033"/>
                  </a:lnTo>
                  <a:lnTo>
                    <a:pt x="441" y="1033"/>
                  </a:lnTo>
                  <a:lnTo>
                    <a:pt x="439" y="1033"/>
                  </a:lnTo>
                  <a:lnTo>
                    <a:pt x="437" y="1033"/>
                  </a:lnTo>
                  <a:lnTo>
                    <a:pt x="437" y="1033"/>
                  </a:lnTo>
                  <a:lnTo>
                    <a:pt x="435" y="1031"/>
                  </a:lnTo>
                  <a:lnTo>
                    <a:pt x="431" y="1031"/>
                  </a:lnTo>
                  <a:lnTo>
                    <a:pt x="430" y="1027"/>
                  </a:lnTo>
                  <a:lnTo>
                    <a:pt x="431" y="1027"/>
                  </a:lnTo>
                  <a:lnTo>
                    <a:pt x="430" y="1025"/>
                  </a:lnTo>
                  <a:lnTo>
                    <a:pt x="428" y="1019"/>
                  </a:lnTo>
                  <a:lnTo>
                    <a:pt x="428" y="1017"/>
                  </a:lnTo>
                  <a:lnTo>
                    <a:pt x="430" y="1012"/>
                  </a:lnTo>
                  <a:lnTo>
                    <a:pt x="430" y="1008"/>
                  </a:lnTo>
                  <a:lnTo>
                    <a:pt x="431" y="1000"/>
                  </a:lnTo>
                  <a:lnTo>
                    <a:pt x="433" y="995"/>
                  </a:lnTo>
                  <a:lnTo>
                    <a:pt x="433" y="991"/>
                  </a:lnTo>
                  <a:lnTo>
                    <a:pt x="433" y="989"/>
                  </a:lnTo>
                  <a:lnTo>
                    <a:pt x="428" y="987"/>
                  </a:lnTo>
                  <a:lnTo>
                    <a:pt x="424" y="985"/>
                  </a:lnTo>
                  <a:lnTo>
                    <a:pt x="422" y="985"/>
                  </a:lnTo>
                  <a:lnTo>
                    <a:pt x="422" y="981"/>
                  </a:lnTo>
                  <a:lnTo>
                    <a:pt x="422" y="975"/>
                  </a:lnTo>
                  <a:lnTo>
                    <a:pt x="422" y="974"/>
                  </a:lnTo>
                  <a:lnTo>
                    <a:pt x="422" y="970"/>
                  </a:lnTo>
                  <a:lnTo>
                    <a:pt x="422" y="968"/>
                  </a:lnTo>
                  <a:lnTo>
                    <a:pt x="420" y="964"/>
                  </a:lnTo>
                  <a:lnTo>
                    <a:pt x="420" y="962"/>
                  </a:lnTo>
                  <a:lnTo>
                    <a:pt x="414" y="962"/>
                  </a:lnTo>
                  <a:lnTo>
                    <a:pt x="405" y="962"/>
                  </a:lnTo>
                  <a:lnTo>
                    <a:pt x="403" y="962"/>
                  </a:lnTo>
                  <a:lnTo>
                    <a:pt x="397" y="962"/>
                  </a:lnTo>
                  <a:lnTo>
                    <a:pt x="389" y="962"/>
                  </a:lnTo>
                  <a:lnTo>
                    <a:pt x="384" y="962"/>
                  </a:lnTo>
                  <a:lnTo>
                    <a:pt x="378" y="962"/>
                  </a:lnTo>
                  <a:lnTo>
                    <a:pt x="361" y="962"/>
                  </a:lnTo>
                  <a:lnTo>
                    <a:pt x="357" y="962"/>
                  </a:lnTo>
                  <a:lnTo>
                    <a:pt x="355" y="962"/>
                  </a:lnTo>
                  <a:lnTo>
                    <a:pt x="349" y="962"/>
                  </a:lnTo>
                  <a:lnTo>
                    <a:pt x="349" y="956"/>
                  </a:lnTo>
                  <a:lnTo>
                    <a:pt x="347" y="956"/>
                  </a:lnTo>
                  <a:lnTo>
                    <a:pt x="347" y="953"/>
                  </a:lnTo>
                  <a:lnTo>
                    <a:pt x="346" y="951"/>
                  </a:lnTo>
                  <a:lnTo>
                    <a:pt x="346" y="947"/>
                  </a:lnTo>
                  <a:lnTo>
                    <a:pt x="346" y="943"/>
                  </a:lnTo>
                  <a:lnTo>
                    <a:pt x="347" y="943"/>
                  </a:lnTo>
                  <a:lnTo>
                    <a:pt x="346" y="939"/>
                  </a:lnTo>
                  <a:lnTo>
                    <a:pt x="349" y="937"/>
                  </a:lnTo>
                  <a:lnTo>
                    <a:pt x="346" y="937"/>
                  </a:lnTo>
                  <a:lnTo>
                    <a:pt x="342" y="939"/>
                  </a:lnTo>
                  <a:lnTo>
                    <a:pt x="340" y="939"/>
                  </a:lnTo>
                  <a:lnTo>
                    <a:pt x="336" y="937"/>
                  </a:lnTo>
                  <a:lnTo>
                    <a:pt x="340" y="933"/>
                  </a:lnTo>
                  <a:lnTo>
                    <a:pt x="344" y="932"/>
                  </a:lnTo>
                  <a:lnTo>
                    <a:pt x="344" y="928"/>
                  </a:lnTo>
                  <a:lnTo>
                    <a:pt x="340" y="928"/>
                  </a:lnTo>
                  <a:lnTo>
                    <a:pt x="340" y="922"/>
                  </a:lnTo>
                  <a:lnTo>
                    <a:pt x="344" y="920"/>
                  </a:lnTo>
                  <a:lnTo>
                    <a:pt x="344" y="916"/>
                  </a:lnTo>
                  <a:lnTo>
                    <a:pt x="340" y="914"/>
                  </a:lnTo>
                  <a:lnTo>
                    <a:pt x="338" y="914"/>
                  </a:lnTo>
                  <a:lnTo>
                    <a:pt x="334" y="914"/>
                  </a:lnTo>
                  <a:lnTo>
                    <a:pt x="328" y="911"/>
                  </a:lnTo>
                  <a:lnTo>
                    <a:pt x="323" y="911"/>
                  </a:lnTo>
                  <a:lnTo>
                    <a:pt x="321" y="911"/>
                  </a:lnTo>
                  <a:lnTo>
                    <a:pt x="315" y="909"/>
                  </a:lnTo>
                  <a:lnTo>
                    <a:pt x="305" y="905"/>
                  </a:lnTo>
                  <a:lnTo>
                    <a:pt x="302" y="901"/>
                  </a:lnTo>
                  <a:lnTo>
                    <a:pt x="298" y="901"/>
                  </a:lnTo>
                  <a:lnTo>
                    <a:pt x="292" y="905"/>
                  </a:lnTo>
                  <a:lnTo>
                    <a:pt x="290" y="901"/>
                  </a:lnTo>
                  <a:lnTo>
                    <a:pt x="286" y="901"/>
                  </a:lnTo>
                  <a:lnTo>
                    <a:pt x="281" y="895"/>
                  </a:lnTo>
                  <a:lnTo>
                    <a:pt x="275" y="895"/>
                  </a:lnTo>
                  <a:lnTo>
                    <a:pt x="269" y="895"/>
                  </a:lnTo>
                  <a:lnTo>
                    <a:pt x="269" y="891"/>
                  </a:lnTo>
                  <a:lnTo>
                    <a:pt x="267" y="891"/>
                  </a:lnTo>
                  <a:lnTo>
                    <a:pt x="267" y="890"/>
                  </a:lnTo>
                  <a:lnTo>
                    <a:pt x="269" y="890"/>
                  </a:lnTo>
                  <a:lnTo>
                    <a:pt x="269" y="886"/>
                  </a:lnTo>
                  <a:lnTo>
                    <a:pt x="269" y="884"/>
                  </a:lnTo>
                  <a:lnTo>
                    <a:pt x="269" y="880"/>
                  </a:lnTo>
                  <a:lnTo>
                    <a:pt x="269" y="878"/>
                  </a:lnTo>
                  <a:lnTo>
                    <a:pt x="263" y="874"/>
                  </a:lnTo>
                  <a:lnTo>
                    <a:pt x="262" y="869"/>
                  </a:lnTo>
                  <a:lnTo>
                    <a:pt x="262" y="865"/>
                  </a:lnTo>
                  <a:lnTo>
                    <a:pt x="262" y="859"/>
                  </a:lnTo>
                  <a:lnTo>
                    <a:pt x="260" y="853"/>
                  </a:lnTo>
                  <a:lnTo>
                    <a:pt x="256" y="850"/>
                  </a:lnTo>
                  <a:lnTo>
                    <a:pt x="250" y="848"/>
                  </a:lnTo>
                  <a:lnTo>
                    <a:pt x="246" y="850"/>
                  </a:lnTo>
                  <a:lnTo>
                    <a:pt x="246" y="851"/>
                  </a:lnTo>
                  <a:lnTo>
                    <a:pt x="244" y="851"/>
                  </a:lnTo>
                  <a:lnTo>
                    <a:pt x="239" y="851"/>
                  </a:lnTo>
                  <a:lnTo>
                    <a:pt x="229" y="851"/>
                  </a:lnTo>
                  <a:lnTo>
                    <a:pt x="225" y="851"/>
                  </a:lnTo>
                  <a:lnTo>
                    <a:pt x="225" y="850"/>
                  </a:lnTo>
                  <a:lnTo>
                    <a:pt x="223" y="851"/>
                  </a:lnTo>
                  <a:lnTo>
                    <a:pt x="223" y="853"/>
                  </a:lnTo>
                  <a:lnTo>
                    <a:pt x="220" y="853"/>
                  </a:lnTo>
                  <a:lnTo>
                    <a:pt x="218" y="851"/>
                  </a:lnTo>
                  <a:lnTo>
                    <a:pt x="210" y="851"/>
                  </a:lnTo>
                  <a:lnTo>
                    <a:pt x="210" y="848"/>
                  </a:lnTo>
                  <a:lnTo>
                    <a:pt x="208" y="844"/>
                  </a:lnTo>
                  <a:lnTo>
                    <a:pt x="212" y="838"/>
                  </a:lnTo>
                  <a:lnTo>
                    <a:pt x="212" y="834"/>
                  </a:lnTo>
                  <a:lnTo>
                    <a:pt x="212" y="832"/>
                  </a:lnTo>
                  <a:lnTo>
                    <a:pt x="212" y="832"/>
                  </a:lnTo>
                  <a:lnTo>
                    <a:pt x="212" y="829"/>
                  </a:lnTo>
                  <a:lnTo>
                    <a:pt x="212" y="829"/>
                  </a:lnTo>
                  <a:lnTo>
                    <a:pt x="212" y="827"/>
                  </a:lnTo>
                  <a:lnTo>
                    <a:pt x="216" y="823"/>
                  </a:lnTo>
                  <a:lnTo>
                    <a:pt x="221" y="821"/>
                  </a:lnTo>
                  <a:lnTo>
                    <a:pt x="223" y="817"/>
                  </a:lnTo>
                  <a:lnTo>
                    <a:pt x="227" y="815"/>
                  </a:lnTo>
                  <a:lnTo>
                    <a:pt x="229" y="811"/>
                  </a:lnTo>
                  <a:lnTo>
                    <a:pt x="229" y="809"/>
                  </a:lnTo>
                  <a:lnTo>
                    <a:pt x="227" y="806"/>
                  </a:lnTo>
                  <a:lnTo>
                    <a:pt x="223" y="806"/>
                  </a:lnTo>
                  <a:lnTo>
                    <a:pt x="221" y="806"/>
                  </a:lnTo>
                  <a:lnTo>
                    <a:pt x="218" y="806"/>
                  </a:lnTo>
                  <a:lnTo>
                    <a:pt x="216" y="804"/>
                  </a:lnTo>
                  <a:lnTo>
                    <a:pt x="212" y="802"/>
                  </a:lnTo>
                  <a:lnTo>
                    <a:pt x="212" y="800"/>
                  </a:lnTo>
                  <a:lnTo>
                    <a:pt x="212" y="794"/>
                  </a:lnTo>
                  <a:lnTo>
                    <a:pt x="208" y="790"/>
                  </a:lnTo>
                  <a:lnTo>
                    <a:pt x="208" y="785"/>
                  </a:lnTo>
                  <a:lnTo>
                    <a:pt x="208" y="781"/>
                  </a:lnTo>
                  <a:lnTo>
                    <a:pt x="206" y="779"/>
                  </a:lnTo>
                  <a:lnTo>
                    <a:pt x="206" y="775"/>
                  </a:lnTo>
                  <a:lnTo>
                    <a:pt x="202" y="773"/>
                  </a:lnTo>
                  <a:lnTo>
                    <a:pt x="202" y="769"/>
                  </a:lnTo>
                  <a:lnTo>
                    <a:pt x="197" y="773"/>
                  </a:lnTo>
                  <a:lnTo>
                    <a:pt x="197" y="775"/>
                  </a:lnTo>
                  <a:lnTo>
                    <a:pt x="197" y="779"/>
                  </a:lnTo>
                  <a:lnTo>
                    <a:pt x="191" y="779"/>
                  </a:lnTo>
                  <a:lnTo>
                    <a:pt x="189" y="775"/>
                  </a:lnTo>
                  <a:lnTo>
                    <a:pt x="185" y="773"/>
                  </a:lnTo>
                  <a:lnTo>
                    <a:pt x="183" y="773"/>
                  </a:lnTo>
                  <a:lnTo>
                    <a:pt x="179" y="775"/>
                  </a:lnTo>
                  <a:lnTo>
                    <a:pt x="178" y="775"/>
                  </a:lnTo>
                  <a:lnTo>
                    <a:pt x="174" y="775"/>
                  </a:lnTo>
                  <a:lnTo>
                    <a:pt x="172" y="773"/>
                  </a:lnTo>
                  <a:lnTo>
                    <a:pt x="168" y="769"/>
                  </a:lnTo>
                  <a:lnTo>
                    <a:pt x="166" y="769"/>
                  </a:lnTo>
                  <a:lnTo>
                    <a:pt x="168" y="764"/>
                  </a:lnTo>
                  <a:lnTo>
                    <a:pt x="168" y="762"/>
                  </a:lnTo>
                  <a:lnTo>
                    <a:pt x="166" y="762"/>
                  </a:lnTo>
                  <a:lnTo>
                    <a:pt x="162" y="760"/>
                  </a:lnTo>
                  <a:lnTo>
                    <a:pt x="162" y="756"/>
                  </a:lnTo>
                  <a:lnTo>
                    <a:pt x="162" y="754"/>
                  </a:lnTo>
                  <a:lnTo>
                    <a:pt x="162" y="750"/>
                  </a:lnTo>
                  <a:lnTo>
                    <a:pt x="164" y="750"/>
                  </a:lnTo>
                  <a:lnTo>
                    <a:pt x="166" y="748"/>
                  </a:lnTo>
                  <a:lnTo>
                    <a:pt x="166" y="745"/>
                  </a:lnTo>
                  <a:lnTo>
                    <a:pt x="166" y="743"/>
                  </a:lnTo>
                  <a:lnTo>
                    <a:pt x="162" y="739"/>
                  </a:lnTo>
                  <a:lnTo>
                    <a:pt x="158" y="733"/>
                  </a:lnTo>
                  <a:lnTo>
                    <a:pt x="157" y="731"/>
                  </a:lnTo>
                  <a:lnTo>
                    <a:pt x="155" y="727"/>
                  </a:lnTo>
                  <a:lnTo>
                    <a:pt x="157" y="725"/>
                  </a:lnTo>
                  <a:lnTo>
                    <a:pt x="157" y="722"/>
                  </a:lnTo>
                  <a:lnTo>
                    <a:pt x="155" y="720"/>
                  </a:lnTo>
                  <a:lnTo>
                    <a:pt x="155" y="712"/>
                  </a:lnTo>
                  <a:lnTo>
                    <a:pt x="151" y="712"/>
                  </a:lnTo>
                  <a:lnTo>
                    <a:pt x="151" y="703"/>
                  </a:lnTo>
                  <a:lnTo>
                    <a:pt x="149" y="701"/>
                  </a:lnTo>
                  <a:lnTo>
                    <a:pt x="149" y="697"/>
                  </a:lnTo>
                  <a:lnTo>
                    <a:pt x="149" y="691"/>
                  </a:lnTo>
                  <a:lnTo>
                    <a:pt x="149" y="689"/>
                  </a:lnTo>
                  <a:lnTo>
                    <a:pt x="149" y="685"/>
                  </a:lnTo>
                  <a:lnTo>
                    <a:pt x="145" y="685"/>
                  </a:lnTo>
                  <a:lnTo>
                    <a:pt x="139" y="684"/>
                  </a:lnTo>
                  <a:lnTo>
                    <a:pt x="139" y="680"/>
                  </a:lnTo>
                  <a:lnTo>
                    <a:pt x="139" y="674"/>
                  </a:lnTo>
                  <a:lnTo>
                    <a:pt x="145" y="674"/>
                  </a:lnTo>
                  <a:lnTo>
                    <a:pt x="145" y="672"/>
                  </a:lnTo>
                  <a:lnTo>
                    <a:pt x="145" y="668"/>
                  </a:lnTo>
                  <a:lnTo>
                    <a:pt x="149" y="666"/>
                  </a:lnTo>
                  <a:lnTo>
                    <a:pt x="151" y="666"/>
                  </a:lnTo>
                  <a:lnTo>
                    <a:pt x="155" y="666"/>
                  </a:lnTo>
                  <a:lnTo>
                    <a:pt x="155" y="664"/>
                  </a:lnTo>
                  <a:lnTo>
                    <a:pt x="155" y="661"/>
                  </a:lnTo>
                  <a:lnTo>
                    <a:pt x="158" y="661"/>
                  </a:lnTo>
                  <a:lnTo>
                    <a:pt x="160" y="661"/>
                  </a:lnTo>
                  <a:lnTo>
                    <a:pt x="164" y="659"/>
                  </a:lnTo>
                  <a:lnTo>
                    <a:pt x="164" y="655"/>
                  </a:lnTo>
                  <a:lnTo>
                    <a:pt x="160" y="655"/>
                  </a:lnTo>
                  <a:lnTo>
                    <a:pt x="160" y="649"/>
                  </a:lnTo>
                  <a:lnTo>
                    <a:pt x="160" y="647"/>
                  </a:lnTo>
                  <a:lnTo>
                    <a:pt x="160" y="643"/>
                  </a:lnTo>
                  <a:lnTo>
                    <a:pt x="160" y="642"/>
                  </a:lnTo>
                  <a:lnTo>
                    <a:pt x="166" y="642"/>
                  </a:lnTo>
                  <a:lnTo>
                    <a:pt x="166" y="638"/>
                  </a:lnTo>
                  <a:lnTo>
                    <a:pt x="164" y="636"/>
                  </a:lnTo>
                  <a:lnTo>
                    <a:pt x="160" y="632"/>
                  </a:lnTo>
                  <a:lnTo>
                    <a:pt x="158" y="632"/>
                  </a:lnTo>
                  <a:lnTo>
                    <a:pt x="155" y="636"/>
                  </a:lnTo>
                  <a:lnTo>
                    <a:pt x="153" y="632"/>
                  </a:lnTo>
                  <a:lnTo>
                    <a:pt x="153" y="630"/>
                  </a:lnTo>
                  <a:lnTo>
                    <a:pt x="153" y="626"/>
                  </a:lnTo>
                  <a:lnTo>
                    <a:pt x="149" y="626"/>
                  </a:lnTo>
                  <a:lnTo>
                    <a:pt x="147" y="624"/>
                  </a:lnTo>
                  <a:lnTo>
                    <a:pt x="147" y="621"/>
                  </a:lnTo>
                  <a:lnTo>
                    <a:pt x="143" y="619"/>
                  </a:lnTo>
                  <a:lnTo>
                    <a:pt x="147" y="617"/>
                  </a:lnTo>
                  <a:lnTo>
                    <a:pt x="149" y="613"/>
                  </a:lnTo>
                  <a:lnTo>
                    <a:pt x="147" y="607"/>
                  </a:lnTo>
                  <a:lnTo>
                    <a:pt x="149" y="601"/>
                  </a:lnTo>
                  <a:lnTo>
                    <a:pt x="153" y="600"/>
                  </a:lnTo>
                  <a:lnTo>
                    <a:pt x="153" y="596"/>
                  </a:lnTo>
                  <a:lnTo>
                    <a:pt x="158" y="596"/>
                  </a:lnTo>
                  <a:lnTo>
                    <a:pt x="162" y="594"/>
                  </a:lnTo>
                  <a:lnTo>
                    <a:pt x="158" y="590"/>
                  </a:lnTo>
                  <a:lnTo>
                    <a:pt x="147" y="590"/>
                  </a:lnTo>
                  <a:lnTo>
                    <a:pt x="143" y="590"/>
                  </a:lnTo>
                  <a:lnTo>
                    <a:pt x="143" y="588"/>
                  </a:lnTo>
                  <a:lnTo>
                    <a:pt x="141" y="584"/>
                  </a:lnTo>
                  <a:lnTo>
                    <a:pt x="132" y="584"/>
                  </a:lnTo>
                  <a:lnTo>
                    <a:pt x="130" y="584"/>
                  </a:lnTo>
                  <a:lnTo>
                    <a:pt x="130" y="579"/>
                  </a:lnTo>
                  <a:lnTo>
                    <a:pt x="130" y="571"/>
                  </a:lnTo>
                  <a:lnTo>
                    <a:pt x="130" y="559"/>
                  </a:lnTo>
                  <a:lnTo>
                    <a:pt x="130" y="558"/>
                  </a:lnTo>
                  <a:lnTo>
                    <a:pt x="128" y="552"/>
                  </a:lnTo>
                  <a:lnTo>
                    <a:pt x="128" y="540"/>
                  </a:lnTo>
                  <a:lnTo>
                    <a:pt x="124" y="537"/>
                  </a:lnTo>
                  <a:lnTo>
                    <a:pt x="122" y="540"/>
                  </a:lnTo>
                  <a:lnTo>
                    <a:pt x="120" y="540"/>
                  </a:lnTo>
                  <a:lnTo>
                    <a:pt x="118" y="538"/>
                  </a:lnTo>
                  <a:lnTo>
                    <a:pt x="115" y="538"/>
                  </a:lnTo>
                  <a:lnTo>
                    <a:pt x="109" y="538"/>
                  </a:lnTo>
                  <a:lnTo>
                    <a:pt x="103" y="538"/>
                  </a:lnTo>
                  <a:lnTo>
                    <a:pt x="101" y="542"/>
                  </a:lnTo>
                  <a:lnTo>
                    <a:pt x="97" y="542"/>
                  </a:lnTo>
                  <a:lnTo>
                    <a:pt x="94" y="542"/>
                  </a:lnTo>
                  <a:lnTo>
                    <a:pt x="92" y="538"/>
                  </a:lnTo>
                  <a:lnTo>
                    <a:pt x="88" y="538"/>
                  </a:lnTo>
                  <a:lnTo>
                    <a:pt x="86" y="538"/>
                  </a:lnTo>
                  <a:lnTo>
                    <a:pt x="82" y="538"/>
                  </a:lnTo>
                  <a:lnTo>
                    <a:pt x="80" y="542"/>
                  </a:lnTo>
                  <a:lnTo>
                    <a:pt x="76" y="542"/>
                  </a:lnTo>
                  <a:lnTo>
                    <a:pt x="74" y="542"/>
                  </a:lnTo>
                  <a:lnTo>
                    <a:pt x="73" y="542"/>
                  </a:lnTo>
                  <a:lnTo>
                    <a:pt x="71" y="538"/>
                  </a:lnTo>
                  <a:lnTo>
                    <a:pt x="67" y="538"/>
                  </a:lnTo>
                  <a:lnTo>
                    <a:pt x="65" y="538"/>
                  </a:lnTo>
                  <a:lnTo>
                    <a:pt x="61" y="537"/>
                  </a:lnTo>
                  <a:lnTo>
                    <a:pt x="61" y="533"/>
                  </a:lnTo>
                  <a:lnTo>
                    <a:pt x="65" y="533"/>
                  </a:lnTo>
                  <a:lnTo>
                    <a:pt x="65" y="531"/>
                  </a:lnTo>
                  <a:lnTo>
                    <a:pt x="65" y="529"/>
                  </a:lnTo>
                  <a:lnTo>
                    <a:pt x="67" y="527"/>
                  </a:lnTo>
                  <a:lnTo>
                    <a:pt x="71" y="529"/>
                  </a:lnTo>
                  <a:lnTo>
                    <a:pt x="73" y="529"/>
                  </a:lnTo>
                  <a:lnTo>
                    <a:pt x="74" y="527"/>
                  </a:lnTo>
                  <a:lnTo>
                    <a:pt x="74" y="521"/>
                  </a:lnTo>
                  <a:lnTo>
                    <a:pt x="74" y="521"/>
                  </a:lnTo>
                  <a:lnTo>
                    <a:pt x="78" y="518"/>
                  </a:lnTo>
                  <a:lnTo>
                    <a:pt x="84" y="516"/>
                  </a:lnTo>
                  <a:lnTo>
                    <a:pt x="86" y="516"/>
                  </a:lnTo>
                  <a:lnTo>
                    <a:pt x="86" y="512"/>
                  </a:lnTo>
                  <a:lnTo>
                    <a:pt x="86" y="510"/>
                  </a:lnTo>
                  <a:lnTo>
                    <a:pt x="80" y="500"/>
                  </a:lnTo>
                  <a:lnTo>
                    <a:pt x="78" y="495"/>
                  </a:lnTo>
                  <a:lnTo>
                    <a:pt x="78" y="491"/>
                  </a:lnTo>
                  <a:lnTo>
                    <a:pt x="74" y="485"/>
                  </a:lnTo>
                  <a:lnTo>
                    <a:pt x="74" y="481"/>
                  </a:lnTo>
                  <a:lnTo>
                    <a:pt x="74" y="479"/>
                  </a:lnTo>
                  <a:lnTo>
                    <a:pt x="74" y="476"/>
                  </a:lnTo>
                  <a:lnTo>
                    <a:pt x="74" y="474"/>
                  </a:lnTo>
                  <a:lnTo>
                    <a:pt x="78" y="470"/>
                  </a:lnTo>
                  <a:lnTo>
                    <a:pt x="78" y="468"/>
                  </a:lnTo>
                  <a:lnTo>
                    <a:pt x="78" y="458"/>
                  </a:lnTo>
                  <a:lnTo>
                    <a:pt x="82" y="455"/>
                  </a:lnTo>
                  <a:lnTo>
                    <a:pt x="82" y="447"/>
                  </a:lnTo>
                  <a:lnTo>
                    <a:pt x="82" y="443"/>
                  </a:lnTo>
                  <a:lnTo>
                    <a:pt x="82" y="441"/>
                  </a:lnTo>
                  <a:lnTo>
                    <a:pt x="78" y="437"/>
                  </a:lnTo>
                  <a:lnTo>
                    <a:pt x="74" y="437"/>
                  </a:lnTo>
                  <a:lnTo>
                    <a:pt x="73" y="437"/>
                  </a:lnTo>
                  <a:lnTo>
                    <a:pt x="73" y="441"/>
                  </a:lnTo>
                  <a:lnTo>
                    <a:pt x="73" y="443"/>
                  </a:lnTo>
                  <a:lnTo>
                    <a:pt x="73" y="449"/>
                  </a:lnTo>
                  <a:lnTo>
                    <a:pt x="67" y="449"/>
                  </a:lnTo>
                  <a:lnTo>
                    <a:pt x="63" y="449"/>
                  </a:lnTo>
                  <a:lnTo>
                    <a:pt x="57" y="449"/>
                  </a:lnTo>
                  <a:lnTo>
                    <a:pt x="52" y="449"/>
                  </a:lnTo>
                  <a:lnTo>
                    <a:pt x="48" y="449"/>
                  </a:lnTo>
                  <a:lnTo>
                    <a:pt x="42" y="449"/>
                  </a:lnTo>
                  <a:lnTo>
                    <a:pt x="36" y="447"/>
                  </a:lnTo>
                  <a:lnTo>
                    <a:pt x="34" y="447"/>
                  </a:lnTo>
                  <a:lnTo>
                    <a:pt x="27" y="439"/>
                  </a:lnTo>
                  <a:lnTo>
                    <a:pt x="29" y="437"/>
                  </a:lnTo>
                  <a:lnTo>
                    <a:pt x="29" y="435"/>
                  </a:lnTo>
                  <a:lnTo>
                    <a:pt x="27" y="434"/>
                  </a:lnTo>
                  <a:lnTo>
                    <a:pt x="27" y="430"/>
                  </a:lnTo>
                  <a:lnTo>
                    <a:pt x="29" y="430"/>
                  </a:lnTo>
                  <a:lnTo>
                    <a:pt x="29" y="428"/>
                  </a:lnTo>
                  <a:lnTo>
                    <a:pt x="32" y="424"/>
                  </a:lnTo>
                  <a:lnTo>
                    <a:pt x="34" y="424"/>
                  </a:lnTo>
                  <a:lnTo>
                    <a:pt x="38" y="424"/>
                  </a:lnTo>
                  <a:lnTo>
                    <a:pt x="34" y="422"/>
                  </a:lnTo>
                  <a:lnTo>
                    <a:pt x="34" y="418"/>
                  </a:lnTo>
                  <a:lnTo>
                    <a:pt x="32" y="416"/>
                  </a:lnTo>
                  <a:lnTo>
                    <a:pt x="29" y="416"/>
                  </a:lnTo>
                  <a:lnTo>
                    <a:pt x="29" y="413"/>
                  </a:lnTo>
                  <a:lnTo>
                    <a:pt x="29" y="413"/>
                  </a:lnTo>
                  <a:lnTo>
                    <a:pt x="25" y="413"/>
                  </a:lnTo>
                  <a:lnTo>
                    <a:pt x="23" y="413"/>
                  </a:lnTo>
                  <a:lnTo>
                    <a:pt x="19" y="407"/>
                  </a:lnTo>
                  <a:lnTo>
                    <a:pt x="13" y="397"/>
                  </a:lnTo>
                  <a:lnTo>
                    <a:pt x="13" y="395"/>
                  </a:lnTo>
                  <a:lnTo>
                    <a:pt x="17" y="397"/>
                  </a:lnTo>
                  <a:lnTo>
                    <a:pt x="19" y="397"/>
                  </a:lnTo>
                  <a:lnTo>
                    <a:pt x="23" y="395"/>
                  </a:lnTo>
                  <a:lnTo>
                    <a:pt x="29" y="392"/>
                  </a:lnTo>
                  <a:lnTo>
                    <a:pt x="29" y="392"/>
                  </a:lnTo>
                  <a:lnTo>
                    <a:pt x="23" y="386"/>
                  </a:lnTo>
                  <a:lnTo>
                    <a:pt x="25" y="386"/>
                  </a:lnTo>
                  <a:lnTo>
                    <a:pt x="29" y="382"/>
                  </a:lnTo>
                  <a:lnTo>
                    <a:pt x="29" y="382"/>
                  </a:lnTo>
                  <a:lnTo>
                    <a:pt x="38" y="382"/>
                  </a:lnTo>
                  <a:lnTo>
                    <a:pt x="40" y="380"/>
                  </a:lnTo>
                  <a:lnTo>
                    <a:pt x="44" y="380"/>
                  </a:lnTo>
                  <a:lnTo>
                    <a:pt x="40" y="376"/>
                  </a:lnTo>
                  <a:lnTo>
                    <a:pt x="38" y="369"/>
                  </a:lnTo>
                  <a:lnTo>
                    <a:pt x="34" y="369"/>
                  </a:lnTo>
                  <a:lnTo>
                    <a:pt x="25" y="365"/>
                  </a:lnTo>
                  <a:lnTo>
                    <a:pt x="19" y="365"/>
                  </a:lnTo>
                  <a:lnTo>
                    <a:pt x="17" y="363"/>
                  </a:lnTo>
                  <a:lnTo>
                    <a:pt x="17" y="359"/>
                  </a:lnTo>
                  <a:lnTo>
                    <a:pt x="17" y="355"/>
                  </a:lnTo>
                  <a:lnTo>
                    <a:pt x="19" y="353"/>
                  </a:lnTo>
                  <a:lnTo>
                    <a:pt x="21" y="350"/>
                  </a:lnTo>
                  <a:lnTo>
                    <a:pt x="17" y="348"/>
                  </a:lnTo>
                  <a:lnTo>
                    <a:pt x="21" y="346"/>
                  </a:lnTo>
                  <a:lnTo>
                    <a:pt x="17" y="340"/>
                  </a:lnTo>
                  <a:lnTo>
                    <a:pt x="17" y="332"/>
                  </a:lnTo>
                  <a:lnTo>
                    <a:pt x="21" y="329"/>
                  </a:lnTo>
                  <a:lnTo>
                    <a:pt x="17" y="327"/>
                  </a:lnTo>
                  <a:lnTo>
                    <a:pt x="21" y="323"/>
                  </a:lnTo>
                  <a:lnTo>
                    <a:pt x="21" y="321"/>
                  </a:lnTo>
                  <a:lnTo>
                    <a:pt x="17" y="321"/>
                  </a:lnTo>
                  <a:lnTo>
                    <a:pt x="17" y="317"/>
                  </a:lnTo>
                  <a:lnTo>
                    <a:pt x="15" y="317"/>
                  </a:lnTo>
                  <a:lnTo>
                    <a:pt x="15" y="313"/>
                  </a:lnTo>
                  <a:lnTo>
                    <a:pt x="17" y="308"/>
                  </a:lnTo>
                  <a:lnTo>
                    <a:pt x="15" y="306"/>
                  </a:lnTo>
                  <a:lnTo>
                    <a:pt x="11" y="306"/>
                  </a:lnTo>
                  <a:lnTo>
                    <a:pt x="11" y="302"/>
                  </a:lnTo>
                  <a:lnTo>
                    <a:pt x="15" y="302"/>
                  </a:lnTo>
                  <a:lnTo>
                    <a:pt x="15" y="300"/>
                  </a:lnTo>
                  <a:lnTo>
                    <a:pt x="11" y="300"/>
                  </a:lnTo>
                  <a:lnTo>
                    <a:pt x="9" y="300"/>
                  </a:lnTo>
                  <a:lnTo>
                    <a:pt x="4" y="300"/>
                  </a:lnTo>
                  <a:lnTo>
                    <a:pt x="0" y="298"/>
                  </a:lnTo>
                  <a:lnTo>
                    <a:pt x="0" y="296"/>
                  </a:lnTo>
                  <a:lnTo>
                    <a:pt x="0" y="290"/>
                  </a:lnTo>
                  <a:lnTo>
                    <a:pt x="0" y="287"/>
                  </a:lnTo>
                  <a:lnTo>
                    <a:pt x="4" y="281"/>
                  </a:lnTo>
                  <a:lnTo>
                    <a:pt x="4" y="275"/>
                  </a:lnTo>
                  <a:lnTo>
                    <a:pt x="2" y="271"/>
                  </a:lnTo>
                  <a:lnTo>
                    <a:pt x="4" y="266"/>
                  </a:lnTo>
                  <a:lnTo>
                    <a:pt x="8" y="264"/>
                  </a:lnTo>
                  <a:lnTo>
                    <a:pt x="9" y="264"/>
                  </a:lnTo>
                  <a:lnTo>
                    <a:pt x="15" y="264"/>
                  </a:lnTo>
                  <a:lnTo>
                    <a:pt x="19" y="260"/>
                  </a:lnTo>
                  <a:lnTo>
                    <a:pt x="21" y="258"/>
                  </a:lnTo>
                  <a:lnTo>
                    <a:pt x="19" y="254"/>
                  </a:lnTo>
                  <a:lnTo>
                    <a:pt x="15" y="254"/>
                  </a:lnTo>
                  <a:lnTo>
                    <a:pt x="13" y="254"/>
                  </a:lnTo>
                  <a:lnTo>
                    <a:pt x="13" y="250"/>
                  </a:lnTo>
                  <a:lnTo>
                    <a:pt x="13" y="248"/>
                  </a:lnTo>
                  <a:lnTo>
                    <a:pt x="15" y="245"/>
                  </a:lnTo>
                  <a:lnTo>
                    <a:pt x="27" y="245"/>
                  </a:lnTo>
                  <a:lnTo>
                    <a:pt x="29" y="243"/>
                  </a:lnTo>
                  <a:lnTo>
                    <a:pt x="31" y="239"/>
                  </a:lnTo>
                  <a:lnTo>
                    <a:pt x="29" y="239"/>
                  </a:lnTo>
                  <a:lnTo>
                    <a:pt x="29" y="233"/>
                  </a:lnTo>
                  <a:lnTo>
                    <a:pt x="27" y="227"/>
                  </a:lnTo>
                  <a:lnTo>
                    <a:pt x="27" y="222"/>
                  </a:lnTo>
                  <a:lnTo>
                    <a:pt x="29" y="222"/>
                  </a:lnTo>
                  <a:lnTo>
                    <a:pt x="34" y="222"/>
                  </a:lnTo>
                  <a:lnTo>
                    <a:pt x="38" y="218"/>
                  </a:lnTo>
                  <a:lnTo>
                    <a:pt x="38" y="216"/>
                  </a:lnTo>
                  <a:lnTo>
                    <a:pt x="38" y="212"/>
                  </a:lnTo>
                  <a:lnTo>
                    <a:pt x="38" y="210"/>
                  </a:lnTo>
                  <a:lnTo>
                    <a:pt x="38" y="208"/>
                  </a:lnTo>
                  <a:lnTo>
                    <a:pt x="34" y="206"/>
                  </a:lnTo>
                  <a:lnTo>
                    <a:pt x="38" y="203"/>
                  </a:lnTo>
                  <a:lnTo>
                    <a:pt x="44" y="203"/>
                  </a:lnTo>
                  <a:lnTo>
                    <a:pt x="50" y="203"/>
                  </a:lnTo>
                  <a:lnTo>
                    <a:pt x="52" y="201"/>
                  </a:lnTo>
                  <a:lnTo>
                    <a:pt x="55" y="201"/>
                  </a:lnTo>
                  <a:lnTo>
                    <a:pt x="55" y="197"/>
                  </a:lnTo>
                  <a:lnTo>
                    <a:pt x="55" y="193"/>
                  </a:lnTo>
                  <a:lnTo>
                    <a:pt x="52" y="197"/>
                  </a:lnTo>
                  <a:lnTo>
                    <a:pt x="50" y="197"/>
                  </a:lnTo>
                  <a:lnTo>
                    <a:pt x="50" y="193"/>
                  </a:lnTo>
                  <a:lnTo>
                    <a:pt x="50" y="191"/>
                  </a:lnTo>
                  <a:lnTo>
                    <a:pt x="50" y="187"/>
                  </a:lnTo>
                  <a:lnTo>
                    <a:pt x="44" y="182"/>
                  </a:lnTo>
                  <a:lnTo>
                    <a:pt x="40" y="180"/>
                  </a:lnTo>
                  <a:lnTo>
                    <a:pt x="44" y="176"/>
                  </a:lnTo>
                  <a:lnTo>
                    <a:pt x="46" y="174"/>
                  </a:lnTo>
                  <a:lnTo>
                    <a:pt x="44" y="170"/>
                  </a:lnTo>
                  <a:lnTo>
                    <a:pt x="40" y="170"/>
                  </a:lnTo>
                  <a:lnTo>
                    <a:pt x="38" y="170"/>
                  </a:lnTo>
                  <a:lnTo>
                    <a:pt x="34" y="174"/>
                  </a:lnTo>
                  <a:lnTo>
                    <a:pt x="32" y="174"/>
                  </a:lnTo>
                  <a:lnTo>
                    <a:pt x="29" y="174"/>
                  </a:lnTo>
                  <a:lnTo>
                    <a:pt x="29" y="166"/>
                  </a:lnTo>
                  <a:lnTo>
                    <a:pt x="29" y="166"/>
                  </a:lnTo>
                  <a:lnTo>
                    <a:pt x="25" y="165"/>
                  </a:lnTo>
                  <a:lnTo>
                    <a:pt x="29" y="157"/>
                  </a:lnTo>
                  <a:lnTo>
                    <a:pt x="29" y="151"/>
                  </a:lnTo>
                  <a:lnTo>
                    <a:pt x="31" y="149"/>
                  </a:lnTo>
                  <a:lnTo>
                    <a:pt x="32" y="151"/>
                  </a:lnTo>
                  <a:lnTo>
                    <a:pt x="34" y="155"/>
                  </a:lnTo>
                  <a:lnTo>
                    <a:pt x="38" y="155"/>
                  </a:lnTo>
                  <a:lnTo>
                    <a:pt x="44" y="151"/>
                  </a:lnTo>
                  <a:lnTo>
                    <a:pt x="44" y="149"/>
                  </a:lnTo>
                  <a:lnTo>
                    <a:pt x="44" y="145"/>
                  </a:lnTo>
                  <a:lnTo>
                    <a:pt x="48" y="140"/>
                  </a:lnTo>
                  <a:lnTo>
                    <a:pt x="50" y="138"/>
                  </a:lnTo>
                  <a:lnTo>
                    <a:pt x="53" y="138"/>
                  </a:lnTo>
                  <a:lnTo>
                    <a:pt x="55" y="138"/>
                  </a:lnTo>
                  <a:lnTo>
                    <a:pt x="55" y="134"/>
                  </a:lnTo>
                  <a:lnTo>
                    <a:pt x="53" y="134"/>
                  </a:lnTo>
                  <a:lnTo>
                    <a:pt x="50" y="134"/>
                  </a:lnTo>
                  <a:lnTo>
                    <a:pt x="44" y="128"/>
                  </a:lnTo>
                  <a:lnTo>
                    <a:pt x="42" y="124"/>
                  </a:lnTo>
                  <a:lnTo>
                    <a:pt x="38" y="124"/>
                  </a:lnTo>
                  <a:lnTo>
                    <a:pt x="38" y="123"/>
                  </a:lnTo>
                  <a:lnTo>
                    <a:pt x="38" y="119"/>
                  </a:lnTo>
                  <a:lnTo>
                    <a:pt x="42" y="113"/>
                  </a:lnTo>
                  <a:lnTo>
                    <a:pt x="44" y="113"/>
                  </a:lnTo>
                  <a:lnTo>
                    <a:pt x="53" y="113"/>
                  </a:lnTo>
                  <a:lnTo>
                    <a:pt x="59" y="113"/>
                  </a:lnTo>
                  <a:lnTo>
                    <a:pt x="61" y="109"/>
                  </a:lnTo>
                  <a:lnTo>
                    <a:pt x="61" y="107"/>
                  </a:lnTo>
                  <a:lnTo>
                    <a:pt x="61" y="103"/>
                  </a:lnTo>
                  <a:lnTo>
                    <a:pt x="55" y="102"/>
                  </a:lnTo>
                  <a:lnTo>
                    <a:pt x="53" y="98"/>
                  </a:lnTo>
                  <a:lnTo>
                    <a:pt x="50" y="92"/>
                  </a:lnTo>
                  <a:lnTo>
                    <a:pt x="48" y="88"/>
                  </a:lnTo>
                  <a:lnTo>
                    <a:pt x="42" y="82"/>
                  </a:lnTo>
                  <a:lnTo>
                    <a:pt x="44" y="81"/>
                  </a:lnTo>
                  <a:lnTo>
                    <a:pt x="48" y="77"/>
                  </a:lnTo>
                  <a:lnTo>
                    <a:pt x="50" y="75"/>
                  </a:lnTo>
                  <a:lnTo>
                    <a:pt x="50" y="71"/>
                  </a:lnTo>
                  <a:lnTo>
                    <a:pt x="55" y="69"/>
                  </a:lnTo>
                  <a:lnTo>
                    <a:pt x="59" y="69"/>
                  </a:lnTo>
                  <a:lnTo>
                    <a:pt x="67" y="67"/>
                  </a:lnTo>
                  <a:lnTo>
                    <a:pt x="69" y="67"/>
                  </a:lnTo>
                  <a:lnTo>
                    <a:pt x="71" y="67"/>
                  </a:lnTo>
                  <a:lnTo>
                    <a:pt x="71" y="69"/>
                  </a:lnTo>
                  <a:lnTo>
                    <a:pt x="71" y="71"/>
                  </a:lnTo>
                  <a:lnTo>
                    <a:pt x="71" y="73"/>
                  </a:lnTo>
                  <a:lnTo>
                    <a:pt x="73" y="73"/>
                  </a:lnTo>
                  <a:lnTo>
                    <a:pt x="74" y="71"/>
                  </a:lnTo>
                  <a:lnTo>
                    <a:pt x="76" y="71"/>
                  </a:lnTo>
                  <a:lnTo>
                    <a:pt x="78" y="67"/>
                  </a:lnTo>
                  <a:lnTo>
                    <a:pt x="84" y="65"/>
                  </a:lnTo>
                  <a:lnTo>
                    <a:pt x="84" y="63"/>
                  </a:lnTo>
                  <a:lnTo>
                    <a:pt x="88" y="60"/>
                  </a:lnTo>
                  <a:lnTo>
                    <a:pt x="90" y="58"/>
                  </a:lnTo>
                  <a:lnTo>
                    <a:pt x="90" y="54"/>
                  </a:lnTo>
                  <a:lnTo>
                    <a:pt x="94" y="54"/>
                  </a:lnTo>
                  <a:lnTo>
                    <a:pt x="95" y="56"/>
                  </a:lnTo>
                  <a:lnTo>
                    <a:pt x="99" y="56"/>
                  </a:lnTo>
                  <a:lnTo>
                    <a:pt x="99" y="52"/>
                  </a:lnTo>
                  <a:lnTo>
                    <a:pt x="95" y="44"/>
                  </a:lnTo>
                  <a:lnTo>
                    <a:pt x="95" y="42"/>
                  </a:lnTo>
                  <a:lnTo>
                    <a:pt x="92" y="42"/>
                  </a:lnTo>
                  <a:lnTo>
                    <a:pt x="90" y="42"/>
                  </a:lnTo>
                  <a:lnTo>
                    <a:pt x="86" y="42"/>
                  </a:lnTo>
                  <a:lnTo>
                    <a:pt x="88" y="35"/>
                  </a:lnTo>
                  <a:lnTo>
                    <a:pt x="88" y="31"/>
                  </a:lnTo>
                  <a:lnTo>
                    <a:pt x="86" y="31"/>
                  </a:lnTo>
                  <a:lnTo>
                    <a:pt x="86" y="25"/>
                  </a:lnTo>
                  <a:lnTo>
                    <a:pt x="86" y="25"/>
                  </a:lnTo>
                  <a:lnTo>
                    <a:pt x="86" y="23"/>
                  </a:lnTo>
                  <a:lnTo>
                    <a:pt x="84" y="23"/>
                  </a:lnTo>
                  <a:lnTo>
                    <a:pt x="88" y="20"/>
                  </a:lnTo>
                  <a:lnTo>
                    <a:pt x="86" y="14"/>
                  </a:lnTo>
                  <a:lnTo>
                    <a:pt x="86" y="10"/>
                  </a:lnTo>
                  <a:lnTo>
                    <a:pt x="86" y="8"/>
                  </a:lnTo>
                  <a:lnTo>
                    <a:pt x="90" y="8"/>
                  </a:lnTo>
                  <a:lnTo>
                    <a:pt x="94" y="8"/>
                  </a:lnTo>
                  <a:lnTo>
                    <a:pt x="95" y="8"/>
                  </a:lnTo>
                  <a:lnTo>
                    <a:pt x="101" y="12"/>
                  </a:lnTo>
                  <a:lnTo>
                    <a:pt x="107" y="8"/>
                  </a:lnTo>
                  <a:lnTo>
                    <a:pt x="111" y="8"/>
                  </a:lnTo>
                  <a:lnTo>
                    <a:pt x="116" y="10"/>
                  </a:lnTo>
                  <a:lnTo>
                    <a:pt x="120" y="6"/>
                  </a:lnTo>
                  <a:lnTo>
                    <a:pt x="122" y="2"/>
                  </a:lnTo>
                  <a:lnTo>
                    <a:pt x="126" y="0"/>
                  </a:lnTo>
                  <a:lnTo>
                    <a:pt x="128" y="0"/>
                  </a:lnTo>
                  <a:lnTo>
                    <a:pt x="130" y="0"/>
                  </a:lnTo>
                  <a:lnTo>
                    <a:pt x="132" y="2"/>
                  </a:lnTo>
                  <a:lnTo>
                    <a:pt x="132" y="2"/>
                  </a:lnTo>
                  <a:close/>
                </a:path>
              </a:pathLst>
            </a:custGeom>
            <a:solidFill>
              <a:srgbClr val="0070C0"/>
            </a:solid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uk-UA"/>
            </a:p>
          </p:txBody>
        </p:sp>
        <p:sp>
          <p:nvSpPr>
            <p:cNvPr id="60" name="Freeform 17">
              <a:extLst>
                <a:ext uri="{FF2B5EF4-FFF2-40B4-BE49-F238E27FC236}">
                  <a16:creationId xmlns:a16="http://schemas.microsoft.com/office/drawing/2014/main" id="{EF7C8D56-95C8-A8F5-EC8B-7ACF94999C01}"/>
                </a:ext>
              </a:extLst>
            </p:cNvPr>
            <p:cNvSpPr>
              <a:spLocks/>
            </p:cNvSpPr>
            <p:nvPr/>
          </p:nvSpPr>
          <p:spPr bwMode="auto">
            <a:xfrm>
              <a:off x="118" y="328"/>
              <a:ext cx="435" cy="444"/>
            </a:xfrm>
            <a:custGeom>
              <a:avLst/>
              <a:gdLst>
                <a:gd name="T0" fmla="*/ 599 w 868"/>
                <a:gd name="T1" fmla="*/ 27 h 888"/>
                <a:gd name="T2" fmla="*/ 634 w 868"/>
                <a:gd name="T3" fmla="*/ 63 h 888"/>
                <a:gd name="T4" fmla="*/ 655 w 868"/>
                <a:gd name="T5" fmla="*/ 130 h 888"/>
                <a:gd name="T6" fmla="*/ 720 w 868"/>
                <a:gd name="T7" fmla="*/ 163 h 888"/>
                <a:gd name="T8" fmla="*/ 781 w 868"/>
                <a:gd name="T9" fmla="*/ 174 h 888"/>
                <a:gd name="T10" fmla="*/ 809 w 868"/>
                <a:gd name="T11" fmla="*/ 208 h 888"/>
                <a:gd name="T12" fmla="*/ 811 w 868"/>
                <a:gd name="T13" fmla="*/ 273 h 888"/>
                <a:gd name="T14" fmla="*/ 865 w 868"/>
                <a:gd name="T15" fmla="*/ 371 h 888"/>
                <a:gd name="T16" fmla="*/ 825 w 868"/>
                <a:gd name="T17" fmla="*/ 420 h 888"/>
                <a:gd name="T18" fmla="*/ 756 w 868"/>
                <a:gd name="T19" fmla="*/ 441 h 888"/>
                <a:gd name="T20" fmla="*/ 725 w 868"/>
                <a:gd name="T21" fmla="*/ 483 h 888"/>
                <a:gd name="T22" fmla="*/ 679 w 868"/>
                <a:gd name="T23" fmla="*/ 523 h 888"/>
                <a:gd name="T24" fmla="*/ 630 w 868"/>
                <a:gd name="T25" fmla="*/ 558 h 888"/>
                <a:gd name="T26" fmla="*/ 574 w 868"/>
                <a:gd name="T27" fmla="*/ 538 h 888"/>
                <a:gd name="T28" fmla="*/ 538 w 868"/>
                <a:gd name="T29" fmla="*/ 567 h 888"/>
                <a:gd name="T30" fmla="*/ 519 w 868"/>
                <a:gd name="T31" fmla="*/ 636 h 888"/>
                <a:gd name="T32" fmla="*/ 508 w 868"/>
                <a:gd name="T33" fmla="*/ 666 h 888"/>
                <a:gd name="T34" fmla="*/ 494 w 868"/>
                <a:gd name="T35" fmla="*/ 703 h 888"/>
                <a:gd name="T36" fmla="*/ 418 w 868"/>
                <a:gd name="T37" fmla="*/ 706 h 888"/>
                <a:gd name="T38" fmla="*/ 351 w 868"/>
                <a:gd name="T39" fmla="*/ 716 h 888"/>
                <a:gd name="T40" fmla="*/ 282 w 868"/>
                <a:gd name="T41" fmla="*/ 744 h 888"/>
                <a:gd name="T42" fmla="*/ 256 w 868"/>
                <a:gd name="T43" fmla="*/ 817 h 888"/>
                <a:gd name="T44" fmla="*/ 202 w 868"/>
                <a:gd name="T45" fmla="*/ 884 h 888"/>
                <a:gd name="T46" fmla="*/ 128 w 868"/>
                <a:gd name="T47" fmla="*/ 855 h 888"/>
                <a:gd name="T48" fmla="*/ 68 w 868"/>
                <a:gd name="T49" fmla="*/ 815 h 888"/>
                <a:gd name="T50" fmla="*/ 44 w 868"/>
                <a:gd name="T51" fmla="*/ 744 h 888"/>
                <a:gd name="T52" fmla="*/ 44 w 868"/>
                <a:gd name="T53" fmla="*/ 710 h 888"/>
                <a:gd name="T54" fmla="*/ 47 w 868"/>
                <a:gd name="T55" fmla="*/ 685 h 888"/>
                <a:gd name="T56" fmla="*/ 28 w 868"/>
                <a:gd name="T57" fmla="*/ 668 h 888"/>
                <a:gd name="T58" fmla="*/ 11 w 868"/>
                <a:gd name="T59" fmla="*/ 655 h 888"/>
                <a:gd name="T60" fmla="*/ 5 w 868"/>
                <a:gd name="T61" fmla="*/ 643 h 888"/>
                <a:gd name="T62" fmla="*/ 13 w 868"/>
                <a:gd name="T63" fmla="*/ 624 h 888"/>
                <a:gd name="T64" fmla="*/ 25 w 868"/>
                <a:gd name="T65" fmla="*/ 603 h 888"/>
                <a:gd name="T66" fmla="*/ 38 w 868"/>
                <a:gd name="T67" fmla="*/ 580 h 888"/>
                <a:gd name="T68" fmla="*/ 28 w 868"/>
                <a:gd name="T69" fmla="*/ 554 h 888"/>
                <a:gd name="T70" fmla="*/ 17 w 868"/>
                <a:gd name="T71" fmla="*/ 529 h 888"/>
                <a:gd name="T72" fmla="*/ 15 w 868"/>
                <a:gd name="T73" fmla="*/ 496 h 888"/>
                <a:gd name="T74" fmla="*/ 9 w 868"/>
                <a:gd name="T75" fmla="*/ 466 h 888"/>
                <a:gd name="T76" fmla="*/ 28 w 868"/>
                <a:gd name="T77" fmla="*/ 443 h 888"/>
                <a:gd name="T78" fmla="*/ 49 w 868"/>
                <a:gd name="T79" fmla="*/ 422 h 888"/>
                <a:gd name="T80" fmla="*/ 67 w 868"/>
                <a:gd name="T81" fmla="*/ 397 h 888"/>
                <a:gd name="T82" fmla="*/ 88 w 868"/>
                <a:gd name="T83" fmla="*/ 380 h 888"/>
                <a:gd name="T84" fmla="*/ 105 w 868"/>
                <a:gd name="T85" fmla="*/ 361 h 888"/>
                <a:gd name="T86" fmla="*/ 124 w 868"/>
                <a:gd name="T87" fmla="*/ 342 h 888"/>
                <a:gd name="T88" fmla="*/ 145 w 868"/>
                <a:gd name="T89" fmla="*/ 323 h 888"/>
                <a:gd name="T90" fmla="*/ 166 w 868"/>
                <a:gd name="T91" fmla="*/ 304 h 888"/>
                <a:gd name="T92" fmla="*/ 187 w 868"/>
                <a:gd name="T93" fmla="*/ 281 h 888"/>
                <a:gd name="T94" fmla="*/ 206 w 868"/>
                <a:gd name="T95" fmla="*/ 262 h 888"/>
                <a:gd name="T96" fmla="*/ 229 w 868"/>
                <a:gd name="T97" fmla="*/ 247 h 888"/>
                <a:gd name="T98" fmla="*/ 246 w 868"/>
                <a:gd name="T99" fmla="*/ 226 h 888"/>
                <a:gd name="T100" fmla="*/ 267 w 868"/>
                <a:gd name="T101" fmla="*/ 212 h 888"/>
                <a:gd name="T102" fmla="*/ 286 w 868"/>
                <a:gd name="T103" fmla="*/ 191 h 888"/>
                <a:gd name="T104" fmla="*/ 309 w 868"/>
                <a:gd name="T105" fmla="*/ 178 h 888"/>
                <a:gd name="T106" fmla="*/ 334 w 868"/>
                <a:gd name="T107" fmla="*/ 163 h 888"/>
                <a:gd name="T108" fmla="*/ 355 w 868"/>
                <a:gd name="T109" fmla="*/ 142 h 888"/>
                <a:gd name="T110" fmla="*/ 374 w 868"/>
                <a:gd name="T111" fmla="*/ 122 h 888"/>
                <a:gd name="T112" fmla="*/ 393 w 868"/>
                <a:gd name="T113" fmla="*/ 105 h 888"/>
                <a:gd name="T114" fmla="*/ 424 w 868"/>
                <a:gd name="T115" fmla="*/ 105 h 888"/>
                <a:gd name="T116" fmla="*/ 462 w 868"/>
                <a:gd name="T117" fmla="*/ 107 h 888"/>
                <a:gd name="T118" fmla="*/ 483 w 868"/>
                <a:gd name="T119" fmla="*/ 94 h 888"/>
                <a:gd name="T120" fmla="*/ 494 w 868"/>
                <a:gd name="T121" fmla="*/ 63 h 888"/>
                <a:gd name="T122" fmla="*/ 504 w 868"/>
                <a:gd name="T123" fmla="*/ 33 h 888"/>
                <a:gd name="T124" fmla="*/ 508 w 868"/>
                <a:gd name="T125" fmla="*/ 6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8" h="888">
                  <a:moveTo>
                    <a:pt x="544" y="18"/>
                  </a:moveTo>
                  <a:lnTo>
                    <a:pt x="546" y="21"/>
                  </a:lnTo>
                  <a:lnTo>
                    <a:pt x="546" y="27"/>
                  </a:lnTo>
                  <a:lnTo>
                    <a:pt x="546" y="29"/>
                  </a:lnTo>
                  <a:lnTo>
                    <a:pt x="550" y="31"/>
                  </a:lnTo>
                  <a:lnTo>
                    <a:pt x="557" y="33"/>
                  </a:lnTo>
                  <a:lnTo>
                    <a:pt x="561" y="37"/>
                  </a:lnTo>
                  <a:lnTo>
                    <a:pt x="569" y="39"/>
                  </a:lnTo>
                  <a:lnTo>
                    <a:pt x="573" y="39"/>
                  </a:lnTo>
                  <a:lnTo>
                    <a:pt x="574" y="39"/>
                  </a:lnTo>
                  <a:lnTo>
                    <a:pt x="576" y="37"/>
                  </a:lnTo>
                  <a:lnTo>
                    <a:pt x="578" y="31"/>
                  </a:lnTo>
                  <a:lnTo>
                    <a:pt x="578" y="29"/>
                  </a:lnTo>
                  <a:lnTo>
                    <a:pt x="584" y="29"/>
                  </a:lnTo>
                  <a:lnTo>
                    <a:pt x="588" y="31"/>
                  </a:lnTo>
                  <a:lnTo>
                    <a:pt x="590" y="31"/>
                  </a:lnTo>
                  <a:lnTo>
                    <a:pt x="594" y="29"/>
                  </a:lnTo>
                  <a:lnTo>
                    <a:pt x="595" y="27"/>
                  </a:lnTo>
                  <a:lnTo>
                    <a:pt x="599" y="27"/>
                  </a:lnTo>
                  <a:lnTo>
                    <a:pt x="599" y="29"/>
                  </a:lnTo>
                  <a:lnTo>
                    <a:pt x="601" y="33"/>
                  </a:lnTo>
                  <a:lnTo>
                    <a:pt x="603" y="37"/>
                  </a:lnTo>
                  <a:lnTo>
                    <a:pt x="603" y="42"/>
                  </a:lnTo>
                  <a:lnTo>
                    <a:pt x="601" y="44"/>
                  </a:lnTo>
                  <a:lnTo>
                    <a:pt x="597" y="48"/>
                  </a:lnTo>
                  <a:lnTo>
                    <a:pt x="601" y="50"/>
                  </a:lnTo>
                  <a:lnTo>
                    <a:pt x="603" y="54"/>
                  </a:lnTo>
                  <a:lnTo>
                    <a:pt x="607" y="58"/>
                  </a:lnTo>
                  <a:lnTo>
                    <a:pt x="607" y="60"/>
                  </a:lnTo>
                  <a:lnTo>
                    <a:pt x="611" y="63"/>
                  </a:lnTo>
                  <a:lnTo>
                    <a:pt x="613" y="63"/>
                  </a:lnTo>
                  <a:lnTo>
                    <a:pt x="616" y="63"/>
                  </a:lnTo>
                  <a:lnTo>
                    <a:pt x="618" y="60"/>
                  </a:lnTo>
                  <a:lnTo>
                    <a:pt x="622" y="60"/>
                  </a:lnTo>
                  <a:lnTo>
                    <a:pt x="624" y="58"/>
                  </a:lnTo>
                  <a:lnTo>
                    <a:pt x="628" y="58"/>
                  </a:lnTo>
                  <a:lnTo>
                    <a:pt x="630" y="60"/>
                  </a:lnTo>
                  <a:lnTo>
                    <a:pt x="634" y="63"/>
                  </a:lnTo>
                  <a:lnTo>
                    <a:pt x="634" y="65"/>
                  </a:lnTo>
                  <a:lnTo>
                    <a:pt x="634" y="71"/>
                  </a:lnTo>
                  <a:lnTo>
                    <a:pt x="636" y="71"/>
                  </a:lnTo>
                  <a:lnTo>
                    <a:pt x="636" y="75"/>
                  </a:lnTo>
                  <a:lnTo>
                    <a:pt x="639" y="79"/>
                  </a:lnTo>
                  <a:lnTo>
                    <a:pt x="637" y="84"/>
                  </a:lnTo>
                  <a:lnTo>
                    <a:pt x="641" y="88"/>
                  </a:lnTo>
                  <a:lnTo>
                    <a:pt x="643" y="88"/>
                  </a:lnTo>
                  <a:lnTo>
                    <a:pt x="647" y="84"/>
                  </a:lnTo>
                  <a:lnTo>
                    <a:pt x="649" y="88"/>
                  </a:lnTo>
                  <a:lnTo>
                    <a:pt x="649" y="94"/>
                  </a:lnTo>
                  <a:lnTo>
                    <a:pt x="649" y="100"/>
                  </a:lnTo>
                  <a:lnTo>
                    <a:pt x="647" y="105"/>
                  </a:lnTo>
                  <a:lnTo>
                    <a:pt x="645" y="117"/>
                  </a:lnTo>
                  <a:lnTo>
                    <a:pt x="645" y="122"/>
                  </a:lnTo>
                  <a:lnTo>
                    <a:pt x="649" y="124"/>
                  </a:lnTo>
                  <a:lnTo>
                    <a:pt x="649" y="126"/>
                  </a:lnTo>
                  <a:lnTo>
                    <a:pt x="653" y="130"/>
                  </a:lnTo>
                  <a:lnTo>
                    <a:pt x="655" y="130"/>
                  </a:lnTo>
                  <a:lnTo>
                    <a:pt x="658" y="130"/>
                  </a:lnTo>
                  <a:lnTo>
                    <a:pt x="660" y="130"/>
                  </a:lnTo>
                  <a:lnTo>
                    <a:pt x="664" y="132"/>
                  </a:lnTo>
                  <a:lnTo>
                    <a:pt x="664" y="136"/>
                  </a:lnTo>
                  <a:lnTo>
                    <a:pt x="666" y="138"/>
                  </a:lnTo>
                  <a:lnTo>
                    <a:pt x="672" y="142"/>
                  </a:lnTo>
                  <a:lnTo>
                    <a:pt x="678" y="145"/>
                  </a:lnTo>
                  <a:lnTo>
                    <a:pt x="681" y="147"/>
                  </a:lnTo>
                  <a:lnTo>
                    <a:pt x="681" y="151"/>
                  </a:lnTo>
                  <a:lnTo>
                    <a:pt x="679" y="159"/>
                  </a:lnTo>
                  <a:lnTo>
                    <a:pt x="678" y="163"/>
                  </a:lnTo>
                  <a:lnTo>
                    <a:pt x="678" y="164"/>
                  </a:lnTo>
                  <a:lnTo>
                    <a:pt x="683" y="168"/>
                  </a:lnTo>
                  <a:lnTo>
                    <a:pt x="689" y="170"/>
                  </a:lnTo>
                  <a:lnTo>
                    <a:pt x="699" y="172"/>
                  </a:lnTo>
                  <a:lnTo>
                    <a:pt x="699" y="170"/>
                  </a:lnTo>
                  <a:lnTo>
                    <a:pt x="710" y="166"/>
                  </a:lnTo>
                  <a:lnTo>
                    <a:pt x="714" y="163"/>
                  </a:lnTo>
                  <a:lnTo>
                    <a:pt x="720" y="163"/>
                  </a:lnTo>
                  <a:lnTo>
                    <a:pt x="727" y="163"/>
                  </a:lnTo>
                  <a:lnTo>
                    <a:pt x="727" y="166"/>
                  </a:lnTo>
                  <a:lnTo>
                    <a:pt x="733" y="168"/>
                  </a:lnTo>
                  <a:lnTo>
                    <a:pt x="739" y="168"/>
                  </a:lnTo>
                  <a:lnTo>
                    <a:pt x="742" y="168"/>
                  </a:lnTo>
                  <a:lnTo>
                    <a:pt x="742" y="166"/>
                  </a:lnTo>
                  <a:lnTo>
                    <a:pt x="742" y="164"/>
                  </a:lnTo>
                  <a:lnTo>
                    <a:pt x="742" y="161"/>
                  </a:lnTo>
                  <a:lnTo>
                    <a:pt x="742" y="159"/>
                  </a:lnTo>
                  <a:lnTo>
                    <a:pt x="746" y="159"/>
                  </a:lnTo>
                  <a:lnTo>
                    <a:pt x="752" y="155"/>
                  </a:lnTo>
                  <a:lnTo>
                    <a:pt x="754" y="161"/>
                  </a:lnTo>
                  <a:lnTo>
                    <a:pt x="758" y="164"/>
                  </a:lnTo>
                  <a:lnTo>
                    <a:pt x="760" y="166"/>
                  </a:lnTo>
                  <a:lnTo>
                    <a:pt x="765" y="172"/>
                  </a:lnTo>
                  <a:lnTo>
                    <a:pt x="771" y="174"/>
                  </a:lnTo>
                  <a:lnTo>
                    <a:pt x="775" y="174"/>
                  </a:lnTo>
                  <a:lnTo>
                    <a:pt x="777" y="174"/>
                  </a:lnTo>
                  <a:lnTo>
                    <a:pt x="781" y="174"/>
                  </a:lnTo>
                  <a:lnTo>
                    <a:pt x="781" y="178"/>
                  </a:lnTo>
                  <a:lnTo>
                    <a:pt x="781" y="180"/>
                  </a:lnTo>
                  <a:lnTo>
                    <a:pt x="781" y="184"/>
                  </a:lnTo>
                  <a:lnTo>
                    <a:pt x="777" y="185"/>
                  </a:lnTo>
                  <a:lnTo>
                    <a:pt x="777" y="191"/>
                  </a:lnTo>
                  <a:lnTo>
                    <a:pt x="781" y="195"/>
                  </a:lnTo>
                  <a:lnTo>
                    <a:pt x="783" y="199"/>
                  </a:lnTo>
                  <a:lnTo>
                    <a:pt x="783" y="201"/>
                  </a:lnTo>
                  <a:lnTo>
                    <a:pt x="786" y="205"/>
                  </a:lnTo>
                  <a:lnTo>
                    <a:pt x="790" y="206"/>
                  </a:lnTo>
                  <a:lnTo>
                    <a:pt x="792" y="205"/>
                  </a:lnTo>
                  <a:lnTo>
                    <a:pt x="792" y="201"/>
                  </a:lnTo>
                  <a:lnTo>
                    <a:pt x="792" y="199"/>
                  </a:lnTo>
                  <a:lnTo>
                    <a:pt x="796" y="199"/>
                  </a:lnTo>
                  <a:lnTo>
                    <a:pt x="798" y="201"/>
                  </a:lnTo>
                  <a:lnTo>
                    <a:pt x="802" y="201"/>
                  </a:lnTo>
                  <a:lnTo>
                    <a:pt x="802" y="205"/>
                  </a:lnTo>
                  <a:lnTo>
                    <a:pt x="804" y="206"/>
                  </a:lnTo>
                  <a:lnTo>
                    <a:pt x="809" y="208"/>
                  </a:lnTo>
                  <a:lnTo>
                    <a:pt x="809" y="210"/>
                  </a:lnTo>
                  <a:lnTo>
                    <a:pt x="819" y="214"/>
                  </a:lnTo>
                  <a:lnTo>
                    <a:pt x="821" y="214"/>
                  </a:lnTo>
                  <a:lnTo>
                    <a:pt x="825" y="214"/>
                  </a:lnTo>
                  <a:lnTo>
                    <a:pt x="825" y="214"/>
                  </a:lnTo>
                  <a:lnTo>
                    <a:pt x="821" y="224"/>
                  </a:lnTo>
                  <a:lnTo>
                    <a:pt x="819" y="226"/>
                  </a:lnTo>
                  <a:lnTo>
                    <a:pt x="815" y="229"/>
                  </a:lnTo>
                  <a:lnTo>
                    <a:pt x="811" y="231"/>
                  </a:lnTo>
                  <a:lnTo>
                    <a:pt x="809" y="237"/>
                  </a:lnTo>
                  <a:lnTo>
                    <a:pt x="809" y="243"/>
                  </a:lnTo>
                  <a:lnTo>
                    <a:pt x="809" y="250"/>
                  </a:lnTo>
                  <a:lnTo>
                    <a:pt x="815" y="256"/>
                  </a:lnTo>
                  <a:lnTo>
                    <a:pt x="817" y="258"/>
                  </a:lnTo>
                  <a:lnTo>
                    <a:pt x="817" y="260"/>
                  </a:lnTo>
                  <a:lnTo>
                    <a:pt x="817" y="266"/>
                  </a:lnTo>
                  <a:lnTo>
                    <a:pt x="813" y="266"/>
                  </a:lnTo>
                  <a:lnTo>
                    <a:pt x="813" y="271"/>
                  </a:lnTo>
                  <a:lnTo>
                    <a:pt x="811" y="273"/>
                  </a:lnTo>
                  <a:lnTo>
                    <a:pt x="811" y="277"/>
                  </a:lnTo>
                  <a:lnTo>
                    <a:pt x="811" y="283"/>
                  </a:lnTo>
                  <a:lnTo>
                    <a:pt x="813" y="292"/>
                  </a:lnTo>
                  <a:lnTo>
                    <a:pt x="817" y="298"/>
                  </a:lnTo>
                  <a:lnTo>
                    <a:pt x="819" y="300"/>
                  </a:lnTo>
                  <a:lnTo>
                    <a:pt x="821" y="306"/>
                  </a:lnTo>
                  <a:lnTo>
                    <a:pt x="825" y="309"/>
                  </a:lnTo>
                  <a:lnTo>
                    <a:pt x="826" y="317"/>
                  </a:lnTo>
                  <a:lnTo>
                    <a:pt x="836" y="330"/>
                  </a:lnTo>
                  <a:lnTo>
                    <a:pt x="846" y="344"/>
                  </a:lnTo>
                  <a:lnTo>
                    <a:pt x="847" y="350"/>
                  </a:lnTo>
                  <a:lnTo>
                    <a:pt x="851" y="351"/>
                  </a:lnTo>
                  <a:lnTo>
                    <a:pt x="857" y="353"/>
                  </a:lnTo>
                  <a:lnTo>
                    <a:pt x="863" y="357"/>
                  </a:lnTo>
                  <a:lnTo>
                    <a:pt x="865" y="359"/>
                  </a:lnTo>
                  <a:lnTo>
                    <a:pt x="868" y="363"/>
                  </a:lnTo>
                  <a:lnTo>
                    <a:pt x="868" y="365"/>
                  </a:lnTo>
                  <a:lnTo>
                    <a:pt x="865" y="369"/>
                  </a:lnTo>
                  <a:lnTo>
                    <a:pt x="865" y="371"/>
                  </a:lnTo>
                  <a:lnTo>
                    <a:pt x="867" y="382"/>
                  </a:lnTo>
                  <a:lnTo>
                    <a:pt x="861" y="382"/>
                  </a:lnTo>
                  <a:lnTo>
                    <a:pt x="859" y="386"/>
                  </a:lnTo>
                  <a:lnTo>
                    <a:pt x="859" y="388"/>
                  </a:lnTo>
                  <a:lnTo>
                    <a:pt x="855" y="392"/>
                  </a:lnTo>
                  <a:lnTo>
                    <a:pt x="855" y="397"/>
                  </a:lnTo>
                  <a:lnTo>
                    <a:pt x="859" y="397"/>
                  </a:lnTo>
                  <a:lnTo>
                    <a:pt x="855" y="401"/>
                  </a:lnTo>
                  <a:lnTo>
                    <a:pt x="855" y="403"/>
                  </a:lnTo>
                  <a:lnTo>
                    <a:pt x="849" y="409"/>
                  </a:lnTo>
                  <a:lnTo>
                    <a:pt x="849" y="412"/>
                  </a:lnTo>
                  <a:lnTo>
                    <a:pt x="849" y="414"/>
                  </a:lnTo>
                  <a:lnTo>
                    <a:pt x="846" y="418"/>
                  </a:lnTo>
                  <a:lnTo>
                    <a:pt x="844" y="418"/>
                  </a:lnTo>
                  <a:lnTo>
                    <a:pt x="840" y="414"/>
                  </a:lnTo>
                  <a:lnTo>
                    <a:pt x="838" y="414"/>
                  </a:lnTo>
                  <a:lnTo>
                    <a:pt x="832" y="418"/>
                  </a:lnTo>
                  <a:lnTo>
                    <a:pt x="828" y="420"/>
                  </a:lnTo>
                  <a:lnTo>
                    <a:pt x="825" y="420"/>
                  </a:lnTo>
                  <a:lnTo>
                    <a:pt x="825" y="426"/>
                  </a:lnTo>
                  <a:lnTo>
                    <a:pt x="825" y="430"/>
                  </a:lnTo>
                  <a:lnTo>
                    <a:pt x="821" y="432"/>
                  </a:lnTo>
                  <a:lnTo>
                    <a:pt x="819" y="432"/>
                  </a:lnTo>
                  <a:lnTo>
                    <a:pt x="815" y="430"/>
                  </a:lnTo>
                  <a:lnTo>
                    <a:pt x="813" y="426"/>
                  </a:lnTo>
                  <a:lnTo>
                    <a:pt x="813" y="430"/>
                  </a:lnTo>
                  <a:lnTo>
                    <a:pt x="809" y="432"/>
                  </a:lnTo>
                  <a:lnTo>
                    <a:pt x="804" y="432"/>
                  </a:lnTo>
                  <a:lnTo>
                    <a:pt x="798" y="432"/>
                  </a:lnTo>
                  <a:lnTo>
                    <a:pt x="786" y="422"/>
                  </a:lnTo>
                  <a:lnTo>
                    <a:pt x="781" y="426"/>
                  </a:lnTo>
                  <a:lnTo>
                    <a:pt x="771" y="430"/>
                  </a:lnTo>
                  <a:lnTo>
                    <a:pt x="767" y="430"/>
                  </a:lnTo>
                  <a:lnTo>
                    <a:pt x="762" y="424"/>
                  </a:lnTo>
                  <a:lnTo>
                    <a:pt x="760" y="424"/>
                  </a:lnTo>
                  <a:lnTo>
                    <a:pt x="756" y="428"/>
                  </a:lnTo>
                  <a:lnTo>
                    <a:pt x="756" y="433"/>
                  </a:lnTo>
                  <a:lnTo>
                    <a:pt x="756" y="441"/>
                  </a:lnTo>
                  <a:lnTo>
                    <a:pt x="760" y="449"/>
                  </a:lnTo>
                  <a:lnTo>
                    <a:pt x="756" y="454"/>
                  </a:lnTo>
                  <a:lnTo>
                    <a:pt x="758" y="460"/>
                  </a:lnTo>
                  <a:lnTo>
                    <a:pt x="762" y="464"/>
                  </a:lnTo>
                  <a:lnTo>
                    <a:pt x="762" y="466"/>
                  </a:lnTo>
                  <a:lnTo>
                    <a:pt x="756" y="470"/>
                  </a:lnTo>
                  <a:lnTo>
                    <a:pt x="752" y="470"/>
                  </a:lnTo>
                  <a:lnTo>
                    <a:pt x="752" y="472"/>
                  </a:lnTo>
                  <a:lnTo>
                    <a:pt x="750" y="475"/>
                  </a:lnTo>
                  <a:lnTo>
                    <a:pt x="746" y="477"/>
                  </a:lnTo>
                  <a:lnTo>
                    <a:pt x="744" y="477"/>
                  </a:lnTo>
                  <a:lnTo>
                    <a:pt x="741" y="468"/>
                  </a:lnTo>
                  <a:lnTo>
                    <a:pt x="737" y="468"/>
                  </a:lnTo>
                  <a:lnTo>
                    <a:pt x="735" y="468"/>
                  </a:lnTo>
                  <a:lnTo>
                    <a:pt x="731" y="468"/>
                  </a:lnTo>
                  <a:lnTo>
                    <a:pt x="731" y="472"/>
                  </a:lnTo>
                  <a:lnTo>
                    <a:pt x="729" y="474"/>
                  </a:lnTo>
                  <a:lnTo>
                    <a:pt x="727" y="479"/>
                  </a:lnTo>
                  <a:lnTo>
                    <a:pt x="725" y="483"/>
                  </a:lnTo>
                  <a:lnTo>
                    <a:pt x="725" y="485"/>
                  </a:lnTo>
                  <a:lnTo>
                    <a:pt x="721" y="489"/>
                  </a:lnTo>
                  <a:lnTo>
                    <a:pt x="721" y="493"/>
                  </a:lnTo>
                  <a:lnTo>
                    <a:pt x="721" y="498"/>
                  </a:lnTo>
                  <a:lnTo>
                    <a:pt x="720" y="500"/>
                  </a:lnTo>
                  <a:lnTo>
                    <a:pt x="716" y="504"/>
                  </a:lnTo>
                  <a:lnTo>
                    <a:pt x="714" y="506"/>
                  </a:lnTo>
                  <a:lnTo>
                    <a:pt x="714" y="510"/>
                  </a:lnTo>
                  <a:lnTo>
                    <a:pt x="706" y="521"/>
                  </a:lnTo>
                  <a:lnTo>
                    <a:pt x="704" y="523"/>
                  </a:lnTo>
                  <a:lnTo>
                    <a:pt x="700" y="523"/>
                  </a:lnTo>
                  <a:lnTo>
                    <a:pt x="695" y="521"/>
                  </a:lnTo>
                  <a:lnTo>
                    <a:pt x="695" y="521"/>
                  </a:lnTo>
                  <a:lnTo>
                    <a:pt x="691" y="523"/>
                  </a:lnTo>
                  <a:lnTo>
                    <a:pt x="691" y="527"/>
                  </a:lnTo>
                  <a:lnTo>
                    <a:pt x="689" y="523"/>
                  </a:lnTo>
                  <a:lnTo>
                    <a:pt x="685" y="521"/>
                  </a:lnTo>
                  <a:lnTo>
                    <a:pt x="683" y="521"/>
                  </a:lnTo>
                  <a:lnTo>
                    <a:pt x="679" y="523"/>
                  </a:lnTo>
                  <a:lnTo>
                    <a:pt x="678" y="523"/>
                  </a:lnTo>
                  <a:lnTo>
                    <a:pt x="674" y="523"/>
                  </a:lnTo>
                  <a:lnTo>
                    <a:pt x="672" y="525"/>
                  </a:lnTo>
                  <a:lnTo>
                    <a:pt x="672" y="529"/>
                  </a:lnTo>
                  <a:lnTo>
                    <a:pt x="666" y="525"/>
                  </a:lnTo>
                  <a:lnTo>
                    <a:pt x="662" y="529"/>
                  </a:lnTo>
                  <a:lnTo>
                    <a:pt x="660" y="529"/>
                  </a:lnTo>
                  <a:lnTo>
                    <a:pt x="651" y="535"/>
                  </a:lnTo>
                  <a:lnTo>
                    <a:pt x="649" y="535"/>
                  </a:lnTo>
                  <a:lnTo>
                    <a:pt x="647" y="535"/>
                  </a:lnTo>
                  <a:lnTo>
                    <a:pt x="643" y="535"/>
                  </a:lnTo>
                  <a:lnTo>
                    <a:pt x="636" y="531"/>
                  </a:lnTo>
                  <a:lnTo>
                    <a:pt x="632" y="535"/>
                  </a:lnTo>
                  <a:lnTo>
                    <a:pt x="632" y="538"/>
                  </a:lnTo>
                  <a:lnTo>
                    <a:pt x="636" y="544"/>
                  </a:lnTo>
                  <a:lnTo>
                    <a:pt x="636" y="550"/>
                  </a:lnTo>
                  <a:lnTo>
                    <a:pt x="632" y="552"/>
                  </a:lnTo>
                  <a:lnTo>
                    <a:pt x="630" y="556"/>
                  </a:lnTo>
                  <a:lnTo>
                    <a:pt x="630" y="558"/>
                  </a:lnTo>
                  <a:lnTo>
                    <a:pt x="632" y="561"/>
                  </a:lnTo>
                  <a:lnTo>
                    <a:pt x="632" y="567"/>
                  </a:lnTo>
                  <a:lnTo>
                    <a:pt x="630" y="569"/>
                  </a:lnTo>
                  <a:lnTo>
                    <a:pt x="624" y="569"/>
                  </a:lnTo>
                  <a:lnTo>
                    <a:pt x="615" y="559"/>
                  </a:lnTo>
                  <a:lnTo>
                    <a:pt x="613" y="559"/>
                  </a:lnTo>
                  <a:lnTo>
                    <a:pt x="607" y="563"/>
                  </a:lnTo>
                  <a:lnTo>
                    <a:pt x="603" y="563"/>
                  </a:lnTo>
                  <a:lnTo>
                    <a:pt x="603" y="559"/>
                  </a:lnTo>
                  <a:lnTo>
                    <a:pt x="592" y="548"/>
                  </a:lnTo>
                  <a:lnTo>
                    <a:pt x="588" y="544"/>
                  </a:lnTo>
                  <a:lnTo>
                    <a:pt x="582" y="544"/>
                  </a:lnTo>
                  <a:lnTo>
                    <a:pt x="576" y="548"/>
                  </a:lnTo>
                  <a:lnTo>
                    <a:pt x="571" y="544"/>
                  </a:lnTo>
                  <a:lnTo>
                    <a:pt x="569" y="544"/>
                  </a:lnTo>
                  <a:lnTo>
                    <a:pt x="565" y="542"/>
                  </a:lnTo>
                  <a:lnTo>
                    <a:pt x="569" y="538"/>
                  </a:lnTo>
                  <a:lnTo>
                    <a:pt x="571" y="538"/>
                  </a:lnTo>
                  <a:lnTo>
                    <a:pt x="574" y="538"/>
                  </a:lnTo>
                  <a:lnTo>
                    <a:pt x="571" y="537"/>
                  </a:lnTo>
                  <a:lnTo>
                    <a:pt x="563" y="535"/>
                  </a:lnTo>
                  <a:lnTo>
                    <a:pt x="557" y="535"/>
                  </a:lnTo>
                  <a:lnTo>
                    <a:pt x="555" y="535"/>
                  </a:lnTo>
                  <a:lnTo>
                    <a:pt x="553" y="535"/>
                  </a:lnTo>
                  <a:lnTo>
                    <a:pt x="550" y="535"/>
                  </a:lnTo>
                  <a:lnTo>
                    <a:pt x="550" y="535"/>
                  </a:lnTo>
                  <a:lnTo>
                    <a:pt x="550" y="544"/>
                  </a:lnTo>
                  <a:lnTo>
                    <a:pt x="553" y="550"/>
                  </a:lnTo>
                  <a:lnTo>
                    <a:pt x="550" y="550"/>
                  </a:lnTo>
                  <a:lnTo>
                    <a:pt x="548" y="552"/>
                  </a:lnTo>
                  <a:lnTo>
                    <a:pt x="544" y="552"/>
                  </a:lnTo>
                  <a:lnTo>
                    <a:pt x="542" y="550"/>
                  </a:lnTo>
                  <a:lnTo>
                    <a:pt x="536" y="552"/>
                  </a:lnTo>
                  <a:lnTo>
                    <a:pt x="532" y="552"/>
                  </a:lnTo>
                  <a:lnTo>
                    <a:pt x="532" y="556"/>
                  </a:lnTo>
                  <a:lnTo>
                    <a:pt x="532" y="558"/>
                  </a:lnTo>
                  <a:lnTo>
                    <a:pt x="536" y="561"/>
                  </a:lnTo>
                  <a:lnTo>
                    <a:pt x="538" y="567"/>
                  </a:lnTo>
                  <a:lnTo>
                    <a:pt x="538" y="573"/>
                  </a:lnTo>
                  <a:lnTo>
                    <a:pt x="538" y="577"/>
                  </a:lnTo>
                  <a:lnTo>
                    <a:pt x="536" y="578"/>
                  </a:lnTo>
                  <a:lnTo>
                    <a:pt x="536" y="580"/>
                  </a:lnTo>
                  <a:lnTo>
                    <a:pt x="529" y="582"/>
                  </a:lnTo>
                  <a:lnTo>
                    <a:pt x="523" y="582"/>
                  </a:lnTo>
                  <a:lnTo>
                    <a:pt x="521" y="584"/>
                  </a:lnTo>
                  <a:lnTo>
                    <a:pt x="521" y="588"/>
                  </a:lnTo>
                  <a:lnTo>
                    <a:pt x="521" y="590"/>
                  </a:lnTo>
                  <a:lnTo>
                    <a:pt x="523" y="598"/>
                  </a:lnTo>
                  <a:lnTo>
                    <a:pt x="523" y="599"/>
                  </a:lnTo>
                  <a:lnTo>
                    <a:pt x="532" y="605"/>
                  </a:lnTo>
                  <a:lnTo>
                    <a:pt x="532" y="609"/>
                  </a:lnTo>
                  <a:lnTo>
                    <a:pt x="532" y="611"/>
                  </a:lnTo>
                  <a:lnTo>
                    <a:pt x="532" y="615"/>
                  </a:lnTo>
                  <a:lnTo>
                    <a:pt x="529" y="617"/>
                  </a:lnTo>
                  <a:lnTo>
                    <a:pt x="527" y="617"/>
                  </a:lnTo>
                  <a:lnTo>
                    <a:pt x="521" y="626"/>
                  </a:lnTo>
                  <a:lnTo>
                    <a:pt x="519" y="636"/>
                  </a:lnTo>
                  <a:lnTo>
                    <a:pt x="519" y="638"/>
                  </a:lnTo>
                  <a:lnTo>
                    <a:pt x="513" y="638"/>
                  </a:lnTo>
                  <a:lnTo>
                    <a:pt x="511" y="636"/>
                  </a:lnTo>
                  <a:lnTo>
                    <a:pt x="508" y="638"/>
                  </a:lnTo>
                  <a:lnTo>
                    <a:pt x="498" y="638"/>
                  </a:lnTo>
                  <a:lnTo>
                    <a:pt x="492" y="638"/>
                  </a:lnTo>
                  <a:lnTo>
                    <a:pt x="490" y="638"/>
                  </a:lnTo>
                  <a:lnTo>
                    <a:pt x="490" y="640"/>
                  </a:lnTo>
                  <a:lnTo>
                    <a:pt x="490" y="647"/>
                  </a:lnTo>
                  <a:lnTo>
                    <a:pt x="490" y="649"/>
                  </a:lnTo>
                  <a:lnTo>
                    <a:pt x="492" y="653"/>
                  </a:lnTo>
                  <a:lnTo>
                    <a:pt x="496" y="653"/>
                  </a:lnTo>
                  <a:lnTo>
                    <a:pt x="496" y="655"/>
                  </a:lnTo>
                  <a:lnTo>
                    <a:pt x="502" y="653"/>
                  </a:lnTo>
                  <a:lnTo>
                    <a:pt x="508" y="653"/>
                  </a:lnTo>
                  <a:lnTo>
                    <a:pt x="510" y="655"/>
                  </a:lnTo>
                  <a:lnTo>
                    <a:pt x="511" y="659"/>
                  </a:lnTo>
                  <a:lnTo>
                    <a:pt x="510" y="664"/>
                  </a:lnTo>
                  <a:lnTo>
                    <a:pt x="508" y="666"/>
                  </a:lnTo>
                  <a:lnTo>
                    <a:pt x="508" y="670"/>
                  </a:lnTo>
                  <a:lnTo>
                    <a:pt x="508" y="672"/>
                  </a:lnTo>
                  <a:lnTo>
                    <a:pt x="510" y="674"/>
                  </a:lnTo>
                  <a:lnTo>
                    <a:pt x="511" y="676"/>
                  </a:lnTo>
                  <a:lnTo>
                    <a:pt x="523" y="680"/>
                  </a:lnTo>
                  <a:lnTo>
                    <a:pt x="529" y="683"/>
                  </a:lnTo>
                  <a:lnTo>
                    <a:pt x="531" y="685"/>
                  </a:lnTo>
                  <a:lnTo>
                    <a:pt x="534" y="689"/>
                  </a:lnTo>
                  <a:lnTo>
                    <a:pt x="531" y="695"/>
                  </a:lnTo>
                  <a:lnTo>
                    <a:pt x="531" y="701"/>
                  </a:lnTo>
                  <a:lnTo>
                    <a:pt x="527" y="708"/>
                  </a:lnTo>
                  <a:lnTo>
                    <a:pt x="525" y="708"/>
                  </a:lnTo>
                  <a:lnTo>
                    <a:pt x="521" y="708"/>
                  </a:lnTo>
                  <a:lnTo>
                    <a:pt x="515" y="703"/>
                  </a:lnTo>
                  <a:lnTo>
                    <a:pt x="513" y="701"/>
                  </a:lnTo>
                  <a:lnTo>
                    <a:pt x="511" y="701"/>
                  </a:lnTo>
                  <a:lnTo>
                    <a:pt x="506" y="701"/>
                  </a:lnTo>
                  <a:lnTo>
                    <a:pt x="500" y="701"/>
                  </a:lnTo>
                  <a:lnTo>
                    <a:pt x="494" y="703"/>
                  </a:lnTo>
                  <a:lnTo>
                    <a:pt x="492" y="703"/>
                  </a:lnTo>
                  <a:lnTo>
                    <a:pt x="483" y="703"/>
                  </a:lnTo>
                  <a:lnTo>
                    <a:pt x="481" y="704"/>
                  </a:lnTo>
                  <a:lnTo>
                    <a:pt x="477" y="704"/>
                  </a:lnTo>
                  <a:lnTo>
                    <a:pt x="471" y="710"/>
                  </a:lnTo>
                  <a:lnTo>
                    <a:pt x="466" y="714"/>
                  </a:lnTo>
                  <a:lnTo>
                    <a:pt x="460" y="714"/>
                  </a:lnTo>
                  <a:lnTo>
                    <a:pt x="456" y="714"/>
                  </a:lnTo>
                  <a:lnTo>
                    <a:pt x="450" y="714"/>
                  </a:lnTo>
                  <a:lnTo>
                    <a:pt x="448" y="716"/>
                  </a:lnTo>
                  <a:lnTo>
                    <a:pt x="445" y="718"/>
                  </a:lnTo>
                  <a:lnTo>
                    <a:pt x="445" y="720"/>
                  </a:lnTo>
                  <a:lnTo>
                    <a:pt x="441" y="720"/>
                  </a:lnTo>
                  <a:lnTo>
                    <a:pt x="435" y="716"/>
                  </a:lnTo>
                  <a:lnTo>
                    <a:pt x="433" y="714"/>
                  </a:lnTo>
                  <a:lnTo>
                    <a:pt x="429" y="714"/>
                  </a:lnTo>
                  <a:lnTo>
                    <a:pt x="424" y="710"/>
                  </a:lnTo>
                  <a:lnTo>
                    <a:pt x="422" y="710"/>
                  </a:lnTo>
                  <a:lnTo>
                    <a:pt x="418" y="706"/>
                  </a:lnTo>
                  <a:lnTo>
                    <a:pt x="412" y="706"/>
                  </a:lnTo>
                  <a:lnTo>
                    <a:pt x="408" y="710"/>
                  </a:lnTo>
                  <a:lnTo>
                    <a:pt x="403" y="718"/>
                  </a:lnTo>
                  <a:lnTo>
                    <a:pt x="401" y="720"/>
                  </a:lnTo>
                  <a:lnTo>
                    <a:pt x="397" y="720"/>
                  </a:lnTo>
                  <a:lnTo>
                    <a:pt x="397" y="718"/>
                  </a:lnTo>
                  <a:lnTo>
                    <a:pt x="389" y="712"/>
                  </a:lnTo>
                  <a:lnTo>
                    <a:pt x="389" y="710"/>
                  </a:lnTo>
                  <a:lnTo>
                    <a:pt x="383" y="706"/>
                  </a:lnTo>
                  <a:lnTo>
                    <a:pt x="378" y="706"/>
                  </a:lnTo>
                  <a:lnTo>
                    <a:pt x="374" y="710"/>
                  </a:lnTo>
                  <a:lnTo>
                    <a:pt x="370" y="712"/>
                  </a:lnTo>
                  <a:lnTo>
                    <a:pt x="368" y="716"/>
                  </a:lnTo>
                  <a:lnTo>
                    <a:pt x="364" y="720"/>
                  </a:lnTo>
                  <a:lnTo>
                    <a:pt x="362" y="720"/>
                  </a:lnTo>
                  <a:lnTo>
                    <a:pt x="359" y="722"/>
                  </a:lnTo>
                  <a:lnTo>
                    <a:pt x="359" y="720"/>
                  </a:lnTo>
                  <a:lnTo>
                    <a:pt x="353" y="718"/>
                  </a:lnTo>
                  <a:lnTo>
                    <a:pt x="351" y="716"/>
                  </a:lnTo>
                  <a:lnTo>
                    <a:pt x="347" y="716"/>
                  </a:lnTo>
                  <a:lnTo>
                    <a:pt x="340" y="718"/>
                  </a:lnTo>
                  <a:lnTo>
                    <a:pt x="336" y="718"/>
                  </a:lnTo>
                  <a:lnTo>
                    <a:pt x="334" y="718"/>
                  </a:lnTo>
                  <a:lnTo>
                    <a:pt x="328" y="716"/>
                  </a:lnTo>
                  <a:lnTo>
                    <a:pt x="326" y="710"/>
                  </a:lnTo>
                  <a:lnTo>
                    <a:pt x="320" y="710"/>
                  </a:lnTo>
                  <a:lnTo>
                    <a:pt x="320" y="706"/>
                  </a:lnTo>
                  <a:lnTo>
                    <a:pt x="319" y="706"/>
                  </a:lnTo>
                  <a:lnTo>
                    <a:pt x="315" y="706"/>
                  </a:lnTo>
                  <a:lnTo>
                    <a:pt x="309" y="712"/>
                  </a:lnTo>
                  <a:lnTo>
                    <a:pt x="303" y="712"/>
                  </a:lnTo>
                  <a:lnTo>
                    <a:pt x="294" y="716"/>
                  </a:lnTo>
                  <a:lnTo>
                    <a:pt x="292" y="718"/>
                  </a:lnTo>
                  <a:lnTo>
                    <a:pt x="288" y="720"/>
                  </a:lnTo>
                  <a:lnTo>
                    <a:pt x="288" y="733"/>
                  </a:lnTo>
                  <a:lnTo>
                    <a:pt x="286" y="739"/>
                  </a:lnTo>
                  <a:lnTo>
                    <a:pt x="282" y="743"/>
                  </a:lnTo>
                  <a:lnTo>
                    <a:pt x="282" y="744"/>
                  </a:lnTo>
                  <a:lnTo>
                    <a:pt x="278" y="748"/>
                  </a:lnTo>
                  <a:lnTo>
                    <a:pt x="273" y="748"/>
                  </a:lnTo>
                  <a:lnTo>
                    <a:pt x="271" y="748"/>
                  </a:lnTo>
                  <a:lnTo>
                    <a:pt x="267" y="750"/>
                  </a:lnTo>
                  <a:lnTo>
                    <a:pt x="261" y="756"/>
                  </a:lnTo>
                  <a:lnTo>
                    <a:pt x="257" y="762"/>
                  </a:lnTo>
                  <a:lnTo>
                    <a:pt x="256" y="765"/>
                  </a:lnTo>
                  <a:lnTo>
                    <a:pt x="252" y="775"/>
                  </a:lnTo>
                  <a:lnTo>
                    <a:pt x="250" y="781"/>
                  </a:lnTo>
                  <a:lnTo>
                    <a:pt x="250" y="785"/>
                  </a:lnTo>
                  <a:lnTo>
                    <a:pt x="246" y="790"/>
                  </a:lnTo>
                  <a:lnTo>
                    <a:pt x="244" y="796"/>
                  </a:lnTo>
                  <a:lnTo>
                    <a:pt x="240" y="798"/>
                  </a:lnTo>
                  <a:lnTo>
                    <a:pt x="244" y="804"/>
                  </a:lnTo>
                  <a:lnTo>
                    <a:pt x="244" y="809"/>
                  </a:lnTo>
                  <a:lnTo>
                    <a:pt x="246" y="811"/>
                  </a:lnTo>
                  <a:lnTo>
                    <a:pt x="250" y="813"/>
                  </a:lnTo>
                  <a:lnTo>
                    <a:pt x="256" y="813"/>
                  </a:lnTo>
                  <a:lnTo>
                    <a:pt x="256" y="817"/>
                  </a:lnTo>
                  <a:lnTo>
                    <a:pt x="246" y="819"/>
                  </a:lnTo>
                  <a:lnTo>
                    <a:pt x="244" y="819"/>
                  </a:lnTo>
                  <a:lnTo>
                    <a:pt x="240" y="823"/>
                  </a:lnTo>
                  <a:lnTo>
                    <a:pt x="240" y="830"/>
                  </a:lnTo>
                  <a:lnTo>
                    <a:pt x="236" y="840"/>
                  </a:lnTo>
                  <a:lnTo>
                    <a:pt x="236" y="842"/>
                  </a:lnTo>
                  <a:lnTo>
                    <a:pt x="236" y="848"/>
                  </a:lnTo>
                  <a:lnTo>
                    <a:pt x="236" y="853"/>
                  </a:lnTo>
                  <a:lnTo>
                    <a:pt x="236" y="857"/>
                  </a:lnTo>
                  <a:lnTo>
                    <a:pt x="236" y="861"/>
                  </a:lnTo>
                  <a:lnTo>
                    <a:pt x="236" y="865"/>
                  </a:lnTo>
                  <a:lnTo>
                    <a:pt x="231" y="876"/>
                  </a:lnTo>
                  <a:lnTo>
                    <a:pt x="231" y="884"/>
                  </a:lnTo>
                  <a:lnTo>
                    <a:pt x="231" y="888"/>
                  </a:lnTo>
                  <a:lnTo>
                    <a:pt x="221" y="884"/>
                  </a:lnTo>
                  <a:lnTo>
                    <a:pt x="210" y="884"/>
                  </a:lnTo>
                  <a:lnTo>
                    <a:pt x="208" y="888"/>
                  </a:lnTo>
                  <a:lnTo>
                    <a:pt x="204" y="888"/>
                  </a:lnTo>
                  <a:lnTo>
                    <a:pt x="202" y="884"/>
                  </a:lnTo>
                  <a:lnTo>
                    <a:pt x="196" y="882"/>
                  </a:lnTo>
                  <a:lnTo>
                    <a:pt x="193" y="882"/>
                  </a:lnTo>
                  <a:lnTo>
                    <a:pt x="183" y="878"/>
                  </a:lnTo>
                  <a:lnTo>
                    <a:pt x="181" y="878"/>
                  </a:lnTo>
                  <a:lnTo>
                    <a:pt x="177" y="876"/>
                  </a:lnTo>
                  <a:lnTo>
                    <a:pt x="175" y="867"/>
                  </a:lnTo>
                  <a:lnTo>
                    <a:pt x="175" y="863"/>
                  </a:lnTo>
                  <a:lnTo>
                    <a:pt x="175" y="861"/>
                  </a:lnTo>
                  <a:lnTo>
                    <a:pt x="172" y="861"/>
                  </a:lnTo>
                  <a:lnTo>
                    <a:pt x="166" y="861"/>
                  </a:lnTo>
                  <a:lnTo>
                    <a:pt x="164" y="861"/>
                  </a:lnTo>
                  <a:lnTo>
                    <a:pt x="158" y="861"/>
                  </a:lnTo>
                  <a:lnTo>
                    <a:pt x="154" y="861"/>
                  </a:lnTo>
                  <a:lnTo>
                    <a:pt x="152" y="861"/>
                  </a:lnTo>
                  <a:lnTo>
                    <a:pt x="149" y="855"/>
                  </a:lnTo>
                  <a:lnTo>
                    <a:pt x="147" y="855"/>
                  </a:lnTo>
                  <a:lnTo>
                    <a:pt x="137" y="857"/>
                  </a:lnTo>
                  <a:lnTo>
                    <a:pt x="133" y="857"/>
                  </a:lnTo>
                  <a:lnTo>
                    <a:pt x="128" y="855"/>
                  </a:lnTo>
                  <a:lnTo>
                    <a:pt x="122" y="855"/>
                  </a:lnTo>
                  <a:lnTo>
                    <a:pt x="122" y="853"/>
                  </a:lnTo>
                  <a:lnTo>
                    <a:pt x="120" y="853"/>
                  </a:lnTo>
                  <a:lnTo>
                    <a:pt x="120" y="848"/>
                  </a:lnTo>
                  <a:lnTo>
                    <a:pt x="120" y="846"/>
                  </a:lnTo>
                  <a:lnTo>
                    <a:pt x="120" y="838"/>
                  </a:lnTo>
                  <a:lnTo>
                    <a:pt x="114" y="827"/>
                  </a:lnTo>
                  <a:lnTo>
                    <a:pt x="114" y="821"/>
                  </a:lnTo>
                  <a:lnTo>
                    <a:pt x="109" y="813"/>
                  </a:lnTo>
                  <a:lnTo>
                    <a:pt x="107" y="809"/>
                  </a:lnTo>
                  <a:lnTo>
                    <a:pt x="97" y="807"/>
                  </a:lnTo>
                  <a:lnTo>
                    <a:pt x="93" y="807"/>
                  </a:lnTo>
                  <a:lnTo>
                    <a:pt x="88" y="809"/>
                  </a:lnTo>
                  <a:lnTo>
                    <a:pt x="86" y="809"/>
                  </a:lnTo>
                  <a:lnTo>
                    <a:pt x="80" y="809"/>
                  </a:lnTo>
                  <a:lnTo>
                    <a:pt x="76" y="807"/>
                  </a:lnTo>
                  <a:lnTo>
                    <a:pt x="70" y="809"/>
                  </a:lnTo>
                  <a:lnTo>
                    <a:pt x="68" y="811"/>
                  </a:lnTo>
                  <a:lnTo>
                    <a:pt x="68" y="815"/>
                  </a:lnTo>
                  <a:lnTo>
                    <a:pt x="65" y="815"/>
                  </a:lnTo>
                  <a:lnTo>
                    <a:pt x="63" y="811"/>
                  </a:lnTo>
                  <a:lnTo>
                    <a:pt x="59" y="809"/>
                  </a:lnTo>
                  <a:lnTo>
                    <a:pt x="59" y="802"/>
                  </a:lnTo>
                  <a:lnTo>
                    <a:pt x="59" y="798"/>
                  </a:lnTo>
                  <a:lnTo>
                    <a:pt x="59" y="796"/>
                  </a:lnTo>
                  <a:lnTo>
                    <a:pt x="57" y="792"/>
                  </a:lnTo>
                  <a:lnTo>
                    <a:pt x="57" y="790"/>
                  </a:lnTo>
                  <a:lnTo>
                    <a:pt x="47" y="785"/>
                  </a:lnTo>
                  <a:lnTo>
                    <a:pt x="46" y="781"/>
                  </a:lnTo>
                  <a:lnTo>
                    <a:pt x="44" y="775"/>
                  </a:lnTo>
                  <a:lnTo>
                    <a:pt x="40" y="771"/>
                  </a:lnTo>
                  <a:lnTo>
                    <a:pt x="40" y="769"/>
                  </a:lnTo>
                  <a:lnTo>
                    <a:pt x="40" y="765"/>
                  </a:lnTo>
                  <a:lnTo>
                    <a:pt x="38" y="762"/>
                  </a:lnTo>
                  <a:lnTo>
                    <a:pt x="38" y="760"/>
                  </a:lnTo>
                  <a:lnTo>
                    <a:pt x="38" y="756"/>
                  </a:lnTo>
                  <a:lnTo>
                    <a:pt x="42" y="748"/>
                  </a:lnTo>
                  <a:lnTo>
                    <a:pt x="44" y="744"/>
                  </a:lnTo>
                  <a:lnTo>
                    <a:pt x="47" y="744"/>
                  </a:lnTo>
                  <a:lnTo>
                    <a:pt x="49" y="744"/>
                  </a:lnTo>
                  <a:lnTo>
                    <a:pt x="51" y="743"/>
                  </a:lnTo>
                  <a:lnTo>
                    <a:pt x="51" y="739"/>
                  </a:lnTo>
                  <a:lnTo>
                    <a:pt x="51" y="737"/>
                  </a:lnTo>
                  <a:lnTo>
                    <a:pt x="51" y="731"/>
                  </a:lnTo>
                  <a:lnTo>
                    <a:pt x="49" y="731"/>
                  </a:lnTo>
                  <a:lnTo>
                    <a:pt x="47" y="725"/>
                  </a:lnTo>
                  <a:lnTo>
                    <a:pt x="47" y="724"/>
                  </a:lnTo>
                  <a:lnTo>
                    <a:pt x="47" y="722"/>
                  </a:lnTo>
                  <a:lnTo>
                    <a:pt x="46" y="722"/>
                  </a:lnTo>
                  <a:lnTo>
                    <a:pt x="46" y="720"/>
                  </a:lnTo>
                  <a:lnTo>
                    <a:pt x="44" y="720"/>
                  </a:lnTo>
                  <a:lnTo>
                    <a:pt x="44" y="718"/>
                  </a:lnTo>
                  <a:lnTo>
                    <a:pt x="44" y="716"/>
                  </a:lnTo>
                  <a:lnTo>
                    <a:pt x="44" y="714"/>
                  </a:lnTo>
                  <a:lnTo>
                    <a:pt x="46" y="712"/>
                  </a:lnTo>
                  <a:lnTo>
                    <a:pt x="44" y="712"/>
                  </a:lnTo>
                  <a:lnTo>
                    <a:pt x="44" y="710"/>
                  </a:lnTo>
                  <a:lnTo>
                    <a:pt x="44" y="708"/>
                  </a:lnTo>
                  <a:lnTo>
                    <a:pt x="44" y="706"/>
                  </a:lnTo>
                  <a:lnTo>
                    <a:pt x="44" y="704"/>
                  </a:lnTo>
                  <a:lnTo>
                    <a:pt x="42" y="704"/>
                  </a:lnTo>
                  <a:lnTo>
                    <a:pt x="42" y="703"/>
                  </a:lnTo>
                  <a:lnTo>
                    <a:pt x="42" y="701"/>
                  </a:lnTo>
                  <a:lnTo>
                    <a:pt x="44" y="699"/>
                  </a:lnTo>
                  <a:lnTo>
                    <a:pt x="44" y="697"/>
                  </a:lnTo>
                  <a:lnTo>
                    <a:pt x="44" y="693"/>
                  </a:lnTo>
                  <a:lnTo>
                    <a:pt x="46" y="695"/>
                  </a:lnTo>
                  <a:lnTo>
                    <a:pt x="46" y="693"/>
                  </a:lnTo>
                  <a:lnTo>
                    <a:pt x="47" y="693"/>
                  </a:lnTo>
                  <a:lnTo>
                    <a:pt x="49" y="693"/>
                  </a:lnTo>
                  <a:lnTo>
                    <a:pt x="49" y="691"/>
                  </a:lnTo>
                  <a:lnTo>
                    <a:pt x="49" y="687"/>
                  </a:lnTo>
                  <a:lnTo>
                    <a:pt x="51" y="689"/>
                  </a:lnTo>
                  <a:lnTo>
                    <a:pt x="51" y="687"/>
                  </a:lnTo>
                  <a:lnTo>
                    <a:pt x="49" y="685"/>
                  </a:lnTo>
                  <a:lnTo>
                    <a:pt x="47" y="685"/>
                  </a:lnTo>
                  <a:lnTo>
                    <a:pt x="46" y="685"/>
                  </a:lnTo>
                  <a:lnTo>
                    <a:pt x="44" y="685"/>
                  </a:lnTo>
                  <a:lnTo>
                    <a:pt x="44" y="683"/>
                  </a:lnTo>
                  <a:lnTo>
                    <a:pt x="42" y="682"/>
                  </a:lnTo>
                  <a:lnTo>
                    <a:pt x="42" y="680"/>
                  </a:lnTo>
                  <a:lnTo>
                    <a:pt x="42" y="678"/>
                  </a:lnTo>
                  <a:lnTo>
                    <a:pt x="42" y="676"/>
                  </a:lnTo>
                  <a:lnTo>
                    <a:pt x="40" y="676"/>
                  </a:lnTo>
                  <a:lnTo>
                    <a:pt x="40" y="678"/>
                  </a:lnTo>
                  <a:lnTo>
                    <a:pt x="38" y="678"/>
                  </a:lnTo>
                  <a:lnTo>
                    <a:pt x="36" y="676"/>
                  </a:lnTo>
                  <a:lnTo>
                    <a:pt x="34" y="676"/>
                  </a:lnTo>
                  <a:lnTo>
                    <a:pt x="34" y="674"/>
                  </a:lnTo>
                  <a:lnTo>
                    <a:pt x="34" y="672"/>
                  </a:lnTo>
                  <a:lnTo>
                    <a:pt x="32" y="672"/>
                  </a:lnTo>
                  <a:lnTo>
                    <a:pt x="32" y="672"/>
                  </a:lnTo>
                  <a:lnTo>
                    <a:pt x="30" y="670"/>
                  </a:lnTo>
                  <a:lnTo>
                    <a:pt x="30" y="668"/>
                  </a:lnTo>
                  <a:lnTo>
                    <a:pt x="28" y="668"/>
                  </a:lnTo>
                  <a:lnTo>
                    <a:pt x="28" y="666"/>
                  </a:lnTo>
                  <a:lnTo>
                    <a:pt x="26" y="666"/>
                  </a:lnTo>
                  <a:lnTo>
                    <a:pt x="25" y="664"/>
                  </a:lnTo>
                  <a:lnTo>
                    <a:pt x="25" y="662"/>
                  </a:lnTo>
                  <a:lnTo>
                    <a:pt x="23" y="662"/>
                  </a:lnTo>
                  <a:lnTo>
                    <a:pt x="23" y="661"/>
                  </a:lnTo>
                  <a:lnTo>
                    <a:pt x="25" y="661"/>
                  </a:lnTo>
                  <a:lnTo>
                    <a:pt x="25" y="659"/>
                  </a:lnTo>
                  <a:lnTo>
                    <a:pt x="23" y="659"/>
                  </a:lnTo>
                  <a:lnTo>
                    <a:pt x="23" y="657"/>
                  </a:lnTo>
                  <a:lnTo>
                    <a:pt x="25" y="657"/>
                  </a:lnTo>
                  <a:lnTo>
                    <a:pt x="25" y="655"/>
                  </a:lnTo>
                  <a:lnTo>
                    <a:pt x="23" y="653"/>
                  </a:lnTo>
                  <a:lnTo>
                    <a:pt x="19" y="653"/>
                  </a:lnTo>
                  <a:lnTo>
                    <a:pt x="19" y="655"/>
                  </a:lnTo>
                  <a:lnTo>
                    <a:pt x="17" y="655"/>
                  </a:lnTo>
                  <a:lnTo>
                    <a:pt x="15" y="655"/>
                  </a:lnTo>
                  <a:lnTo>
                    <a:pt x="13" y="655"/>
                  </a:lnTo>
                  <a:lnTo>
                    <a:pt x="11" y="655"/>
                  </a:lnTo>
                  <a:lnTo>
                    <a:pt x="11" y="653"/>
                  </a:lnTo>
                  <a:lnTo>
                    <a:pt x="11" y="651"/>
                  </a:lnTo>
                  <a:lnTo>
                    <a:pt x="9" y="651"/>
                  </a:lnTo>
                  <a:lnTo>
                    <a:pt x="9" y="649"/>
                  </a:lnTo>
                  <a:lnTo>
                    <a:pt x="7" y="649"/>
                  </a:lnTo>
                  <a:lnTo>
                    <a:pt x="7" y="647"/>
                  </a:lnTo>
                  <a:lnTo>
                    <a:pt x="9" y="647"/>
                  </a:lnTo>
                  <a:lnTo>
                    <a:pt x="9" y="645"/>
                  </a:lnTo>
                  <a:lnTo>
                    <a:pt x="11" y="645"/>
                  </a:lnTo>
                  <a:lnTo>
                    <a:pt x="13" y="643"/>
                  </a:lnTo>
                  <a:lnTo>
                    <a:pt x="13" y="641"/>
                  </a:lnTo>
                  <a:lnTo>
                    <a:pt x="13" y="638"/>
                  </a:lnTo>
                  <a:lnTo>
                    <a:pt x="11" y="638"/>
                  </a:lnTo>
                  <a:lnTo>
                    <a:pt x="9" y="638"/>
                  </a:lnTo>
                  <a:lnTo>
                    <a:pt x="9" y="640"/>
                  </a:lnTo>
                  <a:lnTo>
                    <a:pt x="5" y="640"/>
                  </a:lnTo>
                  <a:lnTo>
                    <a:pt x="5" y="641"/>
                  </a:lnTo>
                  <a:lnTo>
                    <a:pt x="5" y="641"/>
                  </a:lnTo>
                  <a:lnTo>
                    <a:pt x="5" y="643"/>
                  </a:lnTo>
                  <a:lnTo>
                    <a:pt x="5" y="645"/>
                  </a:lnTo>
                  <a:lnTo>
                    <a:pt x="4" y="645"/>
                  </a:lnTo>
                  <a:lnTo>
                    <a:pt x="0" y="645"/>
                  </a:lnTo>
                  <a:lnTo>
                    <a:pt x="2" y="643"/>
                  </a:lnTo>
                  <a:lnTo>
                    <a:pt x="2" y="640"/>
                  </a:lnTo>
                  <a:lnTo>
                    <a:pt x="2" y="638"/>
                  </a:lnTo>
                  <a:lnTo>
                    <a:pt x="2" y="636"/>
                  </a:lnTo>
                  <a:lnTo>
                    <a:pt x="4" y="636"/>
                  </a:lnTo>
                  <a:lnTo>
                    <a:pt x="5" y="634"/>
                  </a:lnTo>
                  <a:lnTo>
                    <a:pt x="5" y="632"/>
                  </a:lnTo>
                  <a:lnTo>
                    <a:pt x="5" y="632"/>
                  </a:lnTo>
                  <a:lnTo>
                    <a:pt x="5" y="630"/>
                  </a:lnTo>
                  <a:lnTo>
                    <a:pt x="5" y="628"/>
                  </a:lnTo>
                  <a:lnTo>
                    <a:pt x="7" y="628"/>
                  </a:lnTo>
                  <a:lnTo>
                    <a:pt x="9" y="626"/>
                  </a:lnTo>
                  <a:lnTo>
                    <a:pt x="11" y="626"/>
                  </a:lnTo>
                  <a:lnTo>
                    <a:pt x="11" y="626"/>
                  </a:lnTo>
                  <a:lnTo>
                    <a:pt x="13" y="626"/>
                  </a:lnTo>
                  <a:lnTo>
                    <a:pt x="13" y="624"/>
                  </a:lnTo>
                  <a:lnTo>
                    <a:pt x="11" y="624"/>
                  </a:lnTo>
                  <a:lnTo>
                    <a:pt x="9" y="624"/>
                  </a:lnTo>
                  <a:lnTo>
                    <a:pt x="9" y="622"/>
                  </a:lnTo>
                  <a:lnTo>
                    <a:pt x="7" y="620"/>
                  </a:lnTo>
                  <a:lnTo>
                    <a:pt x="7" y="619"/>
                  </a:lnTo>
                  <a:lnTo>
                    <a:pt x="9" y="617"/>
                  </a:lnTo>
                  <a:lnTo>
                    <a:pt x="11" y="617"/>
                  </a:lnTo>
                  <a:lnTo>
                    <a:pt x="11" y="615"/>
                  </a:lnTo>
                  <a:lnTo>
                    <a:pt x="11" y="613"/>
                  </a:lnTo>
                  <a:lnTo>
                    <a:pt x="13" y="613"/>
                  </a:lnTo>
                  <a:lnTo>
                    <a:pt x="13" y="611"/>
                  </a:lnTo>
                  <a:lnTo>
                    <a:pt x="17" y="611"/>
                  </a:lnTo>
                  <a:lnTo>
                    <a:pt x="17" y="609"/>
                  </a:lnTo>
                  <a:lnTo>
                    <a:pt x="19" y="609"/>
                  </a:lnTo>
                  <a:lnTo>
                    <a:pt x="19" y="607"/>
                  </a:lnTo>
                  <a:lnTo>
                    <a:pt x="19" y="605"/>
                  </a:lnTo>
                  <a:lnTo>
                    <a:pt x="21" y="605"/>
                  </a:lnTo>
                  <a:lnTo>
                    <a:pt x="23" y="603"/>
                  </a:lnTo>
                  <a:lnTo>
                    <a:pt x="25" y="603"/>
                  </a:lnTo>
                  <a:lnTo>
                    <a:pt x="25" y="601"/>
                  </a:lnTo>
                  <a:lnTo>
                    <a:pt x="26" y="601"/>
                  </a:lnTo>
                  <a:lnTo>
                    <a:pt x="26" y="599"/>
                  </a:lnTo>
                  <a:lnTo>
                    <a:pt x="28" y="599"/>
                  </a:lnTo>
                  <a:lnTo>
                    <a:pt x="30" y="598"/>
                  </a:lnTo>
                  <a:lnTo>
                    <a:pt x="30" y="596"/>
                  </a:lnTo>
                  <a:lnTo>
                    <a:pt x="32" y="596"/>
                  </a:lnTo>
                  <a:lnTo>
                    <a:pt x="32" y="594"/>
                  </a:lnTo>
                  <a:lnTo>
                    <a:pt x="32" y="592"/>
                  </a:lnTo>
                  <a:lnTo>
                    <a:pt x="34" y="592"/>
                  </a:lnTo>
                  <a:lnTo>
                    <a:pt x="36" y="592"/>
                  </a:lnTo>
                  <a:lnTo>
                    <a:pt x="36" y="590"/>
                  </a:lnTo>
                  <a:lnTo>
                    <a:pt x="36" y="588"/>
                  </a:lnTo>
                  <a:lnTo>
                    <a:pt x="36" y="586"/>
                  </a:lnTo>
                  <a:lnTo>
                    <a:pt x="36" y="584"/>
                  </a:lnTo>
                  <a:lnTo>
                    <a:pt x="40" y="584"/>
                  </a:lnTo>
                  <a:lnTo>
                    <a:pt x="40" y="582"/>
                  </a:lnTo>
                  <a:lnTo>
                    <a:pt x="40" y="580"/>
                  </a:lnTo>
                  <a:lnTo>
                    <a:pt x="38" y="580"/>
                  </a:lnTo>
                  <a:lnTo>
                    <a:pt x="38" y="578"/>
                  </a:lnTo>
                  <a:lnTo>
                    <a:pt x="38" y="577"/>
                  </a:lnTo>
                  <a:lnTo>
                    <a:pt x="38" y="575"/>
                  </a:lnTo>
                  <a:lnTo>
                    <a:pt x="40" y="573"/>
                  </a:lnTo>
                  <a:lnTo>
                    <a:pt x="38" y="571"/>
                  </a:lnTo>
                  <a:lnTo>
                    <a:pt x="36" y="571"/>
                  </a:lnTo>
                  <a:lnTo>
                    <a:pt x="38" y="569"/>
                  </a:lnTo>
                  <a:lnTo>
                    <a:pt x="38" y="567"/>
                  </a:lnTo>
                  <a:lnTo>
                    <a:pt x="36" y="567"/>
                  </a:lnTo>
                  <a:lnTo>
                    <a:pt x="36" y="565"/>
                  </a:lnTo>
                  <a:lnTo>
                    <a:pt x="34" y="565"/>
                  </a:lnTo>
                  <a:lnTo>
                    <a:pt x="34" y="563"/>
                  </a:lnTo>
                  <a:lnTo>
                    <a:pt x="34" y="561"/>
                  </a:lnTo>
                  <a:lnTo>
                    <a:pt x="34" y="559"/>
                  </a:lnTo>
                  <a:lnTo>
                    <a:pt x="32" y="559"/>
                  </a:lnTo>
                  <a:lnTo>
                    <a:pt x="32" y="558"/>
                  </a:lnTo>
                  <a:lnTo>
                    <a:pt x="30" y="558"/>
                  </a:lnTo>
                  <a:lnTo>
                    <a:pt x="30" y="556"/>
                  </a:lnTo>
                  <a:lnTo>
                    <a:pt x="28" y="554"/>
                  </a:lnTo>
                  <a:lnTo>
                    <a:pt x="28" y="552"/>
                  </a:lnTo>
                  <a:lnTo>
                    <a:pt x="26" y="552"/>
                  </a:lnTo>
                  <a:lnTo>
                    <a:pt x="26" y="550"/>
                  </a:lnTo>
                  <a:lnTo>
                    <a:pt x="28" y="548"/>
                  </a:lnTo>
                  <a:lnTo>
                    <a:pt x="26" y="548"/>
                  </a:lnTo>
                  <a:lnTo>
                    <a:pt x="25" y="548"/>
                  </a:lnTo>
                  <a:lnTo>
                    <a:pt x="26" y="544"/>
                  </a:lnTo>
                  <a:lnTo>
                    <a:pt x="25" y="544"/>
                  </a:lnTo>
                  <a:lnTo>
                    <a:pt x="25" y="542"/>
                  </a:lnTo>
                  <a:lnTo>
                    <a:pt x="25" y="540"/>
                  </a:lnTo>
                  <a:lnTo>
                    <a:pt x="23" y="540"/>
                  </a:lnTo>
                  <a:lnTo>
                    <a:pt x="23" y="538"/>
                  </a:lnTo>
                  <a:lnTo>
                    <a:pt x="21" y="537"/>
                  </a:lnTo>
                  <a:lnTo>
                    <a:pt x="21" y="535"/>
                  </a:lnTo>
                  <a:lnTo>
                    <a:pt x="19" y="535"/>
                  </a:lnTo>
                  <a:lnTo>
                    <a:pt x="19" y="535"/>
                  </a:lnTo>
                  <a:lnTo>
                    <a:pt x="17" y="535"/>
                  </a:lnTo>
                  <a:lnTo>
                    <a:pt x="17" y="531"/>
                  </a:lnTo>
                  <a:lnTo>
                    <a:pt x="17" y="529"/>
                  </a:lnTo>
                  <a:lnTo>
                    <a:pt x="15" y="529"/>
                  </a:lnTo>
                  <a:lnTo>
                    <a:pt x="15" y="527"/>
                  </a:lnTo>
                  <a:lnTo>
                    <a:pt x="17" y="525"/>
                  </a:lnTo>
                  <a:lnTo>
                    <a:pt x="15" y="525"/>
                  </a:lnTo>
                  <a:lnTo>
                    <a:pt x="15" y="521"/>
                  </a:lnTo>
                  <a:lnTo>
                    <a:pt x="15" y="519"/>
                  </a:lnTo>
                  <a:lnTo>
                    <a:pt x="13" y="519"/>
                  </a:lnTo>
                  <a:lnTo>
                    <a:pt x="13" y="517"/>
                  </a:lnTo>
                  <a:lnTo>
                    <a:pt x="13" y="516"/>
                  </a:lnTo>
                  <a:lnTo>
                    <a:pt x="11" y="516"/>
                  </a:lnTo>
                  <a:lnTo>
                    <a:pt x="11" y="512"/>
                  </a:lnTo>
                  <a:lnTo>
                    <a:pt x="11" y="510"/>
                  </a:lnTo>
                  <a:lnTo>
                    <a:pt x="13" y="508"/>
                  </a:lnTo>
                  <a:lnTo>
                    <a:pt x="13" y="506"/>
                  </a:lnTo>
                  <a:lnTo>
                    <a:pt x="13" y="504"/>
                  </a:lnTo>
                  <a:lnTo>
                    <a:pt x="13" y="502"/>
                  </a:lnTo>
                  <a:lnTo>
                    <a:pt x="13" y="500"/>
                  </a:lnTo>
                  <a:lnTo>
                    <a:pt x="15" y="498"/>
                  </a:lnTo>
                  <a:lnTo>
                    <a:pt x="15" y="496"/>
                  </a:lnTo>
                  <a:lnTo>
                    <a:pt x="15" y="495"/>
                  </a:lnTo>
                  <a:lnTo>
                    <a:pt x="15" y="493"/>
                  </a:lnTo>
                  <a:lnTo>
                    <a:pt x="15" y="491"/>
                  </a:lnTo>
                  <a:lnTo>
                    <a:pt x="13" y="491"/>
                  </a:lnTo>
                  <a:lnTo>
                    <a:pt x="13" y="489"/>
                  </a:lnTo>
                  <a:lnTo>
                    <a:pt x="11" y="489"/>
                  </a:lnTo>
                  <a:lnTo>
                    <a:pt x="11" y="487"/>
                  </a:lnTo>
                  <a:lnTo>
                    <a:pt x="13" y="485"/>
                  </a:lnTo>
                  <a:lnTo>
                    <a:pt x="9" y="485"/>
                  </a:lnTo>
                  <a:lnTo>
                    <a:pt x="11" y="483"/>
                  </a:lnTo>
                  <a:lnTo>
                    <a:pt x="11" y="481"/>
                  </a:lnTo>
                  <a:lnTo>
                    <a:pt x="9" y="479"/>
                  </a:lnTo>
                  <a:lnTo>
                    <a:pt x="9" y="477"/>
                  </a:lnTo>
                  <a:lnTo>
                    <a:pt x="9" y="475"/>
                  </a:lnTo>
                  <a:lnTo>
                    <a:pt x="7" y="475"/>
                  </a:lnTo>
                  <a:lnTo>
                    <a:pt x="7" y="474"/>
                  </a:lnTo>
                  <a:lnTo>
                    <a:pt x="7" y="472"/>
                  </a:lnTo>
                  <a:lnTo>
                    <a:pt x="9" y="468"/>
                  </a:lnTo>
                  <a:lnTo>
                    <a:pt x="9" y="466"/>
                  </a:lnTo>
                  <a:lnTo>
                    <a:pt x="11" y="466"/>
                  </a:lnTo>
                  <a:lnTo>
                    <a:pt x="11" y="464"/>
                  </a:lnTo>
                  <a:lnTo>
                    <a:pt x="11" y="462"/>
                  </a:lnTo>
                  <a:lnTo>
                    <a:pt x="13" y="460"/>
                  </a:lnTo>
                  <a:lnTo>
                    <a:pt x="13" y="458"/>
                  </a:lnTo>
                  <a:lnTo>
                    <a:pt x="13" y="456"/>
                  </a:lnTo>
                  <a:lnTo>
                    <a:pt x="15" y="456"/>
                  </a:lnTo>
                  <a:lnTo>
                    <a:pt x="15" y="454"/>
                  </a:lnTo>
                  <a:lnTo>
                    <a:pt x="17" y="454"/>
                  </a:lnTo>
                  <a:lnTo>
                    <a:pt x="19" y="453"/>
                  </a:lnTo>
                  <a:lnTo>
                    <a:pt x="19" y="451"/>
                  </a:lnTo>
                  <a:lnTo>
                    <a:pt x="21" y="451"/>
                  </a:lnTo>
                  <a:lnTo>
                    <a:pt x="21" y="449"/>
                  </a:lnTo>
                  <a:lnTo>
                    <a:pt x="21" y="447"/>
                  </a:lnTo>
                  <a:lnTo>
                    <a:pt x="25" y="447"/>
                  </a:lnTo>
                  <a:lnTo>
                    <a:pt x="25" y="445"/>
                  </a:lnTo>
                  <a:lnTo>
                    <a:pt x="26" y="445"/>
                  </a:lnTo>
                  <a:lnTo>
                    <a:pt x="26" y="443"/>
                  </a:lnTo>
                  <a:lnTo>
                    <a:pt x="28" y="443"/>
                  </a:lnTo>
                  <a:lnTo>
                    <a:pt x="28" y="443"/>
                  </a:lnTo>
                  <a:lnTo>
                    <a:pt x="30" y="441"/>
                  </a:lnTo>
                  <a:lnTo>
                    <a:pt x="32" y="441"/>
                  </a:lnTo>
                  <a:lnTo>
                    <a:pt x="32" y="439"/>
                  </a:lnTo>
                  <a:lnTo>
                    <a:pt x="34" y="439"/>
                  </a:lnTo>
                  <a:lnTo>
                    <a:pt x="34" y="437"/>
                  </a:lnTo>
                  <a:lnTo>
                    <a:pt x="36" y="437"/>
                  </a:lnTo>
                  <a:lnTo>
                    <a:pt x="38" y="435"/>
                  </a:lnTo>
                  <a:lnTo>
                    <a:pt x="38" y="433"/>
                  </a:lnTo>
                  <a:lnTo>
                    <a:pt x="40" y="433"/>
                  </a:lnTo>
                  <a:lnTo>
                    <a:pt x="40" y="432"/>
                  </a:lnTo>
                  <a:lnTo>
                    <a:pt x="42" y="432"/>
                  </a:lnTo>
                  <a:lnTo>
                    <a:pt x="44" y="430"/>
                  </a:lnTo>
                  <a:lnTo>
                    <a:pt x="46" y="430"/>
                  </a:lnTo>
                  <a:lnTo>
                    <a:pt x="46" y="428"/>
                  </a:lnTo>
                  <a:lnTo>
                    <a:pt x="46" y="426"/>
                  </a:lnTo>
                  <a:lnTo>
                    <a:pt x="47" y="426"/>
                  </a:lnTo>
                  <a:lnTo>
                    <a:pt x="47" y="424"/>
                  </a:lnTo>
                  <a:lnTo>
                    <a:pt x="49" y="422"/>
                  </a:lnTo>
                  <a:lnTo>
                    <a:pt x="49" y="418"/>
                  </a:lnTo>
                  <a:lnTo>
                    <a:pt x="51" y="420"/>
                  </a:lnTo>
                  <a:lnTo>
                    <a:pt x="51" y="416"/>
                  </a:lnTo>
                  <a:lnTo>
                    <a:pt x="51" y="414"/>
                  </a:lnTo>
                  <a:lnTo>
                    <a:pt x="53" y="416"/>
                  </a:lnTo>
                  <a:lnTo>
                    <a:pt x="53" y="412"/>
                  </a:lnTo>
                  <a:lnTo>
                    <a:pt x="53" y="411"/>
                  </a:lnTo>
                  <a:lnTo>
                    <a:pt x="53" y="409"/>
                  </a:lnTo>
                  <a:lnTo>
                    <a:pt x="55" y="409"/>
                  </a:lnTo>
                  <a:lnTo>
                    <a:pt x="55" y="407"/>
                  </a:lnTo>
                  <a:lnTo>
                    <a:pt x="57" y="405"/>
                  </a:lnTo>
                  <a:lnTo>
                    <a:pt x="57" y="403"/>
                  </a:lnTo>
                  <a:lnTo>
                    <a:pt x="59" y="403"/>
                  </a:lnTo>
                  <a:lnTo>
                    <a:pt x="59" y="401"/>
                  </a:lnTo>
                  <a:lnTo>
                    <a:pt x="61" y="401"/>
                  </a:lnTo>
                  <a:lnTo>
                    <a:pt x="63" y="399"/>
                  </a:lnTo>
                  <a:lnTo>
                    <a:pt x="65" y="399"/>
                  </a:lnTo>
                  <a:lnTo>
                    <a:pt x="65" y="397"/>
                  </a:lnTo>
                  <a:lnTo>
                    <a:pt x="67" y="397"/>
                  </a:lnTo>
                  <a:lnTo>
                    <a:pt x="67" y="397"/>
                  </a:lnTo>
                  <a:lnTo>
                    <a:pt x="68" y="397"/>
                  </a:lnTo>
                  <a:lnTo>
                    <a:pt x="72" y="397"/>
                  </a:lnTo>
                  <a:lnTo>
                    <a:pt x="72" y="395"/>
                  </a:lnTo>
                  <a:lnTo>
                    <a:pt x="74" y="397"/>
                  </a:lnTo>
                  <a:lnTo>
                    <a:pt x="74" y="393"/>
                  </a:lnTo>
                  <a:lnTo>
                    <a:pt x="76" y="395"/>
                  </a:lnTo>
                  <a:lnTo>
                    <a:pt x="76" y="392"/>
                  </a:lnTo>
                  <a:lnTo>
                    <a:pt x="80" y="393"/>
                  </a:lnTo>
                  <a:lnTo>
                    <a:pt x="80" y="392"/>
                  </a:lnTo>
                  <a:lnTo>
                    <a:pt x="80" y="388"/>
                  </a:lnTo>
                  <a:lnTo>
                    <a:pt x="82" y="390"/>
                  </a:lnTo>
                  <a:lnTo>
                    <a:pt x="82" y="386"/>
                  </a:lnTo>
                  <a:lnTo>
                    <a:pt x="84" y="384"/>
                  </a:lnTo>
                  <a:lnTo>
                    <a:pt x="86" y="384"/>
                  </a:lnTo>
                  <a:lnTo>
                    <a:pt x="86" y="382"/>
                  </a:lnTo>
                  <a:lnTo>
                    <a:pt x="88" y="384"/>
                  </a:lnTo>
                  <a:lnTo>
                    <a:pt x="88" y="382"/>
                  </a:lnTo>
                  <a:lnTo>
                    <a:pt x="88" y="380"/>
                  </a:lnTo>
                  <a:lnTo>
                    <a:pt x="89" y="382"/>
                  </a:lnTo>
                  <a:lnTo>
                    <a:pt x="91" y="382"/>
                  </a:lnTo>
                  <a:lnTo>
                    <a:pt x="93" y="382"/>
                  </a:lnTo>
                  <a:lnTo>
                    <a:pt x="93" y="380"/>
                  </a:lnTo>
                  <a:lnTo>
                    <a:pt x="93" y="378"/>
                  </a:lnTo>
                  <a:lnTo>
                    <a:pt x="93" y="376"/>
                  </a:lnTo>
                  <a:lnTo>
                    <a:pt x="93" y="374"/>
                  </a:lnTo>
                  <a:lnTo>
                    <a:pt x="95" y="376"/>
                  </a:lnTo>
                  <a:lnTo>
                    <a:pt x="97" y="372"/>
                  </a:lnTo>
                  <a:lnTo>
                    <a:pt x="97" y="371"/>
                  </a:lnTo>
                  <a:lnTo>
                    <a:pt x="97" y="369"/>
                  </a:lnTo>
                  <a:lnTo>
                    <a:pt x="97" y="369"/>
                  </a:lnTo>
                  <a:lnTo>
                    <a:pt x="97" y="367"/>
                  </a:lnTo>
                  <a:lnTo>
                    <a:pt x="97" y="365"/>
                  </a:lnTo>
                  <a:lnTo>
                    <a:pt x="101" y="365"/>
                  </a:lnTo>
                  <a:lnTo>
                    <a:pt x="101" y="363"/>
                  </a:lnTo>
                  <a:lnTo>
                    <a:pt x="103" y="363"/>
                  </a:lnTo>
                  <a:lnTo>
                    <a:pt x="103" y="361"/>
                  </a:lnTo>
                  <a:lnTo>
                    <a:pt x="105" y="361"/>
                  </a:lnTo>
                  <a:lnTo>
                    <a:pt x="105" y="359"/>
                  </a:lnTo>
                  <a:lnTo>
                    <a:pt x="109" y="359"/>
                  </a:lnTo>
                  <a:lnTo>
                    <a:pt x="109" y="357"/>
                  </a:lnTo>
                  <a:lnTo>
                    <a:pt x="110" y="357"/>
                  </a:lnTo>
                  <a:lnTo>
                    <a:pt x="110" y="355"/>
                  </a:lnTo>
                  <a:lnTo>
                    <a:pt x="112" y="357"/>
                  </a:lnTo>
                  <a:lnTo>
                    <a:pt x="114" y="353"/>
                  </a:lnTo>
                  <a:lnTo>
                    <a:pt x="114" y="351"/>
                  </a:lnTo>
                  <a:lnTo>
                    <a:pt x="116" y="351"/>
                  </a:lnTo>
                  <a:lnTo>
                    <a:pt x="116" y="351"/>
                  </a:lnTo>
                  <a:lnTo>
                    <a:pt x="116" y="350"/>
                  </a:lnTo>
                  <a:lnTo>
                    <a:pt x="116" y="348"/>
                  </a:lnTo>
                  <a:lnTo>
                    <a:pt x="118" y="348"/>
                  </a:lnTo>
                  <a:lnTo>
                    <a:pt x="120" y="348"/>
                  </a:lnTo>
                  <a:lnTo>
                    <a:pt x="120" y="346"/>
                  </a:lnTo>
                  <a:lnTo>
                    <a:pt x="120" y="344"/>
                  </a:lnTo>
                  <a:lnTo>
                    <a:pt x="122" y="344"/>
                  </a:lnTo>
                  <a:lnTo>
                    <a:pt x="122" y="342"/>
                  </a:lnTo>
                  <a:lnTo>
                    <a:pt x="124" y="342"/>
                  </a:lnTo>
                  <a:lnTo>
                    <a:pt x="126" y="342"/>
                  </a:lnTo>
                  <a:lnTo>
                    <a:pt x="126" y="340"/>
                  </a:lnTo>
                  <a:lnTo>
                    <a:pt x="128" y="340"/>
                  </a:lnTo>
                  <a:lnTo>
                    <a:pt x="128" y="338"/>
                  </a:lnTo>
                  <a:lnTo>
                    <a:pt x="130" y="338"/>
                  </a:lnTo>
                  <a:lnTo>
                    <a:pt x="130" y="336"/>
                  </a:lnTo>
                  <a:lnTo>
                    <a:pt x="133" y="336"/>
                  </a:lnTo>
                  <a:lnTo>
                    <a:pt x="133" y="334"/>
                  </a:lnTo>
                  <a:lnTo>
                    <a:pt x="135" y="334"/>
                  </a:lnTo>
                  <a:lnTo>
                    <a:pt x="135" y="332"/>
                  </a:lnTo>
                  <a:lnTo>
                    <a:pt x="135" y="330"/>
                  </a:lnTo>
                  <a:lnTo>
                    <a:pt x="137" y="330"/>
                  </a:lnTo>
                  <a:lnTo>
                    <a:pt x="139" y="329"/>
                  </a:lnTo>
                  <a:lnTo>
                    <a:pt x="141" y="329"/>
                  </a:lnTo>
                  <a:lnTo>
                    <a:pt x="141" y="327"/>
                  </a:lnTo>
                  <a:lnTo>
                    <a:pt x="143" y="327"/>
                  </a:lnTo>
                  <a:lnTo>
                    <a:pt x="143" y="325"/>
                  </a:lnTo>
                  <a:lnTo>
                    <a:pt x="143" y="323"/>
                  </a:lnTo>
                  <a:lnTo>
                    <a:pt x="145" y="323"/>
                  </a:lnTo>
                  <a:lnTo>
                    <a:pt x="145" y="321"/>
                  </a:lnTo>
                  <a:lnTo>
                    <a:pt x="147" y="321"/>
                  </a:lnTo>
                  <a:lnTo>
                    <a:pt x="147" y="319"/>
                  </a:lnTo>
                  <a:lnTo>
                    <a:pt x="149" y="319"/>
                  </a:lnTo>
                  <a:lnTo>
                    <a:pt x="151" y="317"/>
                  </a:lnTo>
                  <a:lnTo>
                    <a:pt x="151" y="315"/>
                  </a:lnTo>
                  <a:lnTo>
                    <a:pt x="152" y="315"/>
                  </a:lnTo>
                  <a:lnTo>
                    <a:pt x="152" y="313"/>
                  </a:lnTo>
                  <a:lnTo>
                    <a:pt x="154" y="313"/>
                  </a:lnTo>
                  <a:lnTo>
                    <a:pt x="156" y="311"/>
                  </a:lnTo>
                  <a:lnTo>
                    <a:pt x="156" y="309"/>
                  </a:lnTo>
                  <a:lnTo>
                    <a:pt x="158" y="309"/>
                  </a:lnTo>
                  <a:lnTo>
                    <a:pt x="158" y="308"/>
                  </a:lnTo>
                  <a:lnTo>
                    <a:pt x="160" y="308"/>
                  </a:lnTo>
                  <a:lnTo>
                    <a:pt x="160" y="306"/>
                  </a:lnTo>
                  <a:lnTo>
                    <a:pt x="162" y="306"/>
                  </a:lnTo>
                  <a:lnTo>
                    <a:pt x="164" y="306"/>
                  </a:lnTo>
                  <a:lnTo>
                    <a:pt x="164" y="304"/>
                  </a:lnTo>
                  <a:lnTo>
                    <a:pt x="166" y="304"/>
                  </a:lnTo>
                  <a:lnTo>
                    <a:pt x="166" y="302"/>
                  </a:lnTo>
                  <a:lnTo>
                    <a:pt x="166" y="300"/>
                  </a:lnTo>
                  <a:lnTo>
                    <a:pt x="170" y="300"/>
                  </a:lnTo>
                  <a:lnTo>
                    <a:pt x="170" y="298"/>
                  </a:lnTo>
                  <a:lnTo>
                    <a:pt x="172" y="298"/>
                  </a:lnTo>
                  <a:lnTo>
                    <a:pt x="172" y="296"/>
                  </a:lnTo>
                  <a:lnTo>
                    <a:pt x="172" y="294"/>
                  </a:lnTo>
                  <a:lnTo>
                    <a:pt x="175" y="294"/>
                  </a:lnTo>
                  <a:lnTo>
                    <a:pt x="175" y="292"/>
                  </a:lnTo>
                  <a:lnTo>
                    <a:pt x="177" y="292"/>
                  </a:lnTo>
                  <a:lnTo>
                    <a:pt x="177" y="290"/>
                  </a:lnTo>
                  <a:lnTo>
                    <a:pt x="179" y="290"/>
                  </a:lnTo>
                  <a:lnTo>
                    <a:pt x="179" y="288"/>
                  </a:lnTo>
                  <a:lnTo>
                    <a:pt x="181" y="287"/>
                  </a:lnTo>
                  <a:lnTo>
                    <a:pt x="183" y="287"/>
                  </a:lnTo>
                  <a:lnTo>
                    <a:pt x="183" y="285"/>
                  </a:lnTo>
                  <a:lnTo>
                    <a:pt x="185" y="285"/>
                  </a:lnTo>
                  <a:lnTo>
                    <a:pt x="185" y="283"/>
                  </a:lnTo>
                  <a:lnTo>
                    <a:pt x="187" y="281"/>
                  </a:lnTo>
                  <a:lnTo>
                    <a:pt x="189" y="281"/>
                  </a:lnTo>
                  <a:lnTo>
                    <a:pt x="189" y="279"/>
                  </a:lnTo>
                  <a:lnTo>
                    <a:pt x="189" y="279"/>
                  </a:lnTo>
                  <a:lnTo>
                    <a:pt x="189" y="277"/>
                  </a:lnTo>
                  <a:lnTo>
                    <a:pt x="191" y="275"/>
                  </a:lnTo>
                  <a:lnTo>
                    <a:pt x="193" y="275"/>
                  </a:lnTo>
                  <a:lnTo>
                    <a:pt x="193" y="273"/>
                  </a:lnTo>
                  <a:lnTo>
                    <a:pt x="194" y="273"/>
                  </a:lnTo>
                  <a:lnTo>
                    <a:pt x="194" y="271"/>
                  </a:lnTo>
                  <a:lnTo>
                    <a:pt x="196" y="271"/>
                  </a:lnTo>
                  <a:lnTo>
                    <a:pt x="196" y="269"/>
                  </a:lnTo>
                  <a:lnTo>
                    <a:pt x="198" y="269"/>
                  </a:lnTo>
                  <a:lnTo>
                    <a:pt x="200" y="269"/>
                  </a:lnTo>
                  <a:lnTo>
                    <a:pt x="200" y="267"/>
                  </a:lnTo>
                  <a:lnTo>
                    <a:pt x="200" y="266"/>
                  </a:lnTo>
                  <a:lnTo>
                    <a:pt x="202" y="266"/>
                  </a:lnTo>
                  <a:lnTo>
                    <a:pt x="202" y="264"/>
                  </a:lnTo>
                  <a:lnTo>
                    <a:pt x="206" y="264"/>
                  </a:lnTo>
                  <a:lnTo>
                    <a:pt x="206" y="262"/>
                  </a:lnTo>
                  <a:lnTo>
                    <a:pt x="208" y="262"/>
                  </a:lnTo>
                  <a:lnTo>
                    <a:pt x="208" y="260"/>
                  </a:lnTo>
                  <a:lnTo>
                    <a:pt x="208" y="260"/>
                  </a:lnTo>
                  <a:lnTo>
                    <a:pt x="208" y="258"/>
                  </a:lnTo>
                  <a:lnTo>
                    <a:pt x="210" y="256"/>
                  </a:lnTo>
                  <a:lnTo>
                    <a:pt x="212" y="256"/>
                  </a:lnTo>
                  <a:lnTo>
                    <a:pt x="212" y="254"/>
                  </a:lnTo>
                  <a:lnTo>
                    <a:pt x="212" y="252"/>
                  </a:lnTo>
                  <a:lnTo>
                    <a:pt x="214" y="252"/>
                  </a:lnTo>
                  <a:lnTo>
                    <a:pt x="215" y="250"/>
                  </a:lnTo>
                  <a:lnTo>
                    <a:pt x="217" y="250"/>
                  </a:lnTo>
                  <a:lnTo>
                    <a:pt x="219" y="250"/>
                  </a:lnTo>
                  <a:lnTo>
                    <a:pt x="219" y="248"/>
                  </a:lnTo>
                  <a:lnTo>
                    <a:pt x="221" y="248"/>
                  </a:lnTo>
                  <a:lnTo>
                    <a:pt x="221" y="247"/>
                  </a:lnTo>
                  <a:lnTo>
                    <a:pt x="225" y="247"/>
                  </a:lnTo>
                  <a:lnTo>
                    <a:pt x="225" y="245"/>
                  </a:lnTo>
                  <a:lnTo>
                    <a:pt x="227" y="245"/>
                  </a:lnTo>
                  <a:lnTo>
                    <a:pt x="229" y="247"/>
                  </a:lnTo>
                  <a:lnTo>
                    <a:pt x="229" y="243"/>
                  </a:lnTo>
                  <a:lnTo>
                    <a:pt x="229" y="241"/>
                  </a:lnTo>
                  <a:lnTo>
                    <a:pt x="231" y="241"/>
                  </a:lnTo>
                  <a:lnTo>
                    <a:pt x="233" y="241"/>
                  </a:lnTo>
                  <a:lnTo>
                    <a:pt x="233" y="239"/>
                  </a:lnTo>
                  <a:lnTo>
                    <a:pt x="233" y="237"/>
                  </a:lnTo>
                  <a:lnTo>
                    <a:pt x="233" y="235"/>
                  </a:lnTo>
                  <a:lnTo>
                    <a:pt x="235" y="235"/>
                  </a:lnTo>
                  <a:lnTo>
                    <a:pt x="236" y="233"/>
                  </a:lnTo>
                  <a:lnTo>
                    <a:pt x="236" y="231"/>
                  </a:lnTo>
                  <a:lnTo>
                    <a:pt x="236" y="231"/>
                  </a:lnTo>
                  <a:lnTo>
                    <a:pt x="238" y="231"/>
                  </a:lnTo>
                  <a:lnTo>
                    <a:pt x="238" y="229"/>
                  </a:lnTo>
                  <a:lnTo>
                    <a:pt x="240" y="229"/>
                  </a:lnTo>
                  <a:lnTo>
                    <a:pt x="244" y="231"/>
                  </a:lnTo>
                  <a:lnTo>
                    <a:pt x="244" y="227"/>
                  </a:lnTo>
                  <a:lnTo>
                    <a:pt x="244" y="226"/>
                  </a:lnTo>
                  <a:lnTo>
                    <a:pt x="246" y="227"/>
                  </a:lnTo>
                  <a:lnTo>
                    <a:pt x="246" y="226"/>
                  </a:lnTo>
                  <a:lnTo>
                    <a:pt x="246" y="224"/>
                  </a:lnTo>
                  <a:lnTo>
                    <a:pt x="248" y="226"/>
                  </a:lnTo>
                  <a:lnTo>
                    <a:pt x="248" y="224"/>
                  </a:lnTo>
                  <a:lnTo>
                    <a:pt x="250" y="222"/>
                  </a:lnTo>
                  <a:lnTo>
                    <a:pt x="250" y="224"/>
                  </a:lnTo>
                  <a:lnTo>
                    <a:pt x="252" y="224"/>
                  </a:lnTo>
                  <a:lnTo>
                    <a:pt x="252" y="222"/>
                  </a:lnTo>
                  <a:lnTo>
                    <a:pt x="254" y="222"/>
                  </a:lnTo>
                  <a:lnTo>
                    <a:pt x="254" y="220"/>
                  </a:lnTo>
                  <a:lnTo>
                    <a:pt x="256" y="220"/>
                  </a:lnTo>
                  <a:lnTo>
                    <a:pt x="257" y="218"/>
                  </a:lnTo>
                  <a:lnTo>
                    <a:pt x="259" y="218"/>
                  </a:lnTo>
                  <a:lnTo>
                    <a:pt x="259" y="216"/>
                  </a:lnTo>
                  <a:lnTo>
                    <a:pt x="261" y="216"/>
                  </a:lnTo>
                  <a:lnTo>
                    <a:pt x="261" y="214"/>
                  </a:lnTo>
                  <a:lnTo>
                    <a:pt x="265" y="214"/>
                  </a:lnTo>
                  <a:lnTo>
                    <a:pt x="265" y="214"/>
                  </a:lnTo>
                  <a:lnTo>
                    <a:pt x="267" y="214"/>
                  </a:lnTo>
                  <a:lnTo>
                    <a:pt x="267" y="212"/>
                  </a:lnTo>
                  <a:lnTo>
                    <a:pt x="269" y="212"/>
                  </a:lnTo>
                  <a:lnTo>
                    <a:pt x="269" y="210"/>
                  </a:lnTo>
                  <a:lnTo>
                    <a:pt x="273" y="210"/>
                  </a:lnTo>
                  <a:lnTo>
                    <a:pt x="273" y="208"/>
                  </a:lnTo>
                  <a:lnTo>
                    <a:pt x="275" y="208"/>
                  </a:lnTo>
                  <a:lnTo>
                    <a:pt x="275" y="206"/>
                  </a:lnTo>
                  <a:lnTo>
                    <a:pt x="275" y="205"/>
                  </a:lnTo>
                  <a:lnTo>
                    <a:pt x="277" y="205"/>
                  </a:lnTo>
                  <a:lnTo>
                    <a:pt x="278" y="203"/>
                  </a:lnTo>
                  <a:lnTo>
                    <a:pt x="280" y="203"/>
                  </a:lnTo>
                  <a:lnTo>
                    <a:pt x="280" y="201"/>
                  </a:lnTo>
                  <a:lnTo>
                    <a:pt x="280" y="199"/>
                  </a:lnTo>
                  <a:lnTo>
                    <a:pt x="282" y="199"/>
                  </a:lnTo>
                  <a:lnTo>
                    <a:pt x="282" y="197"/>
                  </a:lnTo>
                  <a:lnTo>
                    <a:pt x="284" y="197"/>
                  </a:lnTo>
                  <a:lnTo>
                    <a:pt x="284" y="195"/>
                  </a:lnTo>
                  <a:lnTo>
                    <a:pt x="284" y="193"/>
                  </a:lnTo>
                  <a:lnTo>
                    <a:pt x="286" y="193"/>
                  </a:lnTo>
                  <a:lnTo>
                    <a:pt x="286" y="191"/>
                  </a:lnTo>
                  <a:lnTo>
                    <a:pt x="288" y="191"/>
                  </a:lnTo>
                  <a:lnTo>
                    <a:pt x="290" y="191"/>
                  </a:lnTo>
                  <a:lnTo>
                    <a:pt x="290" y="189"/>
                  </a:lnTo>
                  <a:lnTo>
                    <a:pt x="290" y="187"/>
                  </a:lnTo>
                  <a:lnTo>
                    <a:pt x="292" y="187"/>
                  </a:lnTo>
                  <a:lnTo>
                    <a:pt x="294" y="187"/>
                  </a:lnTo>
                  <a:lnTo>
                    <a:pt x="294" y="185"/>
                  </a:lnTo>
                  <a:lnTo>
                    <a:pt x="296" y="185"/>
                  </a:lnTo>
                  <a:lnTo>
                    <a:pt x="298" y="185"/>
                  </a:lnTo>
                  <a:lnTo>
                    <a:pt x="298" y="184"/>
                  </a:lnTo>
                  <a:lnTo>
                    <a:pt x="299" y="184"/>
                  </a:lnTo>
                  <a:lnTo>
                    <a:pt x="299" y="182"/>
                  </a:lnTo>
                  <a:lnTo>
                    <a:pt x="301" y="182"/>
                  </a:lnTo>
                  <a:lnTo>
                    <a:pt x="303" y="180"/>
                  </a:lnTo>
                  <a:lnTo>
                    <a:pt x="305" y="180"/>
                  </a:lnTo>
                  <a:lnTo>
                    <a:pt x="305" y="178"/>
                  </a:lnTo>
                  <a:lnTo>
                    <a:pt x="307" y="180"/>
                  </a:lnTo>
                  <a:lnTo>
                    <a:pt x="307" y="176"/>
                  </a:lnTo>
                  <a:lnTo>
                    <a:pt x="309" y="178"/>
                  </a:lnTo>
                  <a:lnTo>
                    <a:pt x="311" y="174"/>
                  </a:lnTo>
                  <a:lnTo>
                    <a:pt x="313" y="176"/>
                  </a:lnTo>
                  <a:lnTo>
                    <a:pt x="313" y="174"/>
                  </a:lnTo>
                  <a:lnTo>
                    <a:pt x="315" y="174"/>
                  </a:lnTo>
                  <a:lnTo>
                    <a:pt x="317" y="174"/>
                  </a:lnTo>
                  <a:lnTo>
                    <a:pt x="317" y="172"/>
                  </a:lnTo>
                  <a:lnTo>
                    <a:pt x="320" y="172"/>
                  </a:lnTo>
                  <a:lnTo>
                    <a:pt x="320" y="170"/>
                  </a:lnTo>
                  <a:lnTo>
                    <a:pt x="322" y="170"/>
                  </a:lnTo>
                  <a:lnTo>
                    <a:pt x="322" y="168"/>
                  </a:lnTo>
                  <a:lnTo>
                    <a:pt x="324" y="168"/>
                  </a:lnTo>
                  <a:lnTo>
                    <a:pt x="324" y="168"/>
                  </a:lnTo>
                  <a:lnTo>
                    <a:pt x="328" y="168"/>
                  </a:lnTo>
                  <a:lnTo>
                    <a:pt x="328" y="166"/>
                  </a:lnTo>
                  <a:lnTo>
                    <a:pt x="328" y="166"/>
                  </a:lnTo>
                  <a:lnTo>
                    <a:pt x="330" y="166"/>
                  </a:lnTo>
                  <a:lnTo>
                    <a:pt x="330" y="164"/>
                  </a:lnTo>
                  <a:lnTo>
                    <a:pt x="332" y="164"/>
                  </a:lnTo>
                  <a:lnTo>
                    <a:pt x="334" y="163"/>
                  </a:lnTo>
                  <a:lnTo>
                    <a:pt x="336" y="164"/>
                  </a:lnTo>
                  <a:lnTo>
                    <a:pt x="336" y="161"/>
                  </a:lnTo>
                  <a:lnTo>
                    <a:pt x="338" y="163"/>
                  </a:lnTo>
                  <a:lnTo>
                    <a:pt x="338" y="159"/>
                  </a:lnTo>
                  <a:lnTo>
                    <a:pt x="340" y="157"/>
                  </a:lnTo>
                  <a:lnTo>
                    <a:pt x="341" y="159"/>
                  </a:lnTo>
                  <a:lnTo>
                    <a:pt x="341" y="155"/>
                  </a:lnTo>
                  <a:lnTo>
                    <a:pt x="341" y="153"/>
                  </a:lnTo>
                  <a:lnTo>
                    <a:pt x="341" y="151"/>
                  </a:lnTo>
                  <a:lnTo>
                    <a:pt x="343" y="151"/>
                  </a:lnTo>
                  <a:lnTo>
                    <a:pt x="345" y="149"/>
                  </a:lnTo>
                  <a:lnTo>
                    <a:pt x="347" y="149"/>
                  </a:lnTo>
                  <a:lnTo>
                    <a:pt x="347" y="147"/>
                  </a:lnTo>
                  <a:lnTo>
                    <a:pt x="347" y="145"/>
                  </a:lnTo>
                  <a:lnTo>
                    <a:pt x="349" y="145"/>
                  </a:lnTo>
                  <a:lnTo>
                    <a:pt x="351" y="143"/>
                  </a:lnTo>
                  <a:lnTo>
                    <a:pt x="353" y="143"/>
                  </a:lnTo>
                  <a:lnTo>
                    <a:pt x="355" y="145"/>
                  </a:lnTo>
                  <a:lnTo>
                    <a:pt x="355" y="142"/>
                  </a:lnTo>
                  <a:lnTo>
                    <a:pt x="357" y="143"/>
                  </a:lnTo>
                  <a:lnTo>
                    <a:pt x="357" y="140"/>
                  </a:lnTo>
                  <a:lnTo>
                    <a:pt x="359" y="142"/>
                  </a:lnTo>
                  <a:lnTo>
                    <a:pt x="361" y="140"/>
                  </a:lnTo>
                  <a:lnTo>
                    <a:pt x="362" y="140"/>
                  </a:lnTo>
                  <a:lnTo>
                    <a:pt x="362" y="138"/>
                  </a:lnTo>
                  <a:lnTo>
                    <a:pt x="364" y="138"/>
                  </a:lnTo>
                  <a:lnTo>
                    <a:pt x="366" y="138"/>
                  </a:lnTo>
                  <a:lnTo>
                    <a:pt x="368" y="136"/>
                  </a:lnTo>
                  <a:lnTo>
                    <a:pt x="370" y="136"/>
                  </a:lnTo>
                  <a:lnTo>
                    <a:pt x="370" y="134"/>
                  </a:lnTo>
                  <a:lnTo>
                    <a:pt x="370" y="132"/>
                  </a:lnTo>
                  <a:lnTo>
                    <a:pt x="372" y="132"/>
                  </a:lnTo>
                  <a:lnTo>
                    <a:pt x="372" y="130"/>
                  </a:lnTo>
                  <a:lnTo>
                    <a:pt x="374" y="128"/>
                  </a:lnTo>
                  <a:lnTo>
                    <a:pt x="374" y="126"/>
                  </a:lnTo>
                  <a:lnTo>
                    <a:pt x="374" y="122"/>
                  </a:lnTo>
                  <a:lnTo>
                    <a:pt x="374" y="124"/>
                  </a:lnTo>
                  <a:lnTo>
                    <a:pt x="374" y="122"/>
                  </a:lnTo>
                  <a:lnTo>
                    <a:pt x="376" y="121"/>
                  </a:lnTo>
                  <a:lnTo>
                    <a:pt x="376" y="119"/>
                  </a:lnTo>
                  <a:lnTo>
                    <a:pt x="378" y="119"/>
                  </a:lnTo>
                  <a:lnTo>
                    <a:pt x="378" y="117"/>
                  </a:lnTo>
                  <a:lnTo>
                    <a:pt x="378" y="115"/>
                  </a:lnTo>
                  <a:lnTo>
                    <a:pt x="380" y="115"/>
                  </a:lnTo>
                  <a:lnTo>
                    <a:pt x="382" y="113"/>
                  </a:lnTo>
                  <a:lnTo>
                    <a:pt x="383" y="113"/>
                  </a:lnTo>
                  <a:lnTo>
                    <a:pt x="383" y="111"/>
                  </a:lnTo>
                  <a:lnTo>
                    <a:pt x="385" y="111"/>
                  </a:lnTo>
                  <a:lnTo>
                    <a:pt x="385" y="109"/>
                  </a:lnTo>
                  <a:lnTo>
                    <a:pt x="389" y="109"/>
                  </a:lnTo>
                  <a:lnTo>
                    <a:pt x="391" y="111"/>
                  </a:lnTo>
                  <a:lnTo>
                    <a:pt x="391" y="109"/>
                  </a:lnTo>
                  <a:lnTo>
                    <a:pt x="391" y="107"/>
                  </a:lnTo>
                  <a:lnTo>
                    <a:pt x="391" y="105"/>
                  </a:lnTo>
                  <a:lnTo>
                    <a:pt x="393" y="105"/>
                  </a:lnTo>
                  <a:lnTo>
                    <a:pt x="393" y="107"/>
                  </a:lnTo>
                  <a:lnTo>
                    <a:pt x="393" y="105"/>
                  </a:lnTo>
                  <a:lnTo>
                    <a:pt x="393" y="103"/>
                  </a:lnTo>
                  <a:lnTo>
                    <a:pt x="397" y="105"/>
                  </a:lnTo>
                  <a:lnTo>
                    <a:pt x="397" y="101"/>
                  </a:lnTo>
                  <a:lnTo>
                    <a:pt x="399" y="103"/>
                  </a:lnTo>
                  <a:lnTo>
                    <a:pt x="401" y="103"/>
                  </a:lnTo>
                  <a:lnTo>
                    <a:pt x="403" y="103"/>
                  </a:lnTo>
                  <a:lnTo>
                    <a:pt x="403" y="101"/>
                  </a:lnTo>
                  <a:lnTo>
                    <a:pt x="406" y="101"/>
                  </a:lnTo>
                  <a:lnTo>
                    <a:pt x="408" y="101"/>
                  </a:lnTo>
                  <a:lnTo>
                    <a:pt x="410" y="103"/>
                  </a:lnTo>
                  <a:lnTo>
                    <a:pt x="410" y="100"/>
                  </a:lnTo>
                  <a:lnTo>
                    <a:pt x="412" y="101"/>
                  </a:lnTo>
                  <a:lnTo>
                    <a:pt x="414" y="101"/>
                  </a:lnTo>
                  <a:lnTo>
                    <a:pt x="416" y="101"/>
                  </a:lnTo>
                  <a:lnTo>
                    <a:pt x="420" y="101"/>
                  </a:lnTo>
                  <a:lnTo>
                    <a:pt x="420" y="101"/>
                  </a:lnTo>
                  <a:lnTo>
                    <a:pt x="422" y="103"/>
                  </a:lnTo>
                  <a:lnTo>
                    <a:pt x="424" y="103"/>
                  </a:lnTo>
                  <a:lnTo>
                    <a:pt x="424" y="105"/>
                  </a:lnTo>
                  <a:lnTo>
                    <a:pt x="425" y="105"/>
                  </a:lnTo>
                  <a:lnTo>
                    <a:pt x="427" y="105"/>
                  </a:lnTo>
                  <a:lnTo>
                    <a:pt x="429" y="107"/>
                  </a:lnTo>
                  <a:lnTo>
                    <a:pt x="431" y="107"/>
                  </a:lnTo>
                  <a:lnTo>
                    <a:pt x="435" y="107"/>
                  </a:lnTo>
                  <a:lnTo>
                    <a:pt x="437" y="107"/>
                  </a:lnTo>
                  <a:lnTo>
                    <a:pt x="439" y="109"/>
                  </a:lnTo>
                  <a:lnTo>
                    <a:pt x="441" y="109"/>
                  </a:lnTo>
                  <a:lnTo>
                    <a:pt x="443" y="109"/>
                  </a:lnTo>
                  <a:lnTo>
                    <a:pt x="445" y="109"/>
                  </a:lnTo>
                  <a:lnTo>
                    <a:pt x="446" y="109"/>
                  </a:lnTo>
                  <a:lnTo>
                    <a:pt x="450" y="111"/>
                  </a:lnTo>
                  <a:lnTo>
                    <a:pt x="450" y="107"/>
                  </a:lnTo>
                  <a:lnTo>
                    <a:pt x="452" y="109"/>
                  </a:lnTo>
                  <a:lnTo>
                    <a:pt x="454" y="109"/>
                  </a:lnTo>
                  <a:lnTo>
                    <a:pt x="456" y="109"/>
                  </a:lnTo>
                  <a:lnTo>
                    <a:pt x="456" y="107"/>
                  </a:lnTo>
                  <a:lnTo>
                    <a:pt x="458" y="107"/>
                  </a:lnTo>
                  <a:lnTo>
                    <a:pt x="462" y="107"/>
                  </a:lnTo>
                  <a:lnTo>
                    <a:pt x="462" y="105"/>
                  </a:lnTo>
                  <a:lnTo>
                    <a:pt x="464" y="105"/>
                  </a:lnTo>
                  <a:lnTo>
                    <a:pt x="466" y="107"/>
                  </a:lnTo>
                  <a:lnTo>
                    <a:pt x="466" y="105"/>
                  </a:lnTo>
                  <a:lnTo>
                    <a:pt x="466" y="103"/>
                  </a:lnTo>
                  <a:lnTo>
                    <a:pt x="466" y="105"/>
                  </a:lnTo>
                  <a:lnTo>
                    <a:pt x="468" y="105"/>
                  </a:lnTo>
                  <a:lnTo>
                    <a:pt x="469" y="105"/>
                  </a:lnTo>
                  <a:lnTo>
                    <a:pt x="469" y="103"/>
                  </a:lnTo>
                  <a:lnTo>
                    <a:pt x="471" y="103"/>
                  </a:lnTo>
                  <a:lnTo>
                    <a:pt x="471" y="101"/>
                  </a:lnTo>
                  <a:lnTo>
                    <a:pt x="473" y="101"/>
                  </a:lnTo>
                  <a:lnTo>
                    <a:pt x="475" y="101"/>
                  </a:lnTo>
                  <a:lnTo>
                    <a:pt x="477" y="100"/>
                  </a:lnTo>
                  <a:lnTo>
                    <a:pt x="479" y="100"/>
                  </a:lnTo>
                  <a:lnTo>
                    <a:pt x="479" y="98"/>
                  </a:lnTo>
                  <a:lnTo>
                    <a:pt x="481" y="98"/>
                  </a:lnTo>
                  <a:lnTo>
                    <a:pt x="481" y="96"/>
                  </a:lnTo>
                  <a:lnTo>
                    <a:pt x="483" y="94"/>
                  </a:lnTo>
                  <a:lnTo>
                    <a:pt x="485" y="94"/>
                  </a:lnTo>
                  <a:lnTo>
                    <a:pt x="485" y="92"/>
                  </a:lnTo>
                  <a:lnTo>
                    <a:pt x="487" y="92"/>
                  </a:lnTo>
                  <a:lnTo>
                    <a:pt x="487" y="90"/>
                  </a:lnTo>
                  <a:lnTo>
                    <a:pt x="487" y="88"/>
                  </a:lnTo>
                  <a:lnTo>
                    <a:pt x="489" y="86"/>
                  </a:lnTo>
                  <a:lnTo>
                    <a:pt x="489" y="84"/>
                  </a:lnTo>
                  <a:lnTo>
                    <a:pt x="489" y="82"/>
                  </a:lnTo>
                  <a:lnTo>
                    <a:pt x="490" y="82"/>
                  </a:lnTo>
                  <a:lnTo>
                    <a:pt x="490" y="81"/>
                  </a:lnTo>
                  <a:lnTo>
                    <a:pt x="492" y="77"/>
                  </a:lnTo>
                  <a:lnTo>
                    <a:pt x="492" y="77"/>
                  </a:lnTo>
                  <a:lnTo>
                    <a:pt x="492" y="75"/>
                  </a:lnTo>
                  <a:lnTo>
                    <a:pt x="492" y="73"/>
                  </a:lnTo>
                  <a:lnTo>
                    <a:pt x="492" y="71"/>
                  </a:lnTo>
                  <a:lnTo>
                    <a:pt x="494" y="69"/>
                  </a:lnTo>
                  <a:lnTo>
                    <a:pt x="494" y="67"/>
                  </a:lnTo>
                  <a:lnTo>
                    <a:pt x="494" y="65"/>
                  </a:lnTo>
                  <a:lnTo>
                    <a:pt x="494" y="63"/>
                  </a:lnTo>
                  <a:lnTo>
                    <a:pt x="494" y="61"/>
                  </a:lnTo>
                  <a:lnTo>
                    <a:pt x="494" y="60"/>
                  </a:lnTo>
                  <a:lnTo>
                    <a:pt x="496" y="60"/>
                  </a:lnTo>
                  <a:lnTo>
                    <a:pt x="498" y="60"/>
                  </a:lnTo>
                  <a:lnTo>
                    <a:pt x="498" y="58"/>
                  </a:lnTo>
                  <a:lnTo>
                    <a:pt x="498" y="56"/>
                  </a:lnTo>
                  <a:lnTo>
                    <a:pt x="498" y="54"/>
                  </a:lnTo>
                  <a:lnTo>
                    <a:pt x="498" y="52"/>
                  </a:lnTo>
                  <a:lnTo>
                    <a:pt x="500" y="50"/>
                  </a:lnTo>
                  <a:lnTo>
                    <a:pt x="500" y="46"/>
                  </a:lnTo>
                  <a:lnTo>
                    <a:pt x="500" y="44"/>
                  </a:lnTo>
                  <a:lnTo>
                    <a:pt x="502" y="46"/>
                  </a:lnTo>
                  <a:lnTo>
                    <a:pt x="502" y="44"/>
                  </a:lnTo>
                  <a:lnTo>
                    <a:pt x="502" y="42"/>
                  </a:lnTo>
                  <a:lnTo>
                    <a:pt x="504" y="40"/>
                  </a:lnTo>
                  <a:lnTo>
                    <a:pt x="504" y="39"/>
                  </a:lnTo>
                  <a:lnTo>
                    <a:pt x="504" y="37"/>
                  </a:lnTo>
                  <a:lnTo>
                    <a:pt x="504" y="35"/>
                  </a:lnTo>
                  <a:lnTo>
                    <a:pt x="504" y="33"/>
                  </a:lnTo>
                  <a:lnTo>
                    <a:pt x="506" y="31"/>
                  </a:lnTo>
                  <a:lnTo>
                    <a:pt x="506" y="29"/>
                  </a:lnTo>
                  <a:lnTo>
                    <a:pt x="508" y="31"/>
                  </a:lnTo>
                  <a:lnTo>
                    <a:pt x="508" y="27"/>
                  </a:lnTo>
                  <a:lnTo>
                    <a:pt x="508" y="25"/>
                  </a:lnTo>
                  <a:lnTo>
                    <a:pt x="510" y="23"/>
                  </a:lnTo>
                  <a:lnTo>
                    <a:pt x="510" y="21"/>
                  </a:lnTo>
                  <a:lnTo>
                    <a:pt x="510" y="19"/>
                  </a:lnTo>
                  <a:lnTo>
                    <a:pt x="510" y="18"/>
                  </a:lnTo>
                  <a:lnTo>
                    <a:pt x="510" y="16"/>
                  </a:lnTo>
                  <a:lnTo>
                    <a:pt x="511" y="16"/>
                  </a:lnTo>
                  <a:lnTo>
                    <a:pt x="511" y="16"/>
                  </a:lnTo>
                  <a:lnTo>
                    <a:pt x="511" y="14"/>
                  </a:lnTo>
                  <a:lnTo>
                    <a:pt x="511" y="12"/>
                  </a:lnTo>
                  <a:lnTo>
                    <a:pt x="511" y="10"/>
                  </a:lnTo>
                  <a:lnTo>
                    <a:pt x="510" y="10"/>
                  </a:lnTo>
                  <a:lnTo>
                    <a:pt x="508" y="10"/>
                  </a:lnTo>
                  <a:lnTo>
                    <a:pt x="508" y="8"/>
                  </a:lnTo>
                  <a:lnTo>
                    <a:pt x="508" y="6"/>
                  </a:lnTo>
                  <a:lnTo>
                    <a:pt x="510" y="6"/>
                  </a:lnTo>
                  <a:lnTo>
                    <a:pt x="510" y="4"/>
                  </a:lnTo>
                  <a:lnTo>
                    <a:pt x="511" y="4"/>
                  </a:lnTo>
                  <a:lnTo>
                    <a:pt x="511" y="2"/>
                  </a:lnTo>
                  <a:lnTo>
                    <a:pt x="513" y="2"/>
                  </a:lnTo>
                  <a:lnTo>
                    <a:pt x="519" y="2"/>
                  </a:lnTo>
                  <a:lnTo>
                    <a:pt x="525" y="0"/>
                  </a:lnTo>
                  <a:lnTo>
                    <a:pt x="527" y="0"/>
                  </a:lnTo>
                  <a:lnTo>
                    <a:pt x="532" y="0"/>
                  </a:lnTo>
                  <a:lnTo>
                    <a:pt x="536" y="2"/>
                  </a:lnTo>
                  <a:lnTo>
                    <a:pt x="536" y="6"/>
                  </a:lnTo>
                  <a:lnTo>
                    <a:pt x="534" y="8"/>
                  </a:lnTo>
                  <a:lnTo>
                    <a:pt x="534" y="12"/>
                  </a:lnTo>
                  <a:lnTo>
                    <a:pt x="538" y="14"/>
                  </a:lnTo>
                  <a:lnTo>
                    <a:pt x="544" y="18"/>
                  </a:lnTo>
                  <a:lnTo>
                    <a:pt x="544" y="18"/>
                  </a:lnTo>
                  <a:close/>
                </a:path>
              </a:pathLst>
            </a:custGeom>
            <a:solidFill>
              <a:schemeClr val="bg2"/>
            </a:solid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uk-UA"/>
            </a:p>
          </p:txBody>
        </p:sp>
        <p:sp>
          <p:nvSpPr>
            <p:cNvPr id="61" name="Freeform 18">
              <a:extLst>
                <a:ext uri="{FF2B5EF4-FFF2-40B4-BE49-F238E27FC236}">
                  <a16:creationId xmlns:a16="http://schemas.microsoft.com/office/drawing/2014/main" id="{CA9DAE80-2B8E-DC67-1740-E10FD2CB6510}"/>
                </a:ext>
              </a:extLst>
            </p:cNvPr>
            <p:cNvSpPr>
              <a:spLocks/>
            </p:cNvSpPr>
            <p:nvPr/>
          </p:nvSpPr>
          <p:spPr bwMode="auto">
            <a:xfrm>
              <a:off x="1268" y="977"/>
              <a:ext cx="467" cy="382"/>
            </a:xfrm>
            <a:custGeom>
              <a:avLst/>
              <a:gdLst>
                <a:gd name="T0" fmla="*/ 327 w 936"/>
                <a:gd name="T1" fmla="*/ 30 h 763"/>
                <a:gd name="T2" fmla="*/ 377 w 936"/>
                <a:gd name="T3" fmla="*/ 57 h 763"/>
                <a:gd name="T4" fmla="*/ 413 w 936"/>
                <a:gd name="T5" fmla="*/ 76 h 763"/>
                <a:gd name="T6" fmla="*/ 438 w 936"/>
                <a:gd name="T7" fmla="*/ 67 h 763"/>
                <a:gd name="T8" fmla="*/ 495 w 936"/>
                <a:gd name="T9" fmla="*/ 72 h 763"/>
                <a:gd name="T10" fmla="*/ 482 w 936"/>
                <a:gd name="T11" fmla="*/ 116 h 763"/>
                <a:gd name="T12" fmla="*/ 518 w 936"/>
                <a:gd name="T13" fmla="*/ 152 h 763"/>
                <a:gd name="T14" fmla="*/ 506 w 936"/>
                <a:gd name="T15" fmla="*/ 208 h 763"/>
                <a:gd name="T16" fmla="*/ 573 w 936"/>
                <a:gd name="T17" fmla="*/ 202 h 763"/>
                <a:gd name="T18" fmla="*/ 629 w 936"/>
                <a:gd name="T19" fmla="*/ 229 h 763"/>
                <a:gd name="T20" fmla="*/ 688 w 936"/>
                <a:gd name="T21" fmla="*/ 208 h 763"/>
                <a:gd name="T22" fmla="*/ 768 w 936"/>
                <a:gd name="T23" fmla="*/ 202 h 763"/>
                <a:gd name="T24" fmla="*/ 795 w 936"/>
                <a:gd name="T25" fmla="*/ 147 h 763"/>
                <a:gd name="T26" fmla="*/ 842 w 936"/>
                <a:gd name="T27" fmla="*/ 130 h 763"/>
                <a:gd name="T28" fmla="*/ 881 w 936"/>
                <a:gd name="T29" fmla="*/ 109 h 763"/>
                <a:gd name="T30" fmla="*/ 909 w 936"/>
                <a:gd name="T31" fmla="*/ 166 h 763"/>
                <a:gd name="T32" fmla="*/ 894 w 936"/>
                <a:gd name="T33" fmla="*/ 227 h 763"/>
                <a:gd name="T34" fmla="*/ 875 w 936"/>
                <a:gd name="T35" fmla="*/ 286 h 763"/>
                <a:gd name="T36" fmla="*/ 907 w 936"/>
                <a:gd name="T37" fmla="*/ 332 h 763"/>
                <a:gd name="T38" fmla="*/ 905 w 936"/>
                <a:gd name="T39" fmla="*/ 401 h 763"/>
                <a:gd name="T40" fmla="*/ 905 w 936"/>
                <a:gd name="T41" fmla="*/ 412 h 763"/>
                <a:gd name="T42" fmla="*/ 934 w 936"/>
                <a:gd name="T43" fmla="*/ 475 h 763"/>
                <a:gd name="T44" fmla="*/ 896 w 936"/>
                <a:gd name="T45" fmla="*/ 505 h 763"/>
                <a:gd name="T46" fmla="*/ 854 w 936"/>
                <a:gd name="T47" fmla="*/ 540 h 763"/>
                <a:gd name="T48" fmla="*/ 873 w 936"/>
                <a:gd name="T49" fmla="*/ 595 h 763"/>
                <a:gd name="T50" fmla="*/ 863 w 936"/>
                <a:gd name="T51" fmla="*/ 637 h 763"/>
                <a:gd name="T52" fmla="*/ 871 w 936"/>
                <a:gd name="T53" fmla="*/ 658 h 763"/>
                <a:gd name="T54" fmla="*/ 776 w 936"/>
                <a:gd name="T55" fmla="*/ 662 h 763"/>
                <a:gd name="T56" fmla="*/ 732 w 936"/>
                <a:gd name="T57" fmla="*/ 666 h 763"/>
                <a:gd name="T58" fmla="*/ 680 w 936"/>
                <a:gd name="T59" fmla="*/ 681 h 763"/>
                <a:gd name="T60" fmla="*/ 630 w 936"/>
                <a:gd name="T61" fmla="*/ 683 h 763"/>
                <a:gd name="T62" fmla="*/ 588 w 936"/>
                <a:gd name="T63" fmla="*/ 715 h 763"/>
                <a:gd name="T64" fmla="*/ 541 w 936"/>
                <a:gd name="T65" fmla="*/ 704 h 763"/>
                <a:gd name="T66" fmla="*/ 548 w 936"/>
                <a:gd name="T67" fmla="*/ 650 h 763"/>
                <a:gd name="T68" fmla="*/ 524 w 936"/>
                <a:gd name="T69" fmla="*/ 738 h 763"/>
                <a:gd name="T70" fmla="*/ 440 w 936"/>
                <a:gd name="T71" fmla="*/ 744 h 763"/>
                <a:gd name="T72" fmla="*/ 378 w 936"/>
                <a:gd name="T73" fmla="*/ 746 h 763"/>
                <a:gd name="T74" fmla="*/ 432 w 936"/>
                <a:gd name="T75" fmla="*/ 673 h 763"/>
                <a:gd name="T76" fmla="*/ 407 w 936"/>
                <a:gd name="T77" fmla="*/ 691 h 763"/>
                <a:gd name="T78" fmla="*/ 392 w 936"/>
                <a:gd name="T79" fmla="*/ 702 h 763"/>
                <a:gd name="T80" fmla="*/ 359 w 936"/>
                <a:gd name="T81" fmla="*/ 752 h 763"/>
                <a:gd name="T82" fmla="*/ 298 w 936"/>
                <a:gd name="T83" fmla="*/ 717 h 763"/>
                <a:gd name="T84" fmla="*/ 249 w 936"/>
                <a:gd name="T85" fmla="*/ 614 h 763"/>
                <a:gd name="T86" fmla="*/ 298 w 936"/>
                <a:gd name="T87" fmla="*/ 589 h 763"/>
                <a:gd name="T88" fmla="*/ 336 w 936"/>
                <a:gd name="T89" fmla="*/ 547 h 763"/>
                <a:gd name="T90" fmla="*/ 281 w 936"/>
                <a:gd name="T91" fmla="*/ 507 h 763"/>
                <a:gd name="T92" fmla="*/ 294 w 936"/>
                <a:gd name="T93" fmla="*/ 458 h 763"/>
                <a:gd name="T94" fmla="*/ 214 w 936"/>
                <a:gd name="T95" fmla="*/ 442 h 763"/>
                <a:gd name="T96" fmla="*/ 199 w 936"/>
                <a:gd name="T97" fmla="*/ 399 h 763"/>
                <a:gd name="T98" fmla="*/ 191 w 936"/>
                <a:gd name="T99" fmla="*/ 351 h 763"/>
                <a:gd name="T100" fmla="*/ 176 w 936"/>
                <a:gd name="T101" fmla="*/ 309 h 763"/>
                <a:gd name="T102" fmla="*/ 167 w 936"/>
                <a:gd name="T103" fmla="*/ 267 h 763"/>
                <a:gd name="T104" fmla="*/ 125 w 936"/>
                <a:gd name="T105" fmla="*/ 286 h 763"/>
                <a:gd name="T106" fmla="*/ 77 w 936"/>
                <a:gd name="T107" fmla="*/ 273 h 763"/>
                <a:gd name="T108" fmla="*/ 46 w 936"/>
                <a:gd name="T109" fmla="*/ 208 h 763"/>
                <a:gd name="T110" fmla="*/ 21 w 936"/>
                <a:gd name="T111" fmla="*/ 168 h 763"/>
                <a:gd name="T112" fmla="*/ 4 w 936"/>
                <a:gd name="T113" fmla="*/ 88 h 763"/>
                <a:gd name="T114" fmla="*/ 20 w 936"/>
                <a:gd name="T115" fmla="*/ 53 h 763"/>
                <a:gd name="T116" fmla="*/ 54 w 936"/>
                <a:gd name="T117" fmla="*/ 15 h 763"/>
                <a:gd name="T118" fmla="*/ 111 w 936"/>
                <a:gd name="T119" fmla="*/ 25 h 763"/>
                <a:gd name="T120" fmla="*/ 170 w 936"/>
                <a:gd name="T121" fmla="*/ 15 h 763"/>
                <a:gd name="T122" fmla="*/ 230 w 936"/>
                <a:gd name="T123" fmla="*/ 27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36" h="763">
                  <a:moveTo>
                    <a:pt x="275" y="2"/>
                  </a:moveTo>
                  <a:lnTo>
                    <a:pt x="275" y="7"/>
                  </a:lnTo>
                  <a:lnTo>
                    <a:pt x="281" y="7"/>
                  </a:lnTo>
                  <a:lnTo>
                    <a:pt x="281" y="7"/>
                  </a:lnTo>
                  <a:lnTo>
                    <a:pt x="285" y="7"/>
                  </a:lnTo>
                  <a:lnTo>
                    <a:pt x="285" y="4"/>
                  </a:lnTo>
                  <a:lnTo>
                    <a:pt x="296" y="6"/>
                  </a:lnTo>
                  <a:lnTo>
                    <a:pt x="298" y="6"/>
                  </a:lnTo>
                  <a:lnTo>
                    <a:pt x="302" y="7"/>
                  </a:lnTo>
                  <a:lnTo>
                    <a:pt x="304" y="11"/>
                  </a:lnTo>
                  <a:lnTo>
                    <a:pt x="308" y="13"/>
                  </a:lnTo>
                  <a:lnTo>
                    <a:pt x="310" y="17"/>
                  </a:lnTo>
                  <a:lnTo>
                    <a:pt x="310" y="23"/>
                  </a:lnTo>
                  <a:lnTo>
                    <a:pt x="314" y="27"/>
                  </a:lnTo>
                  <a:lnTo>
                    <a:pt x="319" y="30"/>
                  </a:lnTo>
                  <a:lnTo>
                    <a:pt x="321" y="30"/>
                  </a:lnTo>
                  <a:lnTo>
                    <a:pt x="325" y="30"/>
                  </a:lnTo>
                  <a:lnTo>
                    <a:pt x="327" y="30"/>
                  </a:lnTo>
                  <a:lnTo>
                    <a:pt x="327" y="32"/>
                  </a:lnTo>
                  <a:lnTo>
                    <a:pt x="327" y="36"/>
                  </a:lnTo>
                  <a:lnTo>
                    <a:pt x="327" y="44"/>
                  </a:lnTo>
                  <a:lnTo>
                    <a:pt x="327" y="49"/>
                  </a:lnTo>
                  <a:lnTo>
                    <a:pt x="327" y="55"/>
                  </a:lnTo>
                  <a:lnTo>
                    <a:pt x="329" y="55"/>
                  </a:lnTo>
                  <a:lnTo>
                    <a:pt x="329" y="59"/>
                  </a:lnTo>
                  <a:lnTo>
                    <a:pt x="335" y="55"/>
                  </a:lnTo>
                  <a:lnTo>
                    <a:pt x="342" y="53"/>
                  </a:lnTo>
                  <a:lnTo>
                    <a:pt x="352" y="51"/>
                  </a:lnTo>
                  <a:lnTo>
                    <a:pt x="356" y="51"/>
                  </a:lnTo>
                  <a:lnTo>
                    <a:pt x="357" y="51"/>
                  </a:lnTo>
                  <a:lnTo>
                    <a:pt x="357" y="57"/>
                  </a:lnTo>
                  <a:lnTo>
                    <a:pt x="357" y="59"/>
                  </a:lnTo>
                  <a:lnTo>
                    <a:pt x="363" y="59"/>
                  </a:lnTo>
                  <a:lnTo>
                    <a:pt x="373" y="57"/>
                  </a:lnTo>
                  <a:lnTo>
                    <a:pt x="373" y="57"/>
                  </a:lnTo>
                  <a:lnTo>
                    <a:pt x="377" y="57"/>
                  </a:lnTo>
                  <a:lnTo>
                    <a:pt x="378" y="61"/>
                  </a:lnTo>
                  <a:lnTo>
                    <a:pt x="378" y="61"/>
                  </a:lnTo>
                  <a:lnTo>
                    <a:pt x="382" y="65"/>
                  </a:lnTo>
                  <a:lnTo>
                    <a:pt x="384" y="61"/>
                  </a:lnTo>
                  <a:lnTo>
                    <a:pt x="388" y="61"/>
                  </a:lnTo>
                  <a:lnTo>
                    <a:pt x="390" y="61"/>
                  </a:lnTo>
                  <a:lnTo>
                    <a:pt x="390" y="57"/>
                  </a:lnTo>
                  <a:lnTo>
                    <a:pt x="394" y="55"/>
                  </a:lnTo>
                  <a:lnTo>
                    <a:pt x="396" y="55"/>
                  </a:lnTo>
                  <a:lnTo>
                    <a:pt x="399" y="51"/>
                  </a:lnTo>
                  <a:lnTo>
                    <a:pt x="401" y="55"/>
                  </a:lnTo>
                  <a:lnTo>
                    <a:pt x="407" y="55"/>
                  </a:lnTo>
                  <a:lnTo>
                    <a:pt x="407" y="59"/>
                  </a:lnTo>
                  <a:lnTo>
                    <a:pt x="407" y="61"/>
                  </a:lnTo>
                  <a:lnTo>
                    <a:pt x="411" y="63"/>
                  </a:lnTo>
                  <a:lnTo>
                    <a:pt x="411" y="65"/>
                  </a:lnTo>
                  <a:lnTo>
                    <a:pt x="411" y="70"/>
                  </a:lnTo>
                  <a:lnTo>
                    <a:pt x="413" y="76"/>
                  </a:lnTo>
                  <a:lnTo>
                    <a:pt x="411" y="80"/>
                  </a:lnTo>
                  <a:lnTo>
                    <a:pt x="405" y="80"/>
                  </a:lnTo>
                  <a:lnTo>
                    <a:pt x="405" y="82"/>
                  </a:lnTo>
                  <a:lnTo>
                    <a:pt x="405" y="86"/>
                  </a:lnTo>
                  <a:lnTo>
                    <a:pt x="407" y="86"/>
                  </a:lnTo>
                  <a:lnTo>
                    <a:pt x="411" y="88"/>
                  </a:lnTo>
                  <a:lnTo>
                    <a:pt x="411" y="86"/>
                  </a:lnTo>
                  <a:lnTo>
                    <a:pt x="413" y="86"/>
                  </a:lnTo>
                  <a:lnTo>
                    <a:pt x="417" y="82"/>
                  </a:lnTo>
                  <a:lnTo>
                    <a:pt x="426" y="82"/>
                  </a:lnTo>
                  <a:lnTo>
                    <a:pt x="426" y="80"/>
                  </a:lnTo>
                  <a:lnTo>
                    <a:pt x="426" y="76"/>
                  </a:lnTo>
                  <a:lnTo>
                    <a:pt x="422" y="70"/>
                  </a:lnTo>
                  <a:lnTo>
                    <a:pt x="424" y="65"/>
                  </a:lnTo>
                  <a:lnTo>
                    <a:pt x="426" y="65"/>
                  </a:lnTo>
                  <a:lnTo>
                    <a:pt x="432" y="65"/>
                  </a:lnTo>
                  <a:lnTo>
                    <a:pt x="436" y="67"/>
                  </a:lnTo>
                  <a:lnTo>
                    <a:pt x="438" y="67"/>
                  </a:lnTo>
                  <a:lnTo>
                    <a:pt x="438" y="59"/>
                  </a:lnTo>
                  <a:lnTo>
                    <a:pt x="441" y="57"/>
                  </a:lnTo>
                  <a:lnTo>
                    <a:pt x="453" y="53"/>
                  </a:lnTo>
                  <a:lnTo>
                    <a:pt x="455" y="57"/>
                  </a:lnTo>
                  <a:lnTo>
                    <a:pt x="459" y="59"/>
                  </a:lnTo>
                  <a:lnTo>
                    <a:pt x="459" y="61"/>
                  </a:lnTo>
                  <a:lnTo>
                    <a:pt x="461" y="61"/>
                  </a:lnTo>
                  <a:lnTo>
                    <a:pt x="464" y="61"/>
                  </a:lnTo>
                  <a:lnTo>
                    <a:pt x="468" y="61"/>
                  </a:lnTo>
                  <a:lnTo>
                    <a:pt x="468" y="65"/>
                  </a:lnTo>
                  <a:lnTo>
                    <a:pt x="468" y="67"/>
                  </a:lnTo>
                  <a:lnTo>
                    <a:pt x="470" y="67"/>
                  </a:lnTo>
                  <a:lnTo>
                    <a:pt x="470" y="70"/>
                  </a:lnTo>
                  <a:lnTo>
                    <a:pt x="474" y="72"/>
                  </a:lnTo>
                  <a:lnTo>
                    <a:pt x="482" y="72"/>
                  </a:lnTo>
                  <a:lnTo>
                    <a:pt x="489" y="72"/>
                  </a:lnTo>
                  <a:lnTo>
                    <a:pt x="495" y="70"/>
                  </a:lnTo>
                  <a:lnTo>
                    <a:pt x="495" y="72"/>
                  </a:lnTo>
                  <a:lnTo>
                    <a:pt x="497" y="78"/>
                  </a:lnTo>
                  <a:lnTo>
                    <a:pt x="497" y="82"/>
                  </a:lnTo>
                  <a:lnTo>
                    <a:pt x="497" y="84"/>
                  </a:lnTo>
                  <a:lnTo>
                    <a:pt x="501" y="88"/>
                  </a:lnTo>
                  <a:lnTo>
                    <a:pt x="499" y="91"/>
                  </a:lnTo>
                  <a:lnTo>
                    <a:pt x="499" y="93"/>
                  </a:lnTo>
                  <a:lnTo>
                    <a:pt x="499" y="97"/>
                  </a:lnTo>
                  <a:lnTo>
                    <a:pt x="503" y="99"/>
                  </a:lnTo>
                  <a:lnTo>
                    <a:pt x="499" y="99"/>
                  </a:lnTo>
                  <a:lnTo>
                    <a:pt x="493" y="101"/>
                  </a:lnTo>
                  <a:lnTo>
                    <a:pt x="491" y="101"/>
                  </a:lnTo>
                  <a:lnTo>
                    <a:pt x="485" y="101"/>
                  </a:lnTo>
                  <a:lnTo>
                    <a:pt x="482" y="101"/>
                  </a:lnTo>
                  <a:lnTo>
                    <a:pt x="482" y="105"/>
                  </a:lnTo>
                  <a:lnTo>
                    <a:pt x="482" y="107"/>
                  </a:lnTo>
                  <a:lnTo>
                    <a:pt x="482" y="109"/>
                  </a:lnTo>
                  <a:lnTo>
                    <a:pt x="482" y="110"/>
                  </a:lnTo>
                  <a:lnTo>
                    <a:pt x="482" y="116"/>
                  </a:lnTo>
                  <a:lnTo>
                    <a:pt x="485" y="116"/>
                  </a:lnTo>
                  <a:lnTo>
                    <a:pt x="485" y="120"/>
                  </a:lnTo>
                  <a:lnTo>
                    <a:pt x="485" y="126"/>
                  </a:lnTo>
                  <a:lnTo>
                    <a:pt x="485" y="131"/>
                  </a:lnTo>
                  <a:lnTo>
                    <a:pt x="487" y="133"/>
                  </a:lnTo>
                  <a:lnTo>
                    <a:pt x="487" y="137"/>
                  </a:lnTo>
                  <a:lnTo>
                    <a:pt x="491" y="141"/>
                  </a:lnTo>
                  <a:lnTo>
                    <a:pt x="491" y="137"/>
                  </a:lnTo>
                  <a:lnTo>
                    <a:pt x="497" y="131"/>
                  </a:lnTo>
                  <a:lnTo>
                    <a:pt x="499" y="131"/>
                  </a:lnTo>
                  <a:lnTo>
                    <a:pt x="504" y="135"/>
                  </a:lnTo>
                  <a:lnTo>
                    <a:pt x="510" y="135"/>
                  </a:lnTo>
                  <a:lnTo>
                    <a:pt x="514" y="135"/>
                  </a:lnTo>
                  <a:lnTo>
                    <a:pt x="518" y="137"/>
                  </a:lnTo>
                  <a:lnTo>
                    <a:pt x="518" y="141"/>
                  </a:lnTo>
                  <a:lnTo>
                    <a:pt x="514" y="149"/>
                  </a:lnTo>
                  <a:lnTo>
                    <a:pt x="518" y="149"/>
                  </a:lnTo>
                  <a:lnTo>
                    <a:pt x="518" y="152"/>
                  </a:lnTo>
                  <a:lnTo>
                    <a:pt x="520" y="152"/>
                  </a:lnTo>
                  <a:lnTo>
                    <a:pt x="520" y="152"/>
                  </a:lnTo>
                  <a:lnTo>
                    <a:pt x="524" y="160"/>
                  </a:lnTo>
                  <a:lnTo>
                    <a:pt x="524" y="173"/>
                  </a:lnTo>
                  <a:lnTo>
                    <a:pt x="520" y="177"/>
                  </a:lnTo>
                  <a:lnTo>
                    <a:pt x="520" y="179"/>
                  </a:lnTo>
                  <a:lnTo>
                    <a:pt x="514" y="179"/>
                  </a:lnTo>
                  <a:lnTo>
                    <a:pt x="514" y="181"/>
                  </a:lnTo>
                  <a:lnTo>
                    <a:pt x="514" y="185"/>
                  </a:lnTo>
                  <a:lnTo>
                    <a:pt x="514" y="187"/>
                  </a:lnTo>
                  <a:lnTo>
                    <a:pt x="516" y="196"/>
                  </a:lnTo>
                  <a:lnTo>
                    <a:pt x="516" y="198"/>
                  </a:lnTo>
                  <a:lnTo>
                    <a:pt x="514" y="200"/>
                  </a:lnTo>
                  <a:lnTo>
                    <a:pt x="510" y="200"/>
                  </a:lnTo>
                  <a:lnTo>
                    <a:pt x="510" y="200"/>
                  </a:lnTo>
                  <a:lnTo>
                    <a:pt x="506" y="200"/>
                  </a:lnTo>
                  <a:lnTo>
                    <a:pt x="506" y="202"/>
                  </a:lnTo>
                  <a:lnTo>
                    <a:pt x="506" y="208"/>
                  </a:lnTo>
                  <a:lnTo>
                    <a:pt x="504" y="208"/>
                  </a:lnTo>
                  <a:lnTo>
                    <a:pt x="506" y="212"/>
                  </a:lnTo>
                  <a:lnTo>
                    <a:pt x="510" y="214"/>
                  </a:lnTo>
                  <a:lnTo>
                    <a:pt x="520" y="215"/>
                  </a:lnTo>
                  <a:lnTo>
                    <a:pt x="525" y="212"/>
                  </a:lnTo>
                  <a:lnTo>
                    <a:pt x="527" y="212"/>
                  </a:lnTo>
                  <a:lnTo>
                    <a:pt x="533" y="212"/>
                  </a:lnTo>
                  <a:lnTo>
                    <a:pt x="539" y="212"/>
                  </a:lnTo>
                  <a:lnTo>
                    <a:pt x="543" y="212"/>
                  </a:lnTo>
                  <a:lnTo>
                    <a:pt x="548" y="210"/>
                  </a:lnTo>
                  <a:lnTo>
                    <a:pt x="548" y="204"/>
                  </a:lnTo>
                  <a:lnTo>
                    <a:pt x="552" y="204"/>
                  </a:lnTo>
                  <a:lnTo>
                    <a:pt x="556" y="202"/>
                  </a:lnTo>
                  <a:lnTo>
                    <a:pt x="558" y="202"/>
                  </a:lnTo>
                  <a:lnTo>
                    <a:pt x="564" y="202"/>
                  </a:lnTo>
                  <a:lnTo>
                    <a:pt x="567" y="202"/>
                  </a:lnTo>
                  <a:lnTo>
                    <a:pt x="569" y="202"/>
                  </a:lnTo>
                  <a:lnTo>
                    <a:pt x="573" y="202"/>
                  </a:lnTo>
                  <a:lnTo>
                    <a:pt x="573" y="204"/>
                  </a:lnTo>
                  <a:lnTo>
                    <a:pt x="575" y="208"/>
                  </a:lnTo>
                  <a:lnTo>
                    <a:pt x="579" y="208"/>
                  </a:lnTo>
                  <a:lnTo>
                    <a:pt x="581" y="208"/>
                  </a:lnTo>
                  <a:lnTo>
                    <a:pt x="585" y="208"/>
                  </a:lnTo>
                  <a:lnTo>
                    <a:pt x="585" y="210"/>
                  </a:lnTo>
                  <a:lnTo>
                    <a:pt x="587" y="214"/>
                  </a:lnTo>
                  <a:lnTo>
                    <a:pt x="587" y="217"/>
                  </a:lnTo>
                  <a:lnTo>
                    <a:pt x="592" y="214"/>
                  </a:lnTo>
                  <a:lnTo>
                    <a:pt x="592" y="225"/>
                  </a:lnTo>
                  <a:lnTo>
                    <a:pt x="596" y="229"/>
                  </a:lnTo>
                  <a:lnTo>
                    <a:pt x="598" y="231"/>
                  </a:lnTo>
                  <a:lnTo>
                    <a:pt x="602" y="231"/>
                  </a:lnTo>
                  <a:lnTo>
                    <a:pt x="606" y="231"/>
                  </a:lnTo>
                  <a:lnTo>
                    <a:pt x="608" y="231"/>
                  </a:lnTo>
                  <a:lnTo>
                    <a:pt x="619" y="233"/>
                  </a:lnTo>
                  <a:lnTo>
                    <a:pt x="623" y="229"/>
                  </a:lnTo>
                  <a:lnTo>
                    <a:pt x="629" y="229"/>
                  </a:lnTo>
                  <a:lnTo>
                    <a:pt x="629" y="227"/>
                  </a:lnTo>
                  <a:lnTo>
                    <a:pt x="632" y="221"/>
                  </a:lnTo>
                  <a:lnTo>
                    <a:pt x="629" y="217"/>
                  </a:lnTo>
                  <a:lnTo>
                    <a:pt x="627" y="215"/>
                  </a:lnTo>
                  <a:lnTo>
                    <a:pt x="632" y="212"/>
                  </a:lnTo>
                  <a:lnTo>
                    <a:pt x="634" y="210"/>
                  </a:lnTo>
                  <a:lnTo>
                    <a:pt x="632" y="204"/>
                  </a:lnTo>
                  <a:lnTo>
                    <a:pt x="634" y="200"/>
                  </a:lnTo>
                  <a:lnTo>
                    <a:pt x="644" y="200"/>
                  </a:lnTo>
                  <a:lnTo>
                    <a:pt x="648" y="200"/>
                  </a:lnTo>
                  <a:lnTo>
                    <a:pt x="655" y="198"/>
                  </a:lnTo>
                  <a:lnTo>
                    <a:pt x="659" y="198"/>
                  </a:lnTo>
                  <a:lnTo>
                    <a:pt x="661" y="202"/>
                  </a:lnTo>
                  <a:lnTo>
                    <a:pt x="672" y="214"/>
                  </a:lnTo>
                  <a:lnTo>
                    <a:pt x="676" y="214"/>
                  </a:lnTo>
                  <a:lnTo>
                    <a:pt x="680" y="214"/>
                  </a:lnTo>
                  <a:lnTo>
                    <a:pt x="686" y="210"/>
                  </a:lnTo>
                  <a:lnTo>
                    <a:pt x="688" y="208"/>
                  </a:lnTo>
                  <a:lnTo>
                    <a:pt x="692" y="208"/>
                  </a:lnTo>
                  <a:lnTo>
                    <a:pt x="692" y="212"/>
                  </a:lnTo>
                  <a:lnTo>
                    <a:pt x="692" y="214"/>
                  </a:lnTo>
                  <a:lnTo>
                    <a:pt x="693" y="214"/>
                  </a:lnTo>
                  <a:lnTo>
                    <a:pt x="697" y="217"/>
                  </a:lnTo>
                  <a:lnTo>
                    <a:pt x="703" y="214"/>
                  </a:lnTo>
                  <a:lnTo>
                    <a:pt x="707" y="214"/>
                  </a:lnTo>
                  <a:lnTo>
                    <a:pt x="714" y="212"/>
                  </a:lnTo>
                  <a:lnTo>
                    <a:pt x="720" y="212"/>
                  </a:lnTo>
                  <a:lnTo>
                    <a:pt x="730" y="210"/>
                  </a:lnTo>
                  <a:lnTo>
                    <a:pt x="739" y="212"/>
                  </a:lnTo>
                  <a:lnTo>
                    <a:pt x="741" y="212"/>
                  </a:lnTo>
                  <a:lnTo>
                    <a:pt x="745" y="212"/>
                  </a:lnTo>
                  <a:lnTo>
                    <a:pt x="749" y="208"/>
                  </a:lnTo>
                  <a:lnTo>
                    <a:pt x="756" y="208"/>
                  </a:lnTo>
                  <a:lnTo>
                    <a:pt x="760" y="204"/>
                  </a:lnTo>
                  <a:lnTo>
                    <a:pt x="762" y="204"/>
                  </a:lnTo>
                  <a:lnTo>
                    <a:pt x="768" y="202"/>
                  </a:lnTo>
                  <a:lnTo>
                    <a:pt x="772" y="198"/>
                  </a:lnTo>
                  <a:lnTo>
                    <a:pt x="776" y="194"/>
                  </a:lnTo>
                  <a:lnTo>
                    <a:pt x="781" y="187"/>
                  </a:lnTo>
                  <a:lnTo>
                    <a:pt x="783" y="183"/>
                  </a:lnTo>
                  <a:lnTo>
                    <a:pt x="783" y="181"/>
                  </a:lnTo>
                  <a:lnTo>
                    <a:pt x="781" y="177"/>
                  </a:lnTo>
                  <a:lnTo>
                    <a:pt x="777" y="175"/>
                  </a:lnTo>
                  <a:lnTo>
                    <a:pt x="777" y="170"/>
                  </a:lnTo>
                  <a:lnTo>
                    <a:pt x="776" y="166"/>
                  </a:lnTo>
                  <a:lnTo>
                    <a:pt x="772" y="158"/>
                  </a:lnTo>
                  <a:lnTo>
                    <a:pt x="772" y="152"/>
                  </a:lnTo>
                  <a:lnTo>
                    <a:pt x="787" y="152"/>
                  </a:lnTo>
                  <a:lnTo>
                    <a:pt x="797" y="152"/>
                  </a:lnTo>
                  <a:lnTo>
                    <a:pt x="800" y="152"/>
                  </a:lnTo>
                  <a:lnTo>
                    <a:pt x="802" y="149"/>
                  </a:lnTo>
                  <a:lnTo>
                    <a:pt x="800" y="147"/>
                  </a:lnTo>
                  <a:lnTo>
                    <a:pt x="797" y="143"/>
                  </a:lnTo>
                  <a:lnTo>
                    <a:pt x="795" y="147"/>
                  </a:lnTo>
                  <a:lnTo>
                    <a:pt x="789" y="145"/>
                  </a:lnTo>
                  <a:lnTo>
                    <a:pt x="787" y="143"/>
                  </a:lnTo>
                  <a:lnTo>
                    <a:pt x="787" y="133"/>
                  </a:lnTo>
                  <a:lnTo>
                    <a:pt x="787" y="131"/>
                  </a:lnTo>
                  <a:lnTo>
                    <a:pt x="789" y="128"/>
                  </a:lnTo>
                  <a:lnTo>
                    <a:pt x="791" y="128"/>
                  </a:lnTo>
                  <a:lnTo>
                    <a:pt x="800" y="130"/>
                  </a:lnTo>
                  <a:lnTo>
                    <a:pt x="806" y="130"/>
                  </a:lnTo>
                  <a:lnTo>
                    <a:pt x="816" y="126"/>
                  </a:lnTo>
                  <a:lnTo>
                    <a:pt x="821" y="126"/>
                  </a:lnTo>
                  <a:lnTo>
                    <a:pt x="821" y="130"/>
                  </a:lnTo>
                  <a:lnTo>
                    <a:pt x="821" y="131"/>
                  </a:lnTo>
                  <a:lnTo>
                    <a:pt x="823" y="135"/>
                  </a:lnTo>
                  <a:lnTo>
                    <a:pt x="827" y="135"/>
                  </a:lnTo>
                  <a:lnTo>
                    <a:pt x="829" y="133"/>
                  </a:lnTo>
                  <a:lnTo>
                    <a:pt x="833" y="133"/>
                  </a:lnTo>
                  <a:lnTo>
                    <a:pt x="839" y="130"/>
                  </a:lnTo>
                  <a:lnTo>
                    <a:pt x="842" y="130"/>
                  </a:lnTo>
                  <a:lnTo>
                    <a:pt x="844" y="128"/>
                  </a:lnTo>
                  <a:lnTo>
                    <a:pt x="848" y="128"/>
                  </a:lnTo>
                  <a:lnTo>
                    <a:pt x="850" y="122"/>
                  </a:lnTo>
                  <a:lnTo>
                    <a:pt x="850" y="118"/>
                  </a:lnTo>
                  <a:lnTo>
                    <a:pt x="848" y="118"/>
                  </a:lnTo>
                  <a:lnTo>
                    <a:pt x="848" y="116"/>
                  </a:lnTo>
                  <a:lnTo>
                    <a:pt x="844" y="112"/>
                  </a:lnTo>
                  <a:lnTo>
                    <a:pt x="844" y="110"/>
                  </a:lnTo>
                  <a:lnTo>
                    <a:pt x="850" y="112"/>
                  </a:lnTo>
                  <a:lnTo>
                    <a:pt x="858" y="110"/>
                  </a:lnTo>
                  <a:lnTo>
                    <a:pt x="869" y="109"/>
                  </a:lnTo>
                  <a:lnTo>
                    <a:pt x="871" y="109"/>
                  </a:lnTo>
                  <a:lnTo>
                    <a:pt x="875" y="109"/>
                  </a:lnTo>
                  <a:lnTo>
                    <a:pt x="877" y="109"/>
                  </a:lnTo>
                  <a:lnTo>
                    <a:pt x="877" y="107"/>
                  </a:lnTo>
                  <a:lnTo>
                    <a:pt x="879" y="107"/>
                  </a:lnTo>
                  <a:lnTo>
                    <a:pt x="881" y="107"/>
                  </a:lnTo>
                  <a:lnTo>
                    <a:pt x="881" y="109"/>
                  </a:lnTo>
                  <a:lnTo>
                    <a:pt x="881" y="114"/>
                  </a:lnTo>
                  <a:lnTo>
                    <a:pt x="881" y="116"/>
                  </a:lnTo>
                  <a:lnTo>
                    <a:pt x="886" y="126"/>
                  </a:lnTo>
                  <a:lnTo>
                    <a:pt x="884" y="131"/>
                  </a:lnTo>
                  <a:lnTo>
                    <a:pt x="884" y="133"/>
                  </a:lnTo>
                  <a:lnTo>
                    <a:pt x="886" y="141"/>
                  </a:lnTo>
                  <a:lnTo>
                    <a:pt x="890" y="143"/>
                  </a:lnTo>
                  <a:lnTo>
                    <a:pt x="890" y="149"/>
                  </a:lnTo>
                  <a:lnTo>
                    <a:pt x="886" y="149"/>
                  </a:lnTo>
                  <a:lnTo>
                    <a:pt x="882" y="152"/>
                  </a:lnTo>
                  <a:lnTo>
                    <a:pt x="882" y="156"/>
                  </a:lnTo>
                  <a:lnTo>
                    <a:pt x="882" y="158"/>
                  </a:lnTo>
                  <a:lnTo>
                    <a:pt x="886" y="162"/>
                  </a:lnTo>
                  <a:lnTo>
                    <a:pt x="892" y="164"/>
                  </a:lnTo>
                  <a:lnTo>
                    <a:pt x="894" y="164"/>
                  </a:lnTo>
                  <a:lnTo>
                    <a:pt x="902" y="164"/>
                  </a:lnTo>
                  <a:lnTo>
                    <a:pt x="907" y="162"/>
                  </a:lnTo>
                  <a:lnTo>
                    <a:pt x="909" y="166"/>
                  </a:lnTo>
                  <a:lnTo>
                    <a:pt x="909" y="172"/>
                  </a:lnTo>
                  <a:lnTo>
                    <a:pt x="913" y="173"/>
                  </a:lnTo>
                  <a:lnTo>
                    <a:pt x="913" y="177"/>
                  </a:lnTo>
                  <a:lnTo>
                    <a:pt x="909" y="179"/>
                  </a:lnTo>
                  <a:lnTo>
                    <a:pt x="903" y="179"/>
                  </a:lnTo>
                  <a:lnTo>
                    <a:pt x="900" y="179"/>
                  </a:lnTo>
                  <a:lnTo>
                    <a:pt x="900" y="181"/>
                  </a:lnTo>
                  <a:lnTo>
                    <a:pt x="903" y="191"/>
                  </a:lnTo>
                  <a:lnTo>
                    <a:pt x="900" y="193"/>
                  </a:lnTo>
                  <a:lnTo>
                    <a:pt x="898" y="200"/>
                  </a:lnTo>
                  <a:lnTo>
                    <a:pt x="898" y="202"/>
                  </a:lnTo>
                  <a:lnTo>
                    <a:pt x="900" y="210"/>
                  </a:lnTo>
                  <a:lnTo>
                    <a:pt x="900" y="212"/>
                  </a:lnTo>
                  <a:lnTo>
                    <a:pt x="903" y="215"/>
                  </a:lnTo>
                  <a:lnTo>
                    <a:pt x="903" y="221"/>
                  </a:lnTo>
                  <a:lnTo>
                    <a:pt x="900" y="223"/>
                  </a:lnTo>
                  <a:lnTo>
                    <a:pt x="896" y="223"/>
                  </a:lnTo>
                  <a:lnTo>
                    <a:pt x="894" y="227"/>
                  </a:lnTo>
                  <a:lnTo>
                    <a:pt x="894" y="233"/>
                  </a:lnTo>
                  <a:lnTo>
                    <a:pt x="896" y="233"/>
                  </a:lnTo>
                  <a:lnTo>
                    <a:pt x="900" y="233"/>
                  </a:lnTo>
                  <a:lnTo>
                    <a:pt x="902" y="235"/>
                  </a:lnTo>
                  <a:lnTo>
                    <a:pt x="900" y="244"/>
                  </a:lnTo>
                  <a:lnTo>
                    <a:pt x="900" y="244"/>
                  </a:lnTo>
                  <a:lnTo>
                    <a:pt x="894" y="244"/>
                  </a:lnTo>
                  <a:lnTo>
                    <a:pt x="879" y="244"/>
                  </a:lnTo>
                  <a:lnTo>
                    <a:pt x="879" y="246"/>
                  </a:lnTo>
                  <a:lnTo>
                    <a:pt x="879" y="250"/>
                  </a:lnTo>
                  <a:lnTo>
                    <a:pt x="871" y="252"/>
                  </a:lnTo>
                  <a:lnTo>
                    <a:pt x="869" y="252"/>
                  </a:lnTo>
                  <a:lnTo>
                    <a:pt x="869" y="256"/>
                  </a:lnTo>
                  <a:lnTo>
                    <a:pt x="871" y="261"/>
                  </a:lnTo>
                  <a:lnTo>
                    <a:pt x="871" y="263"/>
                  </a:lnTo>
                  <a:lnTo>
                    <a:pt x="875" y="275"/>
                  </a:lnTo>
                  <a:lnTo>
                    <a:pt x="875" y="284"/>
                  </a:lnTo>
                  <a:lnTo>
                    <a:pt x="875" y="286"/>
                  </a:lnTo>
                  <a:lnTo>
                    <a:pt x="875" y="290"/>
                  </a:lnTo>
                  <a:lnTo>
                    <a:pt x="875" y="296"/>
                  </a:lnTo>
                  <a:lnTo>
                    <a:pt x="873" y="301"/>
                  </a:lnTo>
                  <a:lnTo>
                    <a:pt x="871" y="301"/>
                  </a:lnTo>
                  <a:lnTo>
                    <a:pt x="865" y="311"/>
                  </a:lnTo>
                  <a:lnTo>
                    <a:pt x="871" y="311"/>
                  </a:lnTo>
                  <a:lnTo>
                    <a:pt x="873" y="311"/>
                  </a:lnTo>
                  <a:lnTo>
                    <a:pt x="881" y="311"/>
                  </a:lnTo>
                  <a:lnTo>
                    <a:pt x="890" y="311"/>
                  </a:lnTo>
                  <a:lnTo>
                    <a:pt x="896" y="311"/>
                  </a:lnTo>
                  <a:lnTo>
                    <a:pt x="902" y="313"/>
                  </a:lnTo>
                  <a:lnTo>
                    <a:pt x="907" y="313"/>
                  </a:lnTo>
                  <a:lnTo>
                    <a:pt x="909" y="315"/>
                  </a:lnTo>
                  <a:lnTo>
                    <a:pt x="909" y="318"/>
                  </a:lnTo>
                  <a:lnTo>
                    <a:pt x="907" y="320"/>
                  </a:lnTo>
                  <a:lnTo>
                    <a:pt x="907" y="324"/>
                  </a:lnTo>
                  <a:lnTo>
                    <a:pt x="907" y="330"/>
                  </a:lnTo>
                  <a:lnTo>
                    <a:pt x="907" y="332"/>
                  </a:lnTo>
                  <a:lnTo>
                    <a:pt x="909" y="341"/>
                  </a:lnTo>
                  <a:lnTo>
                    <a:pt x="911" y="341"/>
                  </a:lnTo>
                  <a:lnTo>
                    <a:pt x="921" y="336"/>
                  </a:lnTo>
                  <a:lnTo>
                    <a:pt x="924" y="338"/>
                  </a:lnTo>
                  <a:lnTo>
                    <a:pt x="924" y="349"/>
                  </a:lnTo>
                  <a:lnTo>
                    <a:pt x="924" y="351"/>
                  </a:lnTo>
                  <a:lnTo>
                    <a:pt x="923" y="355"/>
                  </a:lnTo>
                  <a:lnTo>
                    <a:pt x="921" y="355"/>
                  </a:lnTo>
                  <a:lnTo>
                    <a:pt x="917" y="357"/>
                  </a:lnTo>
                  <a:lnTo>
                    <a:pt x="917" y="360"/>
                  </a:lnTo>
                  <a:lnTo>
                    <a:pt x="917" y="366"/>
                  </a:lnTo>
                  <a:lnTo>
                    <a:pt x="921" y="368"/>
                  </a:lnTo>
                  <a:lnTo>
                    <a:pt x="923" y="380"/>
                  </a:lnTo>
                  <a:lnTo>
                    <a:pt x="923" y="393"/>
                  </a:lnTo>
                  <a:lnTo>
                    <a:pt x="923" y="395"/>
                  </a:lnTo>
                  <a:lnTo>
                    <a:pt x="919" y="395"/>
                  </a:lnTo>
                  <a:lnTo>
                    <a:pt x="907" y="397"/>
                  </a:lnTo>
                  <a:lnTo>
                    <a:pt x="905" y="401"/>
                  </a:lnTo>
                  <a:lnTo>
                    <a:pt x="902" y="401"/>
                  </a:lnTo>
                  <a:lnTo>
                    <a:pt x="902" y="397"/>
                  </a:lnTo>
                  <a:lnTo>
                    <a:pt x="900" y="383"/>
                  </a:lnTo>
                  <a:lnTo>
                    <a:pt x="900" y="380"/>
                  </a:lnTo>
                  <a:lnTo>
                    <a:pt x="900" y="370"/>
                  </a:lnTo>
                  <a:lnTo>
                    <a:pt x="900" y="368"/>
                  </a:lnTo>
                  <a:lnTo>
                    <a:pt x="898" y="368"/>
                  </a:lnTo>
                  <a:lnTo>
                    <a:pt x="894" y="368"/>
                  </a:lnTo>
                  <a:lnTo>
                    <a:pt x="894" y="370"/>
                  </a:lnTo>
                  <a:lnTo>
                    <a:pt x="894" y="380"/>
                  </a:lnTo>
                  <a:lnTo>
                    <a:pt x="890" y="381"/>
                  </a:lnTo>
                  <a:lnTo>
                    <a:pt x="888" y="381"/>
                  </a:lnTo>
                  <a:lnTo>
                    <a:pt x="884" y="381"/>
                  </a:lnTo>
                  <a:lnTo>
                    <a:pt x="890" y="414"/>
                  </a:lnTo>
                  <a:lnTo>
                    <a:pt x="892" y="414"/>
                  </a:lnTo>
                  <a:lnTo>
                    <a:pt x="896" y="414"/>
                  </a:lnTo>
                  <a:lnTo>
                    <a:pt x="900" y="412"/>
                  </a:lnTo>
                  <a:lnTo>
                    <a:pt x="905" y="412"/>
                  </a:lnTo>
                  <a:lnTo>
                    <a:pt x="907" y="410"/>
                  </a:lnTo>
                  <a:lnTo>
                    <a:pt x="911" y="410"/>
                  </a:lnTo>
                  <a:lnTo>
                    <a:pt x="913" y="410"/>
                  </a:lnTo>
                  <a:lnTo>
                    <a:pt x="919" y="410"/>
                  </a:lnTo>
                  <a:lnTo>
                    <a:pt x="919" y="412"/>
                  </a:lnTo>
                  <a:lnTo>
                    <a:pt x="923" y="422"/>
                  </a:lnTo>
                  <a:lnTo>
                    <a:pt x="923" y="427"/>
                  </a:lnTo>
                  <a:lnTo>
                    <a:pt x="923" y="433"/>
                  </a:lnTo>
                  <a:lnTo>
                    <a:pt x="921" y="437"/>
                  </a:lnTo>
                  <a:lnTo>
                    <a:pt x="919" y="437"/>
                  </a:lnTo>
                  <a:lnTo>
                    <a:pt x="915" y="439"/>
                  </a:lnTo>
                  <a:lnTo>
                    <a:pt x="913" y="439"/>
                  </a:lnTo>
                  <a:lnTo>
                    <a:pt x="909" y="444"/>
                  </a:lnTo>
                  <a:lnTo>
                    <a:pt x="915" y="454"/>
                  </a:lnTo>
                  <a:lnTo>
                    <a:pt x="919" y="460"/>
                  </a:lnTo>
                  <a:lnTo>
                    <a:pt x="921" y="465"/>
                  </a:lnTo>
                  <a:lnTo>
                    <a:pt x="928" y="473"/>
                  </a:lnTo>
                  <a:lnTo>
                    <a:pt x="934" y="475"/>
                  </a:lnTo>
                  <a:lnTo>
                    <a:pt x="936" y="479"/>
                  </a:lnTo>
                  <a:lnTo>
                    <a:pt x="934" y="481"/>
                  </a:lnTo>
                  <a:lnTo>
                    <a:pt x="924" y="484"/>
                  </a:lnTo>
                  <a:lnTo>
                    <a:pt x="923" y="484"/>
                  </a:lnTo>
                  <a:lnTo>
                    <a:pt x="917" y="486"/>
                  </a:lnTo>
                  <a:lnTo>
                    <a:pt x="917" y="490"/>
                  </a:lnTo>
                  <a:lnTo>
                    <a:pt x="921" y="492"/>
                  </a:lnTo>
                  <a:lnTo>
                    <a:pt x="921" y="496"/>
                  </a:lnTo>
                  <a:lnTo>
                    <a:pt x="921" y="498"/>
                  </a:lnTo>
                  <a:lnTo>
                    <a:pt x="917" y="498"/>
                  </a:lnTo>
                  <a:lnTo>
                    <a:pt x="915" y="496"/>
                  </a:lnTo>
                  <a:lnTo>
                    <a:pt x="911" y="494"/>
                  </a:lnTo>
                  <a:lnTo>
                    <a:pt x="909" y="494"/>
                  </a:lnTo>
                  <a:lnTo>
                    <a:pt x="905" y="494"/>
                  </a:lnTo>
                  <a:lnTo>
                    <a:pt x="903" y="498"/>
                  </a:lnTo>
                  <a:lnTo>
                    <a:pt x="903" y="500"/>
                  </a:lnTo>
                  <a:lnTo>
                    <a:pt x="900" y="505"/>
                  </a:lnTo>
                  <a:lnTo>
                    <a:pt x="896" y="505"/>
                  </a:lnTo>
                  <a:lnTo>
                    <a:pt x="894" y="509"/>
                  </a:lnTo>
                  <a:lnTo>
                    <a:pt x="890" y="511"/>
                  </a:lnTo>
                  <a:lnTo>
                    <a:pt x="890" y="515"/>
                  </a:lnTo>
                  <a:lnTo>
                    <a:pt x="888" y="517"/>
                  </a:lnTo>
                  <a:lnTo>
                    <a:pt x="884" y="517"/>
                  </a:lnTo>
                  <a:lnTo>
                    <a:pt x="882" y="513"/>
                  </a:lnTo>
                  <a:lnTo>
                    <a:pt x="882" y="505"/>
                  </a:lnTo>
                  <a:lnTo>
                    <a:pt x="879" y="505"/>
                  </a:lnTo>
                  <a:lnTo>
                    <a:pt x="879" y="505"/>
                  </a:lnTo>
                  <a:lnTo>
                    <a:pt x="875" y="507"/>
                  </a:lnTo>
                  <a:lnTo>
                    <a:pt x="873" y="511"/>
                  </a:lnTo>
                  <a:lnTo>
                    <a:pt x="873" y="517"/>
                  </a:lnTo>
                  <a:lnTo>
                    <a:pt x="869" y="519"/>
                  </a:lnTo>
                  <a:lnTo>
                    <a:pt x="865" y="523"/>
                  </a:lnTo>
                  <a:lnTo>
                    <a:pt x="860" y="528"/>
                  </a:lnTo>
                  <a:lnTo>
                    <a:pt x="860" y="530"/>
                  </a:lnTo>
                  <a:lnTo>
                    <a:pt x="854" y="536"/>
                  </a:lnTo>
                  <a:lnTo>
                    <a:pt x="854" y="540"/>
                  </a:lnTo>
                  <a:lnTo>
                    <a:pt x="854" y="546"/>
                  </a:lnTo>
                  <a:lnTo>
                    <a:pt x="854" y="547"/>
                  </a:lnTo>
                  <a:lnTo>
                    <a:pt x="856" y="551"/>
                  </a:lnTo>
                  <a:lnTo>
                    <a:pt x="871" y="563"/>
                  </a:lnTo>
                  <a:lnTo>
                    <a:pt x="873" y="565"/>
                  </a:lnTo>
                  <a:lnTo>
                    <a:pt x="879" y="567"/>
                  </a:lnTo>
                  <a:lnTo>
                    <a:pt x="882" y="570"/>
                  </a:lnTo>
                  <a:lnTo>
                    <a:pt x="888" y="574"/>
                  </a:lnTo>
                  <a:lnTo>
                    <a:pt x="892" y="576"/>
                  </a:lnTo>
                  <a:lnTo>
                    <a:pt x="898" y="580"/>
                  </a:lnTo>
                  <a:lnTo>
                    <a:pt x="903" y="584"/>
                  </a:lnTo>
                  <a:lnTo>
                    <a:pt x="905" y="586"/>
                  </a:lnTo>
                  <a:lnTo>
                    <a:pt x="900" y="597"/>
                  </a:lnTo>
                  <a:lnTo>
                    <a:pt x="890" y="605"/>
                  </a:lnTo>
                  <a:lnTo>
                    <a:pt x="888" y="603"/>
                  </a:lnTo>
                  <a:lnTo>
                    <a:pt x="882" y="597"/>
                  </a:lnTo>
                  <a:lnTo>
                    <a:pt x="879" y="597"/>
                  </a:lnTo>
                  <a:lnTo>
                    <a:pt x="873" y="595"/>
                  </a:lnTo>
                  <a:lnTo>
                    <a:pt x="867" y="595"/>
                  </a:lnTo>
                  <a:lnTo>
                    <a:pt x="863" y="599"/>
                  </a:lnTo>
                  <a:lnTo>
                    <a:pt x="863" y="601"/>
                  </a:lnTo>
                  <a:lnTo>
                    <a:pt x="863" y="605"/>
                  </a:lnTo>
                  <a:lnTo>
                    <a:pt x="863" y="610"/>
                  </a:lnTo>
                  <a:lnTo>
                    <a:pt x="867" y="614"/>
                  </a:lnTo>
                  <a:lnTo>
                    <a:pt x="865" y="620"/>
                  </a:lnTo>
                  <a:lnTo>
                    <a:pt x="869" y="620"/>
                  </a:lnTo>
                  <a:lnTo>
                    <a:pt x="879" y="614"/>
                  </a:lnTo>
                  <a:lnTo>
                    <a:pt x="879" y="614"/>
                  </a:lnTo>
                  <a:lnTo>
                    <a:pt x="879" y="618"/>
                  </a:lnTo>
                  <a:lnTo>
                    <a:pt x="877" y="624"/>
                  </a:lnTo>
                  <a:lnTo>
                    <a:pt x="877" y="626"/>
                  </a:lnTo>
                  <a:lnTo>
                    <a:pt x="875" y="626"/>
                  </a:lnTo>
                  <a:lnTo>
                    <a:pt x="871" y="626"/>
                  </a:lnTo>
                  <a:lnTo>
                    <a:pt x="865" y="628"/>
                  </a:lnTo>
                  <a:lnTo>
                    <a:pt x="863" y="631"/>
                  </a:lnTo>
                  <a:lnTo>
                    <a:pt x="863" y="637"/>
                  </a:lnTo>
                  <a:lnTo>
                    <a:pt x="860" y="637"/>
                  </a:lnTo>
                  <a:lnTo>
                    <a:pt x="854" y="637"/>
                  </a:lnTo>
                  <a:lnTo>
                    <a:pt x="852" y="637"/>
                  </a:lnTo>
                  <a:lnTo>
                    <a:pt x="839" y="635"/>
                  </a:lnTo>
                  <a:lnTo>
                    <a:pt x="837" y="635"/>
                  </a:lnTo>
                  <a:lnTo>
                    <a:pt x="837" y="639"/>
                  </a:lnTo>
                  <a:lnTo>
                    <a:pt x="837" y="645"/>
                  </a:lnTo>
                  <a:lnTo>
                    <a:pt x="854" y="645"/>
                  </a:lnTo>
                  <a:lnTo>
                    <a:pt x="856" y="643"/>
                  </a:lnTo>
                  <a:lnTo>
                    <a:pt x="860" y="643"/>
                  </a:lnTo>
                  <a:lnTo>
                    <a:pt x="860" y="645"/>
                  </a:lnTo>
                  <a:lnTo>
                    <a:pt x="860" y="649"/>
                  </a:lnTo>
                  <a:lnTo>
                    <a:pt x="860" y="654"/>
                  </a:lnTo>
                  <a:lnTo>
                    <a:pt x="860" y="658"/>
                  </a:lnTo>
                  <a:lnTo>
                    <a:pt x="861" y="656"/>
                  </a:lnTo>
                  <a:lnTo>
                    <a:pt x="865" y="656"/>
                  </a:lnTo>
                  <a:lnTo>
                    <a:pt x="867" y="656"/>
                  </a:lnTo>
                  <a:lnTo>
                    <a:pt x="871" y="658"/>
                  </a:lnTo>
                  <a:lnTo>
                    <a:pt x="871" y="662"/>
                  </a:lnTo>
                  <a:lnTo>
                    <a:pt x="867" y="664"/>
                  </a:lnTo>
                  <a:lnTo>
                    <a:pt x="865" y="664"/>
                  </a:lnTo>
                  <a:lnTo>
                    <a:pt x="846" y="666"/>
                  </a:lnTo>
                  <a:lnTo>
                    <a:pt x="840" y="666"/>
                  </a:lnTo>
                  <a:lnTo>
                    <a:pt x="835" y="668"/>
                  </a:lnTo>
                  <a:lnTo>
                    <a:pt x="831" y="671"/>
                  </a:lnTo>
                  <a:lnTo>
                    <a:pt x="825" y="673"/>
                  </a:lnTo>
                  <a:lnTo>
                    <a:pt x="814" y="673"/>
                  </a:lnTo>
                  <a:lnTo>
                    <a:pt x="808" y="673"/>
                  </a:lnTo>
                  <a:lnTo>
                    <a:pt x="802" y="675"/>
                  </a:lnTo>
                  <a:lnTo>
                    <a:pt x="793" y="675"/>
                  </a:lnTo>
                  <a:lnTo>
                    <a:pt x="791" y="675"/>
                  </a:lnTo>
                  <a:lnTo>
                    <a:pt x="787" y="675"/>
                  </a:lnTo>
                  <a:lnTo>
                    <a:pt x="787" y="671"/>
                  </a:lnTo>
                  <a:lnTo>
                    <a:pt x="783" y="668"/>
                  </a:lnTo>
                  <a:lnTo>
                    <a:pt x="781" y="662"/>
                  </a:lnTo>
                  <a:lnTo>
                    <a:pt x="776" y="662"/>
                  </a:lnTo>
                  <a:lnTo>
                    <a:pt x="774" y="662"/>
                  </a:lnTo>
                  <a:lnTo>
                    <a:pt x="770" y="662"/>
                  </a:lnTo>
                  <a:lnTo>
                    <a:pt x="766" y="664"/>
                  </a:lnTo>
                  <a:lnTo>
                    <a:pt x="764" y="662"/>
                  </a:lnTo>
                  <a:lnTo>
                    <a:pt x="760" y="662"/>
                  </a:lnTo>
                  <a:lnTo>
                    <a:pt x="755" y="662"/>
                  </a:lnTo>
                  <a:lnTo>
                    <a:pt x="753" y="658"/>
                  </a:lnTo>
                  <a:lnTo>
                    <a:pt x="749" y="658"/>
                  </a:lnTo>
                  <a:lnTo>
                    <a:pt x="741" y="658"/>
                  </a:lnTo>
                  <a:lnTo>
                    <a:pt x="739" y="658"/>
                  </a:lnTo>
                  <a:lnTo>
                    <a:pt x="737" y="654"/>
                  </a:lnTo>
                  <a:lnTo>
                    <a:pt x="735" y="650"/>
                  </a:lnTo>
                  <a:lnTo>
                    <a:pt x="734" y="654"/>
                  </a:lnTo>
                  <a:lnTo>
                    <a:pt x="734" y="658"/>
                  </a:lnTo>
                  <a:lnTo>
                    <a:pt x="732" y="660"/>
                  </a:lnTo>
                  <a:lnTo>
                    <a:pt x="728" y="660"/>
                  </a:lnTo>
                  <a:lnTo>
                    <a:pt x="728" y="664"/>
                  </a:lnTo>
                  <a:lnTo>
                    <a:pt x="732" y="666"/>
                  </a:lnTo>
                  <a:lnTo>
                    <a:pt x="732" y="670"/>
                  </a:lnTo>
                  <a:lnTo>
                    <a:pt x="732" y="671"/>
                  </a:lnTo>
                  <a:lnTo>
                    <a:pt x="732" y="675"/>
                  </a:lnTo>
                  <a:lnTo>
                    <a:pt x="722" y="671"/>
                  </a:lnTo>
                  <a:lnTo>
                    <a:pt x="716" y="673"/>
                  </a:lnTo>
                  <a:lnTo>
                    <a:pt x="711" y="673"/>
                  </a:lnTo>
                  <a:lnTo>
                    <a:pt x="709" y="671"/>
                  </a:lnTo>
                  <a:lnTo>
                    <a:pt x="709" y="666"/>
                  </a:lnTo>
                  <a:lnTo>
                    <a:pt x="705" y="666"/>
                  </a:lnTo>
                  <a:lnTo>
                    <a:pt x="703" y="666"/>
                  </a:lnTo>
                  <a:lnTo>
                    <a:pt x="697" y="664"/>
                  </a:lnTo>
                  <a:lnTo>
                    <a:pt x="693" y="664"/>
                  </a:lnTo>
                  <a:lnTo>
                    <a:pt x="688" y="668"/>
                  </a:lnTo>
                  <a:lnTo>
                    <a:pt x="682" y="668"/>
                  </a:lnTo>
                  <a:lnTo>
                    <a:pt x="678" y="670"/>
                  </a:lnTo>
                  <a:lnTo>
                    <a:pt x="678" y="671"/>
                  </a:lnTo>
                  <a:lnTo>
                    <a:pt x="680" y="675"/>
                  </a:lnTo>
                  <a:lnTo>
                    <a:pt x="680" y="681"/>
                  </a:lnTo>
                  <a:lnTo>
                    <a:pt x="680" y="685"/>
                  </a:lnTo>
                  <a:lnTo>
                    <a:pt x="678" y="687"/>
                  </a:lnTo>
                  <a:lnTo>
                    <a:pt x="672" y="687"/>
                  </a:lnTo>
                  <a:lnTo>
                    <a:pt x="669" y="687"/>
                  </a:lnTo>
                  <a:lnTo>
                    <a:pt x="663" y="683"/>
                  </a:lnTo>
                  <a:lnTo>
                    <a:pt x="655" y="677"/>
                  </a:lnTo>
                  <a:lnTo>
                    <a:pt x="648" y="673"/>
                  </a:lnTo>
                  <a:lnTo>
                    <a:pt x="646" y="671"/>
                  </a:lnTo>
                  <a:lnTo>
                    <a:pt x="640" y="666"/>
                  </a:lnTo>
                  <a:lnTo>
                    <a:pt x="638" y="662"/>
                  </a:lnTo>
                  <a:lnTo>
                    <a:pt x="634" y="662"/>
                  </a:lnTo>
                  <a:lnTo>
                    <a:pt x="632" y="662"/>
                  </a:lnTo>
                  <a:lnTo>
                    <a:pt x="632" y="666"/>
                  </a:lnTo>
                  <a:lnTo>
                    <a:pt x="634" y="668"/>
                  </a:lnTo>
                  <a:lnTo>
                    <a:pt x="636" y="673"/>
                  </a:lnTo>
                  <a:lnTo>
                    <a:pt x="640" y="677"/>
                  </a:lnTo>
                  <a:lnTo>
                    <a:pt x="636" y="679"/>
                  </a:lnTo>
                  <a:lnTo>
                    <a:pt x="630" y="683"/>
                  </a:lnTo>
                  <a:lnTo>
                    <a:pt x="629" y="685"/>
                  </a:lnTo>
                  <a:lnTo>
                    <a:pt x="629" y="691"/>
                  </a:lnTo>
                  <a:lnTo>
                    <a:pt x="625" y="692"/>
                  </a:lnTo>
                  <a:lnTo>
                    <a:pt x="623" y="696"/>
                  </a:lnTo>
                  <a:lnTo>
                    <a:pt x="619" y="696"/>
                  </a:lnTo>
                  <a:lnTo>
                    <a:pt x="617" y="698"/>
                  </a:lnTo>
                  <a:lnTo>
                    <a:pt x="613" y="702"/>
                  </a:lnTo>
                  <a:lnTo>
                    <a:pt x="613" y="704"/>
                  </a:lnTo>
                  <a:lnTo>
                    <a:pt x="611" y="704"/>
                  </a:lnTo>
                  <a:lnTo>
                    <a:pt x="609" y="706"/>
                  </a:lnTo>
                  <a:lnTo>
                    <a:pt x="604" y="706"/>
                  </a:lnTo>
                  <a:lnTo>
                    <a:pt x="602" y="704"/>
                  </a:lnTo>
                  <a:lnTo>
                    <a:pt x="602" y="704"/>
                  </a:lnTo>
                  <a:lnTo>
                    <a:pt x="592" y="704"/>
                  </a:lnTo>
                  <a:lnTo>
                    <a:pt x="585" y="704"/>
                  </a:lnTo>
                  <a:lnTo>
                    <a:pt x="583" y="708"/>
                  </a:lnTo>
                  <a:lnTo>
                    <a:pt x="587" y="713"/>
                  </a:lnTo>
                  <a:lnTo>
                    <a:pt x="588" y="715"/>
                  </a:lnTo>
                  <a:lnTo>
                    <a:pt x="588" y="727"/>
                  </a:lnTo>
                  <a:lnTo>
                    <a:pt x="588" y="731"/>
                  </a:lnTo>
                  <a:lnTo>
                    <a:pt x="588" y="733"/>
                  </a:lnTo>
                  <a:lnTo>
                    <a:pt x="585" y="736"/>
                  </a:lnTo>
                  <a:lnTo>
                    <a:pt x="585" y="738"/>
                  </a:lnTo>
                  <a:lnTo>
                    <a:pt x="577" y="740"/>
                  </a:lnTo>
                  <a:lnTo>
                    <a:pt x="571" y="744"/>
                  </a:lnTo>
                  <a:lnTo>
                    <a:pt x="562" y="746"/>
                  </a:lnTo>
                  <a:lnTo>
                    <a:pt x="556" y="750"/>
                  </a:lnTo>
                  <a:lnTo>
                    <a:pt x="552" y="748"/>
                  </a:lnTo>
                  <a:lnTo>
                    <a:pt x="552" y="746"/>
                  </a:lnTo>
                  <a:lnTo>
                    <a:pt x="550" y="736"/>
                  </a:lnTo>
                  <a:lnTo>
                    <a:pt x="548" y="734"/>
                  </a:lnTo>
                  <a:lnTo>
                    <a:pt x="550" y="719"/>
                  </a:lnTo>
                  <a:lnTo>
                    <a:pt x="548" y="713"/>
                  </a:lnTo>
                  <a:lnTo>
                    <a:pt x="548" y="712"/>
                  </a:lnTo>
                  <a:lnTo>
                    <a:pt x="543" y="708"/>
                  </a:lnTo>
                  <a:lnTo>
                    <a:pt x="541" y="704"/>
                  </a:lnTo>
                  <a:lnTo>
                    <a:pt x="537" y="704"/>
                  </a:lnTo>
                  <a:lnTo>
                    <a:pt x="541" y="698"/>
                  </a:lnTo>
                  <a:lnTo>
                    <a:pt x="541" y="696"/>
                  </a:lnTo>
                  <a:lnTo>
                    <a:pt x="541" y="691"/>
                  </a:lnTo>
                  <a:lnTo>
                    <a:pt x="541" y="687"/>
                  </a:lnTo>
                  <a:lnTo>
                    <a:pt x="539" y="685"/>
                  </a:lnTo>
                  <a:lnTo>
                    <a:pt x="541" y="681"/>
                  </a:lnTo>
                  <a:lnTo>
                    <a:pt x="545" y="675"/>
                  </a:lnTo>
                  <a:lnTo>
                    <a:pt x="546" y="671"/>
                  </a:lnTo>
                  <a:lnTo>
                    <a:pt x="545" y="662"/>
                  </a:lnTo>
                  <a:lnTo>
                    <a:pt x="545" y="660"/>
                  </a:lnTo>
                  <a:lnTo>
                    <a:pt x="556" y="656"/>
                  </a:lnTo>
                  <a:lnTo>
                    <a:pt x="556" y="652"/>
                  </a:lnTo>
                  <a:lnTo>
                    <a:pt x="556" y="650"/>
                  </a:lnTo>
                  <a:lnTo>
                    <a:pt x="556" y="650"/>
                  </a:lnTo>
                  <a:lnTo>
                    <a:pt x="556" y="647"/>
                  </a:lnTo>
                  <a:lnTo>
                    <a:pt x="554" y="645"/>
                  </a:lnTo>
                  <a:lnTo>
                    <a:pt x="548" y="650"/>
                  </a:lnTo>
                  <a:lnTo>
                    <a:pt x="545" y="652"/>
                  </a:lnTo>
                  <a:lnTo>
                    <a:pt x="539" y="658"/>
                  </a:lnTo>
                  <a:lnTo>
                    <a:pt x="533" y="658"/>
                  </a:lnTo>
                  <a:lnTo>
                    <a:pt x="529" y="662"/>
                  </a:lnTo>
                  <a:lnTo>
                    <a:pt x="529" y="664"/>
                  </a:lnTo>
                  <a:lnTo>
                    <a:pt x="527" y="670"/>
                  </a:lnTo>
                  <a:lnTo>
                    <a:pt x="522" y="673"/>
                  </a:lnTo>
                  <a:lnTo>
                    <a:pt x="522" y="675"/>
                  </a:lnTo>
                  <a:lnTo>
                    <a:pt x="518" y="679"/>
                  </a:lnTo>
                  <a:lnTo>
                    <a:pt x="518" y="692"/>
                  </a:lnTo>
                  <a:lnTo>
                    <a:pt x="518" y="698"/>
                  </a:lnTo>
                  <a:lnTo>
                    <a:pt x="525" y="708"/>
                  </a:lnTo>
                  <a:lnTo>
                    <a:pt x="529" y="710"/>
                  </a:lnTo>
                  <a:lnTo>
                    <a:pt x="531" y="710"/>
                  </a:lnTo>
                  <a:lnTo>
                    <a:pt x="527" y="715"/>
                  </a:lnTo>
                  <a:lnTo>
                    <a:pt x="527" y="721"/>
                  </a:lnTo>
                  <a:lnTo>
                    <a:pt x="525" y="736"/>
                  </a:lnTo>
                  <a:lnTo>
                    <a:pt x="524" y="738"/>
                  </a:lnTo>
                  <a:lnTo>
                    <a:pt x="527" y="744"/>
                  </a:lnTo>
                  <a:lnTo>
                    <a:pt x="527" y="750"/>
                  </a:lnTo>
                  <a:lnTo>
                    <a:pt x="524" y="750"/>
                  </a:lnTo>
                  <a:lnTo>
                    <a:pt x="522" y="750"/>
                  </a:lnTo>
                  <a:lnTo>
                    <a:pt x="518" y="754"/>
                  </a:lnTo>
                  <a:lnTo>
                    <a:pt x="510" y="755"/>
                  </a:lnTo>
                  <a:lnTo>
                    <a:pt x="499" y="757"/>
                  </a:lnTo>
                  <a:lnTo>
                    <a:pt x="493" y="763"/>
                  </a:lnTo>
                  <a:lnTo>
                    <a:pt x="489" y="763"/>
                  </a:lnTo>
                  <a:lnTo>
                    <a:pt x="487" y="761"/>
                  </a:lnTo>
                  <a:lnTo>
                    <a:pt x="482" y="754"/>
                  </a:lnTo>
                  <a:lnTo>
                    <a:pt x="480" y="754"/>
                  </a:lnTo>
                  <a:lnTo>
                    <a:pt x="470" y="754"/>
                  </a:lnTo>
                  <a:lnTo>
                    <a:pt x="464" y="752"/>
                  </a:lnTo>
                  <a:lnTo>
                    <a:pt x="464" y="750"/>
                  </a:lnTo>
                  <a:lnTo>
                    <a:pt x="459" y="750"/>
                  </a:lnTo>
                  <a:lnTo>
                    <a:pt x="453" y="748"/>
                  </a:lnTo>
                  <a:lnTo>
                    <a:pt x="440" y="744"/>
                  </a:lnTo>
                  <a:lnTo>
                    <a:pt x="434" y="744"/>
                  </a:lnTo>
                  <a:lnTo>
                    <a:pt x="430" y="746"/>
                  </a:lnTo>
                  <a:lnTo>
                    <a:pt x="424" y="746"/>
                  </a:lnTo>
                  <a:lnTo>
                    <a:pt x="420" y="750"/>
                  </a:lnTo>
                  <a:lnTo>
                    <a:pt x="419" y="755"/>
                  </a:lnTo>
                  <a:lnTo>
                    <a:pt x="409" y="763"/>
                  </a:lnTo>
                  <a:lnTo>
                    <a:pt x="407" y="763"/>
                  </a:lnTo>
                  <a:lnTo>
                    <a:pt x="399" y="755"/>
                  </a:lnTo>
                  <a:lnTo>
                    <a:pt x="388" y="754"/>
                  </a:lnTo>
                  <a:lnTo>
                    <a:pt x="386" y="754"/>
                  </a:lnTo>
                  <a:lnTo>
                    <a:pt x="384" y="750"/>
                  </a:lnTo>
                  <a:lnTo>
                    <a:pt x="380" y="750"/>
                  </a:lnTo>
                  <a:lnTo>
                    <a:pt x="377" y="752"/>
                  </a:lnTo>
                  <a:lnTo>
                    <a:pt x="375" y="752"/>
                  </a:lnTo>
                  <a:lnTo>
                    <a:pt x="371" y="750"/>
                  </a:lnTo>
                  <a:lnTo>
                    <a:pt x="375" y="750"/>
                  </a:lnTo>
                  <a:lnTo>
                    <a:pt x="378" y="750"/>
                  </a:lnTo>
                  <a:lnTo>
                    <a:pt x="378" y="746"/>
                  </a:lnTo>
                  <a:lnTo>
                    <a:pt x="382" y="746"/>
                  </a:lnTo>
                  <a:lnTo>
                    <a:pt x="384" y="746"/>
                  </a:lnTo>
                  <a:lnTo>
                    <a:pt x="398" y="738"/>
                  </a:lnTo>
                  <a:lnTo>
                    <a:pt x="398" y="734"/>
                  </a:lnTo>
                  <a:lnTo>
                    <a:pt x="403" y="727"/>
                  </a:lnTo>
                  <a:lnTo>
                    <a:pt x="401" y="721"/>
                  </a:lnTo>
                  <a:lnTo>
                    <a:pt x="403" y="721"/>
                  </a:lnTo>
                  <a:lnTo>
                    <a:pt x="409" y="719"/>
                  </a:lnTo>
                  <a:lnTo>
                    <a:pt x="411" y="713"/>
                  </a:lnTo>
                  <a:lnTo>
                    <a:pt x="411" y="708"/>
                  </a:lnTo>
                  <a:lnTo>
                    <a:pt x="411" y="706"/>
                  </a:lnTo>
                  <a:lnTo>
                    <a:pt x="415" y="702"/>
                  </a:lnTo>
                  <a:lnTo>
                    <a:pt x="417" y="698"/>
                  </a:lnTo>
                  <a:lnTo>
                    <a:pt x="419" y="689"/>
                  </a:lnTo>
                  <a:lnTo>
                    <a:pt x="420" y="685"/>
                  </a:lnTo>
                  <a:lnTo>
                    <a:pt x="424" y="683"/>
                  </a:lnTo>
                  <a:lnTo>
                    <a:pt x="426" y="679"/>
                  </a:lnTo>
                  <a:lnTo>
                    <a:pt x="432" y="673"/>
                  </a:lnTo>
                  <a:lnTo>
                    <a:pt x="436" y="671"/>
                  </a:lnTo>
                  <a:lnTo>
                    <a:pt x="436" y="668"/>
                  </a:lnTo>
                  <a:lnTo>
                    <a:pt x="432" y="662"/>
                  </a:lnTo>
                  <a:lnTo>
                    <a:pt x="432" y="658"/>
                  </a:lnTo>
                  <a:lnTo>
                    <a:pt x="430" y="656"/>
                  </a:lnTo>
                  <a:lnTo>
                    <a:pt x="430" y="660"/>
                  </a:lnTo>
                  <a:lnTo>
                    <a:pt x="430" y="666"/>
                  </a:lnTo>
                  <a:lnTo>
                    <a:pt x="432" y="671"/>
                  </a:lnTo>
                  <a:lnTo>
                    <a:pt x="430" y="671"/>
                  </a:lnTo>
                  <a:lnTo>
                    <a:pt x="426" y="673"/>
                  </a:lnTo>
                  <a:lnTo>
                    <a:pt x="419" y="683"/>
                  </a:lnTo>
                  <a:lnTo>
                    <a:pt x="415" y="683"/>
                  </a:lnTo>
                  <a:lnTo>
                    <a:pt x="413" y="685"/>
                  </a:lnTo>
                  <a:lnTo>
                    <a:pt x="413" y="689"/>
                  </a:lnTo>
                  <a:lnTo>
                    <a:pt x="409" y="689"/>
                  </a:lnTo>
                  <a:lnTo>
                    <a:pt x="407" y="685"/>
                  </a:lnTo>
                  <a:lnTo>
                    <a:pt x="407" y="689"/>
                  </a:lnTo>
                  <a:lnTo>
                    <a:pt x="407" y="691"/>
                  </a:lnTo>
                  <a:lnTo>
                    <a:pt x="409" y="692"/>
                  </a:lnTo>
                  <a:lnTo>
                    <a:pt x="409" y="696"/>
                  </a:lnTo>
                  <a:lnTo>
                    <a:pt x="409" y="698"/>
                  </a:lnTo>
                  <a:lnTo>
                    <a:pt x="409" y="702"/>
                  </a:lnTo>
                  <a:lnTo>
                    <a:pt x="403" y="706"/>
                  </a:lnTo>
                  <a:lnTo>
                    <a:pt x="403" y="702"/>
                  </a:lnTo>
                  <a:lnTo>
                    <a:pt x="401" y="696"/>
                  </a:lnTo>
                  <a:lnTo>
                    <a:pt x="398" y="696"/>
                  </a:lnTo>
                  <a:lnTo>
                    <a:pt x="396" y="696"/>
                  </a:lnTo>
                  <a:lnTo>
                    <a:pt x="394" y="694"/>
                  </a:lnTo>
                  <a:lnTo>
                    <a:pt x="390" y="694"/>
                  </a:lnTo>
                  <a:lnTo>
                    <a:pt x="388" y="694"/>
                  </a:lnTo>
                  <a:lnTo>
                    <a:pt x="384" y="694"/>
                  </a:lnTo>
                  <a:lnTo>
                    <a:pt x="382" y="691"/>
                  </a:lnTo>
                  <a:lnTo>
                    <a:pt x="382" y="689"/>
                  </a:lnTo>
                  <a:lnTo>
                    <a:pt x="382" y="694"/>
                  </a:lnTo>
                  <a:lnTo>
                    <a:pt x="384" y="696"/>
                  </a:lnTo>
                  <a:lnTo>
                    <a:pt x="392" y="702"/>
                  </a:lnTo>
                  <a:lnTo>
                    <a:pt x="392" y="704"/>
                  </a:lnTo>
                  <a:lnTo>
                    <a:pt x="394" y="706"/>
                  </a:lnTo>
                  <a:lnTo>
                    <a:pt x="398" y="706"/>
                  </a:lnTo>
                  <a:lnTo>
                    <a:pt x="398" y="708"/>
                  </a:lnTo>
                  <a:lnTo>
                    <a:pt x="398" y="712"/>
                  </a:lnTo>
                  <a:lnTo>
                    <a:pt x="394" y="721"/>
                  </a:lnTo>
                  <a:lnTo>
                    <a:pt x="394" y="725"/>
                  </a:lnTo>
                  <a:lnTo>
                    <a:pt x="388" y="727"/>
                  </a:lnTo>
                  <a:lnTo>
                    <a:pt x="384" y="736"/>
                  </a:lnTo>
                  <a:lnTo>
                    <a:pt x="380" y="734"/>
                  </a:lnTo>
                  <a:lnTo>
                    <a:pt x="377" y="740"/>
                  </a:lnTo>
                  <a:lnTo>
                    <a:pt x="373" y="740"/>
                  </a:lnTo>
                  <a:lnTo>
                    <a:pt x="371" y="742"/>
                  </a:lnTo>
                  <a:lnTo>
                    <a:pt x="369" y="746"/>
                  </a:lnTo>
                  <a:lnTo>
                    <a:pt x="369" y="750"/>
                  </a:lnTo>
                  <a:lnTo>
                    <a:pt x="369" y="752"/>
                  </a:lnTo>
                  <a:lnTo>
                    <a:pt x="365" y="752"/>
                  </a:lnTo>
                  <a:lnTo>
                    <a:pt x="359" y="752"/>
                  </a:lnTo>
                  <a:lnTo>
                    <a:pt x="354" y="750"/>
                  </a:lnTo>
                  <a:lnTo>
                    <a:pt x="348" y="752"/>
                  </a:lnTo>
                  <a:lnTo>
                    <a:pt x="348" y="755"/>
                  </a:lnTo>
                  <a:lnTo>
                    <a:pt x="344" y="763"/>
                  </a:lnTo>
                  <a:lnTo>
                    <a:pt x="340" y="763"/>
                  </a:lnTo>
                  <a:lnTo>
                    <a:pt x="338" y="761"/>
                  </a:lnTo>
                  <a:lnTo>
                    <a:pt x="336" y="761"/>
                  </a:lnTo>
                  <a:lnTo>
                    <a:pt x="329" y="757"/>
                  </a:lnTo>
                  <a:lnTo>
                    <a:pt x="325" y="757"/>
                  </a:lnTo>
                  <a:lnTo>
                    <a:pt x="321" y="755"/>
                  </a:lnTo>
                  <a:lnTo>
                    <a:pt x="319" y="757"/>
                  </a:lnTo>
                  <a:lnTo>
                    <a:pt x="314" y="757"/>
                  </a:lnTo>
                  <a:lnTo>
                    <a:pt x="302" y="752"/>
                  </a:lnTo>
                  <a:lnTo>
                    <a:pt x="294" y="750"/>
                  </a:lnTo>
                  <a:lnTo>
                    <a:pt x="296" y="736"/>
                  </a:lnTo>
                  <a:lnTo>
                    <a:pt x="296" y="731"/>
                  </a:lnTo>
                  <a:lnTo>
                    <a:pt x="296" y="723"/>
                  </a:lnTo>
                  <a:lnTo>
                    <a:pt x="298" y="717"/>
                  </a:lnTo>
                  <a:lnTo>
                    <a:pt x="294" y="708"/>
                  </a:lnTo>
                  <a:lnTo>
                    <a:pt x="289" y="704"/>
                  </a:lnTo>
                  <a:lnTo>
                    <a:pt x="289" y="698"/>
                  </a:lnTo>
                  <a:lnTo>
                    <a:pt x="296" y="692"/>
                  </a:lnTo>
                  <a:lnTo>
                    <a:pt x="296" y="685"/>
                  </a:lnTo>
                  <a:lnTo>
                    <a:pt x="293" y="673"/>
                  </a:lnTo>
                  <a:lnTo>
                    <a:pt x="294" y="664"/>
                  </a:lnTo>
                  <a:lnTo>
                    <a:pt x="294" y="658"/>
                  </a:lnTo>
                  <a:lnTo>
                    <a:pt x="291" y="658"/>
                  </a:lnTo>
                  <a:lnTo>
                    <a:pt x="289" y="654"/>
                  </a:lnTo>
                  <a:lnTo>
                    <a:pt x="281" y="652"/>
                  </a:lnTo>
                  <a:lnTo>
                    <a:pt x="281" y="652"/>
                  </a:lnTo>
                  <a:lnTo>
                    <a:pt x="277" y="649"/>
                  </a:lnTo>
                  <a:lnTo>
                    <a:pt x="272" y="643"/>
                  </a:lnTo>
                  <a:lnTo>
                    <a:pt x="270" y="635"/>
                  </a:lnTo>
                  <a:lnTo>
                    <a:pt x="260" y="626"/>
                  </a:lnTo>
                  <a:lnTo>
                    <a:pt x="254" y="620"/>
                  </a:lnTo>
                  <a:lnTo>
                    <a:pt x="249" y="614"/>
                  </a:lnTo>
                  <a:lnTo>
                    <a:pt x="249" y="610"/>
                  </a:lnTo>
                  <a:lnTo>
                    <a:pt x="245" y="607"/>
                  </a:lnTo>
                  <a:lnTo>
                    <a:pt x="245" y="605"/>
                  </a:lnTo>
                  <a:lnTo>
                    <a:pt x="247" y="599"/>
                  </a:lnTo>
                  <a:lnTo>
                    <a:pt x="247" y="593"/>
                  </a:lnTo>
                  <a:lnTo>
                    <a:pt x="249" y="593"/>
                  </a:lnTo>
                  <a:lnTo>
                    <a:pt x="254" y="593"/>
                  </a:lnTo>
                  <a:lnTo>
                    <a:pt x="260" y="589"/>
                  </a:lnTo>
                  <a:lnTo>
                    <a:pt x="266" y="591"/>
                  </a:lnTo>
                  <a:lnTo>
                    <a:pt x="273" y="588"/>
                  </a:lnTo>
                  <a:lnTo>
                    <a:pt x="279" y="588"/>
                  </a:lnTo>
                  <a:lnTo>
                    <a:pt x="281" y="586"/>
                  </a:lnTo>
                  <a:lnTo>
                    <a:pt x="283" y="582"/>
                  </a:lnTo>
                  <a:lnTo>
                    <a:pt x="285" y="586"/>
                  </a:lnTo>
                  <a:lnTo>
                    <a:pt x="289" y="586"/>
                  </a:lnTo>
                  <a:lnTo>
                    <a:pt x="289" y="589"/>
                  </a:lnTo>
                  <a:lnTo>
                    <a:pt x="291" y="589"/>
                  </a:lnTo>
                  <a:lnTo>
                    <a:pt x="298" y="589"/>
                  </a:lnTo>
                  <a:lnTo>
                    <a:pt x="304" y="589"/>
                  </a:lnTo>
                  <a:lnTo>
                    <a:pt x="310" y="588"/>
                  </a:lnTo>
                  <a:lnTo>
                    <a:pt x="315" y="588"/>
                  </a:lnTo>
                  <a:lnTo>
                    <a:pt x="321" y="588"/>
                  </a:lnTo>
                  <a:lnTo>
                    <a:pt x="325" y="588"/>
                  </a:lnTo>
                  <a:lnTo>
                    <a:pt x="325" y="584"/>
                  </a:lnTo>
                  <a:lnTo>
                    <a:pt x="325" y="576"/>
                  </a:lnTo>
                  <a:lnTo>
                    <a:pt x="321" y="570"/>
                  </a:lnTo>
                  <a:lnTo>
                    <a:pt x="321" y="567"/>
                  </a:lnTo>
                  <a:lnTo>
                    <a:pt x="327" y="567"/>
                  </a:lnTo>
                  <a:lnTo>
                    <a:pt x="331" y="567"/>
                  </a:lnTo>
                  <a:lnTo>
                    <a:pt x="335" y="568"/>
                  </a:lnTo>
                  <a:lnTo>
                    <a:pt x="336" y="568"/>
                  </a:lnTo>
                  <a:lnTo>
                    <a:pt x="336" y="565"/>
                  </a:lnTo>
                  <a:lnTo>
                    <a:pt x="336" y="559"/>
                  </a:lnTo>
                  <a:lnTo>
                    <a:pt x="336" y="555"/>
                  </a:lnTo>
                  <a:lnTo>
                    <a:pt x="336" y="549"/>
                  </a:lnTo>
                  <a:lnTo>
                    <a:pt x="336" y="547"/>
                  </a:lnTo>
                  <a:lnTo>
                    <a:pt x="336" y="542"/>
                  </a:lnTo>
                  <a:lnTo>
                    <a:pt x="336" y="538"/>
                  </a:lnTo>
                  <a:lnTo>
                    <a:pt x="331" y="526"/>
                  </a:lnTo>
                  <a:lnTo>
                    <a:pt x="329" y="511"/>
                  </a:lnTo>
                  <a:lnTo>
                    <a:pt x="327" y="502"/>
                  </a:lnTo>
                  <a:lnTo>
                    <a:pt x="327" y="500"/>
                  </a:lnTo>
                  <a:lnTo>
                    <a:pt x="325" y="500"/>
                  </a:lnTo>
                  <a:lnTo>
                    <a:pt x="319" y="500"/>
                  </a:lnTo>
                  <a:lnTo>
                    <a:pt x="312" y="496"/>
                  </a:lnTo>
                  <a:lnTo>
                    <a:pt x="310" y="496"/>
                  </a:lnTo>
                  <a:lnTo>
                    <a:pt x="310" y="500"/>
                  </a:lnTo>
                  <a:lnTo>
                    <a:pt x="306" y="502"/>
                  </a:lnTo>
                  <a:lnTo>
                    <a:pt x="304" y="502"/>
                  </a:lnTo>
                  <a:lnTo>
                    <a:pt x="298" y="504"/>
                  </a:lnTo>
                  <a:lnTo>
                    <a:pt x="294" y="504"/>
                  </a:lnTo>
                  <a:lnTo>
                    <a:pt x="289" y="504"/>
                  </a:lnTo>
                  <a:lnTo>
                    <a:pt x="283" y="507"/>
                  </a:lnTo>
                  <a:lnTo>
                    <a:pt x="281" y="507"/>
                  </a:lnTo>
                  <a:lnTo>
                    <a:pt x="281" y="504"/>
                  </a:lnTo>
                  <a:lnTo>
                    <a:pt x="279" y="498"/>
                  </a:lnTo>
                  <a:lnTo>
                    <a:pt x="277" y="492"/>
                  </a:lnTo>
                  <a:lnTo>
                    <a:pt x="277" y="488"/>
                  </a:lnTo>
                  <a:lnTo>
                    <a:pt x="281" y="490"/>
                  </a:lnTo>
                  <a:lnTo>
                    <a:pt x="283" y="490"/>
                  </a:lnTo>
                  <a:lnTo>
                    <a:pt x="287" y="486"/>
                  </a:lnTo>
                  <a:lnTo>
                    <a:pt x="287" y="484"/>
                  </a:lnTo>
                  <a:lnTo>
                    <a:pt x="287" y="479"/>
                  </a:lnTo>
                  <a:lnTo>
                    <a:pt x="287" y="475"/>
                  </a:lnTo>
                  <a:lnTo>
                    <a:pt x="289" y="475"/>
                  </a:lnTo>
                  <a:lnTo>
                    <a:pt x="289" y="473"/>
                  </a:lnTo>
                  <a:lnTo>
                    <a:pt x="289" y="471"/>
                  </a:lnTo>
                  <a:lnTo>
                    <a:pt x="289" y="465"/>
                  </a:lnTo>
                  <a:lnTo>
                    <a:pt x="293" y="463"/>
                  </a:lnTo>
                  <a:lnTo>
                    <a:pt x="294" y="463"/>
                  </a:lnTo>
                  <a:lnTo>
                    <a:pt x="294" y="460"/>
                  </a:lnTo>
                  <a:lnTo>
                    <a:pt x="294" y="458"/>
                  </a:lnTo>
                  <a:lnTo>
                    <a:pt x="293" y="454"/>
                  </a:lnTo>
                  <a:lnTo>
                    <a:pt x="289" y="454"/>
                  </a:lnTo>
                  <a:lnTo>
                    <a:pt x="287" y="454"/>
                  </a:lnTo>
                  <a:lnTo>
                    <a:pt x="272" y="460"/>
                  </a:lnTo>
                  <a:lnTo>
                    <a:pt x="268" y="460"/>
                  </a:lnTo>
                  <a:lnTo>
                    <a:pt x="264" y="460"/>
                  </a:lnTo>
                  <a:lnTo>
                    <a:pt x="256" y="462"/>
                  </a:lnTo>
                  <a:lnTo>
                    <a:pt x="252" y="465"/>
                  </a:lnTo>
                  <a:lnTo>
                    <a:pt x="247" y="463"/>
                  </a:lnTo>
                  <a:lnTo>
                    <a:pt x="241" y="463"/>
                  </a:lnTo>
                  <a:lnTo>
                    <a:pt x="241" y="462"/>
                  </a:lnTo>
                  <a:lnTo>
                    <a:pt x="239" y="458"/>
                  </a:lnTo>
                  <a:lnTo>
                    <a:pt x="239" y="452"/>
                  </a:lnTo>
                  <a:lnTo>
                    <a:pt x="235" y="450"/>
                  </a:lnTo>
                  <a:lnTo>
                    <a:pt x="235" y="444"/>
                  </a:lnTo>
                  <a:lnTo>
                    <a:pt x="235" y="441"/>
                  </a:lnTo>
                  <a:lnTo>
                    <a:pt x="222" y="442"/>
                  </a:lnTo>
                  <a:lnTo>
                    <a:pt x="214" y="442"/>
                  </a:lnTo>
                  <a:lnTo>
                    <a:pt x="210" y="442"/>
                  </a:lnTo>
                  <a:lnTo>
                    <a:pt x="209" y="446"/>
                  </a:lnTo>
                  <a:lnTo>
                    <a:pt x="205" y="442"/>
                  </a:lnTo>
                  <a:lnTo>
                    <a:pt x="209" y="441"/>
                  </a:lnTo>
                  <a:lnTo>
                    <a:pt x="205" y="435"/>
                  </a:lnTo>
                  <a:lnTo>
                    <a:pt x="205" y="429"/>
                  </a:lnTo>
                  <a:lnTo>
                    <a:pt x="203" y="427"/>
                  </a:lnTo>
                  <a:lnTo>
                    <a:pt x="195" y="427"/>
                  </a:lnTo>
                  <a:lnTo>
                    <a:pt x="195" y="427"/>
                  </a:lnTo>
                  <a:lnTo>
                    <a:pt x="193" y="422"/>
                  </a:lnTo>
                  <a:lnTo>
                    <a:pt x="203" y="416"/>
                  </a:lnTo>
                  <a:lnTo>
                    <a:pt x="205" y="416"/>
                  </a:lnTo>
                  <a:lnTo>
                    <a:pt x="205" y="414"/>
                  </a:lnTo>
                  <a:lnTo>
                    <a:pt x="209" y="414"/>
                  </a:lnTo>
                  <a:lnTo>
                    <a:pt x="209" y="410"/>
                  </a:lnTo>
                  <a:lnTo>
                    <a:pt x="203" y="406"/>
                  </a:lnTo>
                  <a:lnTo>
                    <a:pt x="203" y="404"/>
                  </a:lnTo>
                  <a:lnTo>
                    <a:pt x="199" y="399"/>
                  </a:lnTo>
                  <a:lnTo>
                    <a:pt x="199" y="395"/>
                  </a:lnTo>
                  <a:lnTo>
                    <a:pt x="197" y="393"/>
                  </a:lnTo>
                  <a:lnTo>
                    <a:pt x="197" y="389"/>
                  </a:lnTo>
                  <a:lnTo>
                    <a:pt x="197" y="387"/>
                  </a:lnTo>
                  <a:lnTo>
                    <a:pt x="203" y="387"/>
                  </a:lnTo>
                  <a:lnTo>
                    <a:pt x="205" y="387"/>
                  </a:lnTo>
                  <a:lnTo>
                    <a:pt x="203" y="380"/>
                  </a:lnTo>
                  <a:lnTo>
                    <a:pt x="203" y="378"/>
                  </a:lnTo>
                  <a:lnTo>
                    <a:pt x="203" y="374"/>
                  </a:lnTo>
                  <a:lnTo>
                    <a:pt x="199" y="374"/>
                  </a:lnTo>
                  <a:lnTo>
                    <a:pt x="197" y="378"/>
                  </a:lnTo>
                  <a:lnTo>
                    <a:pt x="191" y="378"/>
                  </a:lnTo>
                  <a:lnTo>
                    <a:pt x="189" y="378"/>
                  </a:lnTo>
                  <a:lnTo>
                    <a:pt x="188" y="378"/>
                  </a:lnTo>
                  <a:lnTo>
                    <a:pt x="188" y="366"/>
                  </a:lnTo>
                  <a:lnTo>
                    <a:pt x="191" y="366"/>
                  </a:lnTo>
                  <a:lnTo>
                    <a:pt x="191" y="355"/>
                  </a:lnTo>
                  <a:lnTo>
                    <a:pt x="191" y="351"/>
                  </a:lnTo>
                  <a:lnTo>
                    <a:pt x="191" y="343"/>
                  </a:lnTo>
                  <a:lnTo>
                    <a:pt x="189" y="339"/>
                  </a:lnTo>
                  <a:lnTo>
                    <a:pt x="189" y="336"/>
                  </a:lnTo>
                  <a:lnTo>
                    <a:pt x="197" y="336"/>
                  </a:lnTo>
                  <a:lnTo>
                    <a:pt x="197" y="334"/>
                  </a:lnTo>
                  <a:lnTo>
                    <a:pt x="195" y="324"/>
                  </a:lnTo>
                  <a:lnTo>
                    <a:pt x="195" y="322"/>
                  </a:lnTo>
                  <a:lnTo>
                    <a:pt x="191" y="322"/>
                  </a:lnTo>
                  <a:lnTo>
                    <a:pt x="189" y="322"/>
                  </a:lnTo>
                  <a:lnTo>
                    <a:pt x="188" y="315"/>
                  </a:lnTo>
                  <a:lnTo>
                    <a:pt x="188" y="318"/>
                  </a:lnTo>
                  <a:lnTo>
                    <a:pt x="188" y="320"/>
                  </a:lnTo>
                  <a:lnTo>
                    <a:pt x="184" y="320"/>
                  </a:lnTo>
                  <a:lnTo>
                    <a:pt x="182" y="315"/>
                  </a:lnTo>
                  <a:lnTo>
                    <a:pt x="178" y="315"/>
                  </a:lnTo>
                  <a:lnTo>
                    <a:pt x="176" y="315"/>
                  </a:lnTo>
                  <a:lnTo>
                    <a:pt x="178" y="309"/>
                  </a:lnTo>
                  <a:lnTo>
                    <a:pt x="176" y="309"/>
                  </a:lnTo>
                  <a:lnTo>
                    <a:pt x="172" y="309"/>
                  </a:lnTo>
                  <a:lnTo>
                    <a:pt x="167" y="315"/>
                  </a:lnTo>
                  <a:lnTo>
                    <a:pt x="165" y="309"/>
                  </a:lnTo>
                  <a:lnTo>
                    <a:pt x="157" y="309"/>
                  </a:lnTo>
                  <a:lnTo>
                    <a:pt x="155" y="303"/>
                  </a:lnTo>
                  <a:lnTo>
                    <a:pt x="155" y="299"/>
                  </a:lnTo>
                  <a:lnTo>
                    <a:pt x="161" y="297"/>
                  </a:lnTo>
                  <a:lnTo>
                    <a:pt x="165" y="294"/>
                  </a:lnTo>
                  <a:lnTo>
                    <a:pt x="167" y="292"/>
                  </a:lnTo>
                  <a:lnTo>
                    <a:pt x="167" y="290"/>
                  </a:lnTo>
                  <a:lnTo>
                    <a:pt x="165" y="284"/>
                  </a:lnTo>
                  <a:lnTo>
                    <a:pt x="165" y="282"/>
                  </a:lnTo>
                  <a:lnTo>
                    <a:pt x="165" y="278"/>
                  </a:lnTo>
                  <a:lnTo>
                    <a:pt x="170" y="275"/>
                  </a:lnTo>
                  <a:lnTo>
                    <a:pt x="172" y="275"/>
                  </a:lnTo>
                  <a:lnTo>
                    <a:pt x="172" y="271"/>
                  </a:lnTo>
                  <a:lnTo>
                    <a:pt x="170" y="269"/>
                  </a:lnTo>
                  <a:lnTo>
                    <a:pt x="167" y="267"/>
                  </a:lnTo>
                  <a:lnTo>
                    <a:pt x="159" y="267"/>
                  </a:lnTo>
                  <a:lnTo>
                    <a:pt x="155" y="271"/>
                  </a:lnTo>
                  <a:lnTo>
                    <a:pt x="149" y="271"/>
                  </a:lnTo>
                  <a:lnTo>
                    <a:pt x="147" y="273"/>
                  </a:lnTo>
                  <a:lnTo>
                    <a:pt x="144" y="273"/>
                  </a:lnTo>
                  <a:lnTo>
                    <a:pt x="144" y="275"/>
                  </a:lnTo>
                  <a:lnTo>
                    <a:pt x="144" y="278"/>
                  </a:lnTo>
                  <a:lnTo>
                    <a:pt x="146" y="278"/>
                  </a:lnTo>
                  <a:lnTo>
                    <a:pt x="146" y="282"/>
                  </a:lnTo>
                  <a:lnTo>
                    <a:pt x="146" y="284"/>
                  </a:lnTo>
                  <a:lnTo>
                    <a:pt x="146" y="288"/>
                  </a:lnTo>
                  <a:lnTo>
                    <a:pt x="142" y="286"/>
                  </a:lnTo>
                  <a:lnTo>
                    <a:pt x="140" y="286"/>
                  </a:lnTo>
                  <a:lnTo>
                    <a:pt x="134" y="290"/>
                  </a:lnTo>
                  <a:lnTo>
                    <a:pt x="130" y="290"/>
                  </a:lnTo>
                  <a:lnTo>
                    <a:pt x="130" y="286"/>
                  </a:lnTo>
                  <a:lnTo>
                    <a:pt x="128" y="286"/>
                  </a:lnTo>
                  <a:lnTo>
                    <a:pt x="125" y="286"/>
                  </a:lnTo>
                  <a:lnTo>
                    <a:pt x="125" y="284"/>
                  </a:lnTo>
                  <a:lnTo>
                    <a:pt x="128" y="280"/>
                  </a:lnTo>
                  <a:lnTo>
                    <a:pt x="130" y="280"/>
                  </a:lnTo>
                  <a:lnTo>
                    <a:pt x="130" y="275"/>
                  </a:lnTo>
                  <a:lnTo>
                    <a:pt x="128" y="273"/>
                  </a:lnTo>
                  <a:lnTo>
                    <a:pt x="128" y="269"/>
                  </a:lnTo>
                  <a:lnTo>
                    <a:pt x="115" y="271"/>
                  </a:lnTo>
                  <a:lnTo>
                    <a:pt x="113" y="275"/>
                  </a:lnTo>
                  <a:lnTo>
                    <a:pt x="113" y="271"/>
                  </a:lnTo>
                  <a:lnTo>
                    <a:pt x="109" y="269"/>
                  </a:lnTo>
                  <a:lnTo>
                    <a:pt x="107" y="269"/>
                  </a:lnTo>
                  <a:lnTo>
                    <a:pt x="104" y="271"/>
                  </a:lnTo>
                  <a:lnTo>
                    <a:pt x="98" y="275"/>
                  </a:lnTo>
                  <a:lnTo>
                    <a:pt x="98" y="275"/>
                  </a:lnTo>
                  <a:lnTo>
                    <a:pt x="94" y="271"/>
                  </a:lnTo>
                  <a:lnTo>
                    <a:pt x="84" y="273"/>
                  </a:lnTo>
                  <a:lnTo>
                    <a:pt x="83" y="273"/>
                  </a:lnTo>
                  <a:lnTo>
                    <a:pt x="77" y="273"/>
                  </a:lnTo>
                  <a:lnTo>
                    <a:pt x="71" y="276"/>
                  </a:lnTo>
                  <a:lnTo>
                    <a:pt x="65" y="276"/>
                  </a:lnTo>
                  <a:lnTo>
                    <a:pt x="65" y="273"/>
                  </a:lnTo>
                  <a:lnTo>
                    <a:pt x="62" y="263"/>
                  </a:lnTo>
                  <a:lnTo>
                    <a:pt x="60" y="263"/>
                  </a:lnTo>
                  <a:lnTo>
                    <a:pt x="52" y="267"/>
                  </a:lnTo>
                  <a:lnTo>
                    <a:pt x="48" y="263"/>
                  </a:lnTo>
                  <a:lnTo>
                    <a:pt x="46" y="263"/>
                  </a:lnTo>
                  <a:lnTo>
                    <a:pt x="46" y="261"/>
                  </a:lnTo>
                  <a:lnTo>
                    <a:pt x="46" y="252"/>
                  </a:lnTo>
                  <a:lnTo>
                    <a:pt x="44" y="246"/>
                  </a:lnTo>
                  <a:lnTo>
                    <a:pt x="44" y="242"/>
                  </a:lnTo>
                  <a:lnTo>
                    <a:pt x="41" y="227"/>
                  </a:lnTo>
                  <a:lnTo>
                    <a:pt x="41" y="225"/>
                  </a:lnTo>
                  <a:lnTo>
                    <a:pt x="39" y="219"/>
                  </a:lnTo>
                  <a:lnTo>
                    <a:pt x="39" y="214"/>
                  </a:lnTo>
                  <a:lnTo>
                    <a:pt x="44" y="210"/>
                  </a:lnTo>
                  <a:lnTo>
                    <a:pt x="46" y="208"/>
                  </a:lnTo>
                  <a:lnTo>
                    <a:pt x="44" y="204"/>
                  </a:lnTo>
                  <a:lnTo>
                    <a:pt x="44" y="202"/>
                  </a:lnTo>
                  <a:lnTo>
                    <a:pt x="44" y="198"/>
                  </a:lnTo>
                  <a:lnTo>
                    <a:pt x="46" y="198"/>
                  </a:lnTo>
                  <a:lnTo>
                    <a:pt x="58" y="196"/>
                  </a:lnTo>
                  <a:lnTo>
                    <a:pt x="58" y="193"/>
                  </a:lnTo>
                  <a:lnTo>
                    <a:pt x="58" y="191"/>
                  </a:lnTo>
                  <a:lnTo>
                    <a:pt x="54" y="189"/>
                  </a:lnTo>
                  <a:lnTo>
                    <a:pt x="52" y="189"/>
                  </a:lnTo>
                  <a:lnTo>
                    <a:pt x="50" y="187"/>
                  </a:lnTo>
                  <a:lnTo>
                    <a:pt x="50" y="181"/>
                  </a:lnTo>
                  <a:lnTo>
                    <a:pt x="48" y="177"/>
                  </a:lnTo>
                  <a:lnTo>
                    <a:pt x="41" y="181"/>
                  </a:lnTo>
                  <a:lnTo>
                    <a:pt x="39" y="181"/>
                  </a:lnTo>
                  <a:lnTo>
                    <a:pt x="27" y="183"/>
                  </a:lnTo>
                  <a:lnTo>
                    <a:pt x="23" y="183"/>
                  </a:lnTo>
                  <a:lnTo>
                    <a:pt x="21" y="179"/>
                  </a:lnTo>
                  <a:lnTo>
                    <a:pt x="21" y="168"/>
                  </a:lnTo>
                  <a:lnTo>
                    <a:pt x="21" y="160"/>
                  </a:lnTo>
                  <a:lnTo>
                    <a:pt x="18" y="152"/>
                  </a:lnTo>
                  <a:lnTo>
                    <a:pt x="18" y="151"/>
                  </a:lnTo>
                  <a:lnTo>
                    <a:pt x="18" y="139"/>
                  </a:lnTo>
                  <a:lnTo>
                    <a:pt x="20" y="135"/>
                  </a:lnTo>
                  <a:lnTo>
                    <a:pt x="20" y="130"/>
                  </a:lnTo>
                  <a:lnTo>
                    <a:pt x="20" y="128"/>
                  </a:lnTo>
                  <a:lnTo>
                    <a:pt x="20" y="124"/>
                  </a:lnTo>
                  <a:lnTo>
                    <a:pt x="16" y="118"/>
                  </a:lnTo>
                  <a:lnTo>
                    <a:pt x="14" y="114"/>
                  </a:lnTo>
                  <a:lnTo>
                    <a:pt x="8" y="112"/>
                  </a:lnTo>
                  <a:lnTo>
                    <a:pt x="4" y="109"/>
                  </a:lnTo>
                  <a:lnTo>
                    <a:pt x="4" y="107"/>
                  </a:lnTo>
                  <a:lnTo>
                    <a:pt x="4" y="105"/>
                  </a:lnTo>
                  <a:lnTo>
                    <a:pt x="4" y="103"/>
                  </a:lnTo>
                  <a:lnTo>
                    <a:pt x="4" y="99"/>
                  </a:lnTo>
                  <a:lnTo>
                    <a:pt x="4" y="91"/>
                  </a:lnTo>
                  <a:lnTo>
                    <a:pt x="4" y="88"/>
                  </a:lnTo>
                  <a:lnTo>
                    <a:pt x="4" y="88"/>
                  </a:lnTo>
                  <a:lnTo>
                    <a:pt x="8" y="86"/>
                  </a:lnTo>
                  <a:lnTo>
                    <a:pt x="10" y="86"/>
                  </a:lnTo>
                  <a:lnTo>
                    <a:pt x="14" y="82"/>
                  </a:lnTo>
                  <a:lnTo>
                    <a:pt x="10" y="80"/>
                  </a:lnTo>
                  <a:lnTo>
                    <a:pt x="10" y="74"/>
                  </a:lnTo>
                  <a:lnTo>
                    <a:pt x="8" y="70"/>
                  </a:lnTo>
                  <a:lnTo>
                    <a:pt x="4" y="69"/>
                  </a:lnTo>
                  <a:lnTo>
                    <a:pt x="0" y="65"/>
                  </a:lnTo>
                  <a:lnTo>
                    <a:pt x="0" y="63"/>
                  </a:lnTo>
                  <a:lnTo>
                    <a:pt x="0" y="61"/>
                  </a:lnTo>
                  <a:lnTo>
                    <a:pt x="4" y="61"/>
                  </a:lnTo>
                  <a:lnTo>
                    <a:pt x="8" y="63"/>
                  </a:lnTo>
                  <a:lnTo>
                    <a:pt x="8" y="61"/>
                  </a:lnTo>
                  <a:lnTo>
                    <a:pt x="12" y="55"/>
                  </a:lnTo>
                  <a:lnTo>
                    <a:pt x="14" y="55"/>
                  </a:lnTo>
                  <a:lnTo>
                    <a:pt x="18" y="53"/>
                  </a:lnTo>
                  <a:lnTo>
                    <a:pt x="20" y="53"/>
                  </a:lnTo>
                  <a:lnTo>
                    <a:pt x="23" y="55"/>
                  </a:lnTo>
                  <a:lnTo>
                    <a:pt x="25" y="53"/>
                  </a:lnTo>
                  <a:lnTo>
                    <a:pt x="29" y="51"/>
                  </a:lnTo>
                  <a:lnTo>
                    <a:pt x="31" y="51"/>
                  </a:lnTo>
                  <a:lnTo>
                    <a:pt x="35" y="51"/>
                  </a:lnTo>
                  <a:lnTo>
                    <a:pt x="35" y="48"/>
                  </a:lnTo>
                  <a:lnTo>
                    <a:pt x="39" y="48"/>
                  </a:lnTo>
                  <a:lnTo>
                    <a:pt x="39" y="42"/>
                  </a:lnTo>
                  <a:lnTo>
                    <a:pt x="35" y="42"/>
                  </a:lnTo>
                  <a:lnTo>
                    <a:pt x="35" y="40"/>
                  </a:lnTo>
                  <a:lnTo>
                    <a:pt x="33" y="30"/>
                  </a:lnTo>
                  <a:lnTo>
                    <a:pt x="39" y="30"/>
                  </a:lnTo>
                  <a:lnTo>
                    <a:pt x="41" y="23"/>
                  </a:lnTo>
                  <a:lnTo>
                    <a:pt x="44" y="19"/>
                  </a:lnTo>
                  <a:lnTo>
                    <a:pt x="46" y="17"/>
                  </a:lnTo>
                  <a:lnTo>
                    <a:pt x="50" y="15"/>
                  </a:lnTo>
                  <a:lnTo>
                    <a:pt x="52" y="15"/>
                  </a:lnTo>
                  <a:lnTo>
                    <a:pt x="54" y="15"/>
                  </a:lnTo>
                  <a:lnTo>
                    <a:pt x="58" y="17"/>
                  </a:lnTo>
                  <a:lnTo>
                    <a:pt x="58" y="19"/>
                  </a:lnTo>
                  <a:lnTo>
                    <a:pt x="60" y="21"/>
                  </a:lnTo>
                  <a:lnTo>
                    <a:pt x="63" y="21"/>
                  </a:lnTo>
                  <a:lnTo>
                    <a:pt x="69" y="21"/>
                  </a:lnTo>
                  <a:lnTo>
                    <a:pt x="75" y="17"/>
                  </a:lnTo>
                  <a:lnTo>
                    <a:pt x="77" y="17"/>
                  </a:lnTo>
                  <a:lnTo>
                    <a:pt x="83" y="17"/>
                  </a:lnTo>
                  <a:lnTo>
                    <a:pt x="86" y="21"/>
                  </a:lnTo>
                  <a:lnTo>
                    <a:pt x="88" y="19"/>
                  </a:lnTo>
                  <a:lnTo>
                    <a:pt x="94" y="19"/>
                  </a:lnTo>
                  <a:lnTo>
                    <a:pt x="98" y="21"/>
                  </a:lnTo>
                  <a:lnTo>
                    <a:pt x="100" y="25"/>
                  </a:lnTo>
                  <a:lnTo>
                    <a:pt x="100" y="21"/>
                  </a:lnTo>
                  <a:lnTo>
                    <a:pt x="102" y="19"/>
                  </a:lnTo>
                  <a:lnTo>
                    <a:pt x="105" y="19"/>
                  </a:lnTo>
                  <a:lnTo>
                    <a:pt x="107" y="23"/>
                  </a:lnTo>
                  <a:lnTo>
                    <a:pt x="111" y="25"/>
                  </a:lnTo>
                  <a:lnTo>
                    <a:pt x="113" y="25"/>
                  </a:lnTo>
                  <a:lnTo>
                    <a:pt x="123" y="25"/>
                  </a:lnTo>
                  <a:lnTo>
                    <a:pt x="128" y="28"/>
                  </a:lnTo>
                  <a:lnTo>
                    <a:pt x="136" y="28"/>
                  </a:lnTo>
                  <a:lnTo>
                    <a:pt x="136" y="27"/>
                  </a:lnTo>
                  <a:lnTo>
                    <a:pt x="140" y="27"/>
                  </a:lnTo>
                  <a:lnTo>
                    <a:pt x="147" y="27"/>
                  </a:lnTo>
                  <a:lnTo>
                    <a:pt x="147" y="28"/>
                  </a:lnTo>
                  <a:lnTo>
                    <a:pt x="149" y="27"/>
                  </a:lnTo>
                  <a:lnTo>
                    <a:pt x="147" y="23"/>
                  </a:lnTo>
                  <a:lnTo>
                    <a:pt x="147" y="17"/>
                  </a:lnTo>
                  <a:lnTo>
                    <a:pt x="149" y="15"/>
                  </a:lnTo>
                  <a:lnTo>
                    <a:pt x="155" y="13"/>
                  </a:lnTo>
                  <a:lnTo>
                    <a:pt x="161" y="11"/>
                  </a:lnTo>
                  <a:lnTo>
                    <a:pt x="165" y="11"/>
                  </a:lnTo>
                  <a:lnTo>
                    <a:pt x="167" y="15"/>
                  </a:lnTo>
                  <a:lnTo>
                    <a:pt x="167" y="15"/>
                  </a:lnTo>
                  <a:lnTo>
                    <a:pt x="170" y="15"/>
                  </a:lnTo>
                  <a:lnTo>
                    <a:pt x="180" y="15"/>
                  </a:lnTo>
                  <a:lnTo>
                    <a:pt x="186" y="19"/>
                  </a:lnTo>
                  <a:lnTo>
                    <a:pt x="188" y="23"/>
                  </a:lnTo>
                  <a:lnTo>
                    <a:pt x="189" y="28"/>
                  </a:lnTo>
                  <a:lnTo>
                    <a:pt x="191" y="28"/>
                  </a:lnTo>
                  <a:lnTo>
                    <a:pt x="195" y="28"/>
                  </a:lnTo>
                  <a:lnTo>
                    <a:pt x="195" y="25"/>
                  </a:lnTo>
                  <a:lnTo>
                    <a:pt x="197" y="19"/>
                  </a:lnTo>
                  <a:lnTo>
                    <a:pt x="201" y="19"/>
                  </a:lnTo>
                  <a:lnTo>
                    <a:pt x="203" y="23"/>
                  </a:lnTo>
                  <a:lnTo>
                    <a:pt x="207" y="23"/>
                  </a:lnTo>
                  <a:lnTo>
                    <a:pt x="207" y="28"/>
                  </a:lnTo>
                  <a:lnTo>
                    <a:pt x="209" y="28"/>
                  </a:lnTo>
                  <a:lnTo>
                    <a:pt x="212" y="28"/>
                  </a:lnTo>
                  <a:lnTo>
                    <a:pt x="220" y="28"/>
                  </a:lnTo>
                  <a:lnTo>
                    <a:pt x="224" y="28"/>
                  </a:lnTo>
                  <a:lnTo>
                    <a:pt x="226" y="28"/>
                  </a:lnTo>
                  <a:lnTo>
                    <a:pt x="230" y="27"/>
                  </a:lnTo>
                  <a:lnTo>
                    <a:pt x="233" y="27"/>
                  </a:lnTo>
                  <a:lnTo>
                    <a:pt x="233" y="25"/>
                  </a:lnTo>
                  <a:lnTo>
                    <a:pt x="233" y="21"/>
                  </a:lnTo>
                  <a:lnTo>
                    <a:pt x="243" y="21"/>
                  </a:lnTo>
                  <a:lnTo>
                    <a:pt x="249" y="19"/>
                  </a:lnTo>
                  <a:lnTo>
                    <a:pt x="251" y="19"/>
                  </a:lnTo>
                  <a:lnTo>
                    <a:pt x="251" y="15"/>
                  </a:lnTo>
                  <a:lnTo>
                    <a:pt x="251" y="15"/>
                  </a:lnTo>
                  <a:lnTo>
                    <a:pt x="251" y="9"/>
                  </a:lnTo>
                  <a:lnTo>
                    <a:pt x="254" y="4"/>
                  </a:lnTo>
                  <a:lnTo>
                    <a:pt x="256" y="4"/>
                  </a:lnTo>
                  <a:lnTo>
                    <a:pt x="260" y="0"/>
                  </a:lnTo>
                  <a:lnTo>
                    <a:pt x="270" y="2"/>
                  </a:lnTo>
                  <a:lnTo>
                    <a:pt x="275" y="2"/>
                  </a:lnTo>
                  <a:lnTo>
                    <a:pt x="275" y="2"/>
                  </a:lnTo>
                  <a:close/>
                </a:path>
              </a:pathLst>
            </a:custGeom>
            <a:solidFill>
              <a:srgbClr val="FF9302"/>
            </a:solid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uk-UA">
                <a:solidFill>
                  <a:schemeClr val="accent1"/>
                </a:solidFill>
              </a:endParaRPr>
            </a:p>
          </p:txBody>
        </p:sp>
        <p:sp>
          <p:nvSpPr>
            <p:cNvPr id="62" name="Freeform 19">
              <a:extLst>
                <a:ext uri="{FF2B5EF4-FFF2-40B4-BE49-F238E27FC236}">
                  <a16:creationId xmlns:a16="http://schemas.microsoft.com/office/drawing/2014/main" id="{C16F7CB2-0FE6-701D-7C32-2280F45E31C7}"/>
                </a:ext>
              </a:extLst>
            </p:cNvPr>
            <p:cNvSpPr>
              <a:spLocks/>
            </p:cNvSpPr>
            <p:nvPr/>
          </p:nvSpPr>
          <p:spPr bwMode="auto">
            <a:xfrm>
              <a:off x="910" y="963"/>
              <a:ext cx="526" cy="717"/>
            </a:xfrm>
            <a:custGeom>
              <a:avLst/>
              <a:gdLst>
                <a:gd name="T0" fmla="*/ 724 w 1052"/>
                <a:gd name="T1" fmla="*/ 56 h 1435"/>
                <a:gd name="T2" fmla="*/ 724 w 1052"/>
                <a:gd name="T3" fmla="*/ 99 h 1435"/>
                <a:gd name="T4" fmla="*/ 743 w 1052"/>
                <a:gd name="T5" fmla="*/ 212 h 1435"/>
                <a:gd name="T6" fmla="*/ 776 w 1052"/>
                <a:gd name="T7" fmla="*/ 292 h 1435"/>
                <a:gd name="T8" fmla="*/ 856 w 1052"/>
                <a:gd name="T9" fmla="*/ 315 h 1435"/>
                <a:gd name="T10" fmla="*/ 881 w 1052"/>
                <a:gd name="T11" fmla="*/ 338 h 1435"/>
                <a:gd name="T12" fmla="*/ 913 w 1052"/>
                <a:gd name="T13" fmla="*/ 407 h 1435"/>
                <a:gd name="T14" fmla="*/ 926 w 1052"/>
                <a:gd name="T15" fmla="*/ 471 h 1435"/>
                <a:gd name="T16" fmla="*/ 1003 w 1052"/>
                <a:gd name="T17" fmla="*/ 508 h 1435"/>
                <a:gd name="T18" fmla="*/ 1052 w 1052"/>
                <a:gd name="T19" fmla="*/ 578 h 1435"/>
                <a:gd name="T20" fmla="*/ 970 w 1052"/>
                <a:gd name="T21" fmla="*/ 622 h 1435"/>
                <a:gd name="T22" fmla="*/ 1012 w 1052"/>
                <a:gd name="T23" fmla="*/ 765 h 1435"/>
                <a:gd name="T24" fmla="*/ 875 w 1052"/>
                <a:gd name="T25" fmla="*/ 819 h 1435"/>
                <a:gd name="T26" fmla="*/ 827 w 1052"/>
                <a:gd name="T27" fmla="*/ 895 h 1435"/>
                <a:gd name="T28" fmla="*/ 833 w 1052"/>
                <a:gd name="T29" fmla="*/ 928 h 1435"/>
                <a:gd name="T30" fmla="*/ 688 w 1052"/>
                <a:gd name="T31" fmla="*/ 1122 h 1435"/>
                <a:gd name="T32" fmla="*/ 545 w 1052"/>
                <a:gd name="T33" fmla="*/ 1225 h 1435"/>
                <a:gd name="T34" fmla="*/ 499 w 1052"/>
                <a:gd name="T35" fmla="*/ 1191 h 1435"/>
                <a:gd name="T36" fmla="*/ 478 w 1052"/>
                <a:gd name="T37" fmla="*/ 1200 h 1435"/>
                <a:gd name="T38" fmla="*/ 464 w 1052"/>
                <a:gd name="T39" fmla="*/ 1307 h 1435"/>
                <a:gd name="T40" fmla="*/ 510 w 1052"/>
                <a:gd name="T41" fmla="*/ 1322 h 1435"/>
                <a:gd name="T42" fmla="*/ 489 w 1052"/>
                <a:gd name="T43" fmla="*/ 1422 h 1435"/>
                <a:gd name="T44" fmla="*/ 398 w 1052"/>
                <a:gd name="T45" fmla="*/ 1326 h 1435"/>
                <a:gd name="T46" fmla="*/ 268 w 1052"/>
                <a:gd name="T47" fmla="*/ 1364 h 1435"/>
                <a:gd name="T48" fmla="*/ 186 w 1052"/>
                <a:gd name="T49" fmla="*/ 1384 h 1435"/>
                <a:gd name="T50" fmla="*/ 46 w 1052"/>
                <a:gd name="T51" fmla="*/ 1366 h 1435"/>
                <a:gd name="T52" fmla="*/ 60 w 1052"/>
                <a:gd name="T53" fmla="*/ 1261 h 1435"/>
                <a:gd name="T54" fmla="*/ 117 w 1052"/>
                <a:gd name="T55" fmla="*/ 1204 h 1435"/>
                <a:gd name="T56" fmla="*/ 146 w 1052"/>
                <a:gd name="T57" fmla="*/ 1153 h 1435"/>
                <a:gd name="T58" fmla="*/ 203 w 1052"/>
                <a:gd name="T59" fmla="*/ 1092 h 1435"/>
                <a:gd name="T60" fmla="*/ 281 w 1052"/>
                <a:gd name="T61" fmla="*/ 1025 h 1435"/>
                <a:gd name="T62" fmla="*/ 275 w 1052"/>
                <a:gd name="T63" fmla="*/ 908 h 1435"/>
                <a:gd name="T64" fmla="*/ 308 w 1052"/>
                <a:gd name="T65" fmla="*/ 815 h 1435"/>
                <a:gd name="T66" fmla="*/ 375 w 1052"/>
                <a:gd name="T67" fmla="*/ 826 h 1435"/>
                <a:gd name="T68" fmla="*/ 396 w 1052"/>
                <a:gd name="T69" fmla="*/ 857 h 1435"/>
                <a:gd name="T70" fmla="*/ 413 w 1052"/>
                <a:gd name="T71" fmla="*/ 828 h 1435"/>
                <a:gd name="T72" fmla="*/ 455 w 1052"/>
                <a:gd name="T73" fmla="*/ 855 h 1435"/>
                <a:gd name="T74" fmla="*/ 514 w 1052"/>
                <a:gd name="T75" fmla="*/ 853 h 1435"/>
                <a:gd name="T76" fmla="*/ 556 w 1052"/>
                <a:gd name="T77" fmla="*/ 874 h 1435"/>
                <a:gd name="T78" fmla="*/ 652 w 1052"/>
                <a:gd name="T79" fmla="*/ 882 h 1435"/>
                <a:gd name="T80" fmla="*/ 625 w 1052"/>
                <a:gd name="T81" fmla="*/ 845 h 1435"/>
                <a:gd name="T82" fmla="*/ 594 w 1052"/>
                <a:gd name="T83" fmla="*/ 823 h 1435"/>
                <a:gd name="T84" fmla="*/ 613 w 1052"/>
                <a:gd name="T85" fmla="*/ 700 h 1435"/>
                <a:gd name="T86" fmla="*/ 585 w 1052"/>
                <a:gd name="T87" fmla="*/ 662 h 1435"/>
                <a:gd name="T88" fmla="*/ 516 w 1052"/>
                <a:gd name="T89" fmla="*/ 626 h 1435"/>
                <a:gd name="T90" fmla="*/ 510 w 1052"/>
                <a:gd name="T91" fmla="*/ 563 h 1435"/>
                <a:gd name="T92" fmla="*/ 495 w 1052"/>
                <a:gd name="T93" fmla="*/ 523 h 1435"/>
                <a:gd name="T94" fmla="*/ 499 w 1052"/>
                <a:gd name="T95" fmla="*/ 414 h 1435"/>
                <a:gd name="T96" fmla="*/ 449 w 1052"/>
                <a:gd name="T97" fmla="*/ 445 h 1435"/>
                <a:gd name="T98" fmla="*/ 413 w 1052"/>
                <a:gd name="T99" fmla="*/ 374 h 1435"/>
                <a:gd name="T100" fmla="*/ 379 w 1052"/>
                <a:gd name="T101" fmla="*/ 357 h 1435"/>
                <a:gd name="T102" fmla="*/ 392 w 1052"/>
                <a:gd name="T103" fmla="*/ 294 h 1435"/>
                <a:gd name="T104" fmla="*/ 403 w 1052"/>
                <a:gd name="T105" fmla="*/ 204 h 1435"/>
                <a:gd name="T106" fmla="*/ 390 w 1052"/>
                <a:gd name="T107" fmla="*/ 155 h 1435"/>
                <a:gd name="T108" fmla="*/ 361 w 1052"/>
                <a:gd name="T109" fmla="*/ 132 h 1435"/>
                <a:gd name="T110" fmla="*/ 304 w 1052"/>
                <a:gd name="T111" fmla="*/ 124 h 1435"/>
                <a:gd name="T112" fmla="*/ 316 w 1052"/>
                <a:gd name="T113" fmla="*/ 59 h 1435"/>
                <a:gd name="T114" fmla="*/ 398 w 1052"/>
                <a:gd name="T115" fmla="*/ 33 h 1435"/>
                <a:gd name="T116" fmla="*/ 440 w 1052"/>
                <a:gd name="T117" fmla="*/ 59 h 1435"/>
                <a:gd name="T118" fmla="*/ 529 w 1052"/>
                <a:gd name="T119" fmla="*/ 46 h 1435"/>
                <a:gd name="T120" fmla="*/ 587 w 1052"/>
                <a:gd name="T121" fmla="*/ 14 h 1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2" h="1435">
                  <a:moveTo>
                    <a:pt x="653" y="10"/>
                  </a:moveTo>
                  <a:lnTo>
                    <a:pt x="653" y="15"/>
                  </a:lnTo>
                  <a:lnTo>
                    <a:pt x="652" y="17"/>
                  </a:lnTo>
                  <a:lnTo>
                    <a:pt x="652" y="21"/>
                  </a:lnTo>
                  <a:lnTo>
                    <a:pt x="653" y="21"/>
                  </a:lnTo>
                  <a:lnTo>
                    <a:pt x="653" y="27"/>
                  </a:lnTo>
                  <a:lnTo>
                    <a:pt x="653" y="29"/>
                  </a:lnTo>
                  <a:lnTo>
                    <a:pt x="657" y="29"/>
                  </a:lnTo>
                  <a:lnTo>
                    <a:pt x="661" y="38"/>
                  </a:lnTo>
                  <a:lnTo>
                    <a:pt x="665" y="38"/>
                  </a:lnTo>
                  <a:lnTo>
                    <a:pt x="665" y="44"/>
                  </a:lnTo>
                  <a:lnTo>
                    <a:pt x="665" y="46"/>
                  </a:lnTo>
                  <a:lnTo>
                    <a:pt x="667" y="52"/>
                  </a:lnTo>
                  <a:lnTo>
                    <a:pt x="671" y="52"/>
                  </a:lnTo>
                  <a:lnTo>
                    <a:pt x="673" y="52"/>
                  </a:lnTo>
                  <a:lnTo>
                    <a:pt x="676" y="54"/>
                  </a:lnTo>
                  <a:lnTo>
                    <a:pt x="680" y="54"/>
                  </a:lnTo>
                  <a:lnTo>
                    <a:pt x="682" y="54"/>
                  </a:lnTo>
                  <a:lnTo>
                    <a:pt x="690" y="52"/>
                  </a:lnTo>
                  <a:lnTo>
                    <a:pt x="692" y="52"/>
                  </a:lnTo>
                  <a:lnTo>
                    <a:pt x="695" y="52"/>
                  </a:lnTo>
                  <a:lnTo>
                    <a:pt x="697" y="56"/>
                  </a:lnTo>
                  <a:lnTo>
                    <a:pt x="701" y="56"/>
                  </a:lnTo>
                  <a:lnTo>
                    <a:pt x="701" y="52"/>
                  </a:lnTo>
                  <a:lnTo>
                    <a:pt x="707" y="50"/>
                  </a:lnTo>
                  <a:lnTo>
                    <a:pt x="715" y="52"/>
                  </a:lnTo>
                  <a:lnTo>
                    <a:pt x="720" y="56"/>
                  </a:lnTo>
                  <a:lnTo>
                    <a:pt x="724" y="56"/>
                  </a:lnTo>
                  <a:lnTo>
                    <a:pt x="728" y="56"/>
                  </a:lnTo>
                  <a:lnTo>
                    <a:pt x="730" y="56"/>
                  </a:lnTo>
                  <a:lnTo>
                    <a:pt x="734" y="56"/>
                  </a:lnTo>
                  <a:lnTo>
                    <a:pt x="739" y="61"/>
                  </a:lnTo>
                  <a:lnTo>
                    <a:pt x="743" y="61"/>
                  </a:lnTo>
                  <a:lnTo>
                    <a:pt x="749" y="59"/>
                  </a:lnTo>
                  <a:lnTo>
                    <a:pt x="751" y="69"/>
                  </a:lnTo>
                  <a:lnTo>
                    <a:pt x="751" y="71"/>
                  </a:lnTo>
                  <a:lnTo>
                    <a:pt x="755" y="71"/>
                  </a:lnTo>
                  <a:lnTo>
                    <a:pt x="755" y="77"/>
                  </a:lnTo>
                  <a:lnTo>
                    <a:pt x="751" y="77"/>
                  </a:lnTo>
                  <a:lnTo>
                    <a:pt x="751" y="80"/>
                  </a:lnTo>
                  <a:lnTo>
                    <a:pt x="747" y="80"/>
                  </a:lnTo>
                  <a:lnTo>
                    <a:pt x="745" y="80"/>
                  </a:lnTo>
                  <a:lnTo>
                    <a:pt x="741" y="82"/>
                  </a:lnTo>
                  <a:lnTo>
                    <a:pt x="739" y="84"/>
                  </a:lnTo>
                  <a:lnTo>
                    <a:pt x="736" y="82"/>
                  </a:lnTo>
                  <a:lnTo>
                    <a:pt x="734" y="82"/>
                  </a:lnTo>
                  <a:lnTo>
                    <a:pt x="730" y="84"/>
                  </a:lnTo>
                  <a:lnTo>
                    <a:pt x="728" y="84"/>
                  </a:lnTo>
                  <a:lnTo>
                    <a:pt x="724" y="90"/>
                  </a:lnTo>
                  <a:lnTo>
                    <a:pt x="724" y="92"/>
                  </a:lnTo>
                  <a:lnTo>
                    <a:pt x="720" y="90"/>
                  </a:lnTo>
                  <a:lnTo>
                    <a:pt x="716" y="90"/>
                  </a:lnTo>
                  <a:lnTo>
                    <a:pt x="716" y="92"/>
                  </a:lnTo>
                  <a:lnTo>
                    <a:pt x="716" y="94"/>
                  </a:lnTo>
                  <a:lnTo>
                    <a:pt x="720" y="98"/>
                  </a:lnTo>
                  <a:lnTo>
                    <a:pt x="724" y="99"/>
                  </a:lnTo>
                  <a:lnTo>
                    <a:pt x="726" y="103"/>
                  </a:lnTo>
                  <a:lnTo>
                    <a:pt x="726" y="109"/>
                  </a:lnTo>
                  <a:lnTo>
                    <a:pt x="730" y="111"/>
                  </a:lnTo>
                  <a:lnTo>
                    <a:pt x="726" y="115"/>
                  </a:lnTo>
                  <a:lnTo>
                    <a:pt x="724" y="115"/>
                  </a:lnTo>
                  <a:lnTo>
                    <a:pt x="720" y="117"/>
                  </a:lnTo>
                  <a:lnTo>
                    <a:pt x="720" y="117"/>
                  </a:lnTo>
                  <a:lnTo>
                    <a:pt x="720" y="120"/>
                  </a:lnTo>
                  <a:lnTo>
                    <a:pt x="720" y="128"/>
                  </a:lnTo>
                  <a:lnTo>
                    <a:pt x="720" y="132"/>
                  </a:lnTo>
                  <a:lnTo>
                    <a:pt x="720" y="134"/>
                  </a:lnTo>
                  <a:lnTo>
                    <a:pt x="720" y="136"/>
                  </a:lnTo>
                  <a:lnTo>
                    <a:pt x="720" y="138"/>
                  </a:lnTo>
                  <a:lnTo>
                    <a:pt x="724" y="141"/>
                  </a:lnTo>
                  <a:lnTo>
                    <a:pt x="730" y="143"/>
                  </a:lnTo>
                  <a:lnTo>
                    <a:pt x="732" y="147"/>
                  </a:lnTo>
                  <a:lnTo>
                    <a:pt x="736" y="153"/>
                  </a:lnTo>
                  <a:lnTo>
                    <a:pt x="736" y="157"/>
                  </a:lnTo>
                  <a:lnTo>
                    <a:pt x="736" y="159"/>
                  </a:lnTo>
                  <a:lnTo>
                    <a:pt x="736" y="164"/>
                  </a:lnTo>
                  <a:lnTo>
                    <a:pt x="734" y="168"/>
                  </a:lnTo>
                  <a:lnTo>
                    <a:pt x="734" y="180"/>
                  </a:lnTo>
                  <a:lnTo>
                    <a:pt x="734" y="181"/>
                  </a:lnTo>
                  <a:lnTo>
                    <a:pt x="737" y="189"/>
                  </a:lnTo>
                  <a:lnTo>
                    <a:pt x="737" y="197"/>
                  </a:lnTo>
                  <a:lnTo>
                    <a:pt x="737" y="208"/>
                  </a:lnTo>
                  <a:lnTo>
                    <a:pt x="739" y="212"/>
                  </a:lnTo>
                  <a:lnTo>
                    <a:pt x="743" y="212"/>
                  </a:lnTo>
                  <a:lnTo>
                    <a:pt x="755" y="210"/>
                  </a:lnTo>
                  <a:lnTo>
                    <a:pt x="757" y="210"/>
                  </a:lnTo>
                  <a:lnTo>
                    <a:pt x="764" y="206"/>
                  </a:lnTo>
                  <a:lnTo>
                    <a:pt x="766" y="210"/>
                  </a:lnTo>
                  <a:lnTo>
                    <a:pt x="766" y="216"/>
                  </a:lnTo>
                  <a:lnTo>
                    <a:pt x="768" y="218"/>
                  </a:lnTo>
                  <a:lnTo>
                    <a:pt x="770" y="218"/>
                  </a:lnTo>
                  <a:lnTo>
                    <a:pt x="774" y="220"/>
                  </a:lnTo>
                  <a:lnTo>
                    <a:pt x="774" y="222"/>
                  </a:lnTo>
                  <a:lnTo>
                    <a:pt x="774" y="225"/>
                  </a:lnTo>
                  <a:lnTo>
                    <a:pt x="762" y="227"/>
                  </a:lnTo>
                  <a:lnTo>
                    <a:pt x="760" y="227"/>
                  </a:lnTo>
                  <a:lnTo>
                    <a:pt x="760" y="231"/>
                  </a:lnTo>
                  <a:lnTo>
                    <a:pt x="760" y="233"/>
                  </a:lnTo>
                  <a:lnTo>
                    <a:pt x="762" y="237"/>
                  </a:lnTo>
                  <a:lnTo>
                    <a:pt x="760" y="239"/>
                  </a:lnTo>
                  <a:lnTo>
                    <a:pt x="755" y="243"/>
                  </a:lnTo>
                  <a:lnTo>
                    <a:pt x="755" y="248"/>
                  </a:lnTo>
                  <a:lnTo>
                    <a:pt x="757" y="254"/>
                  </a:lnTo>
                  <a:lnTo>
                    <a:pt x="757" y="256"/>
                  </a:lnTo>
                  <a:lnTo>
                    <a:pt x="760" y="271"/>
                  </a:lnTo>
                  <a:lnTo>
                    <a:pt x="760" y="275"/>
                  </a:lnTo>
                  <a:lnTo>
                    <a:pt x="762" y="281"/>
                  </a:lnTo>
                  <a:lnTo>
                    <a:pt x="762" y="290"/>
                  </a:lnTo>
                  <a:lnTo>
                    <a:pt x="762" y="292"/>
                  </a:lnTo>
                  <a:lnTo>
                    <a:pt x="764" y="292"/>
                  </a:lnTo>
                  <a:lnTo>
                    <a:pt x="768" y="296"/>
                  </a:lnTo>
                  <a:lnTo>
                    <a:pt x="776" y="292"/>
                  </a:lnTo>
                  <a:lnTo>
                    <a:pt x="778" y="292"/>
                  </a:lnTo>
                  <a:lnTo>
                    <a:pt x="781" y="302"/>
                  </a:lnTo>
                  <a:lnTo>
                    <a:pt x="781" y="305"/>
                  </a:lnTo>
                  <a:lnTo>
                    <a:pt x="787" y="305"/>
                  </a:lnTo>
                  <a:lnTo>
                    <a:pt x="793" y="302"/>
                  </a:lnTo>
                  <a:lnTo>
                    <a:pt x="799" y="302"/>
                  </a:lnTo>
                  <a:lnTo>
                    <a:pt x="800" y="302"/>
                  </a:lnTo>
                  <a:lnTo>
                    <a:pt x="810" y="300"/>
                  </a:lnTo>
                  <a:lnTo>
                    <a:pt x="814" y="304"/>
                  </a:lnTo>
                  <a:lnTo>
                    <a:pt x="814" y="304"/>
                  </a:lnTo>
                  <a:lnTo>
                    <a:pt x="820" y="300"/>
                  </a:lnTo>
                  <a:lnTo>
                    <a:pt x="823" y="298"/>
                  </a:lnTo>
                  <a:lnTo>
                    <a:pt x="825" y="298"/>
                  </a:lnTo>
                  <a:lnTo>
                    <a:pt x="829" y="300"/>
                  </a:lnTo>
                  <a:lnTo>
                    <a:pt x="829" y="304"/>
                  </a:lnTo>
                  <a:lnTo>
                    <a:pt x="831" y="300"/>
                  </a:lnTo>
                  <a:lnTo>
                    <a:pt x="844" y="298"/>
                  </a:lnTo>
                  <a:lnTo>
                    <a:pt x="844" y="302"/>
                  </a:lnTo>
                  <a:lnTo>
                    <a:pt x="846" y="304"/>
                  </a:lnTo>
                  <a:lnTo>
                    <a:pt x="846" y="309"/>
                  </a:lnTo>
                  <a:lnTo>
                    <a:pt x="844" y="309"/>
                  </a:lnTo>
                  <a:lnTo>
                    <a:pt x="841" y="313"/>
                  </a:lnTo>
                  <a:lnTo>
                    <a:pt x="841" y="315"/>
                  </a:lnTo>
                  <a:lnTo>
                    <a:pt x="844" y="315"/>
                  </a:lnTo>
                  <a:lnTo>
                    <a:pt x="846" y="315"/>
                  </a:lnTo>
                  <a:lnTo>
                    <a:pt x="846" y="319"/>
                  </a:lnTo>
                  <a:lnTo>
                    <a:pt x="850" y="319"/>
                  </a:lnTo>
                  <a:lnTo>
                    <a:pt x="856" y="315"/>
                  </a:lnTo>
                  <a:lnTo>
                    <a:pt x="858" y="315"/>
                  </a:lnTo>
                  <a:lnTo>
                    <a:pt x="862" y="317"/>
                  </a:lnTo>
                  <a:lnTo>
                    <a:pt x="862" y="313"/>
                  </a:lnTo>
                  <a:lnTo>
                    <a:pt x="862" y="311"/>
                  </a:lnTo>
                  <a:lnTo>
                    <a:pt x="862" y="307"/>
                  </a:lnTo>
                  <a:lnTo>
                    <a:pt x="860" y="307"/>
                  </a:lnTo>
                  <a:lnTo>
                    <a:pt x="860" y="304"/>
                  </a:lnTo>
                  <a:lnTo>
                    <a:pt x="860" y="302"/>
                  </a:lnTo>
                  <a:lnTo>
                    <a:pt x="863" y="302"/>
                  </a:lnTo>
                  <a:lnTo>
                    <a:pt x="865" y="300"/>
                  </a:lnTo>
                  <a:lnTo>
                    <a:pt x="871" y="300"/>
                  </a:lnTo>
                  <a:lnTo>
                    <a:pt x="875" y="296"/>
                  </a:lnTo>
                  <a:lnTo>
                    <a:pt x="883" y="296"/>
                  </a:lnTo>
                  <a:lnTo>
                    <a:pt x="886" y="298"/>
                  </a:lnTo>
                  <a:lnTo>
                    <a:pt x="888" y="300"/>
                  </a:lnTo>
                  <a:lnTo>
                    <a:pt x="888" y="304"/>
                  </a:lnTo>
                  <a:lnTo>
                    <a:pt x="886" y="304"/>
                  </a:lnTo>
                  <a:lnTo>
                    <a:pt x="881" y="307"/>
                  </a:lnTo>
                  <a:lnTo>
                    <a:pt x="881" y="311"/>
                  </a:lnTo>
                  <a:lnTo>
                    <a:pt x="881" y="313"/>
                  </a:lnTo>
                  <a:lnTo>
                    <a:pt x="883" y="319"/>
                  </a:lnTo>
                  <a:lnTo>
                    <a:pt x="883" y="321"/>
                  </a:lnTo>
                  <a:lnTo>
                    <a:pt x="881" y="323"/>
                  </a:lnTo>
                  <a:lnTo>
                    <a:pt x="877" y="326"/>
                  </a:lnTo>
                  <a:lnTo>
                    <a:pt x="871" y="328"/>
                  </a:lnTo>
                  <a:lnTo>
                    <a:pt x="871" y="332"/>
                  </a:lnTo>
                  <a:lnTo>
                    <a:pt x="873" y="338"/>
                  </a:lnTo>
                  <a:lnTo>
                    <a:pt x="881" y="338"/>
                  </a:lnTo>
                  <a:lnTo>
                    <a:pt x="883" y="344"/>
                  </a:lnTo>
                  <a:lnTo>
                    <a:pt x="888" y="338"/>
                  </a:lnTo>
                  <a:lnTo>
                    <a:pt x="892" y="338"/>
                  </a:lnTo>
                  <a:lnTo>
                    <a:pt x="894" y="338"/>
                  </a:lnTo>
                  <a:lnTo>
                    <a:pt x="892" y="344"/>
                  </a:lnTo>
                  <a:lnTo>
                    <a:pt x="894" y="344"/>
                  </a:lnTo>
                  <a:lnTo>
                    <a:pt x="898" y="344"/>
                  </a:lnTo>
                  <a:lnTo>
                    <a:pt x="900" y="349"/>
                  </a:lnTo>
                  <a:lnTo>
                    <a:pt x="904" y="349"/>
                  </a:lnTo>
                  <a:lnTo>
                    <a:pt x="904" y="347"/>
                  </a:lnTo>
                  <a:lnTo>
                    <a:pt x="904" y="344"/>
                  </a:lnTo>
                  <a:lnTo>
                    <a:pt x="905" y="351"/>
                  </a:lnTo>
                  <a:lnTo>
                    <a:pt x="907" y="351"/>
                  </a:lnTo>
                  <a:lnTo>
                    <a:pt x="911" y="351"/>
                  </a:lnTo>
                  <a:lnTo>
                    <a:pt x="911" y="353"/>
                  </a:lnTo>
                  <a:lnTo>
                    <a:pt x="913" y="363"/>
                  </a:lnTo>
                  <a:lnTo>
                    <a:pt x="913" y="365"/>
                  </a:lnTo>
                  <a:lnTo>
                    <a:pt x="905" y="365"/>
                  </a:lnTo>
                  <a:lnTo>
                    <a:pt x="905" y="368"/>
                  </a:lnTo>
                  <a:lnTo>
                    <a:pt x="907" y="372"/>
                  </a:lnTo>
                  <a:lnTo>
                    <a:pt x="907" y="380"/>
                  </a:lnTo>
                  <a:lnTo>
                    <a:pt x="907" y="384"/>
                  </a:lnTo>
                  <a:lnTo>
                    <a:pt x="907" y="395"/>
                  </a:lnTo>
                  <a:lnTo>
                    <a:pt x="904" y="395"/>
                  </a:lnTo>
                  <a:lnTo>
                    <a:pt x="904" y="407"/>
                  </a:lnTo>
                  <a:lnTo>
                    <a:pt x="905" y="407"/>
                  </a:lnTo>
                  <a:lnTo>
                    <a:pt x="907" y="407"/>
                  </a:lnTo>
                  <a:lnTo>
                    <a:pt x="913" y="407"/>
                  </a:lnTo>
                  <a:lnTo>
                    <a:pt x="915" y="403"/>
                  </a:lnTo>
                  <a:lnTo>
                    <a:pt x="919" y="403"/>
                  </a:lnTo>
                  <a:lnTo>
                    <a:pt x="919" y="407"/>
                  </a:lnTo>
                  <a:lnTo>
                    <a:pt x="919" y="409"/>
                  </a:lnTo>
                  <a:lnTo>
                    <a:pt x="921" y="416"/>
                  </a:lnTo>
                  <a:lnTo>
                    <a:pt x="919" y="416"/>
                  </a:lnTo>
                  <a:lnTo>
                    <a:pt x="913" y="416"/>
                  </a:lnTo>
                  <a:lnTo>
                    <a:pt x="913" y="418"/>
                  </a:lnTo>
                  <a:lnTo>
                    <a:pt x="913" y="422"/>
                  </a:lnTo>
                  <a:lnTo>
                    <a:pt x="915" y="424"/>
                  </a:lnTo>
                  <a:lnTo>
                    <a:pt x="915" y="428"/>
                  </a:lnTo>
                  <a:lnTo>
                    <a:pt x="919" y="433"/>
                  </a:lnTo>
                  <a:lnTo>
                    <a:pt x="919" y="435"/>
                  </a:lnTo>
                  <a:lnTo>
                    <a:pt x="925" y="439"/>
                  </a:lnTo>
                  <a:lnTo>
                    <a:pt x="925" y="443"/>
                  </a:lnTo>
                  <a:lnTo>
                    <a:pt x="921" y="443"/>
                  </a:lnTo>
                  <a:lnTo>
                    <a:pt x="921" y="445"/>
                  </a:lnTo>
                  <a:lnTo>
                    <a:pt x="919" y="445"/>
                  </a:lnTo>
                  <a:lnTo>
                    <a:pt x="909" y="451"/>
                  </a:lnTo>
                  <a:lnTo>
                    <a:pt x="911" y="456"/>
                  </a:lnTo>
                  <a:lnTo>
                    <a:pt x="911" y="456"/>
                  </a:lnTo>
                  <a:lnTo>
                    <a:pt x="919" y="456"/>
                  </a:lnTo>
                  <a:lnTo>
                    <a:pt x="921" y="458"/>
                  </a:lnTo>
                  <a:lnTo>
                    <a:pt x="921" y="464"/>
                  </a:lnTo>
                  <a:lnTo>
                    <a:pt x="925" y="470"/>
                  </a:lnTo>
                  <a:lnTo>
                    <a:pt x="921" y="471"/>
                  </a:lnTo>
                  <a:lnTo>
                    <a:pt x="925" y="475"/>
                  </a:lnTo>
                  <a:lnTo>
                    <a:pt x="926" y="471"/>
                  </a:lnTo>
                  <a:lnTo>
                    <a:pt x="930" y="471"/>
                  </a:lnTo>
                  <a:lnTo>
                    <a:pt x="938" y="471"/>
                  </a:lnTo>
                  <a:lnTo>
                    <a:pt x="951" y="470"/>
                  </a:lnTo>
                  <a:lnTo>
                    <a:pt x="951" y="473"/>
                  </a:lnTo>
                  <a:lnTo>
                    <a:pt x="951" y="479"/>
                  </a:lnTo>
                  <a:lnTo>
                    <a:pt x="955" y="481"/>
                  </a:lnTo>
                  <a:lnTo>
                    <a:pt x="955" y="487"/>
                  </a:lnTo>
                  <a:lnTo>
                    <a:pt x="957" y="491"/>
                  </a:lnTo>
                  <a:lnTo>
                    <a:pt x="957" y="492"/>
                  </a:lnTo>
                  <a:lnTo>
                    <a:pt x="963" y="492"/>
                  </a:lnTo>
                  <a:lnTo>
                    <a:pt x="968" y="494"/>
                  </a:lnTo>
                  <a:lnTo>
                    <a:pt x="972" y="491"/>
                  </a:lnTo>
                  <a:lnTo>
                    <a:pt x="980" y="489"/>
                  </a:lnTo>
                  <a:lnTo>
                    <a:pt x="984" y="489"/>
                  </a:lnTo>
                  <a:lnTo>
                    <a:pt x="988" y="489"/>
                  </a:lnTo>
                  <a:lnTo>
                    <a:pt x="1003" y="483"/>
                  </a:lnTo>
                  <a:lnTo>
                    <a:pt x="1005" y="483"/>
                  </a:lnTo>
                  <a:lnTo>
                    <a:pt x="1009" y="483"/>
                  </a:lnTo>
                  <a:lnTo>
                    <a:pt x="1010" y="487"/>
                  </a:lnTo>
                  <a:lnTo>
                    <a:pt x="1010" y="489"/>
                  </a:lnTo>
                  <a:lnTo>
                    <a:pt x="1010" y="492"/>
                  </a:lnTo>
                  <a:lnTo>
                    <a:pt x="1009" y="492"/>
                  </a:lnTo>
                  <a:lnTo>
                    <a:pt x="1005" y="494"/>
                  </a:lnTo>
                  <a:lnTo>
                    <a:pt x="1005" y="500"/>
                  </a:lnTo>
                  <a:lnTo>
                    <a:pt x="1005" y="502"/>
                  </a:lnTo>
                  <a:lnTo>
                    <a:pt x="1005" y="504"/>
                  </a:lnTo>
                  <a:lnTo>
                    <a:pt x="1003" y="504"/>
                  </a:lnTo>
                  <a:lnTo>
                    <a:pt x="1003" y="508"/>
                  </a:lnTo>
                  <a:lnTo>
                    <a:pt x="1003" y="513"/>
                  </a:lnTo>
                  <a:lnTo>
                    <a:pt x="1003" y="515"/>
                  </a:lnTo>
                  <a:lnTo>
                    <a:pt x="999" y="519"/>
                  </a:lnTo>
                  <a:lnTo>
                    <a:pt x="997" y="519"/>
                  </a:lnTo>
                  <a:lnTo>
                    <a:pt x="993" y="517"/>
                  </a:lnTo>
                  <a:lnTo>
                    <a:pt x="993" y="521"/>
                  </a:lnTo>
                  <a:lnTo>
                    <a:pt x="995" y="527"/>
                  </a:lnTo>
                  <a:lnTo>
                    <a:pt x="997" y="533"/>
                  </a:lnTo>
                  <a:lnTo>
                    <a:pt x="997" y="536"/>
                  </a:lnTo>
                  <a:lnTo>
                    <a:pt x="999" y="536"/>
                  </a:lnTo>
                  <a:lnTo>
                    <a:pt x="1005" y="533"/>
                  </a:lnTo>
                  <a:lnTo>
                    <a:pt x="1010" y="533"/>
                  </a:lnTo>
                  <a:lnTo>
                    <a:pt x="1014" y="533"/>
                  </a:lnTo>
                  <a:lnTo>
                    <a:pt x="1020" y="531"/>
                  </a:lnTo>
                  <a:lnTo>
                    <a:pt x="1022" y="531"/>
                  </a:lnTo>
                  <a:lnTo>
                    <a:pt x="1026" y="529"/>
                  </a:lnTo>
                  <a:lnTo>
                    <a:pt x="1026" y="525"/>
                  </a:lnTo>
                  <a:lnTo>
                    <a:pt x="1028" y="525"/>
                  </a:lnTo>
                  <a:lnTo>
                    <a:pt x="1035" y="529"/>
                  </a:lnTo>
                  <a:lnTo>
                    <a:pt x="1041" y="529"/>
                  </a:lnTo>
                  <a:lnTo>
                    <a:pt x="1043" y="529"/>
                  </a:lnTo>
                  <a:lnTo>
                    <a:pt x="1043" y="531"/>
                  </a:lnTo>
                  <a:lnTo>
                    <a:pt x="1045" y="540"/>
                  </a:lnTo>
                  <a:lnTo>
                    <a:pt x="1047" y="555"/>
                  </a:lnTo>
                  <a:lnTo>
                    <a:pt x="1052" y="567"/>
                  </a:lnTo>
                  <a:lnTo>
                    <a:pt x="1052" y="571"/>
                  </a:lnTo>
                  <a:lnTo>
                    <a:pt x="1052" y="576"/>
                  </a:lnTo>
                  <a:lnTo>
                    <a:pt x="1052" y="578"/>
                  </a:lnTo>
                  <a:lnTo>
                    <a:pt x="1052" y="584"/>
                  </a:lnTo>
                  <a:lnTo>
                    <a:pt x="1052" y="588"/>
                  </a:lnTo>
                  <a:lnTo>
                    <a:pt x="1052" y="594"/>
                  </a:lnTo>
                  <a:lnTo>
                    <a:pt x="1052" y="597"/>
                  </a:lnTo>
                  <a:lnTo>
                    <a:pt x="1051" y="597"/>
                  </a:lnTo>
                  <a:lnTo>
                    <a:pt x="1047" y="596"/>
                  </a:lnTo>
                  <a:lnTo>
                    <a:pt x="1043" y="596"/>
                  </a:lnTo>
                  <a:lnTo>
                    <a:pt x="1037" y="596"/>
                  </a:lnTo>
                  <a:lnTo>
                    <a:pt x="1037" y="599"/>
                  </a:lnTo>
                  <a:lnTo>
                    <a:pt x="1041" y="605"/>
                  </a:lnTo>
                  <a:lnTo>
                    <a:pt x="1041" y="613"/>
                  </a:lnTo>
                  <a:lnTo>
                    <a:pt x="1041" y="617"/>
                  </a:lnTo>
                  <a:lnTo>
                    <a:pt x="1037" y="617"/>
                  </a:lnTo>
                  <a:lnTo>
                    <a:pt x="1031" y="617"/>
                  </a:lnTo>
                  <a:lnTo>
                    <a:pt x="1026" y="617"/>
                  </a:lnTo>
                  <a:lnTo>
                    <a:pt x="1020" y="618"/>
                  </a:lnTo>
                  <a:lnTo>
                    <a:pt x="1014" y="618"/>
                  </a:lnTo>
                  <a:lnTo>
                    <a:pt x="1007" y="618"/>
                  </a:lnTo>
                  <a:lnTo>
                    <a:pt x="1005" y="618"/>
                  </a:lnTo>
                  <a:lnTo>
                    <a:pt x="1005" y="615"/>
                  </a:lnTo>
                  <a:lnTo>
                    <a:pt x="1001" y="615"/>
                  </a:lnTo>
                  <a:lnTo>
                    <a:pt x="999" y="611"/>
                  </a:lnTo>
                  <a:lnTo>
                    <a:pt x="997" y="615"/>
                  </a:lnTo>
                  <a:lnTo>
                    <a:pt x="995" y="617"/>
                  </a:lnTo>
                  <a:lnTo>
                    <a:pt x="989" y="617"/>
                  </a:lnTo>
                  <a:lnTo>
                    <a:pt x="982" y="620"/>
                  </a:lnTo>
                  <a:lnTo>
                    <a:pt x="976" y="618"/>
                  </a:lnTo>
                  <a:lnTo>
                    <a:pt x="970" y="622"/>
                  </a:lnTo>
                  <a:lnTo>
                    <a:pt x="965" y="622"/>
                  </a:lnTo>
                  <a:lnTo>
                    <a:pt x="963" y="622"/>
                  </a:lnTo>
                  <a:lnTo>
                    <a:pt x="963" y="628"/>
                  </a:lnTo>
                  <a:lnTo>
                    <a:pt x="961" y="634"/>
                  </a:lnTo>
                  <a:lnTo>
                    <a:pt x="961" y="636"/>
                  </a:lnTo>
                  <a:lnTo>
                    <a:pt x="965" y="639"/>
                  </a:lnTo>
                  <a:lnTo>
                    <a:pt x="965" y="643"/>
                  </a:lnTo>
                  <a:lnTo>
                    <a:pt x="970" y="649"/>
                  </a:lnTo>
                  <a:lnTo>
                    <a:pt x="976" y="655"/>
                  </a:lnTo>
                  <a:lnTo>
                    <a:pt x="986" y="664"/>
                  </a:lnTo>
                  <a:lnTo>
                    <a:pt x="988" y="672"/>
                  </a:lnTo>
                  <a:lnTo>
                    <a:pt x="993" y="678"/>
                  </a:lnTo>
                  <a:lnTo>
                    <a:pt x="997" y="681"/>
                  </a:lnTo>
                  <a:lnTo>
                    <a:pt x="997" y="681"/>
                  </a:lnTo>
                  <a:lnTo>
                    <a:pt x="1005" y="683"/>
                  </a:lnTo>
                  <a:lnTo>
                    <a:pt x="1007" y="687"/>
                  </a:lnTo>
                  <a:lnTo>
                    <a:pt x="1010" y="687"/>
                  </a:lnTo>
                  <a:lnTo>
                    <a:pt x="1010" y="693"/>
                  </a:lnTo>
                  <a:lnTo>
                    <a:pt x="1009" y="702"/>
                  </a:lnTo>
                  <a:lnTo>
                    <a:pt x="1012" y="714"/>
                  </a:lnTo>
                  <a:lnTo>
                    <a:pt x="1012" y="721"/>
                  </a:lnTo>
                  <a:lnTo>
                    <a:pt x="1005" y="727"/>
                  </a:lnTo>
                  <a:lnTo>
                    <a:pt x="1005" y="733"/>
                  </a:lnTo>
                  <a:lnTo>
                    <a:pt x="1010" y="737"/>
                  </a:lnTo>
                  <a:lnTo>
                    <a:pt x="1014" y="746"/>
                  </a:lnTo>
                  <a:lnTo>
                    <a:pt x="1012" y="752"/>
                  </a:lnTo>
                  <a:lnTo>
                    <a:pt x="1012" y="760"/>
                  </a:lnTo>
                  <a:lnTo>
                    <a:pt x="1012" y="765"/>
                  </a:lnTo>
                  <a:lnTo>
                    <a:pt x="1010" y="779"/>
                  </a:lnTo>
                  <a:lnTo>
                    <a:pt x="1009" y="779"/>
                  </a:lnTo>
                  <a:lnTo>
                    <a:pt x="1003" y="779"/>
                  </a:lnTo>
                  <a:lnTo>
                    <a:pt x="997" y="779"/>
                  </a:lnTo>
                  <a:lnTo>
                    <a:pt x="991" y="784"/>
                  </a:lnTo>
                  <a:lnTo>
                    <a:pt x="989" y="784"/>
                  </a:lnTo>
                  <a:lnTo>
                    <a:pt x="988" y="779"/>
                  </a:lnTo>
                  <a:lnTo>
                    <a:pt x="988" y="783"/>
                  </a:lnTo>
                  <a:lnTo>
                    <a:pt x="986" y="784"/>
                  </a:lnTo>
                  <a:lnTo>
                    <a:pt x="984" y="788"/>
                  </a:lnTo>
                  <a:lnTo>
                    <a:pt x="980" y="788"/>
                  </a:lnTo>
                  <a:lnTo>
                    <a:pt x="972" y="788"/>
                  </a:lnTo>
                  <a:lnTo>
                    <a:pt x="967" y="790"/>
                  </a:lnTo>
                  <a:lnTo>
                    <a:pt x="957" y="794"/>
                  </a:lnTo>
                  <a:lnTo>
                    <a:pt x="951" y="794"/>
                  </a:lnTo>
                  <a:lnTo>
                    <a:pt x="947" y="798"/>
                  </a:lnTo>
                  <a:lnTo>
                    <a:pt x="942" y="800"/>
                  </a:lnTo>
                  <a:lnTo>
                    <a:pt x="932" y="803"/>
                  </a:lnTo>
                  <a:lnTo>
                    <a:pt x="926" y="803"/>
                  </a:lnTo>
                  <a:lnTo>
                    <a:pt x="925" y="803"/>
                  </a:lnTo>
                  <a:lnTo>
                    <a:pt x="907" y="813"/>
                  </a:lnTo>
                  <a:lnTo>
                    <a:pt x="894" y="819"/>
                  </a:lnTo>
                  <a:lnTo>
                    <a:pt x="892" y="819"/>
                  </a:lnTo>
                  <a:lnTo>
                    <a:pt x="888" y="815"/>
                  </a:lnTo>
                  <a:lnTo>
                    <a:pt x="886" y="813"/>
                  </a:lnTo>
                  <a:lnTo>
                    <a:pt x="886" y="815"/>
                  </a:lnTo>
                  <a:lnTo>
                    <a:pt x="877" y="815"/>
                  </a:lnTo>
                  <a:lnTo>
                    <a:pt x="875" y="819"/>
                  </a:lnTo>
                  <a:lnTo>
                    <a:pt x="869" y="824"/>
                  </a:lnTo>
                  <a:lnTo>
                    <a:pt x="863" y="836"/>
                  </a:lnTo>
                  <a:lnTo>
                    <a:pt x="863" y="840"/>
                  </a:lnTo>
                  <a:lnTo>
                    <a:pt x="863" y="842"/>
                  </a:lnTo>
                  <a:lnTo>
                    <a:pt x="865" y="845"/>
                  </a:lnTo>
                  <a:lnTo>
                    <a:pt x="871" y="851"/>
                  </a:lnTo>
                  <a:lnTo>
                    <a:pt x="873" y="851"/>
                  </a:lnTo>
                  <a:lnTo>
                    <a:pt x="873" y="853"/>
                  </a:lnTo>
                  <a:lnTo>
                    <a:pt x="869" y="859"/>
                  </a:lnTo>
                  <a:lnTo>
                    <a:pt x="873" y="868"/>
                  </a:lnTo>
                  <a:lnTo>
                    <a:pt x="871" y="872"/>
                  </a:lnTo>
                  <a:lnTo>
                    <a:pt x="871" y="882"/>
                  </a:lnTo>
                  <a:lnTo>
                    <a:pt x="862" y="905"/>
                  </a:lnTo>
                  <a:lnTo>
                    <a:pt x="860" y="905"/>
                  </a:lnTo>
                  <a:lnTo>
                    <a:pt x="858" y="907"/>
                  </a:lnTo>
                  <a:lnTo>
                    <a:pt x="854" y="912"/>
                  </a:lnTo>
                  <a:lnTo>
                    <a:pt x="848" y="916"/>
                  </a:lnTo>
                  <a:lnTo>
                    <a:pt x="844" y="920"/>
                  </a:lnTo>
                  <a:lnTo>
                    <a:pt x="839" y="928"/>
                  </a:lnTo>
                  <a:lnTo>
                    <a:pt x="835" y="926"/>
                  </a:lnTo>
                  <a:lnTo>
                    <a:pt x="833" y="922"/>
                  </a:lnTo>
                  <a:lnTo>
                    <a:pt x="829" y="916"/>
                  </a:lnTo>
                  <a:lnTo>
                    <a:pt x="827" y="914"/>
                  </a:lnTo>
                  <a:lnTo>
                    <a:pt x="827" y="907"/>
                  </a:lnTo>
                  <a:lnTo>
                    <a:pt x="827" y="905"/>
                  </a:lnTo>
                  <a:lnTo>
                    <a:pt x="827" y="901"/>
                  </a:lnTo>
                  <a:lnTo>
                    <a:pt x="827" y="897"/>
                  </a:lnTo>
                  <a:lnTo>
                    <a:pt x="827" y="895"/>
                  </a:lnTo>
                  <a:lnTo>
                    <a:pt x="825" y="891"/>
                  </a:lnTo>
                  <a:lnTo>
                    <a:pt x="820" y="891"/>
                  </a:lnTo>
                  <a:lnTo>
                    <a:pt x="816" y="887"/>
                  </a:lnTo>
                  <a:lnTo>
                    <a:pt x="816" y="882"/>
                  </a:lnTo>
                  <a:lnTo>
                    <a:pt x="814" y="882"/>
                  </a:lnTo>
                  <a:lnTo>
                    <a:pt x="816" y="891"/>
                  </a:lnTo>
                  <a:lnTo>
                    <a:pt x="820" y="895"/>
                  </a:lnTo>
                  <a:lnTo>
                    <a:pt x="825" y="895"/>
                  </a:lnTo>
                  <a:lnTo>
                    <a:pt x="825" y="897"/>
                  </a:lnTo>
                  <a:lnTo>
                    <a:pt x="825" y="901"/>
                  </a:lnTo>
                  <a:lnTo>
                    <a:pt x="825" y="903"/>
                  </a:lnTo>
                  <a:lnTo>
                    <a:pt x="823" y="912"/>
                  </a:lnTo>
                  <a:lnTo>
                    <a:pt x="823" y="914"/>
                  </a:lnTo>
                  <a:lnTo>
                    <a:pt x="821" y="914"/>
                  </a:lnTo>
                  <a:lnTo>
                    <a:pt x="818" y="914"/>
                  </a:lnTo>
                  <a:lnTo>
                    <a:pt x="818" y="916"/>
                  </a:lnTo>
                  <a:lnTo>
                    <a:pt x="816" y="914"/>
                  </a:lnTo>
                  <a:lnTo>
                    <a:pt x="812" y="914"/>
                  </a:lnTo>
                  <a:lnTo>
                    <a:pt x="814" y="916"/>
                  </a:lnTo>
                  <a:lnTo>
                    <a:pt x="816" y="916"/>
                  </a:lnTo>
                  <a:lnTo>
                    <a:pt x="816" y="918"/>
                  </a:lnTo>
                  <a:lnTo>
                    <a:pt x="818" y="918"/>
                  </a:lnTo>
                  <a:lnTo>
                    <a:pt x="821" y="918"/>
                  </a:lnTo>
                  <a:lnTo>
                    <a:pt x="823" y="918"/>
                  </a:lnTo>
                  <a:lnTo>
                    <a:pt x="827" y="918"/>
                  </a:lnTo>
                  <a:lnTo>
                    <a:pt x="829" y="918"/>
                  </a:lnTo>
                  <a:lnTo>
                    <a:pt x="829" y="924"/>
                  </a:lnTo>
                  <a:lnTo>
                    <a:pt x="833" y="928"/>
                  </a:lnTo>
                  <a:lnTo>
                    <a:pt x="835" y="928"/>
                  </a:lnTo>
                  <a:lnTo>
                    <a:pt x="835" y="933"/>
                  </a:lnTo>
                  <a:lnTo>
                    <a:pt x="831" y="939"/>
                  </a:lnTo>
                  <a:lnTo>
                    <a:pt x="829" y="943"/>
                  </a:lnTo>
                  <a:lnTo>
                    <a:pt x="825" y="948"/>
                  </a:lnTo>
                  <a:lnTo>
                    <a:pt x="812" y="975"/>
                  </a:lnTo>
                  <a:lnTo>
                    <a:pt x="806" y="981"/>
                  </a:lnTo>
                  <a:lnTo>
                    <a:pt x="799" y="989"/>
                  </a:lnTo>
                  <a:lnTo>
                    <a:pt x="799" y="992"/>
                  </a:lnTo>
                  <a:lnTo>
                    <a:pt x="797" y="998"/>
                  </a:lnTo>
                  <a:lnTo>
                    <a:pt x="787" y="1008"/>
                  </a:lnTo>
                  <a:lnTo>
                    <a:pt x="783" y="1010"/>
                  </a:lnTo>
                  <a:lnTo>
                    <a:pt x="781" y="1013"/>
                  </a:lnTo>
                  <a:lnTo>
                    <a:pt x="778" y="1019"/>
                  </a:lnTo>
                  <a:lnTo>
                    <a:pt x="774" y="1025"/>
                  </a:lnTo>
                  <a:lnTo>
                    <a:pt x="772" y="1031"/>
                  </a:lnTo>
                  <a:lnTo>
                    <a:pt x="768" y="1038"/>
                  </a:lnTo>
                  <a:lnTo>
                    <a:pt x="760" y="1036"/>
                  </a:lnTo>
                  <a:lnTo>
                    <a:pt x="760" y="1038"/>
                  </a:lnTo>
                  <a:lnTo>
                    <a:pt x="760" y="1042"/>
                  </a:lnTo>
                  <a:lnTo>
                    <a:pt x="755" y="1048"/>
                  </a:lnTo>
                  <a:lnTo>
                    <a:pt x="745" y="1053"/>
                  </a:lnTo>
                  <a:lnTo>
                    <a:pt x="737" y="1061"/>
                  </a:lnTo>
                  <a:lnTo>
                    <a:pt x="728" y="1073"/>
                  </a:lnTo>
                  <a:lnTo>
                    <a:pt x="718" y="1084"/>
                  </a:lnTo>
                  <a:lnTo>
                    <a:pt x="705" y="1099"/>
                  </a:lnTo>
                  <a:lnTo>
                    <a:pt x="694" y="1111"/>
                  </a:lnTo>
                  <a:lnTo>
                    <a:pt x="688" y="1122"/>
                  </a:lnTo>
                  <a:lnTo>
                    <a:pt x="682" y="1128"/>
                  </a:lnTo>
                  <a:lnTo>
                    <a:pt x="674" y="1137"/>
                  </a:lnTo>
                  <a:lnTo>
                    <a:pt x="665" y="1143"/>
                  </a:lnTo>
                  <a:lnTo>
                    <a:pt x="657" y="1149"/>
                  </a:lnTo>
                  <a:lnTo>
                    <a:pt x="648" y="1155"/>
                  </a:lnTo>
                  <a:lnTo>
                    <a:pt x="632" y="1166"/>
                  </a:lnTo>
                  <a:lnTo>
                    <a:pt x="629" y="1168"/>
                  </a:lnTo>
                  <a:lnTo>
                    <a:pt x="617" y="1179"/>
                  </a:lnTo>
                  <a:lnTo>
                    <a:pt x="611" y="1183"/>
                  </a:lnTo>
                  <a:lnTo>
                    <a:pt x="587" y="1200"/>
                  </a:lnTo>
                  <a:lnTo>
                    <a:pt x="583" y="1200"/>
                  </a:lnTo>
                  <a:lnTo>
                    <a:pt x="558" y="1221"/>
                  </a:lnTo>
                  <a:lnTo>
                    <a:pt x="548" y="1229"/>
                  </a:lnTo>
                  <a:lnTo>
                    <a:pt x="547" y="1231"/>
                  </a:lnTo>
                  <a:lnTo>
                    <a:pt x="541" y="1235"/>
                  </a:lnTo>
                  <a:lnTo>
                    <a:pt x="535" y="1240"/>
                  </a:lnTo>
                  <a:lnTo>
                    <a:pt x="520" y="1250"/>
                  </a:lnTo>
                  <a:lnTo>
                    <a:pt x="503" y="1261"/>
                  </a:lnTo>
                  <a:lnTo>
                    <a:pt x="506" y="1258"/>
                  </a:lnTo>
                  <a:lnTo>
                    <a:pt x="512" y="1250"/>
                  </a:lnTo>
                  <a:lnTo>
                    <a:pt x="514" y="1250"/>
                  </a:lnTo>
                  <a:lnTo>
                    <a:pt x="526" y="1240"/>
                  </a:lnTo>
                  <a:lnTo>
                    <a:pt x="537" y="1235"/>
                  </a:lnTo>
                  <a:lnTo>
                    <a:pt x="545" y="1231"/>
                  </a:lnTo>
                  <a:lnTo>
                    <a:pt x="554" y="1221"/>
                  </a:lnTo>
                  <a:lnTo>
                    <a:pt x="552" y="1221"/>
                  </a:lnTo>
                  <a:lnTo>
                    <a:pt x="550" y="1219"/>
                  </a:lnTo>
                  <a:lnTo>
                    <a:pt x="545" y="1225"/>
                  </a:lnTo>
                  <a:lnTo>
                    <a:pt x="541" y="1229"/>
                  </a:lnTo>
                  <a:lnTo>
                    <a:pt x="539" y="1231"/>
                  </a:lnTo>
                  <a:lnTo>
                    <a:pt x="537" y="1231"/>
                  </a:lnTo>
                  <a:lnTo>
                    <a:pt x="529" y="1235"/>
                  </a:lnTo>
                  <a:lnTo>
                    <a:pt x="529" y="1231"/>
                  </a:lnTo>
                  <a:lnTo>
                    <a:pt x="527" y="1231"/>
                  </a:lnTo>
                  <a:lnTo>
                    <a:pt x="524" y="1235"/>
                  </a:lnTo>
                  <a:lnTo>
                    <a:pt x="526" y="1235"/>
                  </a:lnTo>
                  <a:lnTo>
                    <a:pt x="526" y="1237"/>
                  </a:lnTo>
                  <a:lnTo>
                    <a:pt x="526" y="1239"/>
                  </a:lnTo>
                  <a:lnTo>
                    <a:pt x="524" y="1239"/>
                  </a:lnTo>
                  <a:lnTo>
                    <a:pt x="524" y="1240"/>
                  </a:lnTo>
                  <a:lnTo>
                    <a:pt x="520" y="1240"/>
                  </a:lnTo>
                  <a:lnTo>
                    <a:pt x="518" y="1244"/>
                  </a:lnTo>
                  <a:lnTo>
                    <a:pt x="512" y="1244"/>
                  </a:lnTo>
                  <a:lnTo>
                    <a:pt x="514" y="1246"/>
                  </a:lnTo>
                  <a:lnTo>
                    <a:pt x="512" y="1248"/>
                  </a:lnTo>
                  <a:lnTo>
                    <a:pt x="510" y="1250"/>
                  </a:lnTo>
                  <a:lnTo>
                    <a:pt x="510" y="1246"/>
                  </a:lnTo>
                  <a:lnTo>
                    <a:pt x="506" y="1244"/>
                  </a:lnTo>
                  <a:lnTo>
                    <a:pt x="508" y="1229"/>
                  </a:lnTo>
                  <a:lnTo>
                    <a:pt x="505" y="1223"/>
                  </a:lnTo>
                  <a:lnTo>
                    <a:pt x="501" y="1214"/>
                  </a:lnTo>
                  <a:lnTo>
                    <a:pt x="493" y="1206"/>
                  </a:lnTo>
                  <a:lnTo>
                    <a:pt x="493" y="1202"/>
                  </a:lnTo>
                  <a:lnTo>
                    <a:pt x="499" y="1195"/>
                  </a:lnTo>
                  <a:lnTo>
                    <a:pt x="499" y="1191"/>
                  </a:lnTo>
                  <a:lnTo>
                    <a:pt x="499" y="1191"/>
                  </a:lnTo>
                  <a:lnTo>
                    <a:pt x="497" y="1191"/>
                  </a:lnTo>
                  <a:lnTo>
                    <a:pt x="497" y="1187"/>
                  </a:lnTo>
                  <a:lnTo>
                    <a:pt x="499" y="1185"/>
                  </a:lnTo>
                  <a:lnTo>
                    <a:pt x="501" y="1174"/>
                  </a:lnTo>
                  <a:lnTo>
                    <a:pt x="503" y="1170"/>
                  </a:lnTo>
                  <a:lnTo>
                    <a:pt x="503" y="1158"/>
                  </a:lnTo>
                  <a:lnTo>
                    <a:pt x="501" y="1156"/>
                  </a:lnTo>
                  <a:lnTo>
                    <a:pt x="499" y="1156"/>
                  </a:lnTo>
                  <a:lnTo>
                    <a:pt x="495" y="1156"/>
                  </a:lnTo>
                  <a:lnTo>
                    <a:pt x="493" y="1156"/>
                  </a:lnTo>
                  <a:lnTo>
                    <a:pt x="491" y="1156"/>
                  </a:lnTo>
                  <a:lnTo>
                    <a:pt x="489" y="1151"/>
                  </a:lnTo>
                  <a:lnTo>
                    <a:pt x="491" y="1147"/>
                  </a:lnTo>
                  <a:lnTo>
                    <a:pt x="487" y="1145"/>
                  </a:lnTo>
                  <a:lnTo>
                    <a:pt x="487" y="1147"/>
                  </a:lnTo>
                  <a:lnTo>
                    <a:pt x="487" y="1153"/>
                  </a:lnTo>
                  <a:lnTo>
                    <a:pt x="489" y="1156"/>
                  </a:lnTo>
                  <a:lnTo>
                    <a:pt x="489" y="1158"/>
                  </a:lnTo>
                  <a:lnTo>
                    <a:pt x="489" y="1162"/>
                  </a:lnTo>
                  <a:lnTo>
                    <a:pt x="491" y="1162"/>
                  </a:lnTo>
                  <a:lnTo>
                    <a:pt x="489" y="1164"/>
                  </a:lnTo>
                  <a:lnTo>
                    <a:pt x="485" y="1168"/>
                  </a:lnTo>
                  <a:lnTo>
                    <a:pt x="484" y="1176"/>
                  </a:lnTo>
                  <a:lnTo>
                    <a:pt x="480" y="1179"/>
                  </a:lnTo>
                  <a:lnTo>
                    <a:pt x="480" y="1191"/>
                  </a:lnTo>
                  <a:lnTo>
                    <a:pt x="480" y="1191"/>
                  </a:lnTo>
                  <a:lnTo>
                    <a:pt x="484" y="1197"/>
                  </a:lnTo>
                  <a:lnTo>
                    <a:pt x="478" y="1200"/>
                  </a:lnTo>
                  <a:lnTo>
                    <a:pt x="472" y="1206"/>
                  </a:lnTo>
                  <a:lnTo>
                    <a:pt x="470" y="1208"/>
                  </a:lnTo>
                  <a:lnTo>
                    <a:pt x="470" y="1210"/>
                  </a:lnTo>
                  <a:lnTo>
                    <a:pt x="468" y="1221"/>
                  </a:lnTo>
                  <a:lnTo>
                    <a:pt x="470" y="1233"/>
                  </a:lnTo>
                  <a:lnTo>
                    <a:pt x="470" y="1246"/>
                  </a:lnTo>
                  <a:lnTo>
                    <a:pt x="468" y="1248"/>
                  </a:lnTo>
                  <a:lnTo>
                    <a:pt x="468" y="1252"/>
                  </a:lnTo>
                  <a:lnTo>
                    <a:pt x="464" y="1260"/>
                  </a:lnTo>
                  <a:lnTo>
                    <a:pt x="464" y="1265"/>
                  </a:lnTo>
                  <a:lnTo>
                    <a:pt x="464" y="1269"/>
                  </a:lnTo>
                  <a:lnTo>
                    <a:pt x="464" y="1271"/>
                  </a:lnTo>
                  <a:lnTo>
                    <a:pt x="466" y="1277"/>
                  </a:lnTo>
                  <a:lnTo>
                    <a:pt x="472" y="1280"/>
                  </a:lnTo>
                  <a:lnTo>
                    <a:pt x="478" y="1282"/>
                  </a:lnTo>
                  <a:lnTo>
                    <a:pt x="480" y="1280"/>
                  </a:lnTo>
                  <a:lnTo>
                    <a:pt x="491" y="1273"/>
                  </a:lnTo>
                  <a:lnTo>
                    <a:pt x="499" y="1263"/>
                  </a:lnTo>
                  <a:lnTo>
                    <a:pt x="501" y="1263"/>
                  </a:lnTo>
                  <a:lnTo>
                    <a:pt x="501" y="1267"/>
                  </a:lnTo>
                  <a:lnTo>
                    <a:pt x="491" y="1275"/>
                  </a:lnTo>
                  <a:lnTo>
                    <a:pt x="487" y="1280"/>
                  </a:lnTo>
                  <a:lnTo>
                    <a:pt x="484" y="1284"/>
                  </a:lnTo>
                  <a:lnTo>
                    <a:pt x="478" y="1290"/>
                  </a:lnTo>
                  <a:lnTo>
                    <a:pt x="474" y="1292"/>
                  </a:lnTo>
                  <a:lnTo>
                    <a:pt x="470" y="1301"/>
                  </a:lnTo>
                  <a:lnTo>
                    <a:pt x="468" y="1307"/>
                  </a:lnTo>
                  <a:lnTo>
                    <a:pt x="464" y="1307"/>
                  </a:lnTo>
                  <a:lnTo>
                    <a:pt x="463" y="1309"/>
                  </a:lnTo>
                  <a:lnTo>
                    <a:pt x="470" y="1319"/>
                  </a:lnTo>
                  <a:lnTo>
                    <a:pt x="474" y="1321"/>
                  </a:lnTo>
                  <a:lnTo>
                    <a:pt x="470" y="1321"/>
                  </a:lnTo>
                  <a:lnTo>
                    <a:pt x="470" y="1324"/>
                  </a:lnTo>
                  <a:lnTo>
                    <a:pt x="478" y="1328"/>
                  </a:lnTo>
                  <a:lnTo>
                    <a:pt x="482" y="1328"/>
                  </a:lnTo>
                  <a:lnTo>
                    <a:pt x="480" y="1322"/>
                  </a:lnTo>
                  <a:lnTo>
                    <a:pt x="482" y="1319"/>
                  </a:lnTo>
                  <a:lnTo>
                    <a:pt x="482" y="1317"/>
                  </a:lnTo>
                  <a:lnTo>
                    <a:pt x="482" y="1313"/>
                  </a:lnTo>
                  <a:lnTo>
                    <a:pt x="485" y="1313"/>
                  </a:lnTo>
                  <a:lnTo>
                    <a:pt x="487" y="1317"/>
                  </a:lnTo>
                  <a:lnTo>
                    <a:pt x="485" y="1317"/>
                  </a:lnTo>
                  <a:lnTo>
                    <a:pt x="487" y="1319"/>
                  </a:lnTo>
                  <a:lnTo>
                    <a:pt x="487" y="1322"/>
                  </a:lnTo>
                  <a:lnTo>
                    <a:pt x="489" y="1322"/>
                  </a:lnTo>
                  <a:lnTo>
                    <a:pt x="489" y="1319"/>
                  </a:lnTo>
                  <a:lnTo>
                    <a:pt x="493" y="1317"/>
                  </a:lnTo>
                  <a:lnTo>
                    <a:pt x="497" y="1317"/>
                  </a:lnTo>
                  <a:lnTo>
                    <a:pt x="503" y="1317"/>
                  </a:lnTo>
                  <a:lnTo>
                    <a:pt x="503" y="1313"/>
                  </a:lnTo>
                  <a:lnTo>
                    <a:pt x="503" y="1311"/>
                  </a:lnTo>
                  <a:lnTo>
                    <a:pt x="505" y="1311"/>
                  </a:lnTo>
                  <a:lnTo>
                    <a:pt x="505" y="1313"/>
                  </a:lnTo>
                  <a:lnTo>
                    <a:pt x="508" y="1313"/>
                  </a:lnTo>
                  <a:lnTo>
                    <a:pt x="508" y="1319"/>
                  </a:lnTo>
                  <a:lnTo>
                    <a:pt x="510" y="1322"/>
                  </a:lnTo>
                  <a:lnTo>
                    <a:pt x="514" y="1328"/>
                  </a:lnTo>
                  <a:lnTo>
                    <a:pt x="514" y="1334"/>
                  </a:lnTo>
                  <a:lnTo>
                    <a:pt x="514" y="1338"/>
                  </a:lnTo>
                  <a:lnTo>
                    <a:pt x="510" y="1343"/>
                  </a:lnTo>
                  <a:lnTo>
                    <a:pt x="510" y="1345"/>
                  </a:lnTo>
                  <a:lnTo>
                    <a:pt x="508" y="1351"/>
                  </a:lnTo>
                  <a:lnTo>
                    <a:pt x="510" y="1351"/>
                  </a:lnTo>
                  <a:lnTo>
                    <a:pt x="510" y="1355"/>
                  </a:lnTo>
                  <a:lnTo>
                    <a:pt x="510" y="1361"/>
                  </a:lnTo>
                  <a:lnTo>
                    <a:pt x="510" y="1363"/>
                  </a:lnTo>
                  <a:lnTo>
                    <a:pt x="510" y="1368"/>
                  </a:lnTo>
                  <a:lnTo>
                    <a:pt x="510" y="1374"/>
                  </a:lnTo>
                  <a:lnTo>
                    <a:pt x="514" y="1378"/>
                  </a:lnTo>
                  <a:lnTo>
                    <a:pt x="506" y="1393"/>
                  </a:lnTo>
                  <a:lnTo>
                    <a:pt x="506" y="1395"/>
                  </a:lnTo>
                  <a:lnTo>
                    <a:pt x="501" y="1410"/>
                  </a:lnTo>
                  <a:lnTo>
                    <a:pt x="501" y="1422"/>
                  </a:lnTo>
                  <a:lnTo>
                    <a:pt x="505" y="1426"/>
                  </a:lnTo>
                  <a:lnTo>
                    <a:pt x="501" y="1426"/>
                  </a:lnTo>
                  <a:lnTo>
                    <a:pt x="499" y="1426"/>
                  </a:lnTo>
                  <a:lnTo>
                    <a:pt x="495" y="1426"/>
                  </a:lnTo>
                  <a:lnTo>
                    <a:pt x="493" y="1426"/>
                  </a:lnTo>
                  <a:lnTo>
                    <a:pt x="493" y="1429"/>
                  </a:lnTo>
                  <a:lnTo>
                    <a:pt x="491" y="1431"/>
                  </a:lnTo>
                  <a:lnTo>
                    <a:pt x="489" y="1429"/>
                  </a:lnTo>
                  <a:lnTo>
                    <a:pt x="489" y="1426"/>
                  </a:lnTo>
                  <a:lnTo>
                    <a:pt x="491" y="1422"/>
                  </a:lnTo>
                  <a:lnTo>
                    <a:pt x="489" y="1422"/>
                  </a:lnTo>
                  <a:lnTo>
                    <a:pt x="485" y="1426"/>
                  </a:lnTo>
                  <a:lnTo>
                    <a:pt x="485" y="1429"/>
                  </a:lnTo>
                  <a:lnTo>
                    <a:pt x="484" y="1431"/>
                  </a:lnTo>
                  <a:lnTo>
                    <a:pt x="480" y="1435"/>
                  </a:lnTo>
                  <a:lnTo>
                    <a:pt x="480" y="1429"/>
                  </a:lnTo>
                  <a:lnTo>
                    <a:pt x="480" y="1427"/>
                  </a:lnTo>
                  <a:lnTo>
                    <a:pt x="482" y="1427"/>
                  </a:lnTo>
                  <a:lnTo>
                    <a:pt x="480" y="1420"/>
                  </a:lnTo>
                  <a:lnTo>
                    <a:pt x="482" y="1412"/>
                  </a:lnTo>
                  <a:lnTo>
                    <a:pt x="484" y="1405"/>
                  </a:lnTo>
                  <a:lnTo>
                    <a:pt x="484" y="1397"/>
                  </a:lnTo>
                  <a:lnTo>
                    <a:pt x="482" y="1389"/>
                  </a:lnTo>
                  <a:lnTo>
                    <a:pt x="482" y="1380"/>
                  </a:lnTo>
                  <a:lnTo>
                    <a:pt x="476" y="1374"/>
                  </a:lnTo>
                  <a:lnTo>
                    <a:pt x="472" y="1366"/>
                  </a:lnTo>
                  <a:lnTo>
                    <a:pt x="466" y="1359"/>
                  </a:lnTo>
                  <a:lnTo>
                    <a:pt x="457" y="1351"/>
                  </a:lnTo>
                  <a:lnTo>
                    <a:pt x="449" y="1343"/>
                  </a:lnTo>
                  <a:lnTo>
                    <a:pt x="443" y="1340"/>
                  </a:lnTo>
                  <a:lnTo>
                    <a:pt x="436" y="1338"/>
                  </a:lnTo>
                  <a:lnTo>
                    <a:pt x="432" y="1338"/>
                  </a:lnTo>
                  <a:lnTo>
                    <a:pt x="426" y="1336"/>
                  </a:lnTo>
                  <a:lnTo>
                    <a:pt x="421" y="1334"/>
                  </a:lnTo>
                  <a:lnTo>
                    <a:pt x="419" y="1334"/>
                  </a:lnTo>
                  <a:lnTo>
                    <a:pt x="411" y="1330"/>
                  </a:lnTo>
                  <a:lnTo>
                    <a:pt x="405" y="1328"/>
                  </a:lnTo>
                  <a:lnTo>
                    <a:pt x="403" y="1326"/>
                  </a:lnTo>
                  <a:lnTo>
                    <a:pt x="398" y="1326"/>
                  </a:lnTo>
                  <a:lnTo>
                    <a:pt x="392" y="1328"/>
                  </a:lnTo>
                  <a:lnTo>
                    <a:pt x="390" y="1328"/>
                  </a:lnTo>
                  <a:lnTo>
                    <a:pt x="386" y="1330"/>
                  </a:lnTo>
                  <a:lnTo>
                    <a:pt x="380" y="1328"/>
                  </a:lnTo>
                  <a:lnTo>
                    <a:pt x="377" y="1326"/>
                  </a:lnTo>
                  <a:lnTo>
                    <a:pt x="373" y="1322"/>
                  </a:lnTo>
                  <a:lnTo>
                    <a:pt x="369" y="1326"/>
                  </a:lnTo>
                  <a:lnTo>
                    <a:pt x="367" y="1328"/>
                  </a:lnTo>
                  <a:lnTo>
                    <a:pt x="361" y="1330"/>
                  </a:lnTo>
                  <a:lnTo>
                    <a:pt x="356" y="1330"/>
                  </a:lnTo>
                  <a:lnTo>
                    <a:pt x="354" y="1328"/>
                  </a:lnTo>
                  <a:lnTo>
                    <a:pt x="350" y="1328"/>
                  </a:lnTo>
                  <a:lnTo>
                    <a:pt x="344" y="1328"/>
                  </a:lnTo>
                  <a:lnTo>
                    <a:pt x="338" y="1330"/>
                  </a:lnTo>
                  <a:lnTo>
                    <a:pt x="333" y="1332"/>
                  </a:lnTo>
                  <a:lnTo>
                    <a:pt x="327" y="1334"/>
                  </a:lnTo>
                  <a:lnTo>
                    <a:pt x="323" y="1338"/>
                  </a:lnTo>
                  <a:lnTo>
                    <a:pt x="321" y="1342"/>
                  </a:lnTo>
                  <a:lnTo>
                    <a:pt x="319" y="1343"/>
                  </a:lnTo>
                  <a:lnTo>
                    <a:pt x="312" y="1347"/>
                  </a:lnTo>
                  <a:lnTo>
                    <a:pt x="306" y="1351"/>
                  </a:lnTo>
                  <a:lnTo>
                    <a:pt x="298" y="1355"/>
                  </a:lnTo>
                  <a:lnTo>
                    <a:pt x="295" y="1355"/>
                  </a:lnTo>
                  <a:lnTo>
                    <a:pt x="293" y="1357"/>
                  </a:lnTo>
                  <a:lnTo>
                    <a:pt x="291" y="1357"/>
                  </a:lnTo>
                  <a:lnTo>
                    <a:pt x="283" y="1359"/>
                  </a:lnTo>
                  <a:lnTo>
                    <a:pt x="275" y="1361"/>
                  </a:lnTo>
                  <a:lnTo>
                    <a:pt x="268" y="1364"/>
                  </a:lnTo>
                  <a:lnTo>
                    <a:pt x="262" y="1368"/>
                  </a:lnTo>
                  <a:lnTo>
                    <a:pt x="254" y="1372"/>
                  </a:lnTo>
                  <a:lnTo>
                    <a:pt x="249" y="1372"/>
                  </a:lnTo>
                  <a:lnTo>
                    <a:pt x="247" y="1374"/>
                  </a:lnTo>
                  <a:lnTo>
                    <a:pt x="245" y="1380"/>
                  </a:lnTo>
                  <a:lnTo>
                    <a:pt x="245" y="1385"/>
                  </a:lnTo>
                  <a:lnTo>
                    <a:pt x="245" y="1391"/>
                  </a:lnTo>
                  <a:lnTo>
                    <a:pt x="243" y="1397"/>
                  </a:lnTo>
                  <a:lnTo>
                    <a:pt x="241" y="1395"/>
                  </a:lnTo>
                  <a:lnTo>
                    <a:pt x="237" y="1395"/>
                  </a:lnTo>
                  <a:lnTo>
                    <a:pt x="231" y="1391"/>
                  </a:lnTo>
                  <a:lnTo>
                    <a:pt x="230" y="1389"/>
                  </a:lnTo>
                  <a:lnTo>
                    <a:pt x="226" y="1387"/>
                  </a:lnTo>
                  <a:lnTo>
                    <a:pt x="220" y="1382"/>
                  </a:lnTo>
                  <a:lnTo>
                    <a:pt x="212" y="1378"/>
                  </a:lnTo>
                  <a:lnTo>
                    <a:pt x="205" y="1374"/>
                  </a:lnTo>
                  <a:lnTo>
                    <a:pt x="201" y="1370"/>
                  </a:lnTo>
                  <a:lnTo>
                    <a:pt x="195" y="1368"/>
                  </a:lnTo>
                  <a:lnTo>
                    <a:pt x="189" y="1370"/>
                  </a:lnTo>
                  <a:lnTo>
                    <a:pt x="189" y="1374"/>
                  </a:lnTo>
                  <a:lnTo>
                    <a:pt x="193" y="1374"/>
                  </a:lnTo>
                  <a:lnTo>
                    <a:pt x="193" y="1376"/>
                  </a:lnTo>
                  <a:lnTo>
                    <a:pt x="197" y="1378"/>
                  </a:lnTo>
                  <a:lnTo>
                    <a:pt x="195" y="1380"/>
                  </a:lnTo>
                  <a:lnTo>
                    <a:pt x="195" y="1384"/>
                  </a:lnTo>
                  <a:lnTo>
                    <a:pt x="191" y="1385"/>
                  </a:lnTo>
                  <a:lnTo>
                    <a:pt x="188" y="1384"/>
                  </a:lnTo>
                  <a:lnTo>
                    <a:pt x="186" y="1384"/>
                  </a:lnTo>
                  <a:lnTo>
                    <a:pt x="180" y="1387"/>
                  </a:lnTo>
                  <a:lnTo>
                    <a:pt x="182" y="1393"/>
                  </a:lnTo>
                  <a:lnTo>
                    <a:pt x="186" y="1399"/>
                  </a:lnTo>
                  <a:lnTo>
                    <a:pt x="191" y="1406"/>
                  </a:lnTo>
                  <a:lnTo>
                    <a:pt x="191" y="1410"/>
                  </a:lnTo>
                  <a:lnTo>
                    <a:pt x="189" y="1412"/>
                  </a:lnTo>
                  <a:lnTo>
                    <a:pt x="186" y="1416"/>
                  </a:lnTo>
                  <a:lnTo>
                    <a:pt x="178" y="1416"/>
                  </a:lnTo>
                  <a:lnTo>
                    <a:pt x="168" y="1416"/>
                  </a:lnTo>
                  <a:lnTo>
                    <a:pt x="159" y="1414"/>
                  </a:lnTo>
                  <a:lnTo>
                    <a:pt x="151" y="1410"/>
                  </a:lnTo>
                  <a:lnTo>
                    <a:pt x="147" y="1408"/>
                  </a:lnTo>
                  <a:lnTo>
                    <a:pt x="147" y="1406"/>
                  </a:lnTo>
                  <a:lnTo>
                    <a:pt x="146" y="1406"/>
                  </a:lnTo>
                  <a:lnTo>
                    <a:pt x="142" y="1405"/>
                  </a:lnTo>
                  <a:lnTo>
                    <a:pt x="138" y="1405"/>
                  </a:lnTo>
                  <a:lnTo>
                    <a:pt x="136" y="1405"/>
                  </a:lnTo>
                  <a:lnTo>
                    <a:pt x="132" y="1405"/>
                  </a:lnTo>
                  <a:lnTo>
                    <a:pt x="130" y="1405"/>
                  </a:lnTo>
                  <a:lnTo>
                    <a:pt x="121" y="1403"/>
                  </a:lnTo>
                  <a:lnTo>
                    <a:pt x="113" y="1399"/>
                  </a:lnTo>
                  <a:lnTo>
                    <a:pt x="105" y="1393"/>
                  </a:lnTo>
                  <a:lnTo>
                    <a:pt x="100" y="1389"/>
                  </a:lnTo>
                  <a:lnTo>
                    <a:pt x="90" y="1384"/>
                  </a:lnTo>
                  <a:lnTo>
                    <a:pt x="81" y="1382"/>
                  </a:lnTo>
                  <a:lnTo>
                    <a:pt x="71" y="1376"/>
                  </a:lnTo>
                  <a:lnTo>
                    <a:pt x="58" y="1372"/>
                  </a:lnTo>
                  <a:lnTo>
                    <a:pt x="46" y="1366"/>
                  </a:lnTo>
                  <a:lnTo>
                    <a:pt x="42" y="1359"/>
                  </a:lnTo>
                  <a:lnTo>
                    <a:pt x="41" y="1351"/>
                  </a:lnTo>
                  <a:lnTo>
                    <a:pt x="39" y="1345"/>
                  </a:lnTo>
                  <a:lnTo>
                    <a:pt x="35" y="1340"/>
                  </a:lnTo>
                  <a:lnTo>
                    <a:pt x="31" y="1332"/>
                  </a:lnTo>
                  <a:lnTo>
                    <a:pt x="29" y="1322"/>
                  </a:lnTo>
                  <a:lnTo>
                    <a:pt x="29" y="1313"/>
                  </a:lnTo>
                  <a:lnTo>
                    <a:pt x="29" y="1303"/>
                  </a:lnTo>
                  <a:lnTo>
                    <a:pt x="27" y="1303"/>
                  </a:lnTo>
                  <a:lnTo>
                    <a:pt x="25" y="1301"/>
                  </a:lnTo>
                  <a:lnTo>
                    <a:pt x="21" y="1298"/>
                  </a:lnTo>
                  <a:lnTo>
                    <a:pt x="14" y="1296"/>
                  </a:lnTo>
                  <a:lnTo>
                    <a:pt x="6" y="1294"/>
                  </a:lnTo>
                  <a:lnTo>
                    <a:pt x="2" y="1292"/>
                  </a:lnTo>
                  <a:lnTo>
                    <a:pt x="0" y="1290"/>
                  </a:lnTo>
                  <a:lnTo>
                    <a:pt x="2" y="1288"/>
                  </a:lnTo>
                  <a:lnTo>
                    <a:pt x="4" y="1290"/>
                  </a:lnTo>
                  <a:lnTo>
                    <a:pt x="8" y="1286"/>
                  </a:lnTo>
                  <a:lnTo>
                    <a:pt x="10" y="1282"/>
                  </a:lnTo>
                  <a:lnTo>
                    <a:pt x="12" y="1277"/>
                  </a:lnTo>
                  <a:lnTo>
                    <a:pt x="20" y="1267"/>
                  </a:lnTo>
                  <a:lnTo>
                    <a:pt x="27" y="1260"/>
                  </a:lnTo>
                  <a:lnTo>
                    <a:pt x="29" y="1258"/>
                  </a:lnTo>
                  <a:lnTo>
                    <a:pt x="33" y="1254"/>
                  </a:lnTo>
                  <a:lnTo>
                    <a:pt x="41" y="1252"/>
                  </a:lnTo>
                  <a:lnTo>
                    <a:pt x="48" y="1254"/>
                  </a:lnTo>
                  <a:lnTo>
                    <a:pt x="54" y="1258"/>
                  </a:lnTo>
                  <a:lnTo>
                    <a:pt x="60" y="1261"/>
                  </a:lnTo>
                  <a:lnTo>
                    <a:pt x="67" y="1265"/>
                  </a:lnTo>
                  <a:lnTo>
                    <a:pt x="73" y="1267"/>
                  </a:lnTo>
                  <a:lnTo>
                    <a:pt x="75" y="1269"/>
                  </a:lnTo>
                  <a:lnTo>
                    <a:pt x="77" y="1273"/>
                  </a:lnTo>
                  <a:lnTo>
                    <a:pt x="77" y="1279"/>
                  </a:lnTo>
                  <a:lnTo>
                    <a:pt x="79" y="1282"/>
                  </a:lnTo>
                  <a:lnTo>
                    <a:pt x="81" y="1282"/>
                  </a:lnTo>
                  <a:lnTo>
                    <a:pt x="86" y="1282"/>
                  </a:lnTo>
                  <a:lnTo>
                    <a:pt x="94" y="1280"/>
                  </a:lnTo>
                  <a:lnTo>
                    <a:pt x="102" y="1280"/>
                  </a:lnTo>
                  <a:lnTo>
                    <a:pt x="105" y="1279"/>
                  </a:lnTo>
                  <a:lnTo>
                    <a:pt x="107" y="1277"/>
                  </a:lnTo>
                  <a:lnTo>
                    <a:pt x="109" y="1277"/>
                  </a:lnTo>
                  <a:lnTo>
                    <a:pt x="109" y="1269"/>
                  </a:lnTo>
                  <a:lnTo>
                    <a:pt x="109" y="1263"/>
                  </a:lnTo>
                  <a:lnTo>
                    <a:pt x="107" y="1256"/>
                  </a:lnTo>
                  <a:lnTo>
                    <a:pt x="105" y="1248"/>
                  </a:lnTo>
                  <a:lnTo>
                    <a:pt x="105" y="1246"/>
                  </a:lnTo>
                  <a:lnTo>
                    <a:pt x="105" y="1244"/>
                  </a:lnTo>
                  <a:lnTo>
                    <a:pt x="107" y="1242"/>
                  </a:lnTo>
                  <a:lnTo>
                    <a:pt x="117" y="1242"/>
                  </a:lnTo>
                  <a:lnTo>
                    <a:pt x="121" y="1240"/>
                  </a:lnTo>
                  <a:lnTo>
                    <a:pt x="121" y="1239"/>
                  </a:lnTo>
                  <a:lnTo>
                    <a:pt x="121" y="1235"/>
                  </a:lnTo>
                  <a:lnTo>
                    <a:pt x="121" y="1227"/>
                  </a:lnTo>
                  <a:lnTo>
                    <a:pt x="121" y="1223"/>
                  </a:lnTo>
                  <a:lnTo>
                    <a:pt x="119" y="1212"/>
                  </a:lnTo>
                  <a:lnTo>
                    <a:pt x="117" y="1204"/>
                  </a:lnTo>
                  <a:lnTo>
                    <a:pt x="117" y="1200"/>
                  </a:lnTo>
                  <a:lnTo>
                    <a:pt x="115" y="1198"/>
                  </a:lnTo>
                  <a:lnTo>
                    <a:pt x="113" y="1197"/>
                  </a:lnTo>
                  <a:lnTo>
                    <a:pt x="111" y="1198"/>
                  </a:lnTo>
                  <a:lnTo>
                    <a:pt x="109" y="1198"/>
                  </a:lnTo>
                  <a:lnTo>
                    <a:pt x="107" y="1198"/>
                  </a:lnTo>
                  <a:lnTo>
                    <a:pt x="105" y="1197"/>
                  </a:lnTo>
                  <a:lnTo>
                    <a:pt x="105" y="1195"/>
                  </a:lnTo>
                  <a:lnTo>
                    <a:pt x="107" y="1193"/>
                  </a:lnTo>
                  <a:lnTo>
                    <a:pt x="107" y="1191"/>
                  </a:lnTo>
                  <a:lnTo>
                    <a:pt x="111" y="1187"/>
                  </a:lnTo>
                  <a:lnTo>
                    <a:pt x="113" y="1185"/>
                  </a:lnTo>
                  <a:lnTo>
                    <a:pt x="115" y="1183"/>
                  </a:lnTo>
                  <a:lnTo>
                    <a:pt x="115" y="1179"/>
                  </a:lnTo>
                  <a:lnTo>
                    <a:pt x="117" y="1177"/>
                  </a:lnTo>
                  <a:lnTo>
                    <a:pt x="119" y="1174"/>
                  </a:lnTo>
                  <a:lnTo>
                    <a:pt x="123" y="1168"/>
                  </a:lnTo>
                  <a:lnTo>
                    <a:pt x="125" y="1166"/>
                  </a:lnTo>
                  <a:lnTo>
                    <a:pt x="128" y="1166"/>
                  </a:lnTo>
                  <a:lnTo>
                    <a:pt x="130" y="1166"/>
                  </a:lnTo>
                  <a:lnTo>
                    <a:pt x="132" y="1168"/>
                  </a:lnTo>
                  <a:lnTo>
                    <a:pt x="140" y="1170"/>
                  </a:lnTo>
                  <a:lnTo>
                    <a:pt x="142" y="1168"/>
                  </a:lnTo>
                  <a:lnTo>
                    <a:pt x="142" y="1166"/>
                  </a:lnTo>
                  <a:lnTo>
                    <a:pt x="142" y="1160"/>
                  </a:lnTo>
                  <a:lnTo>
                    <a:pt x="144" y="1155"/>
                  </a:lnTo>
                  <a:lnTo>
                    <a:pt x="144" y="1153"/>
                  </a:lnTo>
                  <a:lnTo>
                    <a:pt x="146" y="1153"/>
                  </a:lnTo>
                  <a:lnTo>
                    <a:pt x="147" y="1153"/>
                  </a:lnTo>
                  <a:lnTo>
                    <a:pt x="153" y="1153"/>
                  </a:lnTo>
                  <a:lnTo>
                    <a:pt x="155" y="1151"/>
                  </a:lnTo>
                  <a:lnTo>
                    <a:pt x="157" y="1151"/>
                  </a:lnTo>
                  <a:lnTo>
                    <a:pt x="163" y="1149"/>
                  </a:lnTo>
                  <a:lnTo>
                    <a:pt x="168" y="1149"/>
                  </a:lnTo>
                  <a:lnTo>
                    <a:pt x="172" y="1147"/>
                  </a:lnTo>
                  <a:lnTo>
                    <a:pt x="174" y="1147"/>
                  </a:lnTo>
                  <a:lnTo>
                    <a:pt x="178" y="1145"/>
                  </a:lnTo>
                  <a:lnTo>
                    <a:pt x="182" y="1145"/>
                  </a:lnTo>
                  <a:lnTo>
                    <a:pt x="182" y="1143"/>
                  </a:lnTo>
                  <a:lnTo>
                    <a:pt x="180" y="1137"/>
                  </a:lnTo>
                  <a:lnTo>
                    <a:pt x="180" y="1134"/>
                  </a:lnTo>
                  <a:lnTo>
                    <a:pt x="180" y="1132"/>
                  </a:lnTo>
                  <a:lnTo>
                    <a:pt x="182" y="1130"/>
                  </a:lnTo>
                  <a:lnTo>
                    <a:pt x="186" y="1128"/>
                  </a:lnTo>
                  <a:lnTo>
                    <a:pt x="191" y="1128"/>
                  </a:lnTo>
                  <a:lnTo>
                    <a:pt x="197" y="1126"/>
                  </a:lnTo>
                  <a:lnTo>
                    <a:pt x="201" y="1126"/>
                  </a:lnTo>
                  <a:lnTo>
                    <a:pt x="205" y="1124"/>
                  </a:lnTo>
                  <a:lnTo>
                    <a:pt x="207" y="1122"/>
                  </a:lnTo>
                  <a:lnTo>
                    <a:pt x="209" y="1120"/>
                  </a:lnTo>
                  <a:lnTo>
                    <a:pt x="207" y="1116"/>
                  </a:lnTo>
                  <a:lnTo>
                    <a:pt x="205" y="1111"/>
                  </a:lnTo>
                  <a:lnTo>
                    <a:pt x="205" y="1103"/>
                  </a:lnTo>
                  <a:lnTo>
                    <a:pt x="205" y="1101"/>
                  </a:lnTo>
                  <a:lnTo>
                    <a:pt x="205" y="1099"/>
                  </a:lnTo>
                  <a:lnTo>
                    <a:pt x="203" y="1092"/>
                  </a:lnTo>
                  <a:lnTo>
                    <a:pt x="201" y="1088"/>
                  </a:lnTo>
                  <a:lnTo>
                    <a:pt x="201" y="1084"/>
                  </a:lnTo>
                  <a:lnTo>
                    <a:pt x="203" y="1078"/>
                  </a:lnTo>
                  <a:lnTo>
                    <a:pt x="203" y="1076"/>
                  </a:lnTo>
                  <a:lnTo>
                    <a:pt x="203" y="1073"/>
                  </a:lnTo>
                  <a:lnTo>
                    <a:pt x="203" y="1071"/>
                  </a:lnTo>
                  <a:lnTo>
                    <a:pt x="203" y="1067"/>
                  </a:lnTo>
                  <a:lnTo>
                    <a:pt x="207" y="1065"/>
                  </a:lnTo>
                  <a:lnTo>
                    <a:pt x="209" y="1063"/>
                  </a:lnTo>
                  <a:lnTo>
                    <a:pt x="210" y="1059"/>
                  </a:lnTo>
                  <a:lnTo>
                    <a:pt x="212" y="1057"/>
                  </a:lnTo>
                  <a:lnTo>
                    <a:pt x="216" y="1057"/>
                  </a:lnTo>
                  <a:lnTo>
                    <a:pt x="218" y="1057"/>
                  </a:lnTo>
                  <a:lnTo>
                    <a:pt x="220" y="1057"/>
                  </a:lnTo>
                  <a:lnTo>
                    <a:pt x="224" y="1055"/>
                  </a:lnTo>
                  <a:lnTo>
                    <a:pt x="230" y="1053"/>
                  </a:lnTo>
                  <a:lnTo>
                    <a:pt x="235" y="1053"/>
                  </a:lnTo>
                  <a:lnTo>
                    <a:pt x="241" y="1053"/>
                  </a:lnTo>
                  <a:lnTo>
                    <a:pt x="247" y="1052"/>
                  </a:lnTo>
                  <a:lnTo>
                    <a:pt x="251" y="1052"/>
                  </a:lnTo>
                  <a:lnTo>
                    <a:pt x="256" y="1052"/>
                  </a:lnTo>
                  <a:lnTo>
                    <a:pt x="264" y="1048"/>
                  </a:lnTo>
                  <a:lnTo>
                    <a:pt x="272" y="1046"/>
                  </a:lnTo>
                  <a:lnTo>
                    <a:pt x="273" y="1044"/>
                  </a:lnTo>
                  <a:lnTo>
                    <a:pt x="275" y="1040"/>
                  </a:lnTo>
                  <a:lnTo>
                    <a:pt x="275" y="1038"/>
                  </a:lnTo>
                  <a:lnTo>
                    <a:pt x="277" y="1036"/>
                  </a:lnTo>
                  <a:lnTo>
                    <a:pt x="281" y="1025"/>
                  </a:lnTo>
                  <a:lnTo>
                    <a:pt x="281" y="1019"/>
                  </a:lnTo>
                  <a:lnTo>
                    <a:pt x="277" y="1015"/>
                  </a:lnTo>
                  <a:lnTo>
                    <a:pt x="273" y="1008"/>
                  </a:lnTo>
                  <a:lnTo>
                    <a:pt x="270" y="1004"/>
                  </a:lnTo>
                  <a:lnTo>
                    <a:pt x="268" y="1004"/>
                  </a:lnTo>
                  <a:lnTo>
                    <a:pt x="268" y="1000"/>
                  </a:lnTo>
                  <a:lnTo>
                    <a:pt x="270" y="992"/>
                  </a:lnTo>
                  <a:lnTo>
                    <a:pt x="275" y="987"/>
                  </a:lnTo>
                  <a:lnTo>
                    <a:pt x="279" y="987"/>
                  </a:lnTo>
                  <a:lnTo>
                    <a:pt x="281" y="983"/>
                  </a:lnTo>
                  <a:lnTo>
                    <a:pt x="285" y="981"/>
                  </a:lnTo>
                  <a:lnTo>
                    <a:pt x="289" y="973"/>
                  </a:lnTo>
                  <a:lnTo>
                    <a:pt x="296" y="968"/>
                  </a:lnTo>
                  <a:lnTo>
                    <a:pt x="296" y="964"/>
                  </a:lnTo>
                  <a:lnTo>
                    <a:pt x="298" y="962"/>
                  </a:lnTo>
                  <a:lnTo>
                    <a:pt x="304" y="958"/>
                  </a:lnTo>
                  <a:lnTo>
                    <a:pt x="304" y="956"/>
                  </a:lnTo>
                  <a:lnTo>
                    <a:pt x="296" y="948"/>
                  </a:lnTo>
                  <a:lnTo>
                    <a:pt x="291" y="943"/>
                  </a:lnTo>
                  <a:lnTo>
                    <a:pt x="287" y="937"/>
                  </a:lnTo>
                  <a:lnTo>
                    <a:pt x="279" y="931"/>
                  </a:lnTo>
                  <a:lnTo>
                    <a:pt x="273" y="922"/>
                  </a:lnTo>
                  <a:lnTo>
                    <a:pt x="272" y="922"/>
                  </a:lnTo>
                  <a:lnTo>
                    <a:pt x="270" y="918"/>
                  </a:lnTo>
                  <a:lnTo>
                    <a:pt x="270" y="916"/>
                  </a:lnTo>
                  <a:lnTo>
                    <a:pt x="270" y="916"/>
                  </a:lnTo>
                  <a:lnTo>
                    <a:pt x="272" y="910"/>
                  </a:lnTo>
                  <a:lnTo>
                    <a:pt x="275" y="908"/>
                  </a:lnTo>
                  <a:lnTo>
                    <a:pt x="275" y="905"/>
                  </a:lnTo>
                  <a:lnTo>
                    <a:pt x="281" y="901"/>
                  </a:lnTo>
                  <a:lnTo>
                    <a:pt x="283" y="899"/>
                  </a:lnTo>
                  <a:lnTo>
                    <a:pt x="283" y="897"/>
                  </a:lnTo>
                  <a:lnTo>
                    <a:pt x="281" y="893"/>
                  </a:lnTo>
                  <a:lnTo>
                    <a:pt x="279" y="887"/>
                  </a:lnTo>
                  <a:lnTo>
                    <a:pt x="279" y="880"/>
                  </a:lnTo>
                  <a:lnTo>
                    <a:pt x="277" y="865"/>
                  </a:lnTo>
                  <a:lnTo>
                    <a:pt x="275" y="861"/>
                  </a:lnTo>
                  <a:lnTo>
                    <a:pt x="275" y="857"/>
                  </a:lnTo>
                  <a:lnTo>
                    <a:pt x="272" y="847"/>
                  </a:lnTo>
                  <a:lnTo>
                    <a:pt x="270" y="840"/>
                  </a:lnTo>
                  <a:lnTo>
                    <a:pt x="270" y="836"/>
                  </a:lnTo>
                  <a:lnTo>
                    <a:pt x="270" y="834"/>
                  </a:lnTo>
                  <a:lnTo>
                    <a:pt x="270" y="832"/>
                  </a:lnTo>
                  <a:lnTo>
                    <a:pt x="272" y="830"/>
                  </a:lnTo>
                  <a:lnTo>
                    <a:pt x="275" y="830"/>
                  </a:lnTo>
                  <a:lnTo>
                    <a:pt x="283" y="830"/>
                  </a:lnTo>
                  <a:lnTo>
                    <a:pt x="289" y="830"/>
                  </a:lnTo>
                  <a:lnTo>
                    <a:pt x="291" y="830"/>
                  </a:lnTo>
                  <a:lnTo>
                    <a:pt x="293" y="823"/>
                  </a:lnTo>
                  <a:lnTo>
                    <a:pt x="291" y="823"/>
                  </a:lnTo>
                  <a:lnTo>
                    <a:pt x="287" y="823"/>
                  </a:lnTo>
                  <a:lnTo>
                    <a:pt x="287" y="821"/>
                  </a:lnTo>
                  <a:lnTo>
                    <a:pt x="287" y="817"/>
                  </a:lnTo>
                  <a:lnTo>
                    <a:pt x="302" y="819"/>
                  </a:lnTo>
                  <a:lnTo>
                    <a:pt x="308" y="817"/>
                  </a:lnTo>
                  <a:lnTo>
                    <a:pt x="308" y="815"/>
                  </a:lnTo>
                  <a:lnTo>
                    <a:pt x="310" y="809"/>
                  </a:lnTo>
                  <a:lnTo>
                    <a:pt x="312" y="807"/>
                  </a:lnTo>
                  <a:lnTo>
                    <a:pt x="316" y="807"/>
                  </a:lnTo>
                  <a:lnTo>
                    <a:pt x="321" y="803"/>
                  </a:lnTo>
                  <a:lnTo>
                    <a:pt x="325" y="803"/>
                  </a:lnTo>
                  <a:lnTo>
                    <a:pt x="337" y="807"/>
                  </a:lnTo>
                  <a:lnTo>
                    <a:pt x="342" y="807"/>
                  </a:lnTo>
                  <a:lnTo>
                    <a:pt x="344" y="803"/>
                  </a:lnTo>
                  <a:lnTo>
                    <a:pt x="348" y="798"/>
                  </a:lnTo>
                  <a:lnTo>
                    <a:pt x="352" y="788"/>
                  </a:lnTo>
                  <a:lnTo>
                    <a:pt x="354" y="788"/>
                  </a:lnTo>
                  <a:lnTo>
                    <a:pt x="354" y="790"/>
                  </a:lnTo>
                  <a:lnTo>
                    <a:pt x="354" y="796"/>
                  </a:lnTo>
                  <a:lnTo>
                    <a:pt x="356" y="796"/>
                  </a:lnTo>
                  <a:lnTo>
                    <a:pt x="358" y="794"/>
                  </a:lnTo>
                  <a:lnTo>
                    <a:pt x="363" y="792"/>
                  </a:lnTo>
                  <a:lnTo>
                    <a:pt x="371" y="790"/>
                  </a:lnTo>
                  <a:lnTo>
                    <a:pt x="373" y="796"/>
                  </a:lnTo>
                  <a:lnTo>
                    <a:pt x="371" y="802"/>
                  </a:lnTo>
                  <a:lnTo>
                    <a:pt x="369" y="809"/>
                  </a:lnTo>
                  <a:lnTo>
                    <a:pt x="369" y="813"/>
                  </a:lnTo>
                  <a:lnTo>
                    <a:pt x="369" y="817"/>
                  </a:lnTo>
                  <a:lnTo>
                    <a:pt x="373" y="817"/>
                  </a:lnTo>
                  <a:lnTo>
                    <a:pt x="375" y="815"/>
                  </a:lnTo>
                  <a:lnTo>
                    <a:pt x="375" y="817"/>
                  </a:lnTo>
                  <a:lnTo>
                    <a:pt x="377" y="819"/>
                  </a:lnTo>
                  <a:lnTo>
                    <a:pt x="377" y="824"/>
                  </a:lnTo>
                  <a:lnTo>
                    <a:pt x="375" y="826"/>
                  </a:lnTo>
                  <a:lnTo>
                    <a:pt x="373" y="828"/>
                  </a:lnTo>
                  <a:lnTo>
                    <a:pt x="371" y="830"/>
                  </a:lnTo>
                  <a:lnTo>
                    <a:pt x="369" y="830"/>
                  </a:lnTo>
                  <a:lnTo>
                    <a:pt x="371" y="834"/>
                  </a:lnTo>
                  <a:lnTo>
                    <a:pt x="371" y="838"/>
                  </a:lnTo>
                  <a:lnTo>
                    <a:pt x="371" y="840"/>
                  </a:lnTo>
                  <a:lnTo>
                    <a:pt x="369" y="840"/>
                  </a:lnTo>
                  <a:lnTo>
                    <a:pt x="367" y="844"/>
                  </a:lnTo>
                  <a:lnTo>
                    <a:pt x="367" y="847"/>
                  </a:lnTo>
                  <a:lnTo>
                    <a:pt x="365" y="855"/>
                  </a:lnTo>
                  <a:lnTo>
                    <a:pt x="361" y="863"/>
                  </a:lnTo>
                  <a:lnTo>
                    <a:pt x="359" y="866"/>
                  </a:lnTo>
                  <a:lnTo>
                    <a:pt x="359" y="868"/>
                  </a:lnTo>
                  <a:lnTo>
                    <a:pt x="361" y="870"/>
                  </a:lnTo>
                  <a:lnTo>
                    <a:pt x="367" y="872"/>
                  </a:lnTo>
                  <a:lnTo>
                    <a:pt x="371" y="874"/>
                  </a:lnTo>
                  <a:lnTo>
                    <a:pt x="373" y="874"/>
                  </a:lnTo>
                  <a:lnTo>
                    <a:pt x="375" y="870"/>
                  </a:lnTo>
                  <a:lnTo>
                    <a:pt x="375" y="868"/>
                  </a:lnTo>
                  <a:lnTo>
                    <a:pt x="377" y="863"/>
                  </a:lnTo>
                  <a:lnTo>
                    <a:pt x="379" y="861"/>
                  </a:lnTo>
                  <a:lnTo>
                    <a:pt x="384" y="859"/>
                  </a:lnTo>
                  <a:lnTo>
                    <a:pt x="388" y="859"/>
                  </a:lnTo>
                  <a:lnTo>
                    <a:pt x="390" y="861"/>
                  </a:lnTo>
                  <a:lnTo>
                    <a:pt x="392" y="863"/>
                  </a:lnTo>
                  <a:lnTo>
                    <a:pt x="394" y="863"/>
                  </a:lnTo>
                  <a:lnTo>
                    <a:pt x="396" y="861"/>
                  </a:lnTo>
                  <a:lnTo>
                    <a:pt x="396" y="857"/>
                  </a:lnTo>
                  <a:lnTo>
                    <a:pt x="396" y="855"/>
                  </a:lnTo>
                  <a:lnTo>
                    <a:pt x="396" y="853"/>
                  </a:lnTo>
                  <a:lnTo>
                    <a:pt x="396" y="851"/>
                  </a:lnTo>
                  <a:lnTo>
                    <a:pt x="396" y="849"/>
                  </a:lnTo>
                  <a:lnTo>
                    <a:pt x="394" y="847"/>
                  </a:lnTo>
                  <a:lnTo>
                    <a:pt x="392" y="847"/>
                  </a:lnTo>
                  <a:lnTo>
                    <a:pt x="392" y="845"/>
                  </a:lnTo>
                  <a:lnTo>
                    <a:pt x="394" y="842"/>
                  </a:lnTo>
                  <a:lnTo>
                    <a:pt x="396" y="842"/>
                  </a:lnTo>
                  <a:lnTo>
                    <a:pt x="396" y="840"/>
                  </a:lnTo>
                  <a:lnTo>
                    <a:pt x="396" y="838"/>
                  </a:lnTo>
                  <a:lnTo>
                    <a:pt x="396" y="836"/>
                  </a:lnTo>
                  <a:lnTo>
                    <a:pt x="394" y="834"/>
                  </a:lnTo>
                  <a:lnTo>
                    <a:pt x="396" y="832"/>
                  </a:lnTo>
                  <a:lnTo>
                    <a:pt x="400" y="832"/>
                  </a:lnTo>
                  <a:lnTo>
                    <a:pt x="400" y="832"/>
                  </a:lnTo>
                  <a:lnTo>
                    <a:pt x="400" y="830"/>
                  </a:lnTo>
                  <a:lnTo>
                    <a:pt x="401" y="830"/>
                  </a:lnTo>
                  <a:lnTo>
                    <a:pt x="400" y="824"/>
                  </a:lnTo>
                  <a:lnTo>
                    <a:pt x="400" y="823"/>
                  </a:lnTo>
                  <a:lnTo>
                    <a:pt x="400" y="821"/>
                  </a:lnTo>
                  <a:lnTo>
                    <a:pt x="400" y="821"/>
                  </a:lnTo>
                  <a:lnTo>
                    <a:pt x="403" y="819"/>
                  </a:lnTo>
                  <a:lnTo>
                    <a:pt x="405" y="819"/>
                  </a:lnTo>
                  <a:lnTo>
                    <a:pt x="407" y="821"/>
                  </a:lnTo>
                  <a:lnTo>
                    <a:pt x="407" y="823"/>
                  </a:lnTo>
                  <a:lnTo>
                    <a:pt x="411" y="826"/>
                  </a:lnTo>
                  <a:lnTo>
                    <a:pt x="413" y="828"/>
                  </a:lnTo>
                  <a:lnTo>
                    <a:pt x="413" y="830"/>
                  </a:lnTo>
                  <a:lnTo>
                    <a:pt x="413" y="836"/>
                  </a:lnTo>
                  <a:lnTo>
                    <a:pt x="413" y="840"/>
                  </a:lnTo>
                  <a:lnTo>
                    <a:pt x="417" y="844"/>
                  </a:lnTo>
                  <a:lnTo>
                    <a:pt x="419" y="847"/>
                  </a:lnTo>
                  <a:lnTo>
                    <a:pt x="421" y="851"/>
                  </a:lnTo>
                  <a:lnTo>
                    <a:pt x="422" y="853"/>
                  </a:lnTo>
                  <a:lnTo>
                    <a:pt x="422" y="855"/>
                  </a:lnTo>
                  <a:lnTo>
                    <a:pt x="426" y="853"/>
                  </a:lnTo>
                  <a:lnTo>
                    <a:pt x="426" y="851"/>
                  </a:lnTo>
                  <a:lnTo>
                    <a:pt x="424" y="847"/>
                  </a:lnTo>
                  <a:lnTo>
                    <a:pt x="422" y="844"/>
                  </a:lnTo>
                  <a:lnTo>
                    <a:pt x="421" y="840"/>
                  </a:lnTo>
                  <a:lnTo>
                    <a:pt x="424" y="838"/>
                  </a:lnTo>
                  <a:lnTo>
                    <a:pt x="434" y="828"/>
                  </a:lnTo>
                  <a:lnTo>
                    <a:pt x="438" y="824"/>
                  </a:lnTo>
                  <a:lnTo>
                    <a:pt x="440" y="824"/>
                  </a:lnTo>
                  <a:lnTo>
                    <a:pt x="440" y="824"/>
                  </a:lnTo>
                  <a:lnTo>
                    <a:pt x="442" y="824"/>
                  </a:lnTo>
                  <a:lnTo>
                    <a:pt x="443" y="826"/>
                  </a:lnTo>
                  <a:lnTo>
                    <a:pt x="449" y="832"/>
                  </a:lnTo>
                  <a:lnTo>
                    <a:pt x="453" y="836"/>
                  </a:lnTo>
                  <a:lnTo>
                    <a:pt x="455" y="838"/>
                  </a:lnTo>
                  <a:lnTo>
                    <a:pt x="457" y="840"/>
                  </a:lnTo>
                  <a:lnTo>
                    <a:pt x="455" y="844"/>
                  </a:lnTo>
                  <a:lnTo>
                    <a:pt x="453" y="845"/>
                  </a:lnTo>
                  <a:lnTo>
                    <a:pt x="453" y="851"/>
                  </a:lnTo>
                  <a:lnTo>
                    <a:pt x="455" y="855"/>
                  </a:lnTo>
                  <a:lnTo>
                    <a:pt x="457" y="859"/>
                  </a:lnTo>
                  <a:lnTo>
                    <a:pt x="463" y="865"/>
                  </a:lnTo>
                  <a:lnTo>
                    <a:pt x="464" y="866"/>
                  </a:lnTo>
                  <a:lnTo>
                    <a:pt x="468" y="866"/>
                  </a:lnTo>
                  <a:lnTo>
                    <a:pt x="472" y="868"/>
                  </a:lnTo>
                  <a:lnTo>
                    <a:pt x="474" y="872"/>
                  </a:lnTo>
                  <a:lnTo>
                    <a:pt x="478" y="880"/>
                  </a:lnTo>
                  <a:lnTo>
                    <a:pt x="480" y="884"/>
                  </a:lnTo>
                  <a:lnTo>
                    <a:pt x="482" y="889"/>
                  </a:lnTo>
                  <a:lnTo>
                    <a:pt x="484" y="889"/>
                  </a:lnTo>
                  <a:lnTo>
                    <a:pt x="487" y="889"/>
                  </a:lnTo>
                  <a:lnTo>
                    <a:pt x="491" y="889"/>
                  </a:lnTo>
                  <a:lnTo>
                    <a:pt x="499" y="889"/>
                  </a:lnTo>
                  <a:lnTo>
                    <a:pt x="510" y="889"/>
                  </a:lnTo>
                  <a:lnTo>
                    <a:pt x="514" y="889"/>
                  </a:lnTo>
                  <a:lnTo>
                    <a:pt x="516" y="887"/>
                  </a:lnTo>
                  <a:lnTo>
                    <a:pt x="518" y="887"/>
                  </a:lnTo>
                  <a:lnTo>
                    <a:pt x="518" y="886"/>
                  </a:lnTo>
                  <a:lnTo>
                    <a:pt x="516" y="886"/>
                  </a:lnTo>
                  <a:lnTo>
                    <a:pt x="516" y="884"/>
                  </a:lnTo>
                  <a:lnTo>
                    <a:pt x="512" y="882"/>
                  </a:lnTo>
                  <a:lnTo>
                    <a:pt x="512" y="880"/>
                  </a:lnTo>
                  <a:lnTo>
                    <a:pt x="510" y="876"/>
                  </a:lnTo>
                  <a:lnTo>
                    <a:pt x="508" y="866"/>
                  </a:lnTo>
                  <a:lnTo>
                    <a:pt x="508" y="855"/>
                  </a:lnTo>
                  <a:lnTo>
                    <a:pt x="510" y="853"/>
                  </a:lnTo>
                  <a:lnTo>
                    <a:pt x="512" y="851"/>
                  </a:lnTo>
                  <a:lnTo>
                    <a:pt x="514" y="853"/>
                  </a:lnTo>
                  <a:lnTo>
                    <a:pt x="516" y="857"/>
                  </a:lnTo>
                  <a:lnTo>
                    <a:pt x="518" y="859"/>
                  </a:lnTo>
                  <a:lnTo>
                    <a:pt x="522" y="857"/>
                  </a:lnTo>
                  <a:lnTo>
                    <a:pt x="524" y="857"/>
                  </a:lnTo>
                  <a:lnTo>
                    <a:pt x="526" y="859"/>
                  </a:lnTo>
                  <a:lnTo>
                    <a:pt x="527" y="859"/>
                  </a:lnTo>
                  <a:lnTo>
                    <a:pt x="529" y="859"/>
                  </a:lnTo>
                  <a:lnTo>
                    <a:pt x="531" y="859"/>
                  </a:lnTo>
                  <a:lnTo>
                    <a:pt x="531" y="857"/>
                  </a:lnTo>
                  <a:lnTo>
                    <a:pt x="533" y="853"/>
                  </a:lnTo>
                  <a:lnTo>
                    <a:pt x="535" y="849"/>
                  </a:lnTo>
                  <a:lnTo>
                    <a:pt x="533" y="844"/>
                  </a:lnTo>
                  <a:lnTo>
                    <a:pt x="533" y="842"/>
                  </a:lnTo>
                  <a:lnTo>
                    <a:pt x="533" y="840"/>
                  </a:lnTo>
                  <a:lnTo>
                    <a:pt x="535" y="840"/>
                  </a:lnTo>
                  <a:lnTo>
                    <a:pt x="537" y="838"/>
                  </a:lnTo>
                  <a:lnTo>
                    <a:pt x="539" y="842"/>
                  </a:lnTo>
                  <a:lnTo>
                    <a:pt x="543" y="844"/>
                  </a:lnTo>
                  <a:lnTo>
                    <a:pt x="547" y="845"/>
                  </a:lnTo>
                  <a:lnTo>
                    <a:pt x="547" y="847"/>
                  </a:lnTo>
                  <a:lnTo>
                    <a:pt x="550" y="849"/>
                  </a:lnTo>
                  <a:lnTo>
                    <a:pt x="548" y="851"/>
                  </a:lnTo>
                  <a:lnTo>
                    <a:pt x="548" y="853"/>
                  </a:lnTo>
                  <a:lnTo>
                    <a:pt x="548" y="859"/>
                  </a:lnTo>
                  <a:lnTo>
                    <a:pt x="550" y="861"/>
                  </a:lnTo>
                  <a:lnTo>
                    <a:pt x="554" y="866"/>
                  </a:lnTo>
                  <a:lnTo>
                    <a:pt x="556" y="870"/>
                  </a:lnTo>
                  <a:lnTo>
                    <a:pt x="556" y="874"/>
                  </a:lnTo>
                  <a:lnTo>
                    <a:pt x="554" y="878"/>
                  </a:lnTo>
                  <a:lnTo>
                    <a:pt x="556" y="882"/>
                  </a:lnTo>
                  <a:lnTo>
                    <a:pt x="560" y="884"/>
                  </a:lnTo>
                  <a:lnTo>
                    <a:pt x="562" y="884"/>
                  </a:lnTo>
                  <a:lnTo>
                    <a:pt x="568" y="886"/>
                  </a:lnTo>
                  <a:lnTo>
                    <a:pt x="569" y="889"/>
                  </a:lnTo>
                  <a:lnTo>
                    <a:pt x="575" y="891"/>
                  </a:lnTo>
                  <a:lnTo>
                    <a:pt x="577" y="893"/>
                  </a:lnTo>
                  <a:lnTo>
                    <a:pt x="581" y="891"/>
                  </a:lnTo>
                  <a:lnTo>
                    <a:pt x="581" y="886"/>
                  </a:lnTo>
                  <a:lnTo>
                    <a:pt x="585" y="882"/>
                  </a:lnTo>
                  <a:lnTo>
                    <a:pt x="590" y="878"/>
                  </a:lnTo>
                  <a:lnTo>
                    <a:pt x="598" y="874"/>
                  </a:lnTo>
                  <a:lnTo>
                    <a:pt x="602" y="876"/>
                  </a:lnTo>
                  <a:lnTo>
                    <a:pt x="608" y="880"/>
                  </a:lnTo>
                  <a:lnTo>
                    <a:pt x="611" y="882"/>
                  </a:lnTo>
                  <a:lnTo>
                    <a:pt x="615" y="884"/>
                  </a:lnTo>
                  <a:lnTo>
                    <a:pt x="619" y="886"/>
                  </a:lnTo>
                  <a:lnTo>
                    <a:pt x="623" y="884"/>
                  </a:lnTo>
                  <a:lnTo>
                    <a:pt x="627" y="880"/>
                  </a:lnTo>
                  <a:lnTo>
                    <a:pt x="629" y="880"/>
                  </a:lnTo>
                  <a:lnTo>
                    <a:pt x="631" y="878"/>
                  </a:lnTo>
                  <a:lnTo>
                    <a:pt x="638" y="876"/>
                  </a:lnTo>
                  <a:lnTo>
                    <a:pt x="644" y="878"/>
                  </a:lnTo>
                  <a:lnTo>
                    <a:pt x="646" y="882"/>
                  </a:lnTo>
                  <a:lnTo>
                    <a:pt x="648" y="884"/>
                  </a:lnTo>
                  <a:lnTo>
                    <a:pt x="650" y="882"/>
                  </a:lnTo>
                  <a:lnTo>
                    <a:pt x="652" y="882"/>
                  </a:lnTo>
                  <a:lnTo>
                    <a:pt x="653" y="880"/>
                  </a:lnTo>
                  <a:lnTo>
                    <a:pt x="657" y="878"/>
                  </a:lnTo>
                  <a:lnTo>
                    <a:pt x="663" y="876"/>
                  </a:lnTo>
                  <a:lnTo>
                    <a:pt x="665" y="876"/>
                  </a:lnTo>
                  <a:lnTo>
                    <a:pt x="667" y="872"/>
                  </a:lnTo>
                  <a:lnTo>
                    <a:pt x="667" y="870"/>
                  </a:lnTo>
                  <a:lnTo>
                    <a:pt x="667" y="870"/>
                  </a:lnTo>
                  <a:lnTo>
                    <a:pt x="669" y="868"/>
                  </a:lnTo>
                  <a:lnTo>
                    <a:pt x="671" y="866"/>
                  </a:lnTo>
                  <a:lnTo>
                    <a:pt x="669" y="866"/>
                  </a:lnTo>
                  <a:lnTo>
                    <a:pt x="667" y="866"/>
                  </a:lnTo>
                  <a:lnTo>
                    <a:pt x="665" y="866"/>
                  </a:lnTo>
                  <a:lnTo>
                    <a:pt x="663" y="870"/>
                  </a:lnTo>
                  <a:lnTo>
                    <a:pt x="659" y="870"/>
                  </a:lnTo>
                  <a:lnTo>
                    <a:pt x="657" y="866"/>
                  </a:lnTo>
                  <a:lnTo>
                    <a:pt x="653" y="863"/>
                  </a:lnTo>
                  <a:lnTo>
                    <a:pt x="650" y="863"/>
                  </a:lnTo>
                  <a:lnTo>
                    <a:pt x="642" y="863"/>
                  </a:lnTo>
                  <a:lnTo>
                    <a:pt x="640" y="865"/>
                  </a:lnTo>
                  <a:lnTo>
                    <a:pt x="636" y="865"/>
                  </a:lnTo>
                  <a:lnTo>
                    <a:pt x="634" y="863"/>
                  </a:lnTo>
                  <a:lnTo>
                    <a:pt x="634" y="857"/>
                  </a:lnTo>
                  <a:lnTo>
                    <a:pt x="629" y="855"/>
                  </a:lnTo>
                  <a:lnTo>
                    <a:pt x="625" y="851"/>
                  </a:lnTo>
                  <a:lnTo>
                    <a:pt x="619" y="851"/>
                  </a:lnTo>
                  <a:lnTo>
                    <a:pt x="617" y="847"/>
                  </a:lnTo>
                  <a:lnTo>
                    <a:pt x="623" y="845"/>
                  </a:lnTo>
                  <a:lnTo>
                    <a:pt x="625" y="845"/>
                  </a:lnTo>
                  <a:lnTo>
                    <a:pt x="627" y="844"/>
                  </a:lnTo>
                  <a:lnTo>
                    <a:pt x="625" y="842"/>
                  </a:lnTo>
                  <a:lnTo>
                    <a:pt x="623" y="842"/>
                  </a:lnTo>
                  <a:lnTo>
                    <a:pt x="621" y="842"/>
                  </a:lnTo>
                  <a:lnTo>
                    <a:pt x="619" y="844"/>
                  </a:lnTo>
                  <a:lnTo>
                    <a:pt x="617" y="842"/>
                  </a:lnTo>
                  <a:lnTo>
                    <a:pt x="619" y="840"/>
                  </a:lnTo>
                  <a:lnTo>
                    <a:pt x="621" y="838"/>
                  </a:lnTo>
                  <a:lnTo>
                    <a:pt x="623" y="838"/>
                  </a:lnTo>
                  <a:lnTo>
                    <a:pt x="621" y="836"/>
                  </a:lnTo>
                  <a:lnTo>
                    <a:pt x="619" y="836"/>
                  </a:lnTo>
                  <a:lnTo>
                    <a:pt x="617" y="836"/>
                  </a:lnTo>
                  <a:lnTo>
                    <a:pt x="615" y="834"/>
                  </a:lnTo>
                  <a:lnTo>
                    <a:pt x="617" y="834"/>
                  </a:lnTo>
                  <a:lnTo>
                    <a:pt x="617" y="832"/>
                  </a:lnTo>
                  <a:lnTo>
                    <a:pt x="615" y="826"/>
                  </a:lnTo>
                  <a:lnTo>
                    <a:pt x="613" y="826"/>
                  </a:lnTo>
                  <a:lnTo>
                    <a:pt x="611" y="828"/>
                  </a:lnTo>
                  <a:lnTo>
                    <a:pt x="611" y="832"/>
                  </a:lnTo>
                  <a:lnTo>
                    <a:pt x="608" y="830"/>
                  </a:lnTo>
                  <a:lnTo>
                    <a:pt x="604" y="832"/>
                  </a:lnTo>
                  <a:lnTo>
                    <a:pt x="606" y="826"/>
                  </a:lnTo>
                  <a:lnTo>
                    <a:pt x="608" y="824"/>
                  </a:lnTo>
                  <a:lnTo>
                    <a:pt x="608" y="824"/>
                  </a:lnTo>
                  <a:lnTo>
                    <a:pt x="604" y="824"/>
                  </a:lnTo>
                  <a:lnTo>
                    <a:pt x="600" y="828"/>
                  </a:lnTo>
                  <a:lnTo>
                    <a:pt x="596" y="826"/>
                  </a:lnTo>
                  <a:lnTo>
                    <a:pt x="594" y="823"/>
                  </a:lnTo>
                  <a:lnTo>
                    <a:pt x="590" y="823"/>
                  </a:lnTo>
                  <a:lnTo>
                    <a:pt x="589" y="819"/>
                  </a:lnTo>
                  <a:lnTo>
                    <a:pt x="583" y="809"/>
                  </a:lnTo>
                  <a:lnTo>
                    <a:pt x="583" y="803"/>
                  </a:lnTo>
                  <a:lnTo>
                    <a:pt x="589" y="802"/>
                  </a:lnTo>
                  <a:lnTo>
                    <a:pt x="600" y="802"/>
                  </a:lnTo>
                  <a:lnTo>
                    <a:pt x="604" y="800"/>
                  </a:lnTo>
                  <a:lnTo>
                    <a:pt x="604" y="796"/>
                  </a:lnTo>
                  <a:lnTo>
                    <a:pt x="602" y="794"/>
                  </a:lnTo>
                  <a:lnTo>
                    <a:pt x="602" y="792"/>
                  </a:lnTo>
                  <a:lnTo>
                    <a:pt x="604" y="790"/>
                  </a:lnTo>
                  <a:lnTo>
                    <a:pt x="604" y="784"/>
                  </a:lnTo>
                  <a:lnTo>
                    <a:pt x="608" y="786"/>
                  </a:lnTo>
                  <a:lnTo>
                    <a:pt x="606" y="773"/>
                  </a:lnTo>
                  <a:lnTo>
                    <a:pt x="606" y="767"/>
                  </a:lnTo>
                  <a:lnTo>
                    <a:pt x="604" y="765"/>
                  </a:lnTo>
                  <a:lnTo>
                    <a:pt x="604" y="762"/>
                  </a:lnTo>
                  <a:lnTo>
                    <a:pt x="602" y="758"/>
                  </a:lnTo>
                  <a:lnTo>
                    <a:pt x="606" y="750"/>
                  </a:lnTo>
                  <a:lnTo>
                    <a:pt x="610" y="742"/>
                  </a:lnTo>
                  <a:lnTo>
                    <a:pt x="611" y="739"/>
                  </a:lnTo>
                  <a:lnTo>
                    <a:pt x="611" y="733"/>
                  </a:lnTo>
                  <a:lnTo>
                    <a:pt x="611" y="723"/>
                  </a:lnTo>
                  <a:lnTo>
                    <a:pt x="615" y="712"/>
                  </a:lnTo>
                  <a:lnTo>
                    <a:pt x="615" y="710"/>
                  </a:lnTo>
                  <a:lnTo>
                    <a:pt x="615" y="706"/>
                  </a:lnTo>
                  <a:lnTo>
                    <a:pt x="617" y="704"/>
                  </a:lnTo>
                  <a:lnTo>
                    <a:pt x="613" y="700"/>
                  </a:lnTo>
                  <a:lnTo>
                    <a:pt x="611" y="697"/>
                  </a:lnTo>
                  <a:lnTo>
                    <a:pt x="608" y="693"/>
                  </a:lnTo>
                  <a:lnTo>
                    <a:pt x="604" y="687"/>
                  </a:lnTo>
                  <a:lnTo>
                    <a:pt x="604" y="687"/>
                  </a:lnTo>
                  <a:lnTo>
                    <a:pt x="602" y="685"/>
                  </a:lnTo>
                  <a:lnTo>
                    <a:pt x="604" y="683"/>
                  </a:lnTo>
                  <a:lnTo>
                    <a:pt x="608" y="681"/>
                  </a:lnTo>
                  <a:lnTo>
                    <a:pt x="611" y="681"/>
                  </a:lnTo>
                  <a:lnTo>
                    <a:pt x="613" y="681"/>
                  </a:lnTo>
                  <a:lnTo>
                    <a:pt x="615" y="679"/>
                  </a:lnTo>
                  <a:lnTo>
                    <a:pt x="615" y="678"/>
                  </a:lnTo>
                  <a:lnTo>
                    <a:pt x="613" y="676"/>
                  </a:lnTo>
                  <a:lnTo>
                    <a:pt x="611" y="676"/>
                  </a:lnTo>
                  <a:lnTo>
                    <a:pt x="610" y="676"/>
                  </a:lnTo>
                  <a:lnTo>
                    <a:pt x="608" y="674"/>
                  </a:lnTo>
                  <a:lnTo>
                    <a:pt x="606" y="670"/>
                  </a:lnTo>
                  <a:lnTo>
                    <a:pt x="604" y="668"/>
                  </a:lnTo>
                  <a:lnTo>
                    <a:pt x="604" y="670"/>
                  </a:lnTo>
                  <a:lnTo>
                    <a:pt x="600" y="670"/>
                  </a:lnTo>
                  <a:lnTo>
                    <a:pt x="598" y="674"/>
                  </a:lnTo>
                  <a:lnTo>
                    <a:pt x="594" y="676"/>
                  </a:lnTo>
                  <a:lnTo>
                    <a:pt x="590" y="676"/>
                  </a:lnTo>
                  <a:lnTo>
                    <a:pt x="589" y="674"/>
                  </a:lnTo>
                  <a:lnTo>
                    <a:pt x="589" y="670"/>
                  </a:lnTo>
                  <a:lnTo>
                    <a:pt x="587" y="668"/>
                  </a:lnTo>
                  <a:lnTo>
                    <a:pt x="585" y="666"/>
                  </a:lnTo>
                  <a:lnTo>
                    <a:pt x="585" y="664"/>
                  </a:lnTo>
                  <a:lnTo>
                    <a:pt x="585" y="662"/>
                  </a:lnTo>
                  <a:lnTo>
                    <a:pt x="587" y="658"/>
                  </a:lnTo>
                  <a:lnTo>
                    <a:pt x="589" y="658"/>
                  </a:lnTo>
                  <a:lnTo>
                    <a:pt x="589" y="657"/>
                  </a:lnTo>
                  <a:lnTo>
                    <a:pt x="587" y="653"/>
                  </a:lnTo>
                  <a:lnTo>
                    <a:pt x="587" y="649"/>
                  </a:lnTo>
                  <a:lnTo>
                    <a:pt x="585" y="647"/>
                  </a:lnTo>
                  <a:lnTo>
                    <a:pt x="583" y="647"/>
                  </a:lnTo>
                  <a:lnTo>
                    <a:pt x="583" y="647"/>
                  </a:lnTo>
                  <a:lnTo>
                    <a:pt x="581" y="649"/>
                  </a:lnTo>
                  <a:lnTo>
                    <a:pt x="575" y="653"/>
                  </a:lnTo>
                  <a:lnTo>
                    <a:pt x="568" y="653"/>
                  </a:lnTo>
                  <a:lnTo>
                    <a:pt x="560" y="657"/>
                  </a:lnTo>
                  <a:lnTo>
                    <a:pt x="558" y="657"/>
                  </a:lnTo>
                  <a:lnTo>
                    <a:pt x="545" y="657"/>
                  </a:lnTo>
                  <a:lnTo>
                    <a:pt x="543" y="655"/>
                  </a:lnTo>
                  <a:lnTo>
                    <a:pt x="543" y="653"/>
                  </a:lnTo>
                  <a:lnTo>
                    <a:pt x="541" y="645"/>
                  </a:lnTo>
                  <a:lnTo>
                    <a:pt x="541" y="637"/>
                  </a:lnTo>
                  <a:lnTo>
                    <a:pt x="539" y="634"/>
                  </a:lnTo>
                  <a:lnTo>
                    <a:pt x="539" y="630"/>
                  </a:lnTo>
                  <a:lnTo>
                    <a:pt x="537" y="628"/>
                  </a:lnTo>
                  <a:lnTo>
                    <a:pt x="535" y="626"/>
                  </a:lnTo>
                  <a:lnTo>
                    <a:pt x="533" y="626"/>
                  </a:lnTo>
                  <a:lnTo>
                    <a:pt x="531" y="628"/>
                  </a:lnTo>
                  <a:lnTo>
                    <a:pt x="529" y="630"/>
                  </a:lnTo>
                  <a:lnTo>
                    <a:pt x="526" y="630"/>
                  </a:lnTo>
                  <a:lnTo>
                    <a:pt x="522" y="628"/>
                  </a:lnTo>
                  <a:lnTo>
                    <a:pt x="516" y="626"/>
                  </a:lnTo>
                  <a:lnTo>
                    <a:pt x="512" y="626"/>
                  </a:lnTo>
                  <a:lnTo>
                    <a:pt x="510" y="622"/>
                  </a:lnTo>
                  <a:lnTo>
                    <a:pt x="510" y="617"/>
                  </a:lnTo>
                  <a:lnTo>
                    <a:pt x="510" y="613"/>
                  </a:lnTo>
                  <a:lnTo>
                    <a:pt x="508" y="611"/>
                  </a:lnTo>
                  <a:lnTo>
                    <a:pt x="505" y="611"/>
                  </a:lnTo>
                  <a:lnTo>
                    <a:pt x="503" y="611"/>
                  </a:lnTo>
                  <a:lnTo>
                    <a:pt x="499" y="613"/>
                  </a:lnTo>
                  <a:lnTo>
                    <a:pt x="497" y="613"/>
                  </a:lnTo>
                  <a:lnTo>
                    <a:pt x="495" y="615"/>
                  </a:lnTo>
                  <a:lnTo>
                    <a:pt x="491" y="615"/>
                  </a:lnTo>
                  <a:lnTo>
                    <a:pt x="491" y="615"/>
                  </a:lnTo>
                  <a:lnTo>
                    <a:pt x="489" y="611"/>
                  </a:lnTo>
                  <a:lnTo>
                    <a:pt x="489" y="609"/>
                  </a:lnTo>
                  <a:lnTo>
                    <a:pt x="491" y="609"/>
                  </a:lnTo>
                  <a:lnTo>
                    <a:pt x="491" y="607"/>
                  </a:lnTo>
                  <a:lnTo>
                    <a:pt x="491" y="605"/>
                  </a:lnTo>
                  <a:lnTo>
                    <a:pt x="495" y="605"/>
                  </a:lnTo>
                  <a:lnTo>
                    <a:pt x="497" y="603"/>
                  </a:lnTo>
                  <a:lnTo>
                    <a:pt x="499" y="599"/>
                  </a:lnTo>
                  <a:lnTo>
                    <a:pt x="499" y="594"/>
                  </a:lnTo>
                  <a:lnTo>
                    <a:pt x="499" y="576"/>
                  </a:lnTo>
                  <a:lnTo>
                    <a:pt x="501" y="573"/>
                  </a:lnTo>
                  <a:lnTo>
                    <a:pt x="501" y="571"/>
                  </a:lnTo>
                  <a:lnTo>
                    <a:pt x="503" y="569"/>
                  </a:lnTo>
                  <a:lnTo>
                    <a:pt x="506" y="567"/>
                  </a:lnTo>
                  <a:lnTo>
                    <a:pt x="510" y="565"/>
                  </a:lnTo>
                  <a:lnTo>
                    <a:pt x="510" y="563"/>
                  </a:lnTo>
                  <a:lnTo>
                    <a:pt x="506" y="557"/>
                  </a:lnTo>
                  <a:lnTo>
                    <a:pt x="506" y="550"/>
                  </a:lnTo>
                  <a:lnTo>
                    <a:pt x="506" y="548"/>
                  </a:lnTo>
                  <a:lnTo>
                    <a:pt x="506" y="544"/>
                  </a:lnTo>
                  <a:lnTo>
                    <a:pt x="505" y="542"/>
                  </a:lnTo>
                  <a:lnTo>
                    <a:pt x="503" y="540"/>
                  </a:lnTo>
                  <a:lnTo>
                    <a:pt x="499" y="542"/>
                  </a:lnTo>
                  <a:lnTo>
                    <a:pt x="495" y="542"/>
                  </a:lnTo>
                  <a:lnTo>
                    <a:pt x="491" y="544"/>
                  </a:lnTo>
                  <a:lnTo>
                    <a:pt x="491" y="546"/>
                  </a:lnTo>
                  <a:lnTo>
                    <a:pt x="489" y="548"/>
                  </a:lnTo>
                  <a:lnTo>
                    <a:pt x="487" y="548"/>
                  </a:lnTo>
                  <a:lnTo>
                    <a:pt x="485" y="550"/>
                  </a:lnTo>
                  <a:lnTo>
                    <a:pt x="484" y="550"/>
                  </a:lnTo>
                  <a:lnTo>
                    <a:pt x="482" y="548"/>
                  </a:lnTo>
                  <a:lnTo>
                    <a:pt x="480" y="546"/>
                  </a:lnTo>
                  <a:lnTo>
                    <a:pt x="478" y="544"/>
                  </a:lnTo>
                  <a:lnTo>
                    <a:pt x="472" y="536"/>
                  </a:lnTo>
                  <a:lnTo>
                    <a:pt x="470" y="533"/>
                  </a:lnTo>
                  <a:lnTo>
                    <a:pt x="470" y="531"/>
                  </a:lnTo>
                  <a:lnTo>
                    <a:pt x="470" y="529"/>
                  </a:lnTo>
                  <a:lnTo>
                    <a:pt x="472" y="527"/>
                  </a:lnTo>
                  <a:lnTo>
                    <a:pt x="476" y="527"/>
                  </a:lnTo>
                  <a:lnTo>
                    <a:pt x="480" y="527"/>
                  </a:lnTo>
                  <a:lnTo>
                    <a:pt x="484" y="525"/>
                  </a:lnTo>
                  <a:lnTo>
                    <a:pt x="489" y="525"/>
                  </a:lnTo>
                  <a:lnTo>
                    <a:pt x="493" y="525"/>
                  </a:lnTo>
                  <a:lnTo>
                    <a:pt x="495" y="523"/>
                  </a:lnTo>
                  <a:lnTo>
                    <a:pt x="497" y="523"/>
                  </a:lnTo>
                  <a:lnTo>
                    <a:pt x="497" y="519"/>
                  </a:lnTo>
                  <a:lnTo>
                    <a:pt x="495" y="506"/>
                  </a:lnTo>
                  <a:lnTo>
                    <a:pt x="493" y="502"/>
                  </a:lnTo>
                  <a:lnTo>
                    <a:pt x="493" y="500"/>
                  </a:lnTo>
                  <a:lnTo>
                    <a:pt x="493" y="494"/>
                  </a:lnTo>
                  <a:lnTo>
                    <a:pt x="491" y="485"/>
                  </a:lnTo>
                  <a:lnTo>
                    <a:pt x="491" y="483"/>
                  </a:lnTo>
                  <a:lnTo>
                    <a:pt x="491" y="473"/>
                  </a:lnTo>
                  <a:lnTo>
                    <a:pt x="491" y="471"/>
                  </a:lnTo>
                  <a:lnTo>
                    <a:pt x="491" y="468"/>
                  </a:lnTo>
                  <a:lnTo>
                    <a:pt x="493" y="468"/>
                  </a:lnTo>
                  <a:lnTo>
                    <a:pt x="497" y="466"/>
                  </a:lnTo>
                  <a:lnTo>
                    <a:pt x="499" y="466"/>
                  </a:lnTo>
                  <a:lnTo>
                    <a:pt x="501" y="466"/>
                  </a:lnTo>
                  <a:lnTo>
                    <a:pt x="503" y="466"/>
                  </a:lnTo>
                  <a:lnTo>
                    <a:pt x="505" y="464"/>
                  </a:lnTo>
                  <a:lnTo>
                    <a:pt x="505" y="462"/>
                  </a:lnTo>
                  <a:lnTo>
                    <a:pt x="505" y="456"/>
                  </a:lnTo>
                  <a:lnTo>
                    <a:pt x="503" y="452"/>
                  </a:lnTo>
                  <a:lnTo>
                    <a:pt x="503" y="439"/>
                  </a:lnTo>
                  <a:lnTo>
                    <a:pt x="503" y="435"/>
                  </a:lnTo>
                  <a:lnTo>
                    <a:pt x="501" y="433"/>
                  </a:lnTo>
                  <a:lnTo>
                    <a:pt x="501" y="430"/>
                  </a:lnTo>
                  <a:lnTo>
                    <a:pt x="501" y="428"/>
                  </a:lnTo>
                  <a:lnTo>
                    <a:pt x="501" y="422"/>
                  </a:lnTo>
                  <a:lnTo>
                    <a:pt x="501" y="416"/>
                  </a:lnTo>
                  <a:lnTo>
                    <a:pt x="499" y="414"/>
                  </a:lnTo>
                  <a:lnTo>
                    <a:pt x="499" y="412"/>
                  </a:lnTo>
                  <a:lnTo>
                    <a:pt x="497" y="410"/>
                  </a:lnTo>
                  <a:lnTo>
                    <a:pt x="495" y="410"/>
                  </a:lnTo>
                  <a:lnTo>
                    <a:pt x="491" y="410"/>
                  </a:lnTo>
                  <a:lnTo>
                    <a:pt x="491" y="412"/>
                  </a:lnTo>
                  <a:lnTo>
                    <a:pt x="489" y="414"/>
                  </a:lnTo>
                  <a:lnTo>
                    <a:pt x="484" y="414"/>
                  </a:lnTo>
                  <a:lnTo>
                    <a:pt x="480" y="412"/>
                  </a:lnTo>
                  <a:lnTo>
                    <a:pt x="476" y="414"/>
                  </a:lnTo>
                  <a:lnTo>
                    <a:pt x="474" y="416"/>
                  </a:lnTo>
                  <a:lnTo>
                    <a:pt x="474" y="418"/>
                  </a:lnTo>
                  <a:lnTo>
                    <a:pt x="474" y="420"/>
                  </a:lnTo>
                  <a:lnTo>
                    <a:pt x="474" y="422"/>
                  </a:lnTo>
                  <a:lnTo>
                    <a:pt x="474" y="426"/>
                  </a:lnTo>
                  <a:lnTo>
                    <a:pt x="474" y="428"/>
                  </a:lnTo>
                  <a:lnTo>
                    <a:pt x="472" y="433"/>
                  </a:lnTo>
                  <a:lnTo>
                    <a:pt x="470" y="435"/>
                  </a:lnTo>
                  <a:lnTo>
                    <a:pt x="470" y="437"/>
                  </a:lnTo>
                  <a:lnTo>
                    <a:pt x="468" y="439"/>
                  </a:lnTo>
                  <a:lnTo>
                    <a:pt x="466" y="441"/>
                  </a:lnTo>
                  <a:lnTo>
                    <a:pt x="463" y="441"/>
                  </a:lnTo>
                  <a:lnTo>
                    <a:pt x="461" y="441"/>
                  </a:lnTo>
                  <a:lnTo>
                    <a:pt x="459" y="443"/>
                  </a:lnTo>
                  <a:lnTo>
                    <a:pt x="457" y="445"/>
                  </a:lnTo>
                  <a:lnTo>
                    <a:pt x="455" y="445"/>
                  </a:lnTo>
                  <a:lnTo>
                    <a:pt x="453" y="447"/>
                  </a:lnTo>
                  <a:lnTo>
                    <a:pt x="449" y="447"/>
                  </a:lnTo>
                  <a:lnTo>
                    <a:pt x="449" y="445"/>
                  </a:lnTo>
                  <a:lnTo>
                    <a:pt x="449" y="443"/>
                  </a:lnTo>
                  <a:lnTo>
                    <a:pt x="447" y="441"/>
                  </a:lnTo>
                  <a:lnTo>
                    <a:pt x="445" y="441"/>
                  </a:lnTo>
                  <a:lnTo>
                    <a:pt x="445" y="443"/>
                  </a:lnTo>
                  <a:lnTo>
                    <a:pt x="443" y="443"/>
                  </a:lnTo>
                  <a:lnTo>
                    <a:pt x="440" y="441"/>
                  </a:lnTo>
                  <a:lnTo>
                    <a:pt x="438" y="439"/>
                  </a:lnTo>
                  <a:lnTo>
                    <a:pt x="438" y="437"/>
                  </a:lnTo>
                  <a:lnTo>
                    <a:pt x="436" y="424"/>
                  </a:lnTo>
                  <a:lnTo>
                    <a:pt x="440" y="422"/>
                  </a:lnTo>
                  <a:lnTo>
                    <a:pt x="443" y="416"/>
                  </a:lnTo>
                  <a:lnTo>
                    <a:pt x="443" y="414"/>
                  </a:lnTo>
                  <a:lnTo>
                    <a:pt x="443" y="410"/>
                  </a:lnTo>
                  <a:lnTo>
                    <a:pt x="443" y="409"/>
                  </a:lnTo>
                  <a:lnTo>
                    <a:pt x="442" y="407"/>
                  </a:lnTo>
                  <a:lnTo>
                    <a:pt x="438" y="405"/>
                  </a:lnTo>
                  <a:lnTo>
                    <a:pt x="434" y="407"/>
                  </a:lnTo>
                  <a:lnTo>
                    <a:pt x="428" y="409"/>
                  </a:lnTo>
                  <a:lnTo>
                    <a:pt x="424" y="409"/>
                  </a:lnTo>
                  <a:lnTo>
                    <a:pt x="424" y="410"/>
                  </a:lnTo>
                  <a:lnTo>
                    <a:pt x="422" y="407"/>
                  </a:lnTo>
                  <a:lnTo>
                    <a:pt x="421" y="399"/>
                  </a:lnTo>
                  <a:lnTo>
                    <a:pt x="421" y="395"/>
                  </a:lnTo>
                  <a:lnTo>
                    <a:pt x="419" y="384"/>
                  </a:lnTo>
                  <a:lnTo>
                    <a:pt x="419" y="380"/>
                  </a:lnTo>
                  <a:lnTo>
                    <a:pt x="417" y="376"/>
                  </a:lnTo>
                  <a:lnTo>
                    <a:pt x="417" y="374"/>
                  </a:lnTo>
                  <a:lnTo>
                    <a:pt x="413" y="374"/>
                  </a:lnTo>
                  <a:lnTo>
                    <a:pt x="409" y="376"/>
                  </a:lnTo>
                  <a:lnTo>
                    <a:pt x="405" y="378"/>
                  </a:lnTo>
                  <a:lnTo>
                    <a:pt x="401" y="380"/>
                  </a:lnTo>
                  <a:lnTo>
                    <a:pt x="400" y="382"/>
                  </a:lnTo>
                  <a:lnTo>
                    <a:pt x="400" y="384"/>
                  </a:lnTo>
                  <a:lnTo>
                    <a:pt x="398" y="386"/>
                  </a:lnTo>
                  <a:lnTo>
                    <a:pt x="396" y="384"/>
                  </a:lnTo>
                  <a:lnTo>
                    <a:pt x="396" y="382"/>
                  </a:lnTo>
                  <a:lnTo>
                    <a:pt x="396" y="376"/>
                  </a:lnTo>
                  <a:lnTo>
                    <a:pt x="396" y="370"/>
                  </a:lnTo>
                  <a:lnTo>
                    <a:pt x="396" y="367"/>
                  </a:lnTo>
                  <a:lnTo>
                    <a:pt x="394" y="365"/>
                  </a:lnTo>
                  <a:lnTo>
                    <a:pt x="390" y="367"/>
                  </a:lnTo>
                  <a:lnTo>
                    <a:pt x="388" y="370"/>
                  </a:lnTo>
                  <a:lnTo>
                    <a:pt x="386" y="372"/>
                  </a:lnTo>
                  <a:lnTo>
                    <a:pt x="384" y="374"/>
                  </a:lnTo>
                  <a:lnTo>
                    <a:pt x="380" y="376"/>
                  </a:lnTo>
                  <a:lnTo>
                    <a:pt x="379" y="376"/>
                  </a:lnTo>
                  <a:lnTo>
                    <a:pt x="377" y="374"/>
                  </a:lnTo>
                  <a:lnTo>
                    <a:pt x="375" y="370"/>
                  </a:lnTo>
                  <a:lnTo>
                    <a:pt x="377" y="367"/>
                  </a:lnTo>
                  <a:lnTo>
                    <a:pt x="375" y="365"/>
                  </a:lnTo>
                  <a:lnTo>
                    <a:pt x="371" y="365"/>
                  </a:lnTo>
                  <a:lnTo>
                    <a:pt x="369" y="365"/>
                  </a:lnTo>
                  <a:lnTo>
                    <a:pt x="369" y="363"/>
                  </a:lnTo>
                  <a:lnTo>
                    <a:pt x="373" y="363"/>
                  </a:lnTo>
                  <a:lnTo>
                    <a:pt x="375" y="359"/>
                  </a:lnTo>
                  <a:lnTo>
                    <a:pt x="379" y="357"/>
                  </a:lnTo>
                  <a:lnTo>
                    <a:pt x="379" y="353"/>
                  </a:lnTo>
                  <a:lnTo>
                    <a:pt x="377" y="351"/>
                  </a:lnTo>
                  <a:lnTo>
                    <a:pt x="377" y="349"/>
                  </a:lnTo>
                  <a:lnTo>
                    <a:pt x="377" y="346"/>
                  </a:lnTo>
                  <a:lnTo>
                    <a:pt x="377" y="344"/>
                  </a:lnTo>
                  <a:lnTo>
                    <a:pt x="377" y="342"/>
                  </a:lnTo>
                  <a:lnTo>
                    <a:pt x="377" y="340"/>
                  </a:lnTo>
                  <a:lnTo>
                    <a:pt x="375" y="340"/>
                  </a:lnTo>
                  <a:lnTo>
                    <a:pt x="373" y="342"/>
                  </a:lnTo>
                  <a:lnTo>
                    <a:pt x="371" y="344"/>
                  </a:lnTo>
                  <a:lnTo>
                    <a:pt x="371" y="346"/>
                  </a:lnTo>
                  <a:lnTo>
                    <a:pt x="367" y="342"/>
                  </a:lnTo>
                  <a:lnTo>
                    <a:pt x="367" y="340"/>
                  </a:lnTo>
                  <a:lnTo>
                    <a:pt x="365" y="334"/>
                  </a:lnTo>
                  <a:lnTo>
                    <a:pt x="361" y="330"/>
                  </a:lnTo>
                  <a:lnTo>
                    <a:pt x="361" y="328"/>
                  </a:lnTo>
                  <a:lnTo>
                    <a:pt x="359" y="325"/>
                  </a:lnTo>
                  <a:lnTo>
                    <a:pt x="359" y="321"/>
                  </a:lnTo>
                  <a:lnTo>
                    <a:pt x="361" y="319"/>
                  </a:lnTo>
                  <a:lnTo>
                    <a:pt x="365" y="319"/>
                  </a:lnTo>
                  <a:lnTo>
                    <a:pt x="373" y="317"/>
                  </a:lnTo>
                  <a:lnTo>
                    <a:pt x="379" y="315"/>
                  </a:lnTo>
                  <a:lnTo>
                    <a:pt x="382" y="315"/>
                  </a:lnTo>
                  <a:lnTo>
                    <a:pt x="384" y="311"/>
                  </a:lnTo>
                  <a:lnTo>
                    <a:pt x="386" y="305"/>
                  </a:lnTo>
                  <a:lnTo>
                    <a:pt x="388" y="302"/>
                  </a:lnTo>
                  <a:lnTo>
                    <a:pt x="392" y="300"/>
                  </a:lnTo>
                  <a:lnTo>
                    <a:pt x="392" y="294"/>
                  </a:lnTo>
                  <a:lnTo>
                    <a:pt x="392" y="288"/>
                  </a:lnTo>
                  <a:lnTo>
                    <a:pt x="396" y="285"/>
                  </a:lnTo>
                  <a:lnTo>
                    <a:pt x="398" y="283"/>
                  </a:lnTo>
                  <a:lnTo>
                    <a:pt x="396" y="281"/>
                  </a:lnTo>
                  <a:lnTo>
                    <a:pt x="394" y="279"/>
                  </a:lnTo>
                  <a:lnTo>
                    <a:pt x="390" y="277"/>
                  </a:lnTo>
                  <a:lnTo>
                    <a:pt x="392" y="275"/>
                  </a:lnTo>
                  <a:lnTo>
                    <a:pt x="392" y="273"/>
                  </a:lnTo>
                  <a:lnTo>
                    <a:pt x="394" y="271"/>
                  </a:lnTo>
                  <a:lnTo>
                    <a:pt x="396" y="267"/>
                  </a:lnTo>
                  <a:lnTo>
                    <a:pt x="398" y="260"/>
                  </a:lnTo>
                  <a:lnTo>
                    <a:pt x="398" y="258"/>
                  </a:lnTo>
                  <a:lnTo>
                    <a:pt x="396" y="254"/>
                  </a:lnTo>
                  <a:lnTo>
                    <a:pt x="394" y="252"/>
                  </a:lnTo>
                  <a:lnTo>
                    <a:pt x="392" y="248"/>
                  </a:lnTo>
                  <a:lnTo>
                    <a:pt x="392" y="243"/>
                  </a:lnTo>
                  <a:lnTo>
                    <a:pt x="398" y="237"/>
                  </a:lnTo>
                  <a:lnTo>
                    <a:pt x="400" y="233"/>
                  </a:lnTo>
                  <a:lnTo>
                    <a:pt x="403" y="231"/>
                  </a:lnTo>
                  <a:lnTo>
                    <a:pt x="407" y="227"/>
                  </a:lnTo>
                  <a:lnTo>
                    <a:pt x="409" y="222"/>
                  </a:lnTo>
                  <a:lnTo>
                    <a:pt x="411" y="216"/>
                  </a:lnTo>
                  <a:lnTo>
                    <a:pt x="415" y="210"/>
                  </a:lnTo>
                  <a:lnTo>
                    <a:pt x="415" y="208"/>
                  </a:lnTo>
                  <a:lnTo>
                    <a:pt x="415" y="204"/>
                  </a:lnTo>
                  <a:lnTo>
                    <a:pt x="413" y="202"/>
                  </a:lnTo>
                  <a:lnTo>
                    <a:pt x="409" y="204"/>
                  </a:lnTo>
                  <a:lnTo>
                    <a:pt x="403" y="204"/>
                  </a:lnTo>
                  <a:lnTo>
                    <a:pt x="401" y="208"/>
                  </a:lnTo>
                  <a:lnTo>
                    <a:pt x="400" y="210"/>
                  </a:lnTo>
                  <a:lnTo>
                    <a:pt x="398" y="208"/>
                  </a:lnTo>
                  <a:lnTo>
                    <a:pt x="398" y="204"/>
                  </a:lnTo>
                  <a:lnTo>
                    <a:pt x="394" y="202"/>
                  </a:lnTo>
                  <a:lnTo>
                    <a:pt x="394" y="199"/>
                  </a:lnTo>
                  <a:lnTo>
                    <a:pt x="394" y="197"/>
                  </a:lnTo>
                  <a:lnTo>
                    <a:pt x="396" y="187"/>
                  </a:lnTo>
                  <a:lnTo>
                    <a:pt x="398" y="185"/>
                  </a:lnTo>
                  <a:lnTo>
                    <a:pt x="398" y="183"/>
                  </a:lnTo>
                  <a:lnTo>
                    <a:pt x="398" y="181"/>
                  </a:lnTo>
                  <a:lnTo>
                    <a:pt x="401" y="180"/>
                  </a:lnTo>
                  <a:lnTo>
                    <a:pt x="405" y="176"/>
                  </a:lnTo>
                  <a:lnTo>
                    <a:pt x="409" y="172"/>
                  </a:lnTo>
                  <a:lnTo>
                    <a:pt x="409" y="170"/>
                  </a:lnTo>
                  <a:lnTo>
                    <a:pt x="411" y="168"/>
                  </a:lnTo>
                  <a:lnTo>
                    <a:pt x="413" y="168"/>
                  </a:lnTo>
                  <a:lnTo>
                    <a:pt x="413" y="166"/>
                  </a:lnTo>
                  <a:lnTo>
                    <a:pt x="413" y="164"/>
                  </a:lnTo>
                  <a:lnTo>
                    <a:pt x="409" y="162"/>
                  </a:lnTo>
                  <a:lnTo>
                    <a:pt x="405" y="164"/>
                  </a:lnTo>
                  <a:lnTo>
                    <a:pt x="400" y="166"/>
                  </a:lnTo>
                  <a:lnTo>
                    <a:pt x="400" y="166"/>
                  </a:lnTo>
                  <a:lnTo>
                    <a:pt x="396" y="168"/>
                  </a:lnTo>
                  <a:lnTo>
                    <a:pt x="394" y="168"/>
                  </a:lnTo>
                  <a:lnTo>
                    <a:pt x="392" y="166"/>
                  </a:lnTo>
                  <a:lnTo>
                    <a:pt x="392" y="162"/>
                  </a:lnTo>
                  <a:lnTo>
                    <a:pt x="390" y="155"/>
                  </a:lnTo>
                  <a:lnTo>
                    <a:pt x="392" y="149"/>
                  </a:lnTo>
                  <a:lnTo>
                    <a:pt x="392" y="143"/>
                  </a:lnTo>
                  <a:lnTo>
                    <a:pt x="390" y="139"/>
                  </a:lnTo>
                  <a:lnTo>
                    <a:pt x="390" y="132"/>
                  </a:lnTo>
                  <a:lnTo>
                    <a:pt x="388" y="126"/>
                  </a:lnTo>
                  <a:lnTo>
                    <a:pt x="388" y="122"/>
                  </a:lnTo>
                  <a:lnTo>
                    <a:pt x="388" y="119"/>
                  </a:lnTo>
                  <a:lnTo>
                    <a:pt x="388" y="117"/>
                  </a:lnTo>
                  <a:lnTo>
                    <a:pt x="386" y="115"/>
                  </a:lnTo>
                  <a:lnTo>
                    <a:pt x="384" y="115"/>
                  </a:lnTo>
                  <a:lnTo>
                    <a:pt x="380" y="115"/>
                  </a:lnTo>
                  <a:lnTo>
                    <a:pt x="379" y="115"/>
                  </a:lnTo>
                  <a:lnTo>
                    <a:pt x="377" y="117"/>
                  </a:lnTo>
                  <a:lnTo>
                    <a:pt x="375" y="119"/>
                  </a:lnTo>
                  <a:lnTo>
                    <a:pt x="373" y="119"/>
                  </a:lnTo>
                  <a:lnTo>
                    <a:pt x="373" y="117"/>
                  </a:lnTo>
                  <a:lnTo>
                    <a:pt x="371" y="119"/>
                  </a:lnTo>
                  <a:lnTo>
                    <a:pt x="369" y="119"/>
                  </a:lnTo>
                  <a:lnTo>
                    <a:pt x="367" y="119"/>
                  </a:lnTo>
                  <a:lnTo>
                    <a:pt x="363" y="120"/>
                  </a:lnTo>
                  <a:lnTo>
                    <a:pt x="361" y="120"/>
                  </a:lnTo>
                  <a:lnTo>
                    <a:pt x="359" y="120"/>
                  </a:lnTo>
                  <a:lnTo>
                    <a:pt x="358" y="122"/>
                  </a:lnTo>
                  <a:lnTo>
                    <a:pt x="358" y="124"/>
                  </a:lnTo>
                  <a:lnTo>
                    <a:pt x="359" y="126"/>
                  </a:lnTo>
                  <a:lnTo>
                    <a:pt x="361" y="128"/>
                  </a:lnTo>
                  <a:lnTo>
                    <a:pt x="361" y="130"/>
                  </a:lnTo>
                  <a:lnTo>
                    <a:pt x="361" y="132"/>
                  </a:lnTo>
                  <a:lnTo>
                    <a:pt x="359" y="130"/>
                  </a:lnTo>
                  <a:lnTo>
                    <a:pt x="358" y="128"/>
                  </a:lnTo>
                  <a:lnTo>
                    <a:pt x="356" y="128"/>
                  </a:lnTo>
                  <a:lnTo>
                    <a:pt x="356" y="130"/>
                  </a:lnTo>
                  <a:lnTo>
                    <a:pt x="358" y="134"/>
                  </a:lnTo>
                  <a:lnTo>
                    <a:pt x="356" y="136"/>
                  </a:lnTo>
                  <a:lnTo>
                    <a:pt x="356" y="136"/>
                  </a:lnTo>
                  <a:lnTo>
                    <a:pt x="354" y="136"/>
                  </a:lnTo>
                  <a:lnTo>
                    <a:pt x="352" y="138"/>
                  </a:lnTo>
                  <a:lnTo>
                    <a:pt x="346" y="138"/>
                  </a:lnTo>
                  <a:lnTo>
                    <a:pt x="340" y="136"/>
                  </a:lnTo>
                  <a:lnTo>
                    <a:pt x="337" y="136"/>
                  </a:lnTo>
                  <a:lnTo>
                    <a:pt x="333" y="132"/>
                  </a:lnTo>
                  <a:lnTo>
                    <a:pt x="333" y="130"/>
                  </a:lnTo>
                  <a:lnTo>
                    <a:pt x="327" y="126"/>
                  </a:lnTo>
                  <a:lnTo>
                    <a:pt x="325" y="122"/>
                  </a:lnTo>
                  <a:lnTo>
                    <a:pt x="323" y="120"/>
                  </a:lnTo>
                  <a:lnTo>
                    <a:pt x="321" y="119"/>
                  </a:lnTo>
                  <a:lnTo>
                    <a:pt x="319" y="120"/>
                  </a:lnTo>
                  <a:lnTo>
                    <a:pt x="316" y="122"/>
                  </a:lnTo>
                  <a:lnTo>
                    <a:pt x="314" y="126"/>
                  </a:lnTo>
                  <a:lnTo>
                    <a:pt x="312" y="126"/>
                  </a:lnTo>
                  <a:lnTo>
                    <a:pt x="310" y="128"/>
                  </a:lnTo>
                  <a:lnTo>
                    <a:pt x="310" y="130"/>
                  </a:lnTo>
                  <a:lnTo>
                    <a:pt x="308" y="130"/>
                  </a:lnTo>
                  <a:lnTo>
                    <a:pt x="308" y="130"/>
                  </a:lnTo>
                  <a:lnTo>
                    <a:pt x="306" y="128"/>
                  </a:lnTo>
                  <a:lnTo>
                    <a:pt x="304" y="124"/>
                  </a:lnTo>
                  <a:lnTo>
                    <a:pt x="300" y="117"/>
                  </a:lnTo>
                  <a:lnTo>
                    <a:pt x="296" y="113"/>
                  </a:lnTo>
                  <a:lnTo>
                    <a:pt x="296" y="109"/>
                  </a:lnTo>
                  <a:lnTo>
                    <a:pt x="296" y="107"/>
                  </a:lnTo>
                  <a:lnTo>
                    <a:pt x="295" y="105"/>
                  </a:lnTo>
                  <a:lnTo>
                    <a:pt x="295" y="103"/>
                  </a:lnTo>
                  <a:lnTo>
                    <a:pt x="295" y="101"/>
                  </a:lnTo>
                  <a:lnTo>
                    <a:pt x="291" y="98"/>
                  </a:lnTo>
                  <a:lnTo>
                    <a:pt x="287" y="96"/>
                  </a:lnTo>
                  <a:lnTo>
                    <a:pt x="285" y="94"/>
                  </a:lnTo>
                  <a:lnTo>
                    <a:pt x="283" y="92"/>
                  </a:lnTo>
                  <a:lnTo>
                    <a:pt x="283" y="90"/>
                  </a:lnTo>
                  <a:lnTo>
                    <a:pt x="287" y="82"/>
                  </a:lnTo>
                  <a:lnTo>
                    <a:pt x="287" y="80"/>
                  </a:lnTo>
                  <a:lnTo>
                    <a:pt x="285" y="77"/>
                  </a:lnTo>
                  <a:lnTo>
                    <a:pt x="283" y="73"/>
                  </a:lnTo>
                  <a:lnTo>
                    <a:pt x="285" y="69"/>
                  </a:lnTo>
                  <a:lnTo>
                    <a:pt x="287" y="71"/>
                  </a:lnTo>
                  <a:lnTo>
                    <a:pt x="289" y="73"/>
                  </a:lnTo>
                  <a:lnTo>
                    <a:pt x="291" y="75"/>
                  </a:lnTo>
                  <a:lnTo>
                    <a:pt x="293" y="75"/>
                  </a:lnTo>
                  <a:lnTo>
                    <a:pt x="296" y="73"/>
                  </a:lnTo>
                  <a:lnTo>
                    <a:pt x="296" y="71"/>
                  </a:lnTo>
                  <a:lnTo>
                    <a:pt x="300" y="65"/>
                  </a:lnTo>
                  <a:lnTo>
                    <a:pt x="308" y="63"/>
                  </a:lnTo>
                  <a:lnTo>
                    <a:pt x="314" y="63"/>
                  </a:lnTo>
                  <a:lnTo>
                    <a:pt x="316" y="63"/>
                  </a:lnTo>
                  <a:lnTo>
                    <a:pt x="316" y="59"/>
                  </a:lnTo>
                  <a:lnTo>
                    <a:pt x="314" y="54"/>
                  </a:lnTo>
                  <a:lnTo>
                    <a:pt x="316" y="46"/>
                  </a:lnTo>
                  <a:lnTo>
                    <a:pt x="319" y="40"/>
                  </a:lnTo>
                  <a:lnTo>
                    <a:pt x="319" y="35"/>
                  </a:lnTo>
                  <a:lnTo>
                    <a:pt x="321" y="31"/>
                  </a:lnTo>
                  <a:lnTo>
                    <a:pt x="331" y="31"/>
                  </a:lnTo>
                  <a:lnTo>
                    <a:pt x="333" y="31"/>
                  </a:lnTo>
                  <a:lnTo>
                    <a:pt x="337" y="33"/>
                  </a:lnTo>
                  <a:lnTo>
                    <a:pt x="338" y="35"/>
                  </a:lnTo>
                  <a:lnTo>
                    <a:pt x="338" y="40"/>
                  </a:lnTo>
                  <a:lnTo>
                    <a:pt x="342" y="44"/>
                  </a:lnTo>
                  <a:lnTo>
                    <a:pt x="344" y="44"/>
                  </a:lnTo>
                  <a:lnTo>
                    <a:pt x="348" y="42"/>
                  </a:lnTo>
                  <a:lnTo>
                    <a:pt x="350" y="36"/>
                  </a:lnTo>
                  <a:lnTo>
                    <a:pt x="350" y="35"/>
                  </a:lnTo>
                  <a:lnTo>
                    <a:pt x="350" y="31"/>
                  </a:lnTo>
                  <a:lnTo>
                    <a:pt x="354" y="21"/>
                  </a:lnTo>
                  <a:lnTo>
                    <a:pt x="356" y="19"/>
                  </a:lnTo>
                  <a:lnTo>
                    <a:pt x="358" y="15"/>
                  </a:lnTo>
                  <a:lnTo>
                    <a:pt x="361" y="12"/>
                  </a:lnTo>
                  <a:lnTo>
                    <a:pt x="363" y="12"/>
                  </a:lnTo>
                  <a:lnTo>
                    <a:pt x="363" y="15"/>
                  </a:lnTo>
                  <a:lnTo>
                    <a:pt x="369" y="19"/>
                  </a:lnTo>
                  <a:lnTo>
                    <a:pt x="375" y="25"/>
                  </a:lnTo>
                  <a:lnTo>
                    <a:pt x="382" y="31"/>
                  </a:lnTo>
                  <a:lnTo>
                    <a:pt x="386" y="35"/>
                  </a:lnTo>
                  <a:lnTo>
                    <a:pt x="388" y="35"/>
                  </a:lnTo>
                  <a:lnTo>
                    <a:pt x="398" y="33"/>
                  </a:lnTo>
                  <a:lnTo>
                    <a:pt x="400" y="35"/>
                  </a:lnTo>
                  <a:lnTo>
                    <a:pt x="401" y="35"/>
                  </a:lnTo>
                  <a:lnTo>
                    <a:pt x="407" y="33"/>
                  </a:lnTo>
                  <a:lnTo>
                    <a:pt x="413" y="33"/>
                  </a:lnTo>
                  <a:lnTo>
                    <a:pt x="415" y="33"/>
                  </a:lnTo>
                  <a:lnTo>
                    <a:pt x="419" y="33"/>
                  </a:lnTo>
                  <a:lnTo>
                    <a:pt x="419" y="35"/>
                  </a:lnTo>
                  <a:lnTo>
                    <a:pt x="419" y="40"/>
                  </a:lnTo>
                  <a:lnTo>
                    <a:pt x="415" y="40"/>
                  </a:lnTo>
                  <a:lnTo>
                    <a:pt x="413" y="44"/>
                  </a:lnTo>
                  <a:lnTo>
                    <a:pt x="409" y="44"/>
                  </a:lnTo>
                  <a:lnTo>
                    <a:pt x="403" y="44"/>
                  </a:lnTo>
                  <a:lnTo>
                    <a:pt x="401" y="44"/>
                  </a:lnTo>
                  <a:lnTo>
                    <a:pt x="401" y="44"/>
                  </a:lnTo>
                  <a:lnTo>
                    <a:pt x="401" y="46"/>
                  </a:lnTo>
                  <a:lnTo>
                    <a:pt x="403" y="50"/>
                  </a:lnTo>
                  <a:lnTo>
                    <a:pt x="405" y="52"/>
                  </a:lnTo>
                  <a:lnTo>
                    <a:pt x="409" y="52"/>
                  </a:lnTo>
                  <a:lnTo>
                    <a:pt x="415" y="52"/>
                  </a:lnTo>
                  <a:lnTo>
                    <a:pt x="417" y="52"/>
                  </a:lnTo>
                  <a:lnTo>
                    <a:pt x="421" y="56"/>
                  </a:lnTo>
                  <a:lnTo>
                    <a:pt x="421" y="57"/>
                  </a:lnTo>
                  <a:lnTo>
                    <a:pt x="426" y="57"/>
                  </a:lnTo>
                  <a:lnTo>
                    <a:pt x="428" y="57"/>
                  </a:lnTo>
                  <a:lnTo>
                    <a:pt x="432" y="57"/>
                  </a:lnTo>
                  <a:lnTo>
                    <a:pt x="434" y="59"/>
                  </a:lnTo>
                  <a:lnTo>
                    <a:pt x="438" y="59"/>
                  </a:lnTo>
                  <a:lnTo>
                    <a:pt x="440" y="59"/>
                  </a:lnTo>
                  <a:lnTo>
                    <a:pt x="443" y="59"/>
                  </a:lnTo>
                  <a:lnTo>
                    <a:pt x="445" y="59"/>
                  </a:lnTo>
                  <a:lnTo>
                    <a:pt x="447" y="59"/>
                  </a:lnTo>
                  <a:lnTo>
                    <a:pt x="449" y="59"/>
                  </a:lnTo>
                  <a:lnTo>
                    <a:pt x="453" y="59"/>
                  </a:lnTo>
                  <a:lnTo>
                    <a:pt x="455" y="59"/>
                  </a:lnTo>
                  <a:lnTo>
                    <a:pt x="455" y="56"/>
                  </a:lnTo>
                  <a:lnTo>
                    <a:pt x="455" y="54"/>
                  </a:lnTo>
                  <a:lnTo>
                    <a:pt x="463" y="50"/>
                  </a:lnTo>
                  <a:lnTo>
                    <a:pt x="464" y="48"/>
                  </a:lnTo>
                  <a:lnTo>
                    <a:pt x="468" y="52"/>
                  </a:lnTo>
                  <a:lnTo>
                    <a:pt x="474" y="48"/>
                  </a:lnTo>
                  <a:lnTo>
                    <a:pt x="480" y="48"/>
                  </a:lnTo>
                  <a:lnTo>
                    <a:pt x="482" y="48"/>
                  </a:lnTo>
                  <a:lnTo>
                    <a:pt x="485" y="52"/>
                  </a:lnTo>
                  <a:lnTo>
                    <a:pt x="487" y="54"/>
                  </a:lnTo>
                  <a:lnTo>
                    <a:pt x="491" y="57"/>
                  </a:lnTo>
                  <a:lnTo>
                    <a:pt x="495" y="59"/>
                  </a:lnTo>
                  <a:lnTo>
                    <a:pt x="501" y="57"/>
                  </a:lnTo>
                  <a:lnTo>
                    <a:pt x="503" y="61"/>
                  </a:lnTo>
                  <a:lnTo>
                    <a:pt x="508" y="57"/>
                  </a:lnTo>
                  <a:lnTo>
                    <a:pt x="514" y="57"/>
                  </a:lnTo>
                  <a:lnTo>
                    <a:pt x="518" y="56"/>
                  </a:lnTo>
                  <a:lnTo>
                    <a:pt x="520" y="52"/>
                  </a:lnTo>
                  <a:lnTo>
                    <a:pt x="520" y="50"/>
                  </a:lnTo>
                  <a:lnTo>
                    <a:pt x="524" y="46"/>
                  </a:lnTo>
                  <a:lnTo>
                    <a:pt x="526" y="46"/>
                  </a:lnTo>
                  <a:lnTo>
                    <a:pt x="529" y="46"/>
                  </a:lnTo>
                  <a:lnTo>
                    <a:pt x="535" y="48"/>
                  </a:lnTo>
                  <a:lnTo>
                    <a:pt x="537" y="48"/>
                  </a:lnTo>
                  <a:lnTo>
                    <a:pt x="537" y="50"/>
                  </a:lnTo>
                  <a:lnTo>
                    <a:pt x="537" y="54"/>
                  </a:lnTo>
                  <a:lnTo>
                    <a:pt x="539" y="56"/>
                  </a:lnTo>
                  <a:lnTo>
                    <a:pt x="541" y="56"/>
                  </a:lnTo>
                  <a:lnTo>
                    <a:pt x="541" y="59"/>
                  </a:lnTo>
                  <a:lnTo>
                    <a:pt x="545" y="56"/>
                  </a:lnTo>
                  <a:lnTo>
                    <a:pt x="547" y="48"/>
                  </a:lnTo>
                  <a:lnTo>
                    <a:pt x="547" y="44"/>
                  </a:lnTo>
                  <a:lnTo>
                    <a:pt x="547" y="40"/>
                  </a:lnTo>
                  <a:lnTo>
                    <a:pt x="548" y="38"/>
                  </a:lnTo>
                  <a:lnTo>
                    <a:pt x="550" y="38"/>
                  </a:lnTo>
                  <a:lnTo>
                    <a:pt x="548" y="33"/>
                  </a:lnTo>
                  <a:lnTo>
                    <a:pt x="548" y="27"/>
                  </a:lnTo>
                  <a:lnTo>
                    <a:pt x="548" y="23"/>
                  </a:lnTo>
                  <a:lnTo>
                    <a:pt x="545" y="23"/>
                  </a:lnTo>
                  <a:lnTo>
                    <a:pt x="545" y="17"/>
                  </a:lnTo>
                  <a:lnTo>
                    <a:pt x="548" y="17"/>
                  </a:lnTo>
                  <a:lnTo>
                    <a:pt x="550" y="17"/>
                  </a:lnTo>
                  <a:lnTo>
                    <a:pt x="554" y="17"/>
                  </a:lnTo>
                  <a:lnTo>
                    <a:pt x="568" y="15"/>
                  </a:lnTo>
                  <a:lnTo>
                    <a:pt x="573" y="15"/>
                  </a:lnTo>
                  <a:lnTo>
                    <a:pt x="577" y="14"/>
                  </a:lnTo>
                  <a:lnTo>
                    <a:pt x="579" y="14"/>
                  </a:lnTo>
                  <a:lnTo>
                    <a:pt x="583" y="10"/>
                  </a:lnTo>
                  <a:lnTo>
                    <a:pt x="583" y="14"/>
                  </a:lnTo>
                  <a:lnTo>
                    <a:pt x="587" y="14"/>
                  </a:lnTo>
                  <a:lnTo>
                    <a:pt x="589" y="14"/>
                  </a:lnTo>
                  <a:lnTo>
                    <a:pt x="598" y="14"/>
                  </a:lnTo>
                  <a:lnTo>
                    <a:pt x="604" y="14"/>
                  </a:lnTo>
                  <a:lnTo>
                    <a:pt x="606" y="14"/>
                  </a:lnTo>
                  <a:lnTo>
                    <a:pt x="611" y="17"/>
                  </a:lnTo>
                  <a:lnTo>
                    <a:pt x="615" y="23"/>
                  </a:lnTo>
                  <a:lnTo>
                    <a:pt x="617" y="23"/>
                  </a:lnTo>
                  <a:lnTo>
                    <a:pt x="621" y="23"/>
                  </a:lnTo>
                  <a:lnTo>
                    <a:pt x="623" y="17"/>
                  </a:lnTo>
                  <a:lnTo>
                    <a:pt x="629" y="10"/>
                  </a:lnTo>
                  <a:lnTo>
                    <a:pt x="629" y="4"/>
                  </a:lnTo>
                  <a:lnTo>
                    <a:pt x="631" y="4"/>
                  </a:lnTo>
                  <a:lnTo>
                    <a:pt x="634" y="4"/>
                  </a:lnTo>
                  <a:lnTo>
                    <a:pt x="640" y="10"/>
                  </a:lnTo>
                  <a:lnTo>
                    <a:pt x="642" y="10"/>
                  </a:lnTo>
                  <a:lnTo>
                    <a:pt x="642" y="12"/>
                  </a:lnTo>
                  <a:lnTo>
                    <a:pt x="646" y="12"/>
                  </a:lnTo>
                  <a:lnTo>
                    <a:pt x="648" y="4"/>
                  </a:lnTo>
                  <a:lnTo>
                    <a:pt x="652" y="0"/>
                  </a:lnTo>
                  <a:lnTo>
                    <a:pt x="653" y="0"/>
                  </a:lnTo>
                  <a:lnTo>
                    <a:pt x="653" y="10"/>
                  </a:lnTo>
                  <a:lnTo>
                    <a:pt x="653" y="10"/>
                  </a:lnTo>
                  <a:close/>
                </a:path>
              </a:pathLst>
            </a:custGeom>
            <a:solidFill>
              <a:schemeClr val="bg2"/>
            </a:solid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uk-UA" dirty="0"/>
            </a:p>
          </p:txBody>
        </p:sp>
        <p:sp>
          <p:nvSpPr>
            <p:cNvPr id="63" name="Freeform 20">
              <a:extLst>
                <a:ext uri="{FF2B5EF4-FFF2-40B4-BE49-F238E27FC236}">
                  <a16:creationId xmlns:a16="http://schemas.microsoft.com/office/drawing/2014/main" id="{EF4E941B-25BE-C5AD-8F13-8EB2B2084FEA}"/>
                </a:ext>
              </a:extLst>
            </p:cNvPr>
            <p:cNvSpPr>
              <a:spLocks/>
            </p:cNvSpPr>
            <p:nvPr/>
          </p:nvSpPr>
          <p:spPr bwMode="auto">
            <a:xfrm>
              <a:off x="1571" y="436"/>
              <a:ext cx="521" cy="428"/>
            </a:xfrm>
            <a:custGeom>
              <a:avLst/>
              <a:gdLst>
                <a:gd name="T0" fmla="*/ 622 w 1042"/>
                <a:gd name="T1" fmla="*/ 15 h 857"/>
                <a:gd name="T2" fmla="*/ 658 w 1042"/>
                <a:gd name="T3" fmla="*/ 50 h 857"/>
                <a:gd name="T4" fmla="*/ 723 w 1042"/>
                <a:gd name="T5" fmla="*/ 120 h 857"/>
                <a:gd name="T6" fmla="*/ 744 w 1042"/>
                <a:gd name="T7" fmla="*/ 135 h 857"/>
                <a:gd name="T8" fmla="*/ 742 w 1042"/>
                <a:gd name="T9" fmla="*/ 183 h 857"/>
                <a:gd name="T10" fmla="*/ 792 w 1042"/>
                <a:gd name="T11" fmla="*/ 200 h 857"/>
                <a:gd name="T12" fmla="*/ 821 w 1042"/>
                <a:gd name="T13" fmla="*/ 179 h 857"/>
                <a:gd name="T14" fmla="*/ 864 w 1042"/>
                <a:gd name="T15" fmla="*/ 189 h 857"/>
                <a:gd name="T16" fmla="*/ 843 w 1042"/>
                <a:gd name="T17" fmla="*/ 265 h 857"/>
                <a:gd name="T18" fmla="*/ 884 w 1042"/>
                <a:gd name="T19" fmla="*/ 305 h 857"/>
                <a:gd name="T20" fmla="*/ 941 w 1042"/>
                <a:gd name="T21" fmla="*/ 321 h 857"/>
                <a:gd name="T22" fmla="*/ 956 w 1042"/>
                <a:gd name="T23" fmla="*/ 368 h 857"/>
                <a:gd name="T24" fmla="*/ 996 w 1042"/>
                <a:gd name="T25" fmla="*/ 403 h 857"/>
                <a:gd name="T26" fmla="*/ 1029 w 1042"/>
                <a:gd name="T27" fmla="*/ 420 h 857"/>
                <a:gd name="T28" fmla="*/ 1021 w 1042"/>
                <a:gd name="T29" fmla="*/ 469 h 857"/>
                <a:gd name="T30" fmla="*/ 992 w 1042"/>
                <a:gd name="T31" fmla="*/ 496 h 857"/>
                <a:gd name="T32" fmla="*/ 1010 w 1042"/>
                <a:gd name="T33" fmla="*/ 530 h 857"/>
                <a:gd name="T34" fmla="*/ 945 w 1042"/>
                <a:gd name="T35" fmla="*/ 586 h 857"/>
                <a:gd name="T36" fmla="*/ 903 w 1042"/>
                <a:gd name="T37" fmla="*/ 570 h 857"/>
                <a:gd name="T38" fmla="*/ 906 w 1042"/>
                <a:gd name="T39" fmla="*/ 653 h 857"/>
                <a:gd name="T40" fmla="*/ 870 w 1042"/>
                <a:gd name="T41" fmla="*/ 653 h 857"/>
                <a:gd name="T42" fmla="*/ 840 w 1042"/>
                <a:gd name="T43" fmla="*/ 643 h 857"/>
                <a:gd name="T44" fmla="*/ 800 w 1042"/>
                <a:gd name="T45" fmla="*/ 674 h 857"/>
                <a:gd name="T46" fmla="*/ 752 w 1042"/>
                <a:gd name="T47" fmla="*/ 700 h 857"/>
                <a:gd name="T48" fmla="*/ 716 w 1042"/>
                <a:gd name="T49" fmla="*/ 691 h 857"/>
                <a:gd name="T50" fmla="*/ 693 w 1042"/>
                <a:gd name="T51" fmla="*/ 731 h 857"/>
                <a:gd name="T52" fmla="*/ 698 w 1042"/>
                <a:gd name="T53" fmla="*/ 801 h 857"/>
                <a:gd name="T54" fmla="*/ 695 w 1042"/>
                <a:gd name="T55" fmla="*/ 838 h 857"/>
                <a:gd name="T56" fmla="*/ 645 w 1042"/>
                <a:gd name="T57" fmla="*/ 840 h 857"/>
                <a:gd name="T58" fmla="*/ 584 w 1042"/>
                <a:gd name="T59" fmla="*/ 798 h 857"/>
                <a:gd name="T60" fmla="*/ 496 w 1042"/>
                <a:gd name="T61" fmla="*/ 759 h 857"/>
                <a:gd name="T62" fmla="*/ 448 w 1042"/>
                <a:gd name="T63" fmla="*/ 773 h 857"/>
                <a:gd name="T64" fmla="*/ 404 w 1042"/>
                <a:gd name="T65" fmla="*/ 757 h 857"/>
                <a:gd name="T66" fmla="*/ 381 w 1042"/>
                <a:gd name="T67" fmla="*/ 725 h 857"/>
                <a:gd name="T68" fmla="*/ 364 w 1042"/>
                <a:gd name="T69" fmla="*/ 672 h 857"/>
                <a:gd name="T70" fmla="*/ 339 w 1042"/>
                <a:gd name="T71" fmla="*/ 694 h 857"/>
                <a:gd name="T72" fmla="*/ 297 w 1042"/>
                <a:gd name="T73" fmla="*/ 647 h 857"/>
                <a:gd name="T74" fmla="*/ 248 w 1042"/>
                <a:gd name="T75" fmla="*/ 628 h 857"/>
                <a:gd name="T76" fmla="*/ 179 w 1042"/>
                <a:gd name="T77" fmla="*/ 618 h 857"/>
                <a:gd name="T78" fmla="*/ 118 w 1042"/>
                <a:gd name="T79" fmla="*/ 578 h 857"/>
                <a:gd name="T80" fmla="*/ 145 w 1042"/>
                <a:gd name="T81" fmla="*/ 557 h 857"/>
                <a:gd name="T82" fmla="*/ 192 w 1042"/>
                <a:gd name="T83" fmla="*/ 549 h 857"/>
                <a:gd name="T84" fmla="*/ 192 w 1042"/>
                <a:gd name="T85" fmla="*/ 496 h 857"/>
                <a:gd name="T86" fmla="*/ 190 w 1042"/>
                <a:gd name="T87" fmla="*/ 435 h 857"/>
                <a:gd name="T88" fmla="*/ 143 w 1042"/>
                <a:gd name="T89" fmla="*/ 378 h 857"/>
                <a:gd name="T90" fmla="*/ 85 w 1042"/>
                <a:gd name="T91" fmla="*/ 324 h 857"/>
                <a:gd name="T92" fmla="*/ 93 w 1042"/>
                <a:gd name="T93" fmla="*/ 277 h 857"/>
                <a:gd name="T94" fmla="*/ 72 w 1042"/>
                <a:gd name="T95" fmla="*/ 238 h 857"/>
                <a:gd name="T96" fmla="*/ 53 w 1042"/>
                <a:gd name="T97" fmla="*/ 202 h 857"/>
                <a:gd name="T98" fmla="*/ 0 w 1042"/>
                <a:gd name="T99" fmla="*/ 139 h 857"/>
                <a:gd name="T100" fmla="*/ 38 w 1042"/>
                <a:gd name="T101" fmla="*/ 95 h 857"/>
                <a:gd name="T102" fmla="*/ 72 w 1042"/>
                <a:gd name="T103" fmla="*/ 72 h 857"/>
                <a:gd name="T104" fmla="*/ 120 w 1042"/>
                <a:gd name="T105" fmla="*/ 72 h 857"/>
                <a:gd name="T106" fmla="*/ 168 w 1042"/>
                <a:gd name="T107" fmla="*/ 90 h 857"/>
                <a:gd name="T108" fmla="*/ 231 w 1042"/>
                <a:gd name="T109" fmla="*/ 86 h 857"/>
                <a:gd name="T110" fmla="*/ 269 w 1042"/>
                <a:gd name="T111" fmla="*/ 50 h 857"/>
                <a:gd name="T112" fmla="*/ 299 w 1042"/>
                <a:gd name="T113" fmla="*/ 19 h 857"/>
                <a:gd name="T114" fmla="*/ 347 w 1042"/>
                <a:gd name="T115" fmla="*/ 27 h 857"/>
                <a:gd name="T116" fmla="*/ 378 w 1042"/>
                <a:gd name="T117" fmla="*/ 17 h 857"/>
                <a:gd name="T118" fmla="*/ 422 w 1042"/>
                <a:gd name="T119" fmla="*/ 32 h 857"/>
                <a:gd name="T120" fmla="*/ 469 w 1042"/>
                <a:gd name="T121" fmla="*/ 38 h 857"/>
                <a:gd name="T122" fmla="*/ 534 w 1042"/>
                <a:gd name="T123" fmla="*/ 27 h 857"/>
                <a:gd name="T124" fmla="*/ 548 w 1042"/>
                <a:gd name="T125" fmla="*/ 15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42" h="857">
                  <a:moveTo>
                    <a:pt x="580" y="11"/>
                  </a:moveTo>
                  <a:lnTo>
                    <a:pt x="586" y="17"/>
                  </a:lnTo>
                  <a:lnTo>
                    <a:pt x="591" y="23"/>
                  </a:lnTo>
                  <a:lnTo>
                    <a:pt x="591" y="23"/>
                  </a:lnTo>
                  <a:lnTo>
                    <a:pt x="595" y="23"/>
                  </a:lnTo>
                  <a:lnTo>
                    <a:pt x="595" y="21"/>
                  </a:lnTo>
                  <a:lnTo>
                    <a:pt x="597" y="17"/>
                  </a:lnTo>
                  <a:lnTo>
                    <a:pt x="601" y="17"/>
                  </a:lnTo>
                  <a:lnTo>
                    <a:pt x="603" y="17"/>
                  </a:lnTo>
                  <a:lnTo>
                    <a:pt x="607" y="17"/>
                  </a:lnTo>
                  <a:lnTo>
                    <a:pt x="607" y="21"/>
                  </a:lnTo>
                  <a:lnTo>
                    <a:pt x="612" y="23"/>
                  </a:lnTo>
                  <a:lnTo>
                    <a:pt x="614" y="23"/>
                  </a:lnTo>
                  <a:lnTo>
                    <a:pt x="618" y="21"/>
                  </a:lnTo>
                  <a:lnTo>
                    <a:pt x="618" y="17"/>
                  </a:lnTo>
                  <a:lnTo>
                    <a:pt x="622" y="15"/>
                  </a:lnTo>
                  <a:lnTo>
                    <a:pt x="624" y="15"/>
                  </a:lnTo>
                  <a:lnTo>
                    <a:pt x="628" y="11"/>
                  </a:lnTo>
                  <a:lnTo>
                    <a:pt x="628" y="10"/>
                  </a:lnTo>
                  <a:lnTo>
                    <a:pt x="633" y="10"/>
                  </a:lnTo>
                  <a:lnTo>
                    <a:pt x="637" y="6"/>
                  </a:lnTo>
                  <a:lnTo>
                    <a:pt x="643" y="6"/>
                  </a:lnTo>
                  <a:lnTo>
                    <a:pt x="645" y="10"/>
                  </a:lnTo>
                  <a:lnTo>
                    <a:pt x="649" y="10"/>
                  </a:lnTo>
                  <a:lnTo>
                    <a:pt x="651" y="11"/>
                  </a:lnTo>
                  <a:lnTo>
                    <a:pt x="654" y="17"/>
                  </a:lnTo>
                  <a:lnTo>
                    <a:pt x="654" y="29"/>
                  </a:lnTo>
                  <a:lnTo>
                    <a:pt x="654" y="32"/>
                  </a:lnTo>
                  <a:lnTo>
                    <a:pt x="656" y="44"/>
                  </a:lnTo>
                  <a:lnTo>
                    <a:pt x="656" y="48"/>
                  </a:lnTo>
                  <a:lnTo>
                    <a:pt x="656" y="50"/>
                  </a:lnTo>
                  <a:lnTo>
                    <a:pt x="658" y="50"/>
                  </a:lnTo>
                  <a:lnTo>
                    <a:pt x="662" y="53"/>
                  </a:lnTo>
                  <a:lnTo>
                    <a:pt x="664" y="55"/>
                  </a:lnTo>
                  <a:lnTo>
                    <a:pt x="668" y="59"/>
                  </a:lnTo>
                  <a:lnTo>
                    <a:pt x="681" y="71"/>
                  </a:lnTo>
                  <a:lnTo>
                    <a:pt x="685" y="72"/>
                  </a:lnTo>
                  <a:lnTo>
                    <a:pt x="695" y="78"/>
                  </a:lnTo>
                  <a:lnTo>
                    <a:pt x="696" y="82"/>
                  </a:lnTo>
                  <a:lnTo>
                    <a:pt x="696" y="84"/>
                  </a:lnTo>
                  <a:lnTo>
                    <a:pt x="696" y="88"/>
                  </a:lnTo>
                  <a:lnTo>
                    <a:pt x="702" y="92"/>
                  </a:lnTo>
                  <a:lnTo>
                    <a:pt x="702" y="95"/>
                  </a:lnTo>
                  <a:lnTo>
                    <a:pt x="700" y="97"/>
                  </a:lnTo>
                  <a:lnTo>
                    <a:pt x="700" y="103"/>
                  </a:lnTo>
                  <a:lnTo>
                    <a:pt x="702" y="103"/>
                  </a:lnTo>
                  <a:lnTo>
                    <a:pt x="719" y="120"/>
                  </a:lnTo>
                  <a:lnTo>
                    <a:pt x="723" y="120"/>
                  </a:lnTo>
                  <a:lnTo>
                    <a:pt x="729" y="120"/>
                  </a:lnTo>
                  <a:lnTo>
                    <a:pt x="733" y="120"/>
                  </a:lnTo>
                  <a:lnTo>
                    <a:pt x="735" y="124"/>
                  </a:lnTo>
                  <a:lnTo>
                    <a:pt x="735" y="126"/>
                  </a:lnTo>
                  <a:lnTo>
                    <a:pt x="738" y="130"/>
                  </a:lnTo>
                  <a:lnTo>
                    <a:pt x="738" y="132"/>
                  </a:lnTo>
                  <a:lnTo>
                    <a:pt x="735" y="132"/>
                  </a:lnTo>
                  <a:lnTo>
                    <a:pt x="735" y="135"/>
                  </a:lnTo>
                  <a:lnTo>
                    <a:pt x="733" y="135"/>
                  </a:lnTo>
                  <a:lnTo>
                    <a:pt x="733" y="135"/>
                  </a:lnTo>
                  <a:lnTo>
                    <a:pt x="735" y="141"/>
                  </a:lnTo>
                  <a:lnTo>
                    <a:pt x="738" y="141"/>
                  </a:lnTo>
                  <a:lnTo>
                    <a:pt x="740" y="141"/>
                  </a:lnTo>
                  <a:lnTo>
                    <a:pt x="740" y="139"/>
                  </a:lnTo>
                  <a:lnTo>
                    <a:pt x="740" y="135"/>
                  </a:lnTo>
                  <a:lnTo>
                    <a:pt x="744" y="135"/>
                  </a:lnTo>
                  <a:lnTo>
                    <a:pt x="746" y="139"/>
                  </a:lnTo>
                  <a:lnTo>
                    <a:pt x="746" y="141"/>
                  </a:lnTo>
                  <a:lnTo>
                    <a:pt x="746" y="145"/>
                  </a:lnTo>
                  <a:lnTo>
                    <a:pt x="750" y="145"/>
                  </a:lnTo>
                  <a:lnTo>
                    <a:pt x="752" y="145"/>
                  </a:lnTo>
                  <a:lnTo>
                    <a:pt x="756" y="147"/>
                  </a:lnTo>
                  <a:lnTo>
                    <a:pt x="758" y="153"/>
                  </a:lnTo>
                  <a:lnTo>
                    <a:pt x="752" y="162"/>
                  </a:lnTo>
                  <a:lnTo>
                    <a:pt x="746" y="166"/>
                  </a:lnTo>
                  <a:lnTo>
                    <a:pt x="740" y="172"/>
                  </a:lnTo>
                  <a:lnTo>
                    <a:pt x="735" y="174"/>
                  </a:lnTo>
                  <a:lnTo>
                    <a:pt x="735" y="177"/>
                  </a:lnTo>
                  <a:lnTo>
                    <a:pt x="735" y="179"/>
                  </a:lnTo>
                  <a:lnTo>
                    <a:pt x="737" y="183"/>
                  </a:lnTo>
                  <a:lnTo>
                    <a:pt x="740" y="183"/>
                  </a:lnTo>
                  <a:lnTo>
                    <a:pt x="742" y="183"/>
                  </a:lnTo>
                  <a:lnTo>
                    <a:pt x="742" y="187"/>
                  </a:lnTo>
                  <a:lnTo>
                    <a:pt x="742" y="189"/>
                  </a:lnTo>
                  <a:lnTo>
                    <a:pt x="746" y="193"/>
                  </a:lnTo>
                  <a:lnTo>
                    <a:pt x="752" y="195"/>
                  </a:lnTo>
                  <a:lnTo>
                    <a:pt x="754" y="198"/>
                  </a:lnTo>
                  <a:lnTo>
                    <a:pt x="763" y="195"/>
                  </a:lnTo>
                  <a:lnTo>
                    <a:pt x="769" y="200"/>
                  </a:lnTo>
                  <a:lnTo>
                    <a:pt x="771" y="200"/>
                  </a:lnTo>
                  <a:lnTo>
                    <a:pt x="775" y="200"/>
                  </a:lnTo>
                  <a:lnTo>
                    <a:pt x="775" y="200"/>
                  </a:lnTo>
                  <a:lnTo>
                    <a:pt x="779" y="200"/>
                  </a:lnTo>
                  <a:lnTo>
                    <a:pt x="780" y="200"/>
                  </a:lnTo>
                  <a:lnTo>
                    <a:pt x="784" y="200"/>
                  </a:lnTo>
                  <a:lnTo>
                    <a:pt x="786" y="200"/>
                  </a:lnTo>
                  <a:lnTo>
                    <a:pt x="790" y="200"/>
                  </a:lnTo>
                  <a:lnTo>
                    <a:pt x="792" y="200"/>
                  </a:lnTo>
                  <a:lnTo>
                    <a:pt x="796" y="198"/>
                  </a:lnTo>
                  <a:lnTo>
                    <a:pt x="796" y="195"/>
                  </a:lnTo>
                  <a:lnTo>
                    <a:pt x="792" y="189"/>
                  </a:lnTo>
                  <a:lnTo>
                    <a:pt x="792" y="187"/>
                  </a:lnTo>
                  <a:lnTo>
                    <a:pt x="796" y="183"/>
                  </a:lnTo>
                  <a:lnTo>
                    <a:pt x="801" y="181"/>
                  </a:lnTo>
                  <a:lnTo>
                    <a:pt x="801" y="179"/>
                  </a:lnTo>
                  <a:lnTo>
                    <a:pt x="803" y="179"/>
                  </a:lnTo>
                  <a:lnTo>
                    <a:pt x="807" y="179"/>
                  </a:lnTo>
                  <a:lnTo>
                    <a:pt x="807" y="181"/>
                  </a:lnTo>
                  <a:lnTo>
                    <a:pt x="807" y="183"/>
                  </a:lnTo>
                  <a:lnTo>
                    <a:pt x="809" y="183"/>
                  </a:lnTo>
                  <a:lnTo>
                    <a:pt x="813" y="183"/>
                  </a:lnTo>
                  <a:lnTo>
                    <a:pt x="815" y="183"/>
                  </a:lnTo>
                  <a:lnTo>
                    <a:pt x="819" y="181"/>
                  </a:lnTo>
                  <a:lnTo>
                    <a:pt x="821" y="179"/>
                  </a:lnTo>
                  <a:lnTo>
                    <a:pt x="822" y="181"/>
                  </a:lnTo>
                  <a:lnTo>
                    <a:pt x="824" y="179"/>
                  </a:lnTo>
                  <a:lnTo>
                    <a:pt x="824" y="176"/>
                  </a:lnTo>
                  <a:lnTo>
                    <a:pt x="828" y="176"/>
                  </a:lnTo>
                  <a:lnTo>
                    <a:pt x="830" y="176"/>
                  </a:lnTo>
                  <a:lnTo>
                    <a:pt x="834" y="179"/>
                  </a:lnTo>
                  <a:lnTo>
                    <a:pt x="836" y="179"/>
                  </a:lnTo>
                  <a:lnTo>
                    <a:pt x="842" y="176"/>
                  </a:lnTo>
                  <a:lnTo>
                    <a:pt x="849" y="176"/>
                  </a:lnTo>
                  <a:lnTo>
                    <a:pt x="853" y="179"/>
                  </a:lnTo>
                  <a:lnTo>
                    <a:pt x="859" y="179"/>
                  </a:lnTo>
                  <a:lnTo>
                    <a:pt x="864" y="179"/>
                  </a:lnTo>
                  <a:lnTo>
                    <a:pt x="864" y="181"/>
                  </a:lnTo>
                  <a:lnTo>
                    <a:pt x="864" y="183"/>
                  </a:lnTo>
                  <a:lnTo>
                    <a:pt x="864" y="185"/>
                  </a:lnTo>
                  <a:lnTo>
                    <a:pt x="864" y="189"/>
                  </a:lnTo>
                  <a:lnTo>
                    <a:pt x="864" y="191"/>
                  </a:lnTo>
                  <a:lnTo>
                    <a:pt x="864" y="195"/>
                  </a:lnTo>
                  <a:lnTo>
                    <a:pt x="864" y="200"/>
                  </a:lnTo>
                  <a:lnTo>
                    <a:pt x="866" y="202"/>
                  </a:lnTo>
                  <a:lnTo>
                    <a:pt x="870" y="212"/>
                  </a:lnTo>
                  <a:lnTo>
                    <a:pt x="870" y="216"/>
                  </a:lnTo>
                  <a:lnTo>
                    <a:pt x="870" y="217"/>
                  </a:lnTo>
                  <a:lnTo>
                    <a:pt x="868" y="221"/>
                  </a:lnTo>
                  <a:lnTo>
                    <a:pt x="859" y="231"/>
                  </a:lnTo>
                  <a:lnTo>
                    <a:pt x="855" y="233"/>
                  </a:lnTo>
                  <a:lnTo>
                    <a:pt x="853" y="238"/>
                  </a:lnTo>
                  <a:lnTo>
                    <a:pt x="849" y="248"/>
                  </a:lnTo>
                  <a:lnTo>
                    <a:pt x="847" y="254"/>
                  </a:lnTo>
                  <a:lnTo>
                    <a:pt x="843" y="259"/>
                  </a:lnTo>
                  <a:lnTo>
                    <a:pt x="843" y="263"/>
                  </a:lnTo>
                  <a:lnTo>
                    <a:pt x="843" y="265"/>
                  </a:lnTo>
                  <a:lnTo>
                    <a:pt x="843" y="269"/>
                  </a:lnTo>
                  <a:lnTo>
                    <a:pt x="847" y="271"/>
                  </a:lnTo>
                  <a:lnTo>
                    <a:pt x="849" y="273"/>
                  </a:lnTo>
                  <a:lnTo>
                    <a:pt x="849" y="275"/>
                  </a:lnTo>
                  <a:lnTo>
                    <a:pt x="849" y="279"/>
                  </a:lnTo>
                  <a:lnTo>
                    <a:pt x="859" y="284"/>
                  </a:lnTo>
                  <a:lnTo>
                    <a:pt x="859" y="280"/>
                  </a:lnTo>
                  <a:lnTo>
                    <a:pt x="861" y="280"/>
                  </a:lnTo>
                  <a:lnTo>
                    <a:pt x="861" y="284"/>
                  </a:lnTo>
                  <a:lnTo>
                    <a:pt x="864" y="286"/>
                  </a:lnTo>
                  <a:lnTo>
                    <a:pt x="868" y="292"/>
                  </a:lnTo>
                  <a:lnTo>
                    <a:pt x="868" y="296"/>
                  </a:lnTo>
                  <a:lnTo>
                    <a:pt x="870" y="300"/>
                  </a:lnTo>
                  <a:lnTo>
                    <a:pt x="872" y="301"/>
                  </a:lnTo>
                  <a:lnTo>
                    <a:pt x="876" y="301"/>
                  </a:lnTo>
                  <a:lnTo>
                    <a:pt x="884" y="305"/>
                  </a:lnTo>
                  <a:lnTo>
                    <a:pt x="889" y="307"/>
                  </a:lnTo>
                  <a:lnTo>
                    <a:pt x="893" y="311"/>
                  </a:lnTo>
                  <a:lnTo>
                    <a:pt x="893" y="307"/>
                  </a:lnTo>
                  <a:lnTo>
                    <a:pt x="899" y="303"/>
                  </a:lnTo>
                  <a:lnTo>
                    <a:pt x="905" y="301"/>
                  </a:lnTo>
                  <a:lnTo>
                    <a:pt x="906" y="303"/>
                  </a:lnTo>
                  <a:lnTo>
                    <a:pt x="905" y="307"/>
                  </a:lnTo>
                  <a:lnTo>
                    <a:pt x="905" y="311"/>
                  </a:lnTo>
                  <a:lnTo>
                    <a:pt x="906" y="313"/>
                  </a:lnTo>
                  <a:lnTo>
                    <a:pt x="914" y="313"/>
                  </a:lnTo>
                  <a:lnTo>
                    <a:pt x="920" y="313"/>
                  </a:lnTo>
                  <a:lnTo>
                    <a:pt x="927" y="313"/>
                  </a:lnTo>
                  <a:lnTo>
                    <a:pt x="931" y="313"/>
                  </a:lnTo>
                  <a:lnTo>
                    <a:pt x="933" y="315"/>
                  </a:lnTo>
                  <a:lnTo>
                    <a:pt x="939" y="321"/>
                  </a:lnTo>
                  <a:lnTo>
                    <a:pt x="941" y="321"/>
                  </a:lnTo>
                  <a:lnTo>
                    <a:pt x="945" y="319"/>
                  </a:lnTo>
                  <a:lnTo>
                    <a:pt x="947" y="322"/>
                  </a:lnTo>
                  <a:lnTo>
                    <a:pt x="947" y="326"/>
                  </a:lnTo>
                  <a:lnTo>
                    <a:pt x="950" y="326"/>
                  </a:lnTo>
                  <a:lnTo>
                    <a:pt x="952" y="326"/>
                  </a:lnTo>
                  <a:lnTo>
                    <a:pt x="956" y="328"/>
                  </a:lnTo>
                  <a:lnTo>
                    <a:pt x="952" y="332"/>
                  </a:lnTo>
                  <a:lnTo>
                    <a:pt x="952" y="334"/>
                  </a:lnTo>
                  <a:lnTo>
                    <a:pt x="952" y="340"/>
                  </a:lnTo>
                  <a:lnTo>
                    <a:pt x="950" y="340"/>
                  </a:lnTo>
                  <a:lnTo>
                    <a:pt x="947" y="343"/>
                  </a:lnTo>
                  <a:lnTo>
                    <a:pt x="952" y="355"/>
                  </a:lnTo>
                  <a:lnTo>
                    <a:pt x="952" y="357"/>
                  </a:lnTo>
                  <a:lnTo>
                    <a:pt x="956" y="362"/>
                  </a:lnTo>
                  <a:lnTo>
                    <a:pt x="956" y="364"/>
                  </a:lnTo>
                  <a:lnTo>
                    <a:pt x="956" y="368"/>
                  </a:lnTo>
                  <a:lnTo>
                    <a:pt x="956" y="370"/>
                  </a:lnTo>
                  <a:lnTo>
                    <a:pt x="960" y="370"/>
                  </a:lnTo>
                  <a:lnTo>
                    <a:pt x="966" y="370"/>
                  </a:lnTo>
                  <a:lnTo>
                    <a:pt x="968" y="370"/>
                  </a:lnTo>
                  <a:lnTo>
                    <a:pt x="968" y="374"/>
                  </a:lnTo>
                  <a:lnTo>
                    <a:pt x="968" y="376"/>
                  </a:lnTo>
                  <a:lnTo>
                    <a:pt x="968" y="380"/>
                  </a:lnTo>
                  <a:lnTo>
                    <a:pt x="966" y="387"/>
                  </a:lnTo>
                  <a:lnTo>
                    <a:pt x="966" y="391"/>
                  </a:lnTo>
                  <a:lnTo>
                    <a:pt x="968" y="393"/>
                  </a:lnTo>
                  <a:lnTo>
                    <a:pt x="973" y="393"/>
                  </a:lnTo>
                  <a:lnTo>
                    <a:pt x="985" y="393"/>
                  </a:lnTo>
                  <a:lnTo>
                    <a:pt x="987" y="393"/>
                  </a:lnTo>
                  <a:lnTo>
                    <a:pt x="990" y="393"/>
                  </a:lnTo>
                  <a:lnTo>
                    <a:pt x="992" y="397"/>
                  </a:lnTo>
                  <a:lnTo>
                    <a:pt x="996" y="403"/>
                  </a:lnTo>
                  <a:lnTo>
                    <a:pt x="992" y="404"/>
                  </a:lnTo>
                  <a:lnTo>
                    <a:pt x="996" y="404"/>
                  </a:lnTo>
                  <a:lnTo>
                    <a:pt x="1002" y="404"/>
                  </a:lnTo>
                  <a:lnTo>
                    <a:pt x="1006" y="404"/>
                  </a:lnTo>
                  <a:lnTo>
                    <a:pt x="1008" y="403"/>
                  </a:lnTo>
                  <a:lnTo>
                    <a:pt x="1011" y="399"/>
                  </a:lnTo>
                  <a:lnTo>
                    <a:pt x="1013" y="399"/>
                  </a:lnTo>
                  <a:lnTo>
                    <a:pt x="1019" y="399"/>
                  </a:lnTo>
                  <a:lnTo>
                    <a:pt x="1023" y="399"/>
                  </a:lnTo>
                  <a:lnTo>
                    <a:pt x="1023" y="403"/>
                  </a:lnTo>
                  <a:lnTo>
                    <a:pt x="1019" y="403"/>
                  </a:lnTo>
                  <a:lnTo>
                    <a:pt x="1017" y="403"/>
                  </a:lnTo>
                  <a:lnTo>
                    <a:pt x="1017" y="408"/>
                  </a:lnTo>
                  <a:lnTo>
                    <a:pt x="1023" y="412"/>
                  </a:lnTo>
                  <a:lnTo>
                    <a:pt x="1025" y="418"/>
                  </a:lnTo>
                  <a:lnTo>
                    <a:pt x="1029" y="420"/>
                  </a:lnTo>
                  <a:lnTo>
                    <a:pt x="1031" y="433"/>
                  </a:lnTo>
                  <a:lnTo>
                    <a:pt x="1034" y="435"/>
                  </a:lnTo>
                  <a:lnTo>
                    <a:pt x="1038" y="446"/>
                  </a:lnTo>
                  <a:lnTo>
                    <a:pt x="1042" y="450"/>
                  </a:lnTo>
                  <a:lnTo>
                    <a:pt x="1038" y="452"/>
                  </a:lnTo>
                  <a:lnTo>
                    <a:pt x="1025" y="452"/>
                  </a:lnTo>
                  <a:lnTo>
                    <a:pt x="1023" y="452"/>
                  </a:lnTo>
                  <a:lnTo>
                    <a:pt x="1017" y="452"/>
                  </a:lnTo>
                  <a:lnTo>
                    <a:pt x="1013" y="452"/>
                  </a:lnTo>
                  <a:lnTo>
                    <a:pt x="1013" y="458"/>
                  </a:lnTo>
                  <a:lnTo>
                    <a:pt x="1017" y="456"/>
                  </a:lnTo>
                  <a:lnTo>
                    <a:pt x="1019" y="460"/>
                  </a:lnTo>
                  <a:lnTo>
                    <a:pt x="1019" y="464"/>
                  </a:lnTo>
                  <a:lnTo>
                    <a:pt x="1015" y="466"/>
                  </a:lnTo>
                  <a:lnTo>
                    <a:pt x="1015" y="469"/>
                  </a:lnTo>
                  <a:lnTo>
                    <a:pt x="1021" y="469"/>
                  </a:lnTo>
                  <a:lnTo>
                    <a:pt x="1025" y="471"/>
                  </a:lnTo>
                  <a:lnTo>
                    <a:pt x="1031" y="471"/>
                  </a:lnTo>
                  <a:lnTo>
                    <a:pt x="1036" y="471"/>
                  </a:lnTo>
                  <a:lnTo>
                    <a:pt x="1038" y="471"/>
                  </a:lnTo>
                  <a:lnTo>
                    <a:pt x="1042" y="475"/>
                  </a:lnTo>
                  <a:lnTo>
                    <a:pt x="1042" y="477"/>
                  </a:lnTo>
                  <a:lnTo>
                    <a:pt x="1042" y="481"/>
                  </a:lnTo>
                  <a:lnTo>
                    <a:pt x="1038" y="487"/>
                  </a:lnTo>
                  <a:lnTo>
                    <a:pt x="1038" y="488"/>
                  </a:lnTo>
                  <a:lnTo>
                    <a:pt x="1025" y="487"/>
                  </a:lnTo>
                  <a:lnTo>
                    <a:pt x="1013" y="483"/>
                  </a:lnTo>
                  <a:lnTo>
                    <a:pt x="1000" y="481"/>
                  </a:lnTo>
                  <a:lnTo>
                    <a:pt x="998" y="481"/>
                  </a:lnTo>
                  <a:lnTo>
                    <a:pt x="994" y="481"/>
                  </a:lnTo>
                  <a:lnTo>
                    <a:pt x="992" y="490"/>
                  </a:lnTo>
                  <a:lnTo>
                    <a:pt x="992" y="496"/>
                  </a:lnTo>
                  <a:lnTo>
                    <a:pt x="989" y="502"/>
                  </a:lnTo>
                  <a:lnTo>
                    <a:pt x="989" y="502"/>
                  </a:lnTo>
                  <a:lnTo>
                    <a:pt x="992" y="506"/>
                  </a:lnTo>
                  <a:lnTo>
                    <a:pt x="994" y="506"/>
                  </a:lnTo>
                  <a:lnTo>
                    <a:pt x="998" y="506"/>
                  </a:lnTo>
                  <a:lnTo>
                    <a:pt x="1000" y="506"/>
                  </a:lnTo>
                  <a:lnTo>
                    <a:pt x="1004" y="508"/>
                  </a:lnTo>
                  <a:lnTo>
                    <a:pt x="1006" y="508"/>
                  </a:lnTo>
                  <a:lnTo>
                    <a:pt x="1006" y="511"/>
                  </a:lnTo>
                  <a:lnTo>
                    <a:pt x="1004" y="513"/>
                  </a:lnTo>
                  <a:lnTo>
                    <a:pt x="1000" y="517"/>
                  </a:lnTo>
                  <a:lnTo>
                    <a:pt x="1000" y="519"/>
                  </a:lnTo>
                  <a:lnTo>
                    <a:pt x="1000" y="525"/>
                  </a:lnTo>
                  <a:lnTo>
                    <a:pt x="1004" y="528"/>
                  </a:lnTo>
                  <a:lnTo>
                    <a:pt x="1008" y="528"/>
                  </a:lnTo>
                  <a:lnTo>
                    <a:pt x="1010" y="530"/>
                  </a:lnTo>
                  <a:lnTo>
                    <a:pt x="1008" y="538"/>
                  </a:lnTo>
                  <a:lnTo>
                    <a:pt x="1006" y="540"/>
                  </a:lnTo>
                  <a:lnTo>
                    <a:pt x="1004" y="544"/>
                  </a:lnTo>
                  <a:lnTo>
                    <a:pt x="998" y="546"/>
                  </a:lnTo>
                  <a:lnTo>
                    <a:pt x="992" y="549"/>
                  </a:lnTo>
                  <a:lnTo>
                    <a:pt x="992" y="555"/>
                  </a:lnTo>
                  <a:lnTo>
                    <a:pt x="989" y="559"/>
                  </a:lnTo>
                  <a:lnTo>
                    <a:pt x="987" y="561"/>
                  </a:lnTo>
                  <a:lnTo>
                    <a:pt x="987" y="565"/>
                  </a:lnTo>
                  <a:lnTo>
                    <a:pt x="983" y="569"/>
                  </a:lnTo>
                  <a:lnTo>
                    <a:pt x="971" y="580"/>
                  </a:lnTo>
                  <a:lnTo>
                    <a:pt x="969" y="580"/>
                  </a:lnTo>
                  <a:lnTo>
                    <a:pt x="964" y="582"/>
                  </a:lnTo>
                  <a:lnTo>
                    <a:pt x="960" y="586"/>
                  </a:lnTo>
                  <a:lnTo>
                    <a:pt x="950" y="586"/>
                  </a:lnTo>
                  <a:lnTo>
                    <a:pt x="945" y="586"/>
                  </a:lnTo>
                  <a:lnTo>
                    <a:pt x="943" y="582"/>
                  </a:lnTo>
                  <a:lnTo>
                    <a:pt x="937" y="582"/>
                  </a:lnTo>
                  <a:lnTo>
                    <a:pt x="933" y="582"/>
                  </a:lnTo>
                  <a:lnTo>
                    <a:pt x="931" y="580"/>
                  </a:lnTo>
                  <a:lnTo>
                    <a:pt x="927" y="582"/>
                  </a:lnTo>
                  <a:lnTo>
                    <a:pt x="926" y="586"/>
                  </a:lnTo>
                  <a:lnTo>
                    <a:pt x="922" y="586"/>
                  </a:lnTo>
                  <a:lnTo>
                    <a:pt x="920" y="582"/>
                  </a:lnTo>
                  <a:lnTo>
                    <a:pt x="920" y="580"/>
                  </a:lnTo>
                  <a:lnTo>
                    <a:pt x="920" y="576"/>
                  </a:lnTo>
                  <a:lnTo>
                    <a:pt x="920" y="574"/>
                  </a:lnTo>
                  <a:lnTo>
                    <a:pt x="916" y="574"/>
                  </a:lnTo>
                  <a:lnTo>
                    <a:pt x="914" y="570"/>
                  </a:lnTo>
                  <a:lnTo>
                    <a:pt x="910" y="570"/>
                  </a:lnTo>
                  <a:lnTo>
                    <a:pt x="905" y="569"/>
                  </a:lnTo>
                  <a:lnTo>
                    <a:pt x="903" y="570"/>
                  </a:lnTo>
                  <a:lnTo>
                    <a:pt x="893" y="586"/>
                  </a:lnTo>
                  <a:lnTo>
                    <a:pt x="893" y="591"/>
                  </a:lnTo>
                  <a:lnTo>
                    <a:pt x="889" y="595"/>
                  </a:lnTo>
                  <a:lnTo>
                    <a:pt x="889" y="599"/>
                  </a:lnTo>
                  <a:lnTo>
                    <a:pt x="889" y="605"/>
                  </a:lnTo>
                  <a:lnTo>
                    <a:pt x="889" y="612"/>
                  </a:lnTo>
                  <a:lnTo>
                    <a:pt x="893" y="618"/>
                  </a:lnTo>
                  <a:lnTo>
                    <a:pt x="895" y="628"/>
                  </a:lnTo>
                  <a:lnTo>
                    <a:pt x="899" y="630"/>
                  </a:lnTo>
                  <a:lnTo>
                    <a:pt x="899" y="637"/>
                  </a:lnTo>
                  <a:lnTo>
                    <a:pt x="901" y="639"/>
                  </a:lnTo>
                  <a:lnTo>
                    <a:pt x="901" y="643"/>
                  </a:lnTo>
                  <a:lnTo>
                    <a:pt x="905" y="643"/>
                  </a:lnTo>
                  <a:lnTo>
                    <a:pt x="905" y="647"/>
                  </a:lnTo>
                  <a:lnTo>
                    <a:pt x="905" y="649"/>
                  </a:lnTo>
                  <a:lnTo>
                    <a:pt x="906" y="653"/>
                  </a:lnTo>
                  <a:lnTo>
                    <a:pt x="905" y="653"/>
                  </a:lnTo>
                  <a:lnTo>
                    <a:pt x="901" y="653"/>
                  </a:lnTo>
                  <a:lnTo>
                    <a:pt x="899" y="653"/>
                  </a:lnTo>
                  <a:lnTo>
                    <a:pt x="895" y="653"/>
                  </a:lnTo>
                  <a:lnTo>
                    <a:pt x="893" y="649"/>
                  </a:lnTo>
                  <a:lnTo>
                    <a:pt x="893" y="647"/>
                  </a:lnTo>
                  <a:lnTo>
                    <a:pt x="889" y="643"/>
                  </a:lnTo>
                  <a:lnTo>
                    <a:pt x="887" y="643"/>
                  </a:lnTo>
                  <a:lnTo>
                    <a:pt x="884" y="643"/>
                  </a:lnTo>
                  <a:lnTo>
                    <a:pt x="882" y="641"/>
                  </a:lnTo>
                  <a:lnTo>
                    <a:pt x="878" y="641"/>
                  </a:lnTo>
                  <a:lnTo>
                    <a:pt x="876" y="641"/>
                  </a:lnTo>
                  <a:lnTo>
                    <a:pt x="876" y="643"/>
                  </a:lnTo>
                  <a:lnTo>
                    <a:pt x="872" y="647"/>
                  </a:lnTo>
                  <a:lnTo>
                    <a:pt x="872" y="649"/>
                  </a:lnTo>
                  <a:lnTo>
                    <a:pt x="870" y="653"/>
                  </a:lnTo>
                  <a:lnTo>
                    <a:pt x="866" y="653"/>
                  </a:lnTo>
                  <a:lnTo>
                    <a:pt x="861" y="653"/>
                  </a:lnTo>
                  <a:lnTo>
                    <a:pt x="857" y="653"/>
                  </a:lnTo>
                  <a:lnTo>
                    <a:pt x="855" y="649"/>
                  </a:lnTo>
                  <a:lnTo>
                    <a:pt x="855" y="647"/>
                  </a:lnTo>
                  <a:lnTo>
                    <a:pt x="857" y="647"/>
                  </a:lnTo>
                  <a:lnTo>
                    <a:pt x="863" y="647"/>
                  </a:lnTo>
                  <a:lnTo>
                    <a:pt x="866" y="643"/>
                  </a:lnTo>
                  <a:lnTo>
                    <a:pt x="863" y="641"/>
                  </a:lnTo>
                  <a:lnTo>
                    <a:pt x="861" y="641"/>
                  </a:lnTo>
                  <a:lnTo>
                    <a:pt x="855" y="641"/>
                  </a:lnTo>
                  <a:lnTo>
                    <a:pt x="851" y="639"/>
                  </a:lnTo>
                  <a:lnTo>
                    <a:pt x="845" y="639"/>
                  </a:lnTo>
                  <a:lnTo>
                    <a:pt x="843" y="639"/>
                  </a:lnTo>
                  <a:lnTo>
                    <a:pt x="840" y="641"/>
                  </a:lnTo>
                  <a:lnTo>
                    <a:pt x="840" y="643"/>
                  </a:lnTo>
                  <a:lnTo>
                    <a:pt x="838" y="647"/>
                  </a:lnTo>
                  <a:lnTo>
                    <a:pt x="834" y="647"/>
                  </a:lnTo>
                  <a:lnTo>
                    <a:pt x="834" y="643"/>
                  </a:lnTo>
                  <a:lnTo>
                    <a:pt x="832" y="643"/>
                  </a:lnTo>
                  <a:lnTo>
                    <a:pt x="828" y="643"/>
                  </a:lnTo>
                  <a:lnTo>
                    <a:pt x="826" y="647"/>
                  </a:lnTo>
                  <a:lnTo>
                    <a:pt x="822" y="649"/>
                  </a:lnTo>
                  <a:lnTo>
                    <a:pt x="822" y="649"/>
                  </a:lnTo>
                  <a:lnTo>
                    <a:pt x="822" y="653"/>
                  </a:lnTo>
                  <a:lnTo>
                    <a:pt x="822" y="658"/>
                  </a:lnTo>
                  <a:lnTo>
                    <a:pt x="822" y="660"/>
                  </a:lnTo>
                  <a:lnTo>
                    <a:pt x="819" y="664"/>
                  </a:lnTo>
                  <a:lnTo>
                    <a:pt x="817" y="666"/>
                  </a:lnTo>
                  <a:lnTo>
                    <a:pt x="811" y="670"/>
                  </a:lnTo>
                  <a:lnTo>
                    <a:pt x="805" y="670"/>
                  </a:lnTo>
                  <a:lnTo>
                    <a:pt x="800" y="674"/>
                  </a:lnTo>
                  <a:lnTo>
                    <a:pt x="796" y="674"/>
                  </a:lnTo>
                  <a:lnTo>
                    <a:pt x="788" y="674"/>
                  </a:lnTo>
                  <a:lnTo>
                    <a:pt x="784" y="675"/>
                  </a:lnTo>
                  <a:lnTo>
                    <a:pt x="779" y="674"/>
                  </a:lnTo>
                  <a:lnTo>
                    <a:pt x="777" y="675"/>
                  </a:lnTo>
                  <a:lnTo>
                    <a:pt x="773" y="679"/>
                  </a:lnTo>
                  <a:lnTo>
                    <a:pt x="771" y="685"/>
                  </a:lnTo>
                  <a:lnTo>
                    <a:pt x="771" y="689"/>
                  </a:lnTo>
                  <a:lnTo>
                    <a:pt x="769" y="691"/>
                  </a:lnTo>
                  <a:lnTo>
                    <a:pt x="769" y="694"/>
                  </a:lnTo>
                  <a:lnTo>
                    <a:pt x="765" y="702"/>
                  </a:lnTo>
                  <a:lnTo>
                    <a:pt x="763" y="702"/>
                  </a:lnTo>
                  <a:lnTo>
                    <a:pt x="759" y="702"/>
                  </a:lnTo>
                  <a:lnTo>
                    <a:pt x="758" y="702"/>
                  </a:lnTo>
                  <a:lnTo>
                    <a:pt x="754" y="702"/>
                  </a:lnTo>
                  <a:lnTo>
                    <a:pt x="752" y="700"/>
                  </a:lnTo>
                  <a:lnTo>
                    <a:pt x="746" y="696"/>
                  </a:lnTo>
                  <a:lnTo>
                    <a:pt x="746" y="694"/>
                  </a:lnTo>
                  <a:lnTo>
                    <a:pt x="742" y="696"/>
                  </a:lnTo>
                  <a:lnTo>
                    <a:pt x="742" y="700"/>
                  </a:lnTo>
                  <a:lnTo>
                    <a:pt x="740" y="700"/>
                  </a:lnTo>
                  <a:lnTo>
                    <a:pt x="737" y="700"/>
                  </a:lnTo>
                  <a:lnTo>
                    <a:pt x="737" y="696"/>
                  </a:lnTo>
                  <a:lnTo>
                    <a:pt x="735" y="696"/>
                  </a:lnTo>
                  <a:lnTo>
                    <a:pt x="735" y="700"/>
                  </a:lnTo>
                  <a:lnTo>
                    <a:pt x="731" y="700"/>
                  </a:lnTo>
                  <a:lnTo>
                    <a:pt x="729" y="696"/>
                  </a:lnTo>
                  <a:lnTo>
                    <a:pt x="721" y="691"/>
                  </a:lnTo>
                  <a:lnTo>
                    <a:pt x="716" y="685"/>
                  </a:lnTo>
                  <a:lnTo>
                    <a:pt x="714" y="685"/>
                  </a:lnTo>
                  <a:lnTo>
                    <a:pt x="714" y="689"/>
                  </a:lnTo>
                  <a:lnTo>
                    <a:pt x="716" y="691"/>
                  </a:lnTo>
                  <a:lnTo>
                    <a:pt x="716" y="694"/>
                  </a:lnTo>
                  <a:lnTo>
                    <a:pt x="716" y="700"/>
                  </a:lnTo>
                  <a:lnTo>
                    <a:pt x="719" y="702"/>
                  </a:lnTo>
                  <a:lnTo>
                    <a:pt x="719" y="706"/>
                  </a:lnTo>
                  <a:lnTo>
                    <a:pt x="716" y="706"/>
                  </a:lnTo>
                  <a:lnTo>
                    <a:pt x="714" y="708"/>
                  </a:lnTo>
                  <a:lnTo>
                    <a:pt x="714" y="712"/>
                  </a:lnTo>
                  <a:lnTo>
                    <a:pt x="714" y="714"/>
                  </a:lnTo>
                  <a:lnTo>
                    <a:pt x="708" y="714"/>
                  </a:lnTo>
                  <a:lnTo>
                    <a:pt x="704" y="717"/>
                  </a:lnTo>
                  <a:lnTo>
                    <a:pt x="704" y="719"/>
                  </a:lnTo>
                  <a:lnTo>
                    <a:pt x="702" y="723"/>
                  </a:lnTo>
                  <a:lnTo>
                    <a:pt x="702" y="725"/>
                  </a:lnTo>
                  <a:lnTo>
                    <a:pt x="696" y="729"/>
                  </a:lnTo>
                  <a:lnTo>
                    <a:pt x="693" y="729"/>
                  </a:lnTo>
                  <a:lnTo>
                    <a:pt x="693" y="731"/>
                  </a:lnTo>
                  <a:lnTo>
                    <a:pt x="695" y="733"/>
                  </a:lnTo>
                  <a:lnTo>
                    <a:pt x="695" y="736"/>
                  </a:lnTo>
                  <a:lnTo>
                    <a:pt x="698" y="736"/>
                  </a:lnTo>
                  <a:lnTo>
                    <a:pt x="698" y="738"/>
                  </a:lnTo>
                  <a:lnTo>
                    <a:pt x="698" y="742"/>
                  </a:lnTo>
                  <a:lnTo>
                    <a:pt x="698" y="744"/>
                  </a:lnTo>
                  <a:lnTo>
                    <a:pt x="693" y="750"/>
                  </a:lnTo>
                  <a:lnTo>
                    <a:pt x="693" y="754"/>
                  </a:lnTo>
                  <a:lnTo>
                    <a:pt x="687" y="765"/>
                  </a:lnTo>
                  <a:lnTo>
                    <a:pt x="683" y="773"/>
                  </a:lnTo>
                  <a:lnTo>
                    <a:pt x="683" y="777"/>
                  </a:lnTo>
                  <a:lnTo>
                    <a:pt x="683" y="780"/>
                  </a:lnTo>
                  <a:lnTo>
                    <a:pt x="687" y="786"/>
                  </a:lnTo>
                  <a:lnTo>
                    <a:pt x="689" y="792"/>
                  </a:lnTo>
                  <a:lnTo>
                    <a:pt x="693" y="796"/>
                  </a:lnTo>
                  <a:lnTo>
                    <a:pt x="698" y="801"/>
                  </a:lnTo>
                  <a:lnTo>
                    <a:pt x="698" y="803"/>
                  </a:lnTo>
                  <a:lnTo>
                    <a:pt x="696" y="807"/>
                  </a:lnTo>
                  <a:lnTo>
                    <a:pt x="696" y="809"/>
                  </a:lnTo>
                  <a:lnTo>
                    <a:pt x="695" y="809"/>
                  </a:lnTo>
                  <a:lnTo>
                    <a:pt x="691" y="809"/>
                  </a:lnTo>
                  <a:lnTo>
                    <a:pt x="691" y="813"/>
                  </a:lnTo>
                  <a:lnTo>
                    <a:pt x="691" y="815"/>
                  </a:lnTo>
                  <a:lnTo>
                    <a:pt x="695" y="819"/>
                  </a:lnTo>
                  <a:lnTo>
                    <a:pt x="689" y="819"/>
                  </a:lnTo>
                  <a:lnTo>
                    <a:pt x="683" y="819"/>
                  </a:lnTo>
                  <a:lnTo>
                    <a:pt x="683" y="822"/>
                  </a:lnTo>
                  <a:lnTo>
                    <a:pt x="683" y="824"/>
                  </a:lnTo>
                  <a:lnTo>
                    <a:pt x="685" y="828"/>
                  </a:lnTo>
                  <a:lnTo>
                    <a:pt x="695" y="832"/>
                  </a:lnTo>
                  <a:lnTo>
                    <a:pt x="695" y="834"/>
                  </a:lnTo>
                  <a:lnTo>
                    <a:pt x="695" y="838"/>
                  </a:lnTo>
                  <a:lnTo>
                    <a:pt x="695" y="840"/>
                  </a:lnTo>
                  <a:lnTo>
                    <a:pt x="691" y="843"/>
                  </a:lnTo>
                  <a:lnTo>
                    <a:pt x="689" y="843"/>
                  </a:lnTo>
                  <a:lnTo>
                    <a:pt x="685" y="845"/>
                  </a:lnTo>
                  <a:lnTo>
                    <a:pt x="681" y="855"/>
                  </a:lnTo>
                  <a:lnTo>
                    <a:pt x="679" y="857"/>
                  </a:lnTo>
                  <a:lnTo>
                    <a:pt x="674" y="857"/>
                  </a:lnTo>
                  <a:lnTo>
                    <a:pt x="670" y="855"/>
                  </a:lnTo>
                  <a:lnTo>
                    <a:pt x="664" y="851"/>
                  </a:lnTo>
                  <a:lnTo>
                    <a:pt x="662" y="849"/>
                  </a:lnTo>
                  <a:lnTo>
                    <a:pt x="662" y="845"/>
                  </a:lnTo>
                  <a:lnTo>
                    <a:pt x="658" y="841"/>
                  </a:lnTo>
                  <a:lnTo>
                    <a:pt x="656" y="841"/>
                  </a:lnTo>
                  <a:lnTo>
                    <a:pt x="653" y="841"/>
                  </a:lnTo>
                  <a:lnTo>
                    <a:pt x="647" y="840"/>
                  </a:lnTo>
                  <a:lnTo>
                    <a:pt x="645" y="840"/>
                  </a:lnTo>
                  <a:lnTo>
                    <a:pt x="641" y="840"/>
                  </a:lnTo>
                  <a:lnTo>
                    <a:pt x="637" y="836"/>
                  </a:lnTo>
                  <a:lnTo>
                    <a:pt x="637" y="834"/>
                  </a:lnTo>
                  <a:lnTo>
                    <a:pt x="635" y="830"/>
                  </a:lnTo>
                  <a:lnTo>
                    <a:pt x="632" y="824"/>
                  </a:lnTo>
                  <a:lnTo>
                    <a:pt x="632" y="820"/>
                  </a:lnTo>
                  <a:lnTo>
                    <a:pt x="630" y="819"/>
                  </a:lnTo>
                  <a:lnTo>
                    <a:pt x="626" y="819"/>
                  </a:lnTo>
                  <a:lnTo>
                    <a:pt x="620" y="819"/>
                  </a:lnTo>
                  <a:lnTo>
                    <a:pt x="614" y="815"/>
                  </a:lnTo>
                  <a:lnTo>
                    <a:pt x="609" y="811"/>
                  </a:lnTo>
                  <a:lnTo>
                    <a:pt x="603" y="805"/>
                  </a:lnTo>
                  <a:lnTo>
                    <a:pt x="601" y="803"/>
                  </a:lnTo>
                  <a:lnTo>
                    <a:pt x="597" y="799"/>
                  </a:lnTo>
                  <a:lnTo>
                    <a:pt x="595" y="799"/>
                  </a:lnTo>
                  <a:lnTo>
                    <a:pt x="584" y="798"/>
                  </a:lnTo>
                  <a:lnTo>
                    <a:pt x="578" y="798"/>
                  </a:lnTo>
                  <a:lnTo>
                    <a:pt x="570" y="792"/>
                  </a:lnTo>
                  <a:lnTo>
                    <a:pt x="559" y="782"/>
                  </a:lnTo>
                  <a:lnTo>
                    <a:pt x="553" y="777"/>
                  </a:lnTo>
                  <a:lnTo>
                    <a:pt x="549" y="777"/>
                  </a:lnTo>
                  <a:lnTo>
                    <a:pt x="546" y="775"/>
                  </a:lnTo>
                  <a:lnTo>
                    <a:pt x="540" y="773"/>
                  </a:lnTo>
                  <a:lnTo>
                    <a:pt x="534" y="769"/>
                  </a:lnTo>
                  <a:lnTo>
                    <a:pt x="532" y="769"/>
                  </a:lnTo>
                  <a:lnTo>
                    <a:pt x="527" y="765"/>
                  </a:lnTo>
                  <a:lnTo>
                    <a:pt x="523" y="765"/>
                  </a:lnTo>
                  <a:lnTo>
                    <a:pt x="517" y="765"/>
                  </a:lnTo>
                  <a:lnTo>
                    <a:pt x="515" y="765"/>
                  </a:lnTo>
                  <a:lnTo>
                    <a:pt x="509" y="765"/>
                  </a:lnTo>
                  <a:lnTo>
                    <a:pt x="506" y="765"/>
                  </a:lnTo>
                  <a:lnTo>
                    <a:pt x="496" y="759"/>
                  </a:lnTo>
                  <a:lnTo>
                    <a:pt x="490" y="754"/>
                  </a:lnTo>
                  <a:lnTo>
                    <a:pt x="485" y="752"/>
                  </a:lnTo>
                  <a:lnTo>
                    <a:pt x="481" y="750"/>
                  </a:lnTo>
                  <a:lnTo>
                    <a:pt x="479" y="754"/>
                  </a:lnTo>
                  <a:lnTo>
                    <a:pt x="473" y="761"/>
                  </a:lnTo>
                  <a:lnTo>
                    <a:pt x="469" y="765"/>
                  </a:lnTo>
                  <a:lnTo>
                    <a:pt x="467" y="771"/>
                  </a:lnTo>
                  <a:lnTo>
                    <a:pt x="467" y="775"/>
                  </a:lnTo>
                  <a:lnTo>
                    <a:pt x="467" y="777"/>
                  </a:lnTo>
                  <a:lnTo>
                    <a:pt x="464" y="777"/>
                  </a:lnTo>
                  <a:lnTo>
                    <a:pt x="458" y="778"/>
                  </a:lnTo>
                  <a:lnTo>
                    <a:pt x="456" y="777"/>
                  </a:lnTo>
                  <a:lnTo>
                    <a:pt x="454" y="777"/>
                  </a:lnTo>
                  <a:lnTo>
                    <a:pt x="452" y="777"/>
                  </a:lnTo>
                  <a:lnTo>
                    <a:pt x="452" y="777"/>
                  </a:lnTo>
                  <a:lnTo>
                    <a:pt x="448" y="773"/>
                  </a:lnTo>
                  <a:lnTo>
                    <a:pt x="446" y="771"/>
                  </a:lnTo>
                  <a:lnTo>
                    <a:pt x="443" y="771"/>
                  </a:lnTo>
                  <a:lnTo>
                    <a:pt x="437" y="771"/>
                  </a:lnTo>
                  <a:lnTo>
                    <a:pt x="433" y="773"/>
                  </a:lnTo>
                  <a:lnTo>
                    <a:pt x="431" y="777"/>
                  </a:lnTo>
                  <a:lnTo>
                    <a:pt x="427" y="777"/>
                  </a:lnTo>
                  <a:lnTo>
                    <a:pt x="425" y="773"/>
                  </a:lnTo>
                  <a:lnTo>
                    <a:pt x="422" y="765"/>
                  </a:lnTo>
                  <a:lnTo>
                    <a:pt x="420" y="761"/>
                  </a:lnTo>
                  <a:lnTo>
                    <a:pt x="416" y="757"/>
                  </a:lnTo>
                  <a:lnTo>
                    <a:pt x="414" y="756"/>
                  </a:lnTo>
                  <a:lnTo>
                    <a:pt x="410" y="756"/>
                  </a:lnTo>
                  <a:lnTo>
                    <a:pt x="408" y="756"/>
                  </a:lnTo>
                  <a:lnTo>
                    <a:pt x="406" y="756"/>
                  </a:lnTo>
                  <a:lnTo>
                    <a:pt x="406" y="757"/>
                  </a:lnTo>
                  <a:lnTo>
                    <a:pt x="404" y="757"/>
                  </a:lnTo>
                  <a:lnTo>
                    <a:pt x="404" y="761"/>
                  </a:lnTo>
                  <a:lnTo>
                    <a:pt x="406" y="767"/>
                  </a:lnTo>
                  <a:lnTo>
                    <a:pt x="406" y="769"/>
                  </a:lnTo>
                  <a:lnTo>
                    <a:pt x="404" y="769"/>
                  </a:lnTo>
                  <a:lnTo>
                    <a:pt x="395" y="763"/>
                  </a:lnTo>
                  <a:lnTo>
                    <a:pt x="389" y="763"/>
                  </a:lnTo>
                  <a:lnTo>
                    <a:pt x="378" y="757"/>
                  </a:lnTo>
                  <a:lnTo>
                    <a:pt x="378" y="756"/>
                  </a:lnTo>
                  <a:lnTo>
                    <a:pt x="378" y="752"/>
                  </a:lnTo>
                  <a:lnTo>
                    <a:pt x="376" y="746"/>
                  </a:lnTo>
                  <a:lnTo>
                    <a:pt x="372" y="740"/>
                  </a:lnTo>
                  <a:lnTo>
                    <a:pt x="372" y="736"/>
                  </a:lnTo>
                  <a:lnTo>
                    <a:pt x="372" y="735"/>
                  </a:lnTo>
                  <a:lnTo>
                    <a:pt x="372" y="731"/>
                  </a:lnTo>
                  <a:lnTo>
                    <a:pt x="376" y="727"/>
                  </a:lnTo>
                  <a:lnTo>
                    <a:pt x="381" y="725"/>
                  </a:lnTo>
                  <a:lnTo>
                    <a:pt x="381" y="721"/>
                  </a:lnTo>
                  <a:lnTo>
                    <a:pt x="381" y="719"/>
                  </a:lnTo>
                  <a:lnTo>
                    <a:pt x="381" y="715"/>
                  </a:lnTo>
                  <a:lnTo>
                    <a:pt x="376" y="714"/>
                  </a:lnTo>
                  <a:lnTo>
                    <a:pt x="376" y="710"/>
                  </a:lnTo>
                  <a:lnTo>
                    <a:pt x="372" y="704"/>
                  </a:lnTo>
                  <a:lnTo>
                    <a:pt x="366" y="698"/>
                  </a:lnTo>
                  <a:lnTo>
                    <a:pt x="364" y="696"/>
                  </a:lnTo>
                  <a:lnTo>
                    <a:pt x="364" y="693"/>
                  </a:lnTo>
                  <a:lnTo>
                    <a:pt x="364" y="689"/>
                  </a:lnTo>
                  <a:lnTo>
                    <a:pt x="372" y="687"/>
                  </a:lnTo>
                  <a:lnTo>
                    <a:pt x="372" y="685"/>
                  </a:lnTo>
                  <a:lnTo>
                    <a:pt x="372" y="683"/>
                  </a:lnTo>
                  <a:lnTo>
                    <a:pt x="370" y="679"/>
                  </a:lnTo>
                  <a:lnTo>
                    <a:pt x="364" y="674"/>
                  </a:lnTo>
                  <a:lnTo>
                    <a:pt x="364" y="672"/>
                  </a:lnTo>
                  <a:lnTo>
                    <a:pt x="360" y="662"/>
                  </a:lnTo>
                  <a:lnTo>
                    <a:pt x="357" y="660"/>
                  </a:lnTo>
                  <a:lnTo>
                    <a:pt x="355" y="660"/>
                  </a:lnTo>
                  <a:lnTo>
                    <a:pt x="351" y="660"/>
                  </a:lnTo>
                  <a:lnTo>
                    <a:pt x="349" y="660"/>
                  </a:lnTo>
                  <a:lnTo>
                    <a:pt x="345" y="666"/>
                  </a:lnTo>
                  <a:lnTo>
                    <a:pt x="345" y="668"/>
                  </a:lnTo>
                  <a:lnTo>
                    <a:pt x="349" y="674"/>
                  </a:lnTo>
                  <a:lnTo>
                    <a:pt x="349" y="677"/>
                  </a:lnTo>
                  <a:lnTo>
                    <a:pt x="351" y="683"/>
                  </a:lnTo>
                  <a:lnTo>
                    <a:pt x="351" y="693"/>
                  </a:lnTo>
                  <a:lnTo>
                    <a:pt x="351" y="694"/>
                  </a:lnTo>
                  <a:lnTo>
                    <a:pt x="351" y="698"/>
                  </a:lnTo>
                  <a:lnTo>
                    <a:pt x="349" y="700"/>
                  </a:lnTo>
                  <a:lnTo>
                    <a:pt x="349" y="698"/>
                  </a:lnTo>
                  <a:lnTo>
                    <a:pt x="339" y="694"/>
                  </a:lnTo>
                  <a:lnTo>
                    <a:pt x="336" y="694"/>
                  </a:lnTo>
                  <a:lnTo>
                    <a:pt x="330" y="694"/>
                  </a:lnTo>
                  <a:lnTo>
                    <a:pt x="330" y="693"/>
                  </a:lnTo>
                  <a:lnTo>
                    <a:pt x="328" y="689"/>
                  </a:lnTo>
                  <a:lnTo>
                    <a:pt x="328" y="687"/>
                  </a:lnTo>
                  <a:lnTo>
                    <a:pt x="328" y="685"/>
                  </a:lnTo>
                  <a:lnTo>
                    <a:pt x="328" y="677"/>
                  </a:lnTo>
                  <a:lnTo>
                    <a:pt x="328" y="670"/>
                  </a:lnTo>
                  <a:lnTo>
                    <a:pt x="326" y="664"/>
                  </a:lnTo>
                  <a:lnTo>
                    <a:pt x="322" y="658"/>
                  </a:lnTo>
                  <a:lnTo>
                    <a:pt x="320" y="656"/>
                  </a:lnTo>
                  <a:lnTo>
                    <a:pt x="320" y="653"/>
                  </a:lnTo>
                  <a:lnTo>
                    <a:pt x="316" y="651"/>
                  </a:lnTo>
                  <a:lnTo>
                    <a:pt x="316" y="651"/>
                  </a:lnTo>
                  <a:lnTo>
                    <a:pt x="311" y="647"/>
                  </a:lnTo>
                  <a:lnTo>
                    <a:pt x="297" y="647"/>
                  </a:lnTo>
                  <a:lnTo>
                    <a:pt x="292" y="647"/>
                  </a:lnTo>
                  <a:lnTo>
                    <a:pt x="286" y="641"/>
                  </a:lnTo>
                  <a:lnTo>
                    <a:pt x="284" y="641"/>
                  </a:lnTo>
                  <a:lnTo>
                    <a:pt x="280" y="641"/>
                  </a:lnTo>
                  <a:lnTo>
                    <a:pt x="274" y="639"/>
                  </a:lnTo>
                  <a:lnTo>
                    <a:pt x="273" y="639"/>
                  </a:lnTo>
                  <a:lnTo>
                    <a:pt x="273" y="637"/>
                  </a:lnTo>
                  <a:lnTo>
                    <a:pt x="273" y="633"/>
                  </a:lnTo>
                  <a:lnTo>
                    <a:pt x="273" y="628"/>
                  </a:lnTo>
                  <a:lnTo>
                    <a:pt x="273" y="626"/>
                  </a:lnTo>
                  <a:lnTo>
                    <a:pt x="271" y="626"/>
                  </a:lnTo>
                  <a:lnTo>
                    <a:pt x="269" y="626"/>
                  </a:lnTo>
                  <a:lnTo>
                    <a:pt x="265" y="626"/>
                  </a:lnTo>
                  <a:lnTo>
                    <a:pt x="259" y="628"/>
                  </a:lnTo>
                  <a:lnTo>
                    <a:pt x="253" y="628"/>
                  </a:lnTo>
                  <a:lnTo>
                    <a:pt x="248" y="628"/>
                  </a:lnTo>
                  <a:lnTo>
                    <a:pt x="242" y="624"/>
                  </a:lnTo>
                  <a:lnTo>
                    <a:pt x="231" y="622"/>
                  </a:lnTo>
                  <a:lnTo>
                    <a:pt x="227" y="622"/>
                  </a:lnTo>
                  <a:lnTo>
                    <a:pt x="221" y="622"/>
                  </a:lnTo>
                  <a:lnTo>
                    <a:pt x="217" y="622"/>
                  </a:lnTo>
                  <a:lnTo>
                    <a:pt x="211" y="624"/>
                  </a:lnTo>
                  <a:lnTo>
                    <a:pt x="210" y="630"/>
                  </a:lnTo>
                  <a:lnTo>
                    <a:pt x="206" y="630"/>
                  </a:lnTo>
                  <a:lnTo>
                    <a:pt x="204" y="626"/>
                  </a:lnTo>
                  <a:lnTo>
                    <a:pt x="204" y="624"/>
                  </a:lnTo>
                  <a:lnTo>
                    <a:pt x="200" y="620"/>
                  </a:lnTo>
                  <a:lnTo>
                    <a:pt x="198" y="618"/>
                  </a:lnTo>
                  <a:lnTo>
                    <a:pt x="192" y="614"/>
                  </a:lnTo>
                  <a:lnTo>
                    <a:pt x="185" y="614"/>
                  </a:lnTo>
                  <a:lnTo>
                    <a:pt x="185" y="618"/>
                  </a:lnTo>
                  <a:lnTo>
                    <a:pt x="179" y="618"/>
                  </a:lnTo>
                  <a:lnTo>
                    <a:pt x="179" y="618"/>
                  </a:lnTo>
                  <a:lnTo>
                    <a:pt x="175" y="618"/>
                  </a:lnTo>
                  <a:lnTo>
                    <a:pt x="173" y="620"/>
                  </a:lnTo>
                  <a:lnTo>
                    <a:pt x="169" y="618"/>
                  </a:lnTo>
                  <a:lnTo>
                    <a:pt x="168" y="618"/>
                  </a:lnTo>
                  <a:lnTo>
                    <a:pt x="168" y="614"/>
                  </a:lnTo>
                  <a:lnTo>
                    <a:pt x="164" y="614"/>
                  </a:lnTo>
                  <a:lnTo>
                    <a:pt x="162" y="611"/>
                  </a:lnTo>
                  <a:lnTo>
                    <a:pt x="156" y="611"/>
                  </a:lnTo>
                  <a:lnTo>
                    <a:pt x="152" y="605"/>
                  </a:lnTo>
                  <a:lnTo>
                    <a:pt x="145" y="603"/>
                  </a:lnTo>
                  <a:lnTo>
                    <a:pt x="139" y="597"/>
                  </a:lnTo>
                  <a:lnTo>
                    <a:pt x="129" y="591"/>
                  </a:lnTo>
                  <a:lnTo>
                    <a:pt x="116" y="584"/>
                  </a:lnTo>
                  <a:lnTo>
                    <a:pt x="114" y="580"/>
                  </a:lnTo>
                  <a:lnTo>
                    <a:pt x="118" y="578"/>
                  </a:lnTo>
                  <a:lnTo>
                    <a:pt x="114" y="574"/>
                  </a:lnTo>
                  <a:lnTo>
                    <a:pt x="110" y="574"/>
                  </a:lnTo>
                  <a:lnTo>
                    <a:pt x="112" y="572"/>
                  </a:lnTo>
                  <a:lnTo>
                    <a:pt x="114" y="572"/>
                  </a:lnTo>
                  <a:lnTo>
                    <a:pt x="114" y="569"/>
                  </a:lnTo>
                  <a:lnTo>
                    <a:pt x="118" y="563"/>
                  </a:lnTo>
                  <a:lnTo>
                    <a:pt x="118" y="557"/>
                  </a:lnTo>
                  <a:lnTo>
                    <a:pt x="120" y="555"/>
                  </a:lnTo>
                  <a:lnTo>
                    <a:pt x="120" y="549"/>
                  </a:lnTo>
                  <a:lnTo>
                    <a:pt x="124" y="548"/>
                  </a:lnTo>
                  <a:lnTo>
                    <a:pt x="126" y="548"/>
                  </a:lnTo>
                  <a:lnTo>
                    <a:pt x="129" y="549"/>
                  </a:lnTo>
                  <a:lnTo>
                    <a:pt x="131" y="555"/>
                  </a:lnTo>
                  <a:lnTo>
                    <a:pt x="133" y="555"/>
                  </a:lnTo>
                  <a:lnTo>
                    <a:pt x="141" y="557"/>
                  </a:lnTo>
                  <a:lnTo>
                    <a:pt x="145" y="557"/>
                  </a:lnTo>
                  <a:lnTo>
                    <a:pt x="150" y="559"/>
                  </a:lnTo>
                  <a:lnTo>
                    <a:pt x="156" y="561"/>
                  </a:lnTo>
                  <a:lnTo>
                    <a:pt x="160" y="565"/>
                  </a:lnTo>
                  <a:lnTo>
                    <a:pt x="166" y="567"/>
                  </a:lnTo>
                  <a:lnTo>
                    <a:pt x="173" y="570"/>
                  </a:lnTo>
                  <a:lnTo>
                    <a:pt x="179" y="570"/>
                  </a:lnTo>
                  <a:lnTo>
                    <a:pt x="192" y="570"/>
                  </a:lnTo>
                  <a:lnTo>
                    <a:pt x="198" y="570"/>
                  </a:lnTo>
                  <a:lnTo>
                    <a:pt x="200" y="570"/>
                  </a:lnTo>
                  <a:lnTo>
                    <a:pt x="200" y="569"/>
                  </a:lnTo>
                  <a:lnTo>
                    <a:pt x="200" y="565"/>
                  </a:lnTo>
                  <a:lnTo>
                    <a:pt x="204" y="559"/>
                  </a:lnTo>
                  <a:lnTo>
                    <a:pt x="200" y="557"/>
                  </a:lnTo>
                  <a:lnTo>
                    <a:pt x="198" y="553"/>
                  </a:lnTo>
                  <a:lnTo>
                    <a:pt x="194" y="549"/>
                  </a:lnTo>
                  <a:lnTo>
                    <a:pt x="192" y="549"/>
                  </a:lnTo>
                  <a:lnTo>
                    <a:pt x="187" y="549"/>
                  </a:lnTo>
                  <a:lnTo>
                    <a:pt x="183" y="548"/>
                  </a:lnTo>
                  <a:lnTo>
                    <a:pt x="183" y="546"/>
                  </a:lnTo>
                  <a:lnTo>
                    <a:pt x="183" y="544"/>
                  </a:lnTo>
                  <a:lnTo>
                    <a:pt x="183" y="538"/>
                  </a:lnTo>
                  <a:lnTo>
                    <a:pt x="183" y="534"/>
                  </a:lnTo>
                  <a:lnTo>
                    <a:pt x="179" y="532"/>
                  </a:lnTo>
                  <a:lnTo>
                    <a:pt x="179" y="527"/>
                  </a:lnTo>
                  <a:lnTo>
                    <a:pt x="179" y="521"/>
                  </a:lnTo>
                  <a:lnTo>
                    <a:pt x="179" y="515"/>
                  </a:lnTo>
                  <a:lnTo>
                    <a:pt x="181" y="511"/>
                  </a:lnTo>
                  <a:lnTo>
                    <a:pt x="181" y="509"/>
                  </a:lnTo>
                  <a:lnTo>
                    <a:pt x="185" y="506"/>
                  </a:lnTo>
                  <a:lnTo>
                    <a:pt x="187" y="502"/>
                  </a:lnTo>
                  <a:lnTo>
                    <a:pt x="190" y="500"/>
                  </a:lnTo>
                  <a:lnTo>
                    <a:pt x="192" y="496"/>
                  </a:lnTo>
                  <a:lnTo>
                    <a:pt x="198" y="490"/>
                  </a:lnTo>
                  <a:lnTo>
                    <a:pt x="202" y="485"/>
                  </a:lnTo>
                  <a:lnTo>
                    <a:pt x="204" y="483"/>
                  </a:lnTo>
                  <a:lnTo>
                    <a:pt x="206" y="477"/>
                  </a:lnTo>
                  <a:lnTo>
                    <a:pt x="206" y="471"/>
                  </a:lnTo>
                  <a:lnTo>
                    <a:pt x="206" y="467"/>
                  </a:lnTo>
                  <a:lnTo>
                    <a:pt x="206" y="466"/>
                  </a:lnTo>
                  <a:lnTo>
                    <a:pt x="202" y="462"/>
                  </a:lnTo>
                  <a:lnTo>
                    <a:pt x="194" y="454"/>
                  </a:lnTo>
                  <a:lnTo>
                    <a:pt x="190" y="454"/>
                  </a:lnTo>
                  <a:lnTo>
                    <a:pt x="190" y="452"/>
                  </a:lnTo>
                  <a:lnTo>
                    <a:pt x="190" y="448"/>
                  </a:lnTo>
                  <a:lnTo>
                    <a:pt x="194" y="443"/>
                  </a:lnTo>
                  <a:lnTo>
                    <a:pt x="190" y="441"/>
                  </a:lnTo>
                  <a:lnTo>
                    <a:pt x="194" y="437"/>
                  </a:lnTo>
                  <a:lnTo>
                    <a:pt x="190" y="435"/>
                  </a:lnTo>
                  <a:lnTo>
                    <a:pt x="190" y="431"/>
                  </a:lnTo>
                  <a:lnTo>
                    <a:pt x="189" y="429"/>
                  </a:lnTo>
                  <a:lnTo>
                    <a:pt x="183" y="425"/>
                  </a:lnTo>
                  <a:lnTo>
                    <a:pt x="179" y="425"/>
                  </a:lnTo>
                  <a:lnTo>
                    <a:pt x="179" y="424"/>
                  </a:lnTo>
                  <a:lnTo>
                    <a:pt x="179" y="420"/>
                  </a:lnTo>
                  <a:lnTo>
                    <a:pt x="173" y="414"/>
                  </a:lnTo>
                  <a:lnTo>
                    <a:pt x="164" y="410"/>
                  </a:lnTo>
                  <a:lnTo>
                    <a:pt x="152" y="410"/>
                  </a:lnTo>
                  <a:lnTo>
                    <a:pt x="148" y="410"/>
                  </a:lnTo>
                  <a:lnTo>
                    <a:pt x="147" y="406"/>
                  </a:lnTo>
                  <a:lnTo>
                    <a:pt x="147" y="404"/>
                  </a:lnTo>
                  <a:lnTo>
                    <a:pt x="147" y="401"/>
                  </a:lnTo>
                  <a:lnTo>
                    <a:pt x="147" y="395"/>
                  </a:lnTo>
                  <a:lnTo>
                    <a:pt x="143" y="387"/>
                  </a:lnTo>
                  <a:lnTo>
                    <a:pt x="143" y="378"/>
                  </a:lnTo>
                  <a:lnTo>
                    <a:pt x="143" y="376"/>
                  </a:lnTo>
                  <a:lnTo>
                    <a:pt x="143" y="372"/>
                  </a:lnTo>
                  <a:lnTo>
                    <a:pt x="141" y="368"/>
                  </a:lnTo>
                  <a:lnTo>
                    <a:pt x="133" y="368"/>
                  </a:lnTo>
                  <a:lnTo>
                    <a:pt x="131" y="366"/>
                  </a:lnTo>
                  <a:lnTo>
                    <a:pt x="127" y="362"/>
                  </a:lnTo>
                  <a:lnTo>
                    <a:pt x="126" y="359"/>
                  </a:lnTo>
                  <a:lnTo>
                    <a:pt x="122" y="359"/>
                  </a:lnTo>
                  <a:lnTo>
                    <a:pt x="108" y="359"/>
                  </a:lnTo>
                  <a:lnTo>
                    <a:pt x="108" y="357"/>
                  </a:lnTo>
                  <a:lnTo>
                    <a:pt x="105" y="351"/>
                  </a:lnTo>
                  <a:lnTo>
                    <a:pt x="105" y="347"/>
                  </a:lnTo>
                  <a:lnTo>
                    <a:pt x="99" y="338"/>
                  </a:lnTo>
                  <a:lnTo>
                    <a:pt x="91" y="330"/>
                  </a:lnTo>
                  <a:lnTo>
                    <a:pt x="87" y="324"/>
                  </a:lnTo>
                  <a:lnTo>
                    <a:pt x="85" y="324"/>
                  </a:lnTo>
                  <a:lnTo>
                    <a:pt x="85" y="321"/>
                  </a:lnTo>
                  <a:lnTo>
                    <a:pt x="87" y="319"/>
                  </a:lnTo>
                  <a:lnTo>
                    <a:pt x="91" y="319"/>
                  </a:lnTo>
                  <a:lnTo>
                    <a:pt x="97" y="321"/>
                  </a:lnTo>
                  <a:lnTo>
                    <a:pt x="99" y="321"/>
                  </a:lnTo>
                  <a:lnTo>
                    <a:pt x="103" y="319"/>
                  </a:lnTo>
                  <a:lnTo>
                    <a:pt x="103" y="315"/>
                  </a:lnTo>
                  <a:lnTo>
                    <a:pt x="99" y="311"/>
                  </a:lnTo>
                  <a:lnTo>
                    <a:pt x="97" y="309"/>
                  </a:lnTo>
                  <a:lnTo>
                    <a:pt x="99" y="305"/>
                  </a:lnTo>
                  <a:lnTo>
                    <a:pt x="99" y="300"/>
                  </a:lnTo>
                  <a:lnTo>
                    <a:pt x="99" y="292"/>
                  </a:lnTo>
                  <a:lnTo>
                    <a:pt x="99" y="288"/>
                  </a:lnTo>
                  <a:lnTo>
                    <a:pt x="103" y="286"/>
                  </a:lnTo>
                  <a:lnTo>
                    <a:pt x="103" y="282"/>
                  </a:lnTo>
                  <a:lnTo>
                    <a:pt x="93" y="277"/>
                  </a:lnTo>
                  <a:lnTo>
                    <a:pt x="91" y="275"/>
                  </a:lnTo>
                  <a:lnTo>
                    <a:pt x="91" y="273"/>
                  </a:lnTo>
                  <a:lnTo>
                    <a:pt x="91" y="267"/>
                  </a:lnTo>
                  <a:lnTo>
                    <a:pt x="91" y="263"/>
                  </a:lnTo>
                  <a:lnTo>
                    <a:pt x="89" y="261"/>
                  </a:lnTo>
                  <a:lnTo>
                    <a:pt x="84" y="261"/>
                  </a:lnTo>
                  <a:lnTo>
                    <a:pt x="82" y="258"/>
                  </a:lnTo>
                  <a:lnTo>
                    <a:pt x="82" y="252"/>
                  </a:lnTo>
                  <a:lnTo>
                    <a:pt x="82" y="250"/>
                  </a:lnTo>
                  <a:lnTo>
                    <a:pt x="82" y="246"/>
                  </a:lnTo>
                  <a:lnTo>
                    <a:pt x="78" y="246"/>
                  </a:lnTo>
                  <a:lnTo>
                    <a:pt x="78" y="244"/>
                  </a:lnTo>
                  <a:lnTo>
                    <a:pt x="76" y="244"/>
                  </a:lnTo>
                  <a:lnTo>
                    <a:pt x="76" y="240"/>
                  </a:lnTo>
                  <a:lnTo>
                    <a:pt x="76" y="238"/>
                  </a:lnTo>
                  <a:lnTo>
                    <a:pt x="72" y="238"/>
                  </a:lnTo>
                  <a:lnTo>
                    <a:pt x="70" y="238"/>
                  </a:lnTo>
                  <a:lnTo>
                    <a:pt x="66" y="240"/>
                  </a:lnTo>
                  <a:lnTo>
                    <a:pt x="64" y="240"/>
                  </a:lnTo>
                  <a:lnTo>
                    <a:pt x="61" y="240"/>
                  </a:lnTo>
                  <a:lnTo>
                    <a:pt x="59" y="238"/>
                  </a:lnTo>
                  <a:lnTo>
                    <a:pt x="59" y="235"/>
                  </a:lnTo>
                  <a:lnTo>
                    <a:pt x="55" y="227"/>
                  </a:lnTo>
                  <a:lnTo>
                    <a:pt x="55" y="219"/>
                  </a:lnTo>
                  <a:lnTo>
                    <a:pt x="53" y="216"/>
                  </a:lnTo>
                  <a:lnTo>
                    <a:pt x="49" y="216"/>
                  </a:lnTo>
                  <a:lnTo>
                    <a:pt x="47" y="214"/>
                  </a:lnTo>
                  <a:lnTo>
                    <a:pt x="47" y="210"/>
                  </a:lnTo>
                  <a:lnTo>
                    <a:pt x="47" y="208"/>
                  </a:lnTo>
                  <a:lnTo>
                    <a:pt x="53" y="208"/>
                  </a:lnTo>
                  <a:lnTo>
                    <a:pt x="53" y="204"/>
                  </a:lnTo>
                  <a:lnTo>
                    <a:pt x="53" y="202"/>
                  </a:lnTo>
                  <a:lnTo>
                    <a:pt x="53" y="196"/>
                  </a:lnTo>
                  <a:lnTo>
                    <a:pt x="49" y="193"/>
                  </a:lnTo>
                  <a:lnTo>
                    <a:pt x="42" y="187"/>
                  </a:lnTo>
                  <a:lnTo>
                    <a:pt x="40" y="187"/>
                  </a:lnTo>
                  <a:lnTo>
                    <a:pt x="34" y="187"/>
                  </a:lnTo>
                  <a:lnTo>
                    <a:pt x="32" y="185"/>
                  </a:lnTo>
                  <a:lnTo>
                    <a:pt x="22" y="174"/>
                  </a:lnTo>
                  <a:lnTo>
                    <a:pt x="11" y="166"/>
                  </a:lnTo>
                  <a:lnTo>
                    <a:pt x="11" y="162"/>
                  </a:lnTo>
                  <a:lnTo>
                    <a:pt x="11" y="160"/>
                  </a:lnTo>
                  <a:lnTo>
                    <a:pt x="11" y="156"/>
                  </a:lnTo>
                  <a:lnTo>
                    <a:pt x="9" y="155"/>
                  </a:lnTo>
                  <a:lnTo>
                    <a:pt x="5" y="151"/>
                  </a:lnTo>
                  <a:lnTo>
                    <a:pt x="3" y="149"/>
                  </a:lnTo>
                  <a:lnTo>
                    <a:pt x="0" y="145"/>
                  </a:lnTo>
                  <a:lnTo>
                    <a:pt x="0" y="139"/>
                  </a:lnTo>
                  <a:lnTo>
                    <a:pt x="5" y="135"/>
                  </a:lnTo>
                  <a:lnTo>
                    <a:pt x="5" y="134"/>
                  </a:lnTo>
                  <a:lnTo>
                    <a:pt x="0" y="130"/>
                  </a:lnTo>
                  <a:lnTo>
                    <a:pt x="3" y="130"/>
                  </a:lnTo>
                  <a:lnTo>
                    <a:pt x="5" y="126"/>
                  </a:lnTo>
                  <a:lnTo>
                    <a:pt x="9" y="124"/>
                  </a:lnTo>
                  <a:lnTo>
                    <a:pt x="15" y="122"/>
                  </a:lnTo>
                  <a:lnTo>
                    <a:pt x="15" y="118"/>
                  </a:lnTo>
                  <a:lnTo>
                    <a:pt x="15" y="116"/>
                  </a:lnTo>
                  <a:lnTo>
                    <a:pt x="15" y="113"/>
                  </a:lnTo>
                  <a:lnTo>
                    <a:pt x="15" y="111"/>
                  </a:lnTo>
                  <a:lnTo>
                    <a:pt x="17" y="105"/>
                  </a:lnTo>
                  <a:lnTo>
                    <a:pt x="21" y="101"/>
                  </a:lnTo>
                  <a:lnTo>
                    <a:pt x="21" y="99"/>
                  </a:lnTo>
                  <a:lnTo>
                    <a:pt x="30" y="95"/>
                  </a:lnTo>
                  <a:lnTo>
                    <a:pt x="38" y="95"/>
                  </a:lnTo>
                  <a:lnTo>
                    <a:pt x="40" y="95"/>
                  </a:lnTo>
                  <a:lnTo>
                    <a:pt x="45" y="99"/>
                  </a:lnTo>
                  <a:lnTo>
                    <a:pt x="47" y="99"/>
                  </a:lnTo>
                  <a:lnTo>
                    <a:pt x="51" y="95"/>
                  </a:lnTo>
                  <a:lnTo>
                    <a:pt x="51" y="93"/>
                  </a:lnTo>
                  <a:lnTo>
                    <a:pt x="51" y="90"/>
                  </a:lnTo>
                  <a:lnTo>
                    <a:pt x="53" y="90"/>
                  </a:lnTo>
                  <a:lnTo>
                    <a:pt x="57" y="86"/>
                  </a:lnTo>
                  <a:lnTo>
                    <a:pt x="61" y="86"/>
                  </a:lnTo>
                  <a:lnTo>
                    <a:pt x="63" y="84"/>
                  </a:lnTo>
                  <a:lnTo>
                    <a:pt x="63" y="80"/>
                  </a:lnTo>
                  <a:lnTo>
                    <a:pt x="63" y="78"/>
                  </a:lnTo>
                  <a:lnTo>
                    <a:pt x="63" y="74"/>
                  </a:lnTo>
                  <a:lnTo>
                    <a:pt x="66" y="72"/>
                  </a:lnTo>
                  <a:lnTo>
                    <a:pt x="68" y="72"/>
                  </a:lnTo>
                  <a:lnTo>
                    <a:pt x="72" y="72"/>
                  </a:lnTo>
                  <a:lnTo>
                    <a:pt x="72" y="69"/>
                  </a:lnTo>
                  <a:lnTo>
                    <a:pt x="72" y="63"/>
                  </a:lnTo>
                  <a:lnTo>
                    <a:pt x="74" y="61"/>
                  </a:lnTo>
                  <a:lnTo>
                    <a:pt x="78" y="61"/>
                  </a:lnTo>
                  <a:lnTo>
                    <a:pt x="84" y="61"/>
                  </a:lnTo>
                  <a:lnTo>
                    <a:pt x="85" y="61"/>
                  </a:lnTo>
                  <a:lnTo>
                    <a:pt x="87" y="61"/>
                  </a:lnTo>
                  <a:lnTo>
                    <a:pt x="87" y="65"/>
                  </a:lnTo>
                  <a:lnTo>
                    <a:pt x="87" y="67"/>
                  </a:lnTo>
                  <a:lnTo>
                    <a:pt x="89" y="71"/>
                  </a:lnTo>
                  <a:lnTo>
                    <a:pt x="93" y="71"/>
                  </a:lnTo>
                  <a:lnTo>
                    <a:pt x="97" y="71"/>
                  </a:lnTo>
                  <a:lnTo>
                    <a:pt x="105" y="72"/>
                  </a:lnTo>
                  <a:lnTo>
                    <a:pt x="110" y="72"/>
                  </a:lnTo>
                  <a:lnTo>
                    <a:pt x="116" y="72"/>
                  </a:lnTo>
                  <a:lnTo>
                    <a:pt x="120" y="72"/>
                  </a:lnTo>
                  <a:lnTo>
                    <a:pt x="122" y="76"/>
                  </a:lnTo>
                  <a:lnTo>
                    <a:pt x="122" y="78"/>
                  </a:lnTo>
                  <a:lnTo>
                    <a:pt x="122" y="84"/>
                  </a:lnTo>
                  <a:lnTo>
                    <a:pt x="126" y="90"/>
                  </a:lnTo>
                  <a:lnTo>
                    <a:pt x="127" y="95"/>
                  </a:lnTo>
                  <a:lnTo>
                    <a:pt x="131" y="95"/>
                  </a:lnTo>
                  <a:lnTo>
                    <a:pt x="133" y="97"/>
                  </a:lnTo>
                  <a:lnTo>
                    <a:pt x="135" y="97"/>
                  </a:lnTo>
                  <a:lnTo>
                    <a:pt x="137" y="95"/>
                  </a:lnTo>
                  <a:lnTo>
                    <a:pt x="147" y="92"/>
                  </a:lnTo>
                  <a:lnTo>
                    <a:pt x="150" y="92"/>
                  </a:lnTo>
                  <a:lnTo>
                    <a:pt x="152" y="95"/>
                  </a:lnTo>
                  <a:lnTo>
                    <a:pt x="158" y="95"/>
                  </a:lnTo>
                  <a:lnTo>
                    <a:pt x="164" y="95"/>
                  </a:lnTo>
                  <a:lnTo>
                    <a:pt x="168" y="92"/>
                  </a:lnTo>
                  <a:lnTo>
                    <a:pt x="168" y="90"/>
                  </a:lnTo>
                  <a:lnTo>
                    <a:pt x="169" y="90"/>
                  </a:lnTo>
                  <a:lnTo>
                    <a:pt x="173" y="90"/>
                  </a:lnTo>
                  <a:lnTo>
                    <a:pt x="175" y="88"/>
                  </a:lnTo>
                  <a:lnTo>
                    <a:pt x="179" y="90"/>
                  </a:lnTo>
                  <a:lnTo>
                    <a:pt x="179" y="92"/>
                  </a:lnTo>
                  <a:lnTo>
                    <a:pt x="179" y="92"/>
                  </a:lnTo>
                  <a:lnTo>
                    <a:pt x="183" y="92"/>
                  </a:lnTo>
                  <a:lnTo>
                    <a:pt x="189" y="93"/>
                  </a:lnTo>
                  <a:lnTo>
                    <a:pt x="210" y="93"/>
                  </a:lnTo>
                  <a:lnTo>
                    <a:pt x="211" y="90"/>
                  </a:lnTo>
                  <a:lnTo>
                    <a:pt x="217" y="90"/>
                  </a:lnTo>
                  <a:lnTo>
                    <a:pt x="221" y="86"/>
                  </a:lnTo>
                  <a:lnTo>
                    <a:pt x="223" y="86"/>
                  </a:lnTo>
                  <a:lnTo>
                    <a:pt x="227" y="90"/>
                  </a:lnTo>
                  <a:lnTo>
                    <a:pt x="227" y="86"/>
                  </a:lnTo>
                  <a:lnTo>
                    <a:pt x="231" y="86"/>
                  </a:lnTo>
                  <a:lnTo>
                    <a:pt x="231" y="84"/>
                  </a:lnTo>
                  <a:lnTo>
                    <a:pt x="236" y="84"/>
                  </a:lnTo>
                  <a:lnTo>
                    <a:pt x="240" y="80"/>
                  </a:lnTo>
                  <a:lnTo>
                    <a:pt x="248" y="74"/>
                  </a:lnTo>
                  <a:lnTo>
                    <a:pt x="252" y="72"/>
                  </a:lnTo>
                  <a:lnTo>
                    <a:pt x="252" y="67"/>
                  </a:lnTo>
                  <a:lnTo>
                    <a:pt x="252" y="63"/>
                  </a:lnTo>
                  <a:lnTo>
                    <a:pt x="252" y="61"/>
                  </a:lnTo>
                  <a:lnTo>
                    <a:pt x="253" y="61"/>
                  </a:lnTo>
                  <a:lnTo>
                    <a:pt x="253" y="57"/>
                  </a:lnTo>
                  <a:lnTo>
                    <a:pt x="257" y="57"/>
                  </a:lnTo>
                  <a:lnTo>
                    <a:pt x="259" y="55"/>
                  </a:lnTo>
                  <a:lnTo>
                    <a:pt x="263" y="51"/>
                  </a:lnTo>
                  <a:lnTo>
                    <a:pt x="263" y="46"/>
                  </a:lnTo>
                  <a:lnTo>
                    <a:pt x="267" y="46"/>
                  </a:lnTo>
                  <a:lnTo>
                    <a:pt x="269" y="50"/>
                  </a:lnTo>
                  <a:lnTo>
                    <a:pt x="269" y="46"/>
                  </a:lnTo>
                  <a:lnTo>
                    <a:pt x="271" y="46"/>
                  </a:lnTo>
                  <a:lnTo>
                    <a:pt x="271" y="44"/>
                  </a:lnTo>
                  <a:lnTo>
                    <a:pt x="269" y="40"/>
                  </a:lnTo>
                  <a:lnTo>
                    <a:pt x="271" y="40"/>
                  </a:lnTo>
                  <a:lnTo>
                    <a:pt x="278" y="42"/>
                  </a:lnTo>
                  <a:lnTo>
                    <a:pt x="282" y="40"/>
                  </a:lnTo>
                  <a:lnTo>
                    <a:pt x="284" y="40"/>
                  </a:lnTo>
                  <a:lnTo>
                    <a:pt x="284" y="36"/>
                  </a:lnTo>
                  <a:lnTo>
                    <a:pt x="284" y="31"/>
                  </a:lnTo>
                  <a:lnTo>
                    <a:pt x="284" y="29"/>
                  </a:lnTo>
                  <a:lnTo>
                    <a:pt x="288" y="29"/>
                  </a:lnTo>
                  <a:lnTo>
                    <a:pt x="290" y="29"/>
                  </a:lnTo>
                  <a:lnTo>
                    <a:pt x="290" y="25"/>
                  </a:lnTo>
                  <a:lnTo>
                    <a:pt x="297" y="19"/>
                  </a:lnTo>
                  <a:lnTo>
                    <a:pt x="299" y="19"/>
                  </a:lnTo>
                  <a:lnTo>
                    <a:pt x="303" y="19"/>
                  </a:lnTo>
                  <a:lnTo>
                    <a:pt x="309" y="19"/>
                  </a:lnTo>
                  <a:lnTo>
                    <a:pt x="311" y="23"/>
                  </a:lnTo>
                  <a:lnTo>
                    <a:pt x="315" y="25"/>
                  </a:lnTo>
                  <a:lnTo>
                    <a:pt x="316" y="25"/>
                  </a:lnTo>
                  <a:lnTo>
                    <a:pt x="320" y="25"/>
                  </a:lnTo>
                  <a:lnTo>
                    <a:pt x="324" y="23"/>
                  </a:lnTo>
                  <a:lnTo>
                    <a:pt x="324" y="19"/>
                  </a:lnTo>
                  <a:lnTo>
                    <a:pt x="326" y="17"/>
                  </a:lnTo>
                  <a:lnTo>
                    <a:pt x="330" y="17"/>
                  </a:lnTo>
                  <a:lnTo>
                    <a:pt x="332" y="17"/>
                  </a:lnTo>
                  <a:lnTo>
                    <a:pt x="332" y="19"/>
                  </a:lnTo>
                  <a:lnTo>
                    <a:pt x="336" y="23"/>
                  </a:lnTo>
                  <a:lnTo>
                    <a:pt x="337" y="27"/>
                  </a:lnTo>
                  <a:lnTo>
                    <a:pt x="341" y="27"/>
                  </a:lnTo>
                  <a:lnTo>
                    <a:pt x="347" y="27"/>
                  </a:lnTo>
                  <a:lnTo>
                    <a:pt x="351" y="27"/>
                  </a:lnTo>
                  <a:lnTo>
                    <a:pt x="353" y="23"/>
                  </a:lnTo>
                  <a:lnTo>
                    <a:pt x="351" y="21"/>
                  </a:lnTo>
                  <a:lnTo>
                    <a:pt x="351" y="17"/>
                  </a:lnTo>
                  <a:lnTo>
                    <a:pt x="353" y="15"/>
                  </a:lnTo>
                  <a:lnTo>
                    <a:pt x="353" y="11"/>
                  </a:lnTo>
                  <a:lnTo>
                    <a:pt x="353" y="6"/>
                  </a:lnTo>
                  <a:lnTo>
                    <a:pt x="353" y="2"/>
                  </a:lnTo>
                  <a:lnTo>
                    <a:pt x="357" y="2"/>
                  </a:lnTo>
                  <a:lnTo>
                    <a:pt x="358" y="2"/>
                  </a:lnTo>
                  <a:lnTo>
                    <a:pt x="362" y="6"/>
                  </a:lnTo>
                  <a:lnTo>
                    <a:pt x="368" y="10"/>
                  </a:lnTo>
                  <a:lnTo>
                    <a:pt x="374" y="11"/>
                  </a:lnTo>
                  <a:lnTo>
                    <a:pt x="374" y="15"/>
                  </a:lnTo>
                  <a:lnTo>
                    <a:pt x="374" y="17"/>
                  </a:lnTo>
                  <a:lnTo>
                    <a:pt x="378" y="17"/>
                  </a:lnTo>
                  <a:lnTo>
                    <a:pt x="387" y="17"/>
                  </a:lnTo>
                  <a:lnTo>
                    <a:pt x="389" y="17"/>
                  </a:lnTo>
                  <a:lnTo>
                    <a:pt x="393" y="17"/>
                  </a:lnTo>
                  <a:lnTo>
                    <a:pt x="393" y="21"/>
                  </a:lnTo>
                  <a:lnTo>
                    <a:pt x="393" y="23"/>
                  </a:lnTo>
                  <a:lnTo>
                    <a:pt x="393" y="27"/>
                  </a:lnTo>
                  <a:lnTo>
                    <a:pt x="395" y="29"/>
                  </a:lnTo>
                  <a:lnTo>
                    <a:pt x="399" y="29"/>
                  </a:lnTo>
                  <a:lnTo>
                    <a:pt x="404" y="29"/>
                  </a:lnTo>
                  <a:lnTo>
                    <a:pt x="404" y="32"/>
                  </a:lnTo>
                  <a:lnTo>
                    <a:pt x="404" y="34"/>
                  </a:lnTo>
                  <a:lnTo>
                    <a:pt x="406" y="34"/>
                  </a:lnTo>
                  <a:lnTo>
                    <a:pt x="408" y="34"/>
                  </a:lnTo>
                  <a:lnTo>
                    <a:pt x="414" y="32"/>
                  </a:lnTo>
                  <a:lnTo>
                    <a:pt x="420" y="29"/>
                  </a:lnTo>
                  <a:lnTo>
                    <a:pt x="422" y="32"/>
                  </a:lnTo>
                  <a:lnTo>
                    <a:pt x="422" y="34"/>
                  </a:lnTo>
                  <a:lnTo>
                    <a:pt x="425" y="34"/>
                  </a:lnTo>
                  <a:lnTo>
                    <a:pt x="425" y="38"/>
                  </a:lnTo>
                  <a:lnTo>
                    <a:pt x="427" y="34"/>
                  </a:lnTo>
                  <a:lnTo>
                    <a:pt x="431" y="32"/>
                  </a:lnTo>
                  <a:lnTo>
                    <a:pt x="433" y="32"/>
                  </a:lnTo>
                  <a:lnTo>
                    <a:pt x="437" y="34"/>
                  </a:lnTo>
                  <a:lnTo>
                    <a:pt x="439" y="34"/>
                  </a:lnTo>
                  <a:lnTo>
                    <a:pt x="443" y="34"/>
                  </a:lnTo>
                  <a:lnTo>
                    <a:pt x="443" y="32"/>
                  </a:lnTo>
                  <a:lnTo>
                    <a:pt x="448" y="29"/>
                  </a:lnTo>
                  <a:lnTo>
                    <a:pt x="452" y="29"/>
                  </a:lnTo>
                  <a:lnTo>
                    <a:pt x="456" y="32"/>
                  </a:lnTo>
                  <a:lnTo>
                    <a:pt x="462" y="32"/>
                  </a:lnTo>
                  <a:lnTo>
                    <a:pt x="464" y="34"/>
                  </a:lnTo>
                  <a:lnTo>
                    <a:pt x="469" y="38"/>
                  </a:lnTo>
                  <a:lnTo>
                    <a:pt x="481" y="40"/>
                  </a:lnTo>
                  <a:lnTo>
                    <a:pt x="486" y="44"/>
                  </a:lnTo>
                  <a:lnTo>
                    <a:pt x="492" y="44"/>
                  </a:lnTo>
                  <a:lnTo>
                    <a:pt x="500" y="44"/>
                  </a:lnTo>
                  <a:lnTo>
                    <a:pt x="506" y="44"/>
                  </a:lnTo>
                  <a:lnTo>
                    <a:pt x="511" y="44"/>
                  </a:lnTo>
                  <a:lnTo>
                    <a:pt x="515" y="44"/>
                  </a:lnTo>
                  <a:lnTo>
                    <a:pt x="517" y="44"/>
                  </a:lnTo>
                  <a:lnTo>
                    <a:pt x="517" y="38"/>
                  </a:lnTo>
                  <a:lnTo>
                    <a:pt x="521" y="38"/>
                  </a:lnTo>
                  <a:lnTo>
                    <a:pt x="527" y="38"/>
                  </a:lnTo>
                  <a:lnTo>
                    <a:pt x="528" y="34"/>
                  </a:lnTo>
                  <a:lnTo>
                    <a:pt x="528" y="32"/>
                  </a:lnTo>
                  <a:lnTo>
                    <a:pt x="532" y="29"/>
                  </a:lnTo>
                  <a:lnTo>
                    <a:pt x="534" y="29"/>
                  </a:lnTo>
                  <a:lnTo>
                    <a:pt x="534" y="27"/>
                  </a:lnTo>
                  <a:lnTo>
                    <a:pt x="538" y="27"/>
                  </a:lnTo>
                  <a:lnTo>
                    <a:pt x="534" y="23"/>
                  </a:lnTo>
                  <a:lnTo>
                    <a:pt x="534" y="21"/>
                  </a:lnTo>
                  <a:lnTo>
                    <a:pt x="532" y="21"/>
                  </a:lnTo>
                  <a:lnTo>
                    <a:pt x="528" y="21"/>
                  </a:lnTo>
                  <a:lnTo>
                    <a:pt x="527" y="21"/>
                  </a:lnTo>
                  <a:lnTo>
                    <a:pt x="527" y="23"/>
                  </a:lnTo>
                  <a:lnTo>
                    <a:pt x="521" y="23"/>
                  </a:lnTo>
                  <a:lnTo>
                    <a:pt x="521" y="21"/>
                  </a:lnTo>
                  <a:lnTo>
                    <a:pt x="523" y="17"/>
                  </a:lnTo>
                  <a:lnTo>
                    <a:pt x="527" y="15"/>
                  </a:lnTo>
                  <a:lnTo>
                    <a:pt x="532" y="15"/>
                  </a:lnTo>
                  <a:lnTo>
                    <a:pt x="542" y="11"/>
                  </a:lnTo>
                  <a:lnTo>
                    <a:pt x="546" y="10"/>
                  </a:lnTo>
                  <a:lnTo>
                    <a:pt x="548" y="10"/>
                  </a:lnTo>
                  <a:lnTo>
                    <a:pt x="548" y="15"/>
                  </a:lnTo>
                  <a:lnTo>
                    <a:pt x="551" y="17"/>
                  </a:lnTo>
                  <a:lnTo>
                    <a:pt x="553" y="17"/>
                  </a:lnTo>
                  <a:lnTo>
                    <a:pt x="557" y="11"/>
                  </a:lnTo>
                  <a:lnTo>
                    <a:pt x="559" y="10"/>
                  </a:lnTo>
                  <a:lnTo>
                    <a:pt x="565" y="4"/>
                  </a:lnTo>
                  <a:lnTo>
                    <a:pt x="569" y="0"/>
                  </a:lnTo>
                  <a:lnTo>
                    <a:pt x="570" y="4"/>
                  </a:lnTo>
                  <a:lnTo>
                    <a:pt x="580" y="10"/>
                  </a:lnTo>
                  <a:lnTo>
                    <a:pt x="580" y="11"/>
                  </a:lnTo>
                  <a:lnTo>
                    <a:pt x="580" y="11"/>
                  </a:lnTo>
                  <a:close/>
                </a:path>
              </a:pathLst>
            </a:custGeom>
            <a:solidFill>
              <a:srgbClr val="0070C0"/>
            </a:solid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uk-UA"/>
            </a:p>
          </p:txBody>
        </p:sp>
        <p:sp>
          <p:nvSpPr>
            <p:cNvPr id="64" name="Freeform 21">
              <a:extLst>
                <a:ext uri="{FF2B5EF4-FFF2-40B4-BE49-F238E27FC236}">
                  <a16:creationId xmlns:a16="http://schemas.microsoft.com/office/drawing/2014/main" id="{98713649-6E0A-4B7E-AF92-08E372AE3663}"/>
                </a:ext>
              </a:extLst>
            </p:cNvPr>
            <p:cNvSpPr>
              <a:spLocks/>
            </p:cNvSpPr>
            <p:nvPr/>
          </p:nvSpPr>
          <p:spPr bwMode="auto">
            <a:xfrm>
              <a:off x="516" y="49"/>
              <a:ext cx="415" cy="454"/>
            </a:xfrm>
            <a:custGeom>
              <a:avLst/>
              <a:gdLst>
                <a:gd name="T0" fmla="*/ 328 w 828"/>
                <a:gd name="T1" fmla="*/ 21 h 909"/>
                <a:gd name="T2" fmla="*/ 384 w 828"/>
                <a:gd name="T3" fmla="*/ 40 h 909"/>
                <a:gd name="T4" fmla="*/ 435 w 828"/>
                <a:gd name="T5" fmla="*/ 56 h 909"/>
                <a:gd name="T6" fmla="*/ 458 w 828"/>
                <a:gd name="T7" fmla="*/ 73 h 909"/>
                <a:gd name="T8" fmla="*/ 510 w 828"/>
                <a:gd name="T9" fmla="*/ 84 h 909"/>
                <a:gd name="T10" fmla="*/ 563 w 828"/>
                <a:gd name="T11" fmla="*/ 105 h 909"/>
                <a:gd name="T12" fmla="*/ 609 w 828"/>
                <a:gd name="T13" fmla="*/ 122 h 909"/>
                <a:gd name="T14" fmla="*/ 681 w 828"/>
                <a:gd name="T15" fmla="*/ 122 h 909"/>
                <a:gd name="T16" fmla="*/ 685 w 828"/>
                <a:gd name="T17" fmla="*/ 203 h 909"/>
                <a:gd name="T18" fmla="*/ 729 w 828"/>
                <a:gd name="T19" fmla="*/ 206 h 909"/>
                <a:gd name="T20" fmla="*/ 765 w 828"/>
                <a:gd name="T21" fmla="*/ 214 h 909"/>
                <a:gd name="T22" fmla="*/ 777 w 828"/>
                <a:gd name="T23" fmla="*/ 195 h 909"/>
                <a:gd name="T24" fmla="*/ 828 w 828"/>
                <a:gd name="T25" fmla="*/ 214 h 909"/>
                <a:gd name="T26" fmla="*/ 800 w 828"/>
                <a:gd name="T27" fmla="*/ 262 h 909"/>
                <a:gd name="T28" fmla="*/ 779 w 828"/>
                <a:gd name="T29" fmla="*/ 298 h 909"/>
                <a:gd name="T30" fmla="*/ 760 w 828"/>
                <a:gd name="T31" fmla="*/ 317 h 909"/>
                <a:gd name="T32" fmla="*/ 739 w 828"/>
                <a:gd name="T33" fmla="*/ 369 h 909"/>
                <a:gd name="T34" fmla="*/ 720 w 828"/>
                <a:gd name="T35" fmla="*/ 411 h 909"/>
                <a:gd name="T36" fmla="*/ 693 w 828"/>
                <a:gd name="T37" fmla="*/ 454 h 909"/>
                <a:gd name="T38" fmla="*/ 662 w 828"/>
                <a:gd name="T39" fmla="*/ 483 h 909"/>
                <a:gd name="T40" fmla="*/ 662 w 828"/>
                <a:gd name="T41" fmla="*/ 559 h 909"/>
                <a:gd name="T42" fmla="*/ 655 w 828"/>
                <a:gd name="T43" fmla="*/ 638 h 909"/>
                <a:gd name="T44" fmla="*/ 645 w 828"/>
                <a:gd name="T45" fmla="*/ 687 h 909"/>
                <a:gd name="T46" fmla="*/ 615 w 828"/>
                <a:gd name="T47" fmla="*/ 681 h 909"/>
                <a:gd name="T48" fmla="*/ 567 w 828"/>
                <a:gd name="T49" fmla="*/ 708 h 909"/>
                <a:gd name="T50" fmla="*/ 521 w 828"/>
                <a:gd name="T51" fmla="*/ 712 h 909"/>
                <a:gd name="T52" fmla="*/ 494 w 828"/>
                <a:gd name="T53" fmla="*/ 733 h 909"/>
                <a:gd name="T54" fmla="*/ 468 w 828"/>
                <a:gd name="T55" fmla="*/ 773 h 909"/>
                <a:gd name="T56" fmla="*/ 431 w 828"/>
                <a:gd name="T57" fmla="*/ 802 h 909"/>
                <a:gd name="T58" fmla="*/ 391 w 828"/>
                <a:gd name="T59" fmla="*/ 819 h 909"/>
                <a:gd name="T60" fmla="*/ 334 w 828"/>
                <a:gd name="T61" fmla="*/ 853 h 909"/>
                <a:gd name="T62" fmla="*/ 332 w 828"/>
                <a:gd name="T63" fmla="*/ 807 h 909"/>
                <a:gd name="T64" fmla="*/ 273 w 828"/>
                <a:gd name="T65" fmla="*/ 819 h 909"/>
                <a:gd name="T66" fmla="*/ 208 w 828"/>
                <a:gd name="T67" fmla="*/ 838 h 909"/>
                <a:gd name="T68" fmla="*/ 155 w 828"/>
                <a:gd name="T69" fmla="*/ 844 h 909"/>
                <a:gd name="T70" fmla="*/ 90 w 828"/>
                <a:gd name="T71" fmla="*/ 849 h 909"/>
                <a:gd name="T72" fmla="*/ 67 w 828"/>
                <a:gd name="T73" fmla="*/ 888 h 909"/>
                <a:gd name="T74" fmla="*/ 15 w 828"/>
                <a:gd name="T75" fmla="*/ 836 h 909"/>
                <a:gd name="T76" fmla="*/ 29 w 828"/>
                <a:gd name="T77" fmla="*/ 773 h 909"/>
                <a:gd name="T78" fmla="*/ 15 w 828"/>
                <a:gd name="T79" fmla="*/ 731 h 909"/>
                <a:gd name="T80" fmla="*/ 8 w 828"/>
                <a:gd name="T81" fmla="*/ 681 h 909"/>
                <a:gd name="T82" fmla="*/ 17 w 828"/>
                <a:gd name="T83" fmla="*/ 638 h 909"/>
                <a:gd name="T84" fmla="*/ 76 w 828"/>
                <a:gd name="T85" fmla="*/ 640 h 909"/>
                <a:gd name="T86" fmla="*/ 105 w 828"/>
                <a:gd name="T87" fmla="*/ 619 h 909"/>
                <a:gd name="T88" fmla="*/ 116 w 828"/>
                <a:gd name="T89" fmla="*/ 596 h 909"/>
                <a:gd name="T90" fmla="*/ 197 w 828"/>
                <a:gd name="T91" fmla="*/ 586 h 909"/>
                <a:gd name="T92" fmla="*/ 233 w 828"/>
                <a:gd name="T93" fmla="*/ 622 h 909"/>
                <a:gd name="T94" fmla="*/ 254 w 828"/>
                <a:gd name="T95" fmla="*/ 561 h 909"/>
                <a:gd name="T96" fmla="*/ 305 w 828"/>
                <a:gd name="T97" fmla="*/ 529 h 909"/>
                <a:gd name="T98" fmla="*/ 307 w 828"/>
                <a:gd name="T99" fmla="*/ 475 h 909"/>
                <a:gd name="T100" fmla="*/ 294 w 828"/>
                <a:gd name="T101" fmla="*/ 418 h 909"/>
                <a:gd name="T102" fmla="*/ 311 w 828"/>
                <a:gd name="T103" fmla="*/ 399 h 909"/>
                <a:gd name="T104" fmla="*/ 296 w 828"/>
                <a:gd name="T105" fmla="*/ 332 h 909"/>
                <a:gd name="T106" fmla="*/ 271 w 828"/>
                <a:gd name="T107" fmla="*/ 275 h 909"/>
                <a:gd name="T108" fmla="*/ 240 w 828"/>
                <a:gd name="T109" fmla="*/ 258 h 909"/>
                <a:gd name="T110" fmla="*/ 221 w 828"/>
                <a:gd name="T111" fmla="*/ 231 h 909"/>
                <a:gd name="T112" fmla="*/ 197 w 828"/>
                <a:gd name="T113" fmla="*/ 201 h 909"/>
                <a:gd name="T114" fmla="*/ 200 w 828"/>
                <a:gd name="T115" fmla="*/ 157 h 909"/>
                <a:gd name="T116" fmla="*/ 227 w 828"/>
                <a:gd name="T117" fmla="*/ 128 h 909"/>
                <a:gd name="T118" fmla="*/ 246 w 828"/>
                <a:gd name="T119" fmla="*/ 75 h 909"/>
                <a:gd name="T120" fmla="*/ 260 w 828"/>
                <a:gd name="T121" fmla="*/ 31 h 909"/>
                <a:gd name="T122" fmla="*/ 240 w 828"/>
                <a:gd name="T123" fmla="*/ 10 h 909"/>
                <a:gd name="T124" fmla="*/ 290 w 828"/>
                <a:gd name="T125" fmla="*/ 2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8" h="909">
                  <a:moveTo>
                    <a:pt x="290" y="2"/>
                  </a:moveTo>
                  <a:lnTo>
                    <a:pt x="296" y="4"/>
                  </a:lnTo>
                  <a:lnTo>
                    <a:pt x="298" y="4"/>
                  </a:lnTo>
                  <a:lnTo>
                    <a:pt x="300" y="4"/>
                  </a:lnTo>
                  <a:lnTo>
                    <a:pt x="298" y="10"/>
                  </a:lnTo>
                  <a:lnTo>
                    <a:pt x="298" y="12"/>
                  </a:lnTo>
                  <a:lnTo>
                    <a:pt x="298" y="14"/>
                  </a:lnTo>
                  <a:lnTo>
                    <a:pt x="300" y="14"/>
                  </a:lnTo>
                  <a:lnTo>
                    <a:pt x="302" y="14"/>
                  </a:lnTo>
                  <a:lnTo>
                    <a:pt x="303" y="14"/>
                  </a:lnTo>
                  <a:lnTo>
                    <a:pt x="311" y="14"/>
                  </a:lnTo>
                  <a:lnTo>
                    <a:pt x="313" y="14"/>
                  </a:lnTo>
                  <a:lnTo>
                    <a:pt x="313" y="16"/>
                  </a:lnTo>
                  <a:lnTo>
                    <a:pt x="317" y="19"/>
                  </a:lnTo>
                  <a:lnTo>
                    <a:pt x="324" y="21"/>
                  </a:lnTo>
                  <a:lnTo>
                    <a:pt x="328" y="21"/>
                  </a:lnTo>
                  <a:lnTo>
                    <a:pt x="332" y="19"/>
                  </a:lnTo>
                  <a:lnTo>
                    <a:pt x="334" y="17"/>
                  </a:lnTo>
                  <a:lnTo>
                    <a:pt x="340" y="17"/>
                  </a:lnTo>
                  <a:lnTo>
                    <a:pt x="349" y="17"/>
                  </a:lnTo>
                  <a:lnTo>
                    <a:pt x="355" y="17"/>
                  </a:lnTo>
                  <a:lnTo>
                    <a:pt x="359" y="21"/>
                  </a:lnTo>
                  <a:lnTo>
                    <a:pt x="361" y="23"/>
                  </a:lnTo>
                  <a:lnTo>
                    <a:pt x="363" y="23"/>
                  </a:lnTo>
                  <a:lnTo>
                    <a:pt x="365" y="27"/>
                  </a:lnTo>
                  <a:lnTo>
                    <a:pt x="366" y="29"/>
                  </a:lnTo>
                  <a:lnTo>
                    <a:pt x="370" y="29"/>
                  </a:lnTo>
                  <a:lnTo>
                    <a:pt x="374" y="27"/>
                  </a:lnTo>
                  <a:lnTo>
                    <a:pt x="376" y="29"/>
                  </a:lnTo>
                  <a:lnTo>
                    <a:pt x="378" y="31"/>
                  </a:lnTo>
                  <a:lnTo>
                    <a:pt x="382" y="35"/>
                  </a:lnTo>
                  <a:lnTo>
                    <a:pt x="384" y="40"/>
                  </a:lnTo>
                  <a:lnTo>
                    <a:pt x="386" y="42"/>
                  </a:lnTo>
                  <a:lnTo>
                    <a:pt x="387" y="42"/>
                  </a:lnTo>
                  <a:lnTo>
                    <a:pt x="389" y="44"/>
                  </a:lnTo>
                  <a:lnTo>
                    <a:pt x="393" y="50"/>
                  </a:lnTo>
                  <a:lnTo>
                    <a:pt x="395" y="50"/>
                  </a:lnTo>
                  <a:lnTo>
                    <a:pt x="397" y="50"/>
                  </a:lnTo>
                  <a:lnTo>
                    <a:pt x="403" y="52"/>
                  </a:lnTo>
                  <a:lnTo>
                    <a:pt x="403" y="54"/>
                  </a:lnTo>
                  <a:lnTo>
                    <a:pt x="405" y="54"/>
                  </a:lnTo>
                  <a:lnTo>
                    <a:pt x="410" y="54"/>
                  </a:lnTo>
                  <a:lnTo>
                    <a:pt x="412" y="54"/>
                  </a:lnTo>
                  <a:lnTo>
                    <a:pt x="418" y="54"/>
                  </a:lnTo>
                  <a:lnTo>
                    <a:pt x="422" y="54"/>
                  </a:lnTo>
                  <a:lnTo>
                    <a:pt x="429" y="56"/>
                  </a:lnTo>
                  <a:lnTo>
                    <a:pt x="433" y="56"/>
                  </a:lnTo>
                  <a:lnTo>
                    <a:pt x="435" y="56"/>
                  </a:lnTo>
                  <a:lnTo>
                    <a:pt x="437" y="58"/>
                  </a:lnTo>
                  <a:lnTo>
                    <a:pt x="439" y="58"/>
                  </a:lnTo>
                  <a:lnTo>
                    <a:pt x="441" y="58"/>
                  </a:lnTo>
                  <a:lnTo>
                    <a:pt x="445" y="58"/>
                  </a:lnTo>
                  <a:lnTo>
                    <a:pt x="450" y="56"/>
                  </a:lnTo>
                  <a:lnTo>
                    <a:pt x="452" y="54"/>
                  </a:lnTo>
                  <a:lnTo>
                    <a:pt x="454" y="54"/>
                  </a:lnTo>
                  <a:lnTo>
                    <a:pt x="456" y="54"/>
                  </a:lnTo>
                  <a:lnTo>
                    <a:pt x="460" y="50"/>
                  </a:lnTo>
                  <a:lnTo>
                    <a:pt x="460" y="54"/>
                  </a:lnTo>
                  <a:lnTo>
                    <a:pt x="458" y="59"/>
                  </a:lnTo>
                  <a:lnTo>
                    <a:pt x="456" y="65"/>
                  </a:lnTo>
                  <a:lnTo>
                    <a:pt x="456" y="69"/>
                  </a:lnTo>
                  <a:lnTo>
                    <a:pt x="458" y="69"/>
                  </a:lnTo>
                  <a:lnTo>
                    <a:pt x="458" y="71"/>
                  </a:lnTo>
                  <a:lnTo>
                    <a:pt x="458" y="73"/>
                  </a:lnTo>
                  <a:lnTo>
                    <a:pt x="464" y="75"/>
                  </a:lnTo>
                  <a:lnTo>
                    <a:pt x="468" y="77"/>
                  </a:lnTo>
                  <a:lnTo>
                    <a:pt x="470" y="82"/>
                  </a:lnTo>
                  <a:lnTo>
                    <a:pt x="471" y="82"/>
                  </a:lnTo>
                  <a:lnTo>
                    <a:pt x="473" y="84"/>
                  </a:lnTo>
                  <a:lnTo>
                    <a:pt x="479" y="86"/>
                  </a:lnTo>
                  <a:lnTo>
                    <a:pt x="481" y="92"/>
                  </a:lnTo>
                  <a:lnTo>
                    <a:pt x="485" y="92"/>
                  </a:lnTo>
                  <a:lnTo>
                    <a:pt x="487" y="94"/>
                  </a:lnTo>
                  <a:lnTo>
                    <a:pt x="492" y="94"/>
                  </a:lnTo>
                  <a:lnTo>
                    <a:pt x="496" y="92"/>
                  </a:lnTo>
                  <a:lnTo>
                    <a:pt x="500" y="92"/>
                  </a:lnTo>
                  <a:lnTo>
                    <a:pt x="500" y="90"/>
                  </a:lnTo>
                  <a:lnTo>
                    <a:pt x="504" y="86"/>
                  </a:lnTo>
                  <a:lnTo>
                    <a:pt x="506" y="86"/>
                  </a:lnTo>
                  <a:lnTo>
                    <a:pt x="510" y="84"/>
                  </a:lnTo>
                  <a:lnTo>
                    <a:pt x="512" y="84"/>
                  </a:lnTo>
                  <a:lnTo>
                    <a:pt x="519" y="84"/>
                  </a:lnTo>
                  <a:lnTo>
                    <a:pt x="525" y="86"/>
                  </a:lnTo>
                  <a:lnTo>
                    <a:pt x="531" y="86"/>
                  </a:lnTo>
                  <a:lnTo>
                    <a:pt x="533" y="88"/>
                  </a:lnTo>
                  <a:lnTo>
                    <a:pt x="538" y="86"/>
                  </a:lnTo>
                  <a:lnTo>
                    <a:pt x="542" y="86"/>
                  </a:lnTo>
                  <a:lnTo>
                    <a:pt x="546" y="88"/>
                  </a:lnTo>
                  <a:lnTo>
                    <a:pt x="548" y="90"/>
                  </a:lnTo>
                  <a:lnTo>
                    <a:pt x="554" y="88"/>
                  </a:lnTo>
                  <a:lnTo>
                    <a:pt x="555" y="88"/>
                  </a:lnTo>
                  <a:lnTo>
                    <a:pt x="559" y="90"/>
                  </a:lnTo>
                  <a:lnTo>
                    <a:pt x="561" y="90"/>
                  </a:lnTo>
                  <a:lnTo>
                    <a:pt x="563" y="94"/>
                  </a:lnTo>
                  <a:lnTo>
                    <a:pt x="563" y="98"/>
                  </a:lnTo>
                  <a:lnTo>
                    <a:pt x="563" y="105"/>
                  </a:lnTo>
                  <a:lnTo>
                    <a:pt x="563" y="107"/>
                  </a:lnTo>
                  <a:lnTo>
                    <a:pt x="567" y="111"/>
                  </a:lnTo>
                  <a:lnTo>
                    <a:pt x="571" y="111"/>
                  </a:lnTo>
                  <a:lnTo>
                    <a:pt x="569" y="113"/>
                  </a:lnTo>
                  <a:lnTo>
                    <a:pt x="569" y="115"/>
                  </a:lnTo>
                  <a:lnTo>
                    <a:pt x="569" y="117"/>
                  </a:lnTo>
                  <a:lnTo>
                    <a:pt x="571" y="119"/>
                  </a:lnTo>
                  <a:lnTo>
                    <a:pt x="573" y="119"/>
                  </a:lnTo>
                  <a:lnTo>
                    <a:pt x="575" y="119"/>
                  </a:lnTo>
                  <a:lnTo>
                    <a:pt x="588" y="115"/>
                  </a:lnTo>
                  <a:lnTo>
                    <a:pt x="588" y="115"/>
                  </a:lnTo>
                  <a:lnTo>
                    <a:pt x="590" y="115"/>
                  </a:lnTo>
                  <a:lnTo>
                    <a:pt x="592" y="117"/>
                  </a:lnTo>
                  <a:lnTo>
                    <a:pt x="599" y="121"/>
                  </a:lnTo>
                  <a:lnTo>
                    <a:pt x="605" y="122"/>
                  </a:lnTo>
                  <a:lnTo>
                    <a:pt x="609" y="122"/>
                  </a:lnTo>
                  <a:lnTo>
                    <a:pt x="615" y="124"/>
                  </a:lnTo>
                  <a:lnTo>
                    <a:pt x="620" y="126"/>
                  </a:lnTo>
                  <a:lnTo>
                    <a:pt x="624" y="121"/>
                  </a:lnTo>
                  <a:lnTo>
                    <a:pt x="626" y="119"/>
                  </a:lnTo>
                  <a:lnTo>
                    <a:pt x="628" y="119"/>
                  </a:lnTo>
                  <a:lnTo>
                    <a:pt x="634" y="119"/>
                  </a:lnTo>
                  <a:lnTo>
                    <a:pt x="636" y="119"/>
                  </a:lnTo>
                  <a:lnTo>
                    <a:pt x="647" y="119"/>
                  </a:lnTo>
                  <a:lnTo>
                    <a:pt x="651" y="119"/>
                  </a:lnTo>
                  <a:lnTo>
                    <a:pt x="660" y="119"/>
                  </a:lnTo>
                  <a:lnTo>
                    <a:pt x="664" y="121"/>
                  </a:lnTo>
                  <a:lnTo>
                    <a:pt x="672" y="121"/>
                  </a:lnTo>
                  <a:lnTo>
                    <a:pt x="678" y="121"/>
                  </a:lnTo>
                  <a:lnTo>
                    <a:pt x="680" y="121"/>
                  </a:lnTo>
                  <a:lnTo>
                    <a:pt x="681" y="121"/>
                  </a:lnTo>
                  <a:lnTo>
                    <a:pt x="681" y="122"/>
                  </a:lnTo>
                  <a:lnTo>
                    <a:pt x="680" y="132"/>
                  </a:lnTo>
                  <a:lnTo>
                    <a:pt x="680" y="155"/>
                  </a:lnTo>
                  <a:lnTo>
                    <a:pt x="680" y="161"/>
                  </a:lnTo>
                  <a:lnTo>
                    <a:pt x="680" y="166"/>
                  </a:lnTo>
                  <a:lnTo>
                    <a:pt x="680" y="170"/>
                  </a:lnTo>
                  <a:lnTo>
                    <a:pt x="681" y="176"/>
                  </a:lnTo>
                  <a:lnTo>
                    <a:pt x="683" y="176"/>
                  </a:lnTo>
                  <a:lnTo>
                    <a:pt x="691" y="176"/>
                  </a:lnTo>
                  <a:lnTo>
                    <a:pt x="693" y="176"/>
                  </a:lnTo>
                  <a:lnTo>
                    <a:pt x="697" y="178"/>
                  </a:lnTo>
                  <a:lnTo>
                    <a:pt x="697" y="180"/>
                  </a:lnTo>
                  <a:lnTo>
                    <a:pt x="697" y="183"/>
                  </a:lnTo>
                  <a:lnTo>
                    <a:pt x="693" y="189"/>
                  </a:lnTo>
                  <a:lnTo>
                    <a:pt x="689" y="193"/>
                  </a:lnTo>
                  <a:lnTo>
                    <a:pt x="685" y="201"/>
                  </a:lnTo>
                  <a:lnTo>
                    <a:pt x="685" y="203"/>
                  </a:lnTo>
                  <a:lnTo>
                    <a:pt x="685" y="204"/>
                  </a:lnTo>
                  <a:lnTo>
                    <a:pt x="685" y="208"/>
                  </a:lnTo>
                  <a:lnTo>
                    <a:pt x="687" y="208"/>
                  </a:lnTo>
                  <a:lnTo>
                    <a:pt x="693" y="206"/>
                  </a:lnTo>
                  <a:lnTo>
                    <a:pt x="695" y="204"/>
                  </a:lnTo>
                  <a:lnTo>
                    <a:pt x="697" y="204"/>
                  </a:lnTo>
                  <a:lnTo>
                    <a:pt x="701" y="204"/>
                  </a:lnTo>
                  <a:lnTo>
                    <a:pt x="702" y="204"/>
                  </a:lnTo>
                  <a:lnTo>
                    <a:pt x="704" y="206"/>
                  </a:lnTo>
                  <a:lnTo>
                    <a:pt x="706" y="206"/>
                  </a:lnTo>
                  <a:lnTo>
                    <a:pt x="712" y="206"/>
                  </a:lnTo>
                  <a:lnTo>
                    <a:pt x="714" y="206"/>
                  </a:lnTo>
                  <a:lnTo>
                    <a:pt x="720" y="203"/>
                  </a:lnTo>
                  <a:lnTo>
                    <a:pt x="722" y="201"/>
                  </a:lnTo>
                  <a:lnTo>
                    <a:pt x="725" y="203"/>
                  </a:lnTo>
                  <a:lnTo>
                    <a:pt x="729" y="206"/>
                  </a:lnTo>
                  <a:lnTo>
                    <a:pt x="731" y="206"/>
                  </a:lnTo>
                  <a:lnTo>
                    <a:pt x="741" y="204"/>
                  </a:lnTo>
                  <a:lnTo>
                    <a:pt x="741" y="203"/>
                  </a:lnTo>
                  <a:lnTo>
                    <a:pt x="744" y="199"/>
                  </a:lnTo>
                  <a:lnTo>
                    <a:pt x="746" y="199"/>
                  </a:lnTo>
                  <a:lnTo>
                    <a:pt x="750" y="199"/>
                  </a:lnTo>
                  <a:lnTo>
                    <a:pt x="754" y="203"/>
                  </a:lnTo>
                  <a:lnTo>
                    <a:pt x="754" y="204"/>
                  </a:lnTo>
                  <a:lnTo>
                    <a:pt x="756" y="204"/>
                  </a:lnTo>
                  <a:lnTo>
                    <a:pt x="756" y="201"/>
                  </a:lnTo>
                  <a:lnTo>
                    <a:pt x="760" y="201"/>
                  </a:lnTo>
                  <a:lnTo>
                    <a:pt x="760" y="204"/>
                  </a:lnTo>
                  <a:lnTo>
                    <a:pt x="762" y="204"/>
                  </a:lnTo>
                  <a:lnTo>
                    <a:pt x="760" y="210"/>
                  </a:lnTo>
                  <a:lnTo>
                    <a:pt x="762" y="210"/>
                  </a:lnTo>
                  <a:lnTo>
                    <a:pt x="765" y="214"/>
                  </a:lnTo>
                  <a:lnTo>
                    <a:pt x="767" y="214"/>
                  </a:lnTo>
                  <a:lnTo>
                    <a:pt x="771" y="214"/>
                  </a:lnTo>
                  <a:lnTo>
                    <a:pt x="771" y="210"/>
                  </a:lnTo>
                  <a:lnTo>
                    <a:pt x="771" y="206"/>
                  </a:lnTo>
                  <a:lnTo>
                    <a:pt x="767" y="206"/>
                  </a:lnTo>
                  <a:lnTo>
                    <a:pt x="767" y="204"/>
                  </a:lnTo>
                  <a:lnTo>
                    <a:pt x="765" y="201"/>
                  </a:lnTo>
                  <a:lnTo>
                    <a:pt x="765" y="195"/>
                  </a:lnTo>
                  <a:lnTo>
                    <a:pt x="767" y="193"/>
                  </a:lnTo>
                  <a:lnTo>
                    <a:pt x="769" y="193"/>
                  </a:lnTo>
                  <a:lnTo>
                    <a:pt x="771" y="193"/>
                  </a:lnTo>
                  <a:lnTo>
                    <a:pt x="771" y="195"/>
                  </a:lnTo>
                  <a:lnTo>
                    <a:pt x="771" y="199"/>
                  </a:lnTo>
                  <a:lnTo>
                    <a:pt x="773" y="199"/>
                  </a:lnTo>
                  <a:lnTo>
                    <a:pt x="775" y="199"/>
                  </a:lnTo>
                  <a:lnTo>
                    <a:pt x="777" y="195"/>
                  </a:lnTo>
                  <a:lnTo>
                    <a:pt x="781" y="195"/>
                  </a:lnTo>
                  <a:lnTo>
                    <a:pt x="786" y="199"/>
                  </a:lnTo>
                  <a:lnTo>
                    <a:pt x="790" y="203"/>
                  </a:lnTo>
                  <a:lnTo>
                    <a:pt x="792" y="204"/>
                  </a:lnTo>
                  <a:lnTo>
                    <a:pt x="796" y="208"/>
                  </a:lnTo>
                  <a:lnTo>
                    <a:pt x="798" y="208"/>
                  </a:lnTo>
                  <a:lnTo>
                    <a:pt x="800" y="206"/>
                  </a:lnTo>
                  <a:lnTo>
                    <a:pt x="802" y="204"/>
                  </a:lnTo>
                  <a:lnTo>
                    <a:pt x="804" y="204"/>
                  </a:lnTo>
                  <a:lnTo>
                    <a:pt x="813" y="204"/>
                  </a:lnTo>
                  <a:lnTo>
                    <a:pt x="817" y="204"/>
                  </a:lnTo>
                  <a:lnTo>
                    <a:pt x="819" y="208"/>
                  </a:lnTo>
                  <a:lnTo>
                    <a:pt x="821" y="210"/>
                  </a:lnTo>
                  <a:lnTo>
                    <a:pt x="827" y="208"/>
                  </a:lnTo>
                  <a:lnTo>
                    <a:pt x="828" y="210"/>
                  </a:lnTo>
                  <a:lnTo>
                    <a:pt x="828" y="214"/>
                  </a:lnTo>
                  <a:lnTo>
                    <a:pt x="828" y="216"/>
                  </a:lnTo>
                  <a:lnTo>
                    <a:pt x="828" y="224"/>
                  </a:lnTo>
                  <a:lnTo>
                    <a:pt x="828" y="225"/>
                  </a:lnTo>
                  <a:lnTo>
                    <a:pt x="827" y="229"/>
                  </a:lnTo>
                  <a:lnTo>
                    <a:pt x="827" y="231"/>
                  </a:lnTo>
                  <a:lnTo>
                    <a:pt x="819" y="237"/>
                  </a:lnTo>
                  <a:lnTo>
                    <a:pt x="815" y="237"/>
                  </a:lnTo>
                  <a:lnTo>
                    <a:pt x="813" y="241"/>
                  </a:lnTo>
                  <a:lnTo>
                    <a:pt x="813" y="243"/>
                  </a:lnTo>
                  <a:lnTo>
                    <a:pt x="813" y="248"/>
                  </a:lnTo>
                  <a:lnTo>
                    <a:pt x="813" y="252"/>
                  </a:lnTo>
                  <a:lnTo>
                    <a:pt x="815" y="254"/>
                  </a:lnTo>
                  <a:lnTo>
                    <a:pt x="813" y="258"/>
                  </a:lnTo>
                  <a:lnTo>
                    <a:pt x="809" y="262"/>
                  </a:lnTo>
                  <a:lnTo>
                    <a:pt x="804" y="258"/>
                  </a:lnTo>
                  <a:lnTo>
                    <a:pt x="800" y="262"/>
                  </a:lnTo>
                  <a:lnTo>
                    <a:pt x="794" y="267"/>
                  </a:lnTo>
                  <a:lnTo>
                    <a:pt x="792" y="267"/>
                  </a:lnTo>
                  <a:lnTo>
                    <a:pt x="788" y="267"/>
                  </a:lnTo>
                  <a:lnTo>
                    <a:pt x="783" y="269"/>
                  </a:lnTo>
                  <a:lnTo>
                    <a:pt x="783" y="271"/>
                  </a:lnTo>
                  <a:lnTo>
                    <a:pt x="783" y="281"/>
                  </a:lnTo>
                  <a:lnTo>
                    <a:pt x="785" y="287"/>
                  </a:lnTo>
                  <a:lnTo>
                    <a:pt x="785" y="288"/>
                  </a:lnTo>
                  <a:lnTo>
                    <a:pt x="788" y="294"/>
                  </a:lnTo>
                  <a:lnTo>
                    <a:pt x="790" y="304"/>
                  </a:lnTo>
                  <a:lnTo>
                    <a:pt x="788" y="308"/>
                  </a:lnTo>
                  <a:lnTo>
                    <a:pt x="785" y="304"/>
                  </a:lnTo>
                  <a:lnTo>
                    <a:pt x="783" y="304"/>
                  </a:lnTo>
                  <a:lnTo>
                    <a:pt x="779" y="304"/>
                  </a:lnTo>
                  <a:lnTo>
                    <a:pt x="779" y="302"/>
                  </a:lnTo>
                  <a:lnTo>
                    <a:pt x="779" y="298"/>
                  </a:lnTo>
                  <a:lnTo>
                    <a:pt x="773" y="296"/>
                  </a:lnTo>
                  <a:lnTo>
                    <a:pt x="769" y="292"/>
                  </a:lnTo>
                  <a:lnTo>
                    <a:pt x="765" y="290"/>
                  </a:lnTo>
                  <a:lnTo>
                    <a:pt x="765" y="287"/>
                  </a:lnTo>
                  <a:lnTo>
                    <a:pt x="769" y="283"/>
                  </a:lnTo>
                  <a:lnTo>
                    <a:pt x="769" y="277"/>
                  </a:lnTo>
                  <a:lnTo>
                    <a:pt x="764" y="277"/>
                  </a:lnTo>
                  <a:lnTo>
                    <a:pt x="760" y="281"/>
                  </a:lnTo>
                  <a:lnTo>
                    <a:pt x="758" y="296"/>
                  </a:lnTo>
                  <a:lnTo>
                    <a:pt x="758" y="304"/>
                  </a:lnTo>
                  <a:lnTo>
                    <a:pt x="754" y="308"/>
                  </a:lnTo>
                  <a:lnTo>
                    <a:pt x="758" y="309"/>
                  </a:lnTo>
                  <a:lnTo>
                    <a:pt x="754" y="313"/>
                  </a:lnTo>
                  <a:lnTo>
                    <a:pt x="758" y="315"/>
                  </a:lnTo>
                  <a:lnTo>
                    <a:pt x="758" y="317"/>
                  </a:lnTo>
                  <a:lnTo>
                    <a:pt x="760" y="317"/>
                  </a:lnTo>
                  <a:lnTo>
                    <a:pt x="764" y="319"/>
                  </a:lnTo>
                  <a:lnTo>
                    <a:pt x="765" y="327"/>
                  </a:lnTo>
                  <a:lnTo>
                    <a:pt x="764" y="328"/>
                  </a:lnTo>
                  <a:lnTo>
                    <a:pt x="760" y="334"/>
                  </a:lnTo>
                  <a:lnTo>
                    <a:pt x="758" y="338"/>
                  </a:lnTo>
                  <a:lnTo>
                    <a:pt x="754" y="340"/>
                  </a:lnTo>
                  <a:lnTo>
                    <a:pt x="750" y="344"/>
                  </a:lnTo>
                  <a:lnTo>
                    <a:pt x="748" y="344"/>
                  </a:lnTo>
                  <a:lnTo>
                    <a:pt x="743" y="344"/>
                  </a:lnTo>
                  <a:lnTo>
                    <a:pt x="737" y="346"/>
                  </a:lnTo>
                  <a:lnTo>
                    <a:pt x="733" y="351"/>
                  </a:lnTo>
                  <a:lnTo>
                    <a:pt x="737" y="355"/>
                  </a:lnTo>
                  <a:lnTo>
                    <a:pt x="739" y="363"/>
                  </a:lnTo>
                  <a:lnTo>
                    <a:pt x="743" y="365"/>
                  </a:lnTo>
                  <a:lnTo>
                    <a:pt x="743" y="369"/>
                  </a:lnTo>
                  <a:lnTo>
                    <a:pt x="739" y="369"/>
                  </a:lnTo>
                  <a:lnTo>
                    <a:pt x="737" y="369"/>
                  </a:lnTo>
                  <a:lnTo>
                    <a:pt x="739" y="370"/>
                  </a:lnTo>
                  <a:lnTo>
                    <a:pt x="744" y="370"/>
                  </a:lnTo>
                  <a:lnTo>
                    <a:pt x="748" y="374"/>
                  </a:lnTo>
                  <a:lnTo>
                    <a:pt x="744" y="376"/>
                  </a:lnTo>
                  <a:lnTo>
                    <a:pt x="743" y="376"/>
                  </a:lnTo>
                  <a:lnTo>
                    <a:pt x="743" y="380"/>
                  </a:lnTo>
                  <a:lnTo>
                    <a:pt x="743" y="382"/>
                  </a:lnTo>
                  <a:lnTo>
                    <a:pt x="743" y="386"/>
                  </a:lnTo>
                  <a:lnTo>
                    <a:pt x="739" y="386"/>
                  </a:lnTo>
                  <a:lnTo>
                    <a:pt x="737" y="388"/>
                  </a:lnTo>
                  <a:lnTo>
                    <a:pt x="733" y="388"/>
                  </a:lnTo>
                  <a:lnTo>
                    <a:pt x="733" y="391"/>
                  </a:lnTo>
                  <a:lnTo>
                    <a:pt x="723" y="399"/>
                  </a:lnTo>
                  <a:lnTo>
                    <a:pt x="720" y="405"/>
                  </a:lnTo>
                  <a:lnTo>
                    <a:pt x="720" y="411"/>
                  </a:lnTo>
                  <a:lnTo>
                    <a:pt x="720" y="412"/>
                  </a:lnTo>
                  <a:lnTo>
                    <a:pt x="718" y="416"/>
                  </a:lnTo>
                  <a:lnTo>
                    <a:pt x="714" y="416"/>
                  </a:lnTo>
                  <a:lnTo>
                    <a:pt x="714" y="422"/>
                  </a:lnTo>
                  <a:lnTo>
                    <a:pt x="712" y="422"/>
                  </a:lnTo>
                  <a:lnTo>
                    <a:pt x="708" y="424"/>
                  </a:lnTo>
                  <a:lnTo>
                    <a:pt x="708" y="428"/>
                  </a:lnTo>
                  <a:lnTo>
                    <a:pt x="708" y="433"/>
                  </a:lnTo>
                  <a:lnTo>
                    <a:pt x="712" y="435"/>
                  </a:lnTo>
                  <a:lnTo>
                    <a:pt x="708" y="441"/>
                  </a:lnTo>
                  <a:lnTo>
                    <a:pt x="708" y="445"/>
                  </a:lnTo>
                  <a:lnTo>
                    <a:pt x="706" y="449"/>
                  </a:lnTo>
                  <a:lnTo>
                    <a:pt x="702" y="451"/>
                  </a:lnTo>
                  <a:lnTo>
                    <a:pt x="699" y="453"/>
                  </a:lnTo>
                  <a:lnTo>
                    <a:pt x="697" y="454"/>
                  </a:lnTo>
                  <a:lnTo>
                    <a:pt x="693" y="454"/>
                  </a:lnTo>
                  <a:lnTo>
                    <a:pt x="693" y="460"/>
                  </a:lnTo>
                  <a:lnTo>
                    <a:pt x="697" y="466"/>
                  </a:lnTo>
                  <a:lnTo>
                    <a:pt x="693" y="470"/>
                  </a:lnTo>
                  <a:lnTo>
                    <a:pt x="687" y="470"/>
                  </a:lnTo>
                  <a:lnTo>
                    <a:pt x="681" y="470"/>
                  </a:lnTo>
                  <a:lnTo>
                    <a:pt x="680" y="470"/>
                  </a:lnTo>
                  <a:lnTo>
                    <a:pt x="678" y="472"/>
                  </a:lnTo>
                  <a:lnTo>
                    <a:pt x="676" y="472"/>
                  </a:lnTo>
                  <a:lnTo>
                    <a:pt x="672" y="475"/>
                  </a:lnTo>
                  <a:lnTo>
                    <a:pt x="670" y="472"/>
                  </a:lnTo>
                  <a:lnTo>
                    <a:pt x="666" y="475"/>
                  </a:lnTo>
                  <a:lnTo>
                    <a:pt x="666" y="477"/>
                  </a:lnTo>
                  <a:lnTo>
                    <a:pt x="668" y="481"/>
                  </a:lnTo>
                  <a:lnTo>
                    <a:pt x="666" y="483"/>
                  </a:lnTo>
                  <a:lnTo>
                    <a:pt x="666" y="487"/>
                  </a:lnTo>
                  <a:lnTo>
                    <a:pt x="662" y="483"/>
                  </a:lnTo>
                  <a:lnTo>
                    <a:pt x="657" y="487"/>
                  </a:lnTo>
                  <a:lnTo>
                    <a:pt x="657" y="493"/>
                  </a:lnTo>
                  <a:lnTo>
                    <a:pt x="657" y="494"/>
                  </a:lnTo>
                  <a:lnTo>
                    <a:pt x="660" y="498"/>
                  </a:lnTo>
                  <a:lnTo>
                    <a:pt x="662" y="514"/>
                  </a:lnTo>
                  <a:lnTo>
                    <a:pt x="666" y="514"/>
                  </a:lnTo>
                  <a:lnTo>
                    <a:pt x="666" y="517"/>
                  </a:lnTo>
                  <a:lnTo>
                    <a:pt x="662" y="519"/>
                  </a:lnTo>
                  <a:lnTo>
                    <a:pt x="660" y="523"/>
                  </a:lnTo>
                  <a:lnTo>
                    <a:pt x="657" y="525"/>
                  </a:lnTo>
                  <a:lnTo>
                    <a:pt x="660" y="525"/>
                  </a:lnTo>
                  <a:lnTo>
                    <a:pt x="666" y="525"/>
                  </a:lnTo>
                  <a:lnTo>
                    <a:pt x="668" y="529"/>
                  </a:lnTo>
                  <a:lnTo>
                    <a:pt x="668" y="538"/>
                  </a:lnTo>
                  <a:lnTo>
                    <a:pt x="662" y="554"/>
                  </a:lnTo>
                  <a:lnTo>
                    <a:pt x="662" y="559"/>
                  </a:lnTo>
                  <a:lnTo>
                    <a:pt x="664" y="561"/>
                  </a:lnTo>
                  <a:lnTo>
                    <a:pt x="664" y="567"/>
                  </a:lnTo>
                  <a:lnTo>
                    <a:pt x="664" y="571"/>
                  </a:lnTo>
                  <a:lnTo>
                    <a:pt x="664" y="577"/>
                  </a:lnTo>
                  <a:lnTo>
                    <a:pt x="664" y="590"/>
                  </a:lnTo>
                  <a:lnTo>
                    <a:pt x="664" y="596"/>
                  </a:lnTo>
                  <a:lnTo>
                    <a:pt x="668" y="598"/>
                  </a:lnTo>
                  <a:lnTo>
                    <a:pt x="670" y="598"/>
                  </a:lnTo>
                  <a:lnTo>
                    <a:pt x="674" y="601"/>
                  </a:lnTo>
                  <a:lnTo>
                    <a:pt x="674" y="607"/>
                  </a:lnTo>
                  <a:lnTo>
                    <a:pt x="670" y="619"/>
                  </a:lnTo>
                  <a:lnTo>
                    <a:pt x="670" y="622"/>
                  </a:lnTo>
                  <a:lnTo>
                    <a:pt x="664" y="628"/>
                  </a:lnTo>
                  <a:lnTo>
                    <a:pt x="664" y="634"/>
                  </a:lnTo>
                  <a:lnTo>
                    <a:pt x="660" y="636"/>
                  </a:lnTo>
                  <a:lnTo>
                    <a:pt x="655" y="638"/>
                  </a:lnTo>
                  <a:lnTo>
                    <a:pt x="649" y="640"/>
                  </a:lnTo>
                  <a:lnTo>
                    <a:pt x="647" y="643"/>
                  </a:lnTo>
                  <a:lnTo>
                    <a:pt x="647" y="645"/>
                  </a:lnTo>
                  <a:lnTo>
                    <a:pt x="645" y="649"/>
                  </a:lnTo>
                  <a:lnTo>
                    <a:pt x="645" y="651"/>
                  </a:lnTo>
                  <a:lnTo>
                    <a:pt x="649" y="659"/>
                  </a:lnTo>
                  <a:lnTo>
                    <a:pt x="649" y="660"/>
                  </a:lnTo>
                  <a:lnTo>
                    <a:pt x="645" y="664"/>
                  </a:lnTo>
                  <a:lnTo>
                    <a:pt x="643" y="666"/>
                  </a:lnTo>
                  <a:lnTo>
                    <a:pt x="645" y="672"/>
                  </a:lnTo>
                  <a:lnTo>
                    <a:pt x="645" y="676"/>
                  </a:lnTo>
                  <a:lnTo>
                    <a:pt x="645" y="678"/>
                  </a:lnTo>
                  <a:lnTo>
                    <a:pt x="645" y="681"/>
                  </a:lnTo>
                  <a:lnTo>
                    <a:pt x="645" y="681"/>
                  </a:lnTo>
                  <a:lnTo>
                    <a:pt x="645" y="685"/>
                  </a:lnTo>
                  <a:lnTo>
                    <a:pt x="645" y="687"/>
                  </a:lnTo>
                  <a:lnTo>
                    <a:pt x="651" y="691"/>
                  </a:lnTo>
                  <a:lnTo>
                    <a:pt x="649" y="695"/>
                  </a:lnTo>
                  <a:lnTo>
                    <a:pt x="645" y="691"/>
                  </a:lnTo>
                  <a:lnTo>
                    <a:pt x="643" y="693"/>
                  </a:lnTo>
                  <a:lnTo>
                    <a:pt x="643" y="691"/>
                  </a:lnTo>
                  <a:lnTo>
                    <a:pt x="638" y="693"/>
                  </a:lnTo>
                  <a:lnTo>
                    <a:pt x="630" y="693"/>
                  </a:lnTo>
                  <a:lnTo>
                    <a:pt x="626" y="693"/>
                  </a:lnTo>
                  <a:lnTo>
                    <a:pt x="624" y="693"/>
                  </a:lnTo>
                  <a:lnTo>
                    <a:pt x="620" y="693"/>
                  </a:lnTo>
                  <a:lnTo>
                    <a:pt x="618" y="691"/>
                  </a:lnTo>
                  <a:lnTo>
                    <a:pt x="618" y="687"/>
                  </a:lnTo>
                  <a:lnTo>
                    <a:pt x="618" y="685"/>
                  </a:lnTo>
                  <a:lnTo>
                    <a:pt x="618" y="681"/>
                  </a:lnTo>
                  <a:lnTo>
                    <a:pt x="618" y="681"/>
                  </a:lnTo>
                  <a:lnTo>
                    <a:pt x="615" y="681"/>
                  </a:lnTo>
                  <a:lnTo>
                    <a:pt x="609" y="681"/>
                  </a:lnTo>
                  <a:lnTo>
                    <a:pt x="607" y="681"/>
                  </a:lnTo>
                  <a:lnTo>
                    <a:pt x="603" y="681"/>
                  </a:lnTo>
                  <a:lnTo>
                    <a:pt x="601" y="685"/>
                  </a:lnTo>
                  <a:lnTo>
                    <a:pt x="597" y="693"/>
                  </a:lnTo>
                  <a:lnTo>
                    <a:pt x="594" y="697"/>
                  </a:lnTo>
                  <a:lnTo>
                    <a:pt x="592" y="697"/>
                  </a:lnTo>
                  <a:lnTo>
                    <a:pt x="588" y="697"/>
                  </a:lnTo>
                  <a:lnTo>
                    <a:pt x="584" y="693"/>
                  </a:lnTo>
                  <a:lnTo>
                    <a:pt x="582" y="697"/>
                  </a:lnTo>
                  <a:lnTo>
                    <a:pt x="578" y="699"/>
                  </a:lnTo>
                  <a:lnTo>
                    <a:pt x="578" y="702"/>
                  </a:lnTo>
                  <a:lnTo>
                    <a:pt x="576" y="704"/>
                  </a:lnTo>
                  <a:lnTo>
                    <a:pt x="576" y="708"/>
                  </a:lnTo>
                  <a:lnTo>
                    <a:pt x="573" y="708"/>
                  </a:lnTo>
                  <a:lnTo>
                    <a:pt x="567" y="708"/>
                  </a:lnTo>
                  <a:lnTo>
                    <a:pt x="557" y="704"/>
                  </a:lnTo>
                  <a:lnTo>
                    <a:pt x="555" y="702"/>
                  </a:lnTo>
                  <a:lnTo>
                    <a:pt x="552" y="695"/>
                  </a:lnTo>
                  <a:lnTo>
                    <a:pt x="546" y="695"/>
                  </a:lnTo>
                  <a:lnTo>
                    <a:pt x="544" y="699"/>
                  </a:lnTo>
                  <a:lnTo>
                    <a:pt x="542" y="706"/>
                  </a:lnTo>
                  <a:lnTo>
                    <a:pt x="540" y="710"/>
                  </a:lnTo>
                  <a:lnTo>
                    <a:pt x="540" y="714"/>
                  </a:lnTo>
                  <a:lnTo>
                    <a:pt x="536" y="714"/>
                  </a:lnTo>
                  <a:lnTo>
                    <a:pt x="534" y="712"/>
                  </a:lnTo>
                  <a:lnTo>
                    <a:pt x="531" y="710"/>
                  </a:lnTo>
                  <a:lnTo>
                    <a:pt x="531" y="706"/>
                  </a:lnTo>
                  <a:lnTo>
                    <a:pt x="529" y="706"/>
                  </a:lnTo>
                  <a:lnTo>
                    <a:pt x="525" y="706"/>
                  </a:lnTo>
                  <a:lnTo>
                    <a:pt x="525" y="710"/>
                  </a:lnTo>
                  <a:lnTo>
                    <a:pt x="521" y="712"/>
                  </a:lnTo>
                  <a:lnTo>
                    <a:pt x="519" y="712"/>
                  </a:lnTo>
                  <a:lnTo>
                    <a:pt x="510" y="712"/>
                  </a:lnTo>
                  <a:lnTo>
                    <a:pt x="510" y="716"/>
                  </a:lnTo>
                  <a:lnTo>
                    <a:pt x="508" y="716"/>
                  </a:lnTo>
                  <a:lnTo>
                    <a:pt x="508" y="718"/>
                  </a:lnTo>
                  <a:lnTo>
                    <a:pt x="508" y="722"/>
                  </a:lnTo>
                  <a:lnTo>
                    <a:pt x="504" y="723"/>
                  </a:lnTo>
                  <a:lnTo>
                    <a:pt x="504" y="727"/>
                  </a:lnTo>
                  <a:lnTo>
                    <a:pt x="504" y="727"/>
                  </a:lnTo>
                  <a:lnTo>
                    <a:pt x="502" y="727"/>
                  </a:lnTo>
                  <a:lnTo>
                    <a:pt x="498" y="727"/>
                  </a:lnTo>
                  <a:lnTo>
                    <a:pt x="498" y="727"/>
                  </a:lnTo>
                  <a:lnTo>
                    <a:pt x="498" y="723"/>
                  </a:lnTo>
                  <a:lnTo>
                    <a:pt x="496" y="727"/>
                  </a:lnTo>
                  <a:lnTo>
                    <a:pt x="494" y="731"/>
                  </a:lnTo>
                  <a:lnTo>
                    <a:pt x="494" y="733"/>
                  </a:lnTo>
                  <a:lnTo>
                    <a:pt x="496" y="737"/>
                  </a:lnTo>
                  <a:lnTo>
                    <a:pt x="494" y="737"/>
                  </a:lnTo>
                  <a:lnTo>
                    <a:pt x="494" y="741"/>
                  </a:lnTo>
                  <a:lnTo>
                    <a:pt x="491" y="743"/>
                  </a:lnTo>
                  <a:lnTo>
                    <a:pt x="485" y="752"/>
                  </a:lnTo>
                  <a:lnTo>
                    <a:pt x="485" y="754"/>
                  </a:lnTo>
                  <a:lnTo>
                    <a:pt x="485" y="758"/>
                  </a:lnTo>
                  <a:lnTo>
                    <a:pt x="483" y="758"/>
                  </a:lnTo>
                  <a:lnTo>
                    <a:pt x="483" y="754"/>
                  </a:lnTo>
                  <a:lnTo>
                    <a:pt x="479" y="758"/>
                  </a:lnTo>
                  <a:lnTo>
                    <a:pt x="475" y="764"/>
                  </a:lnTo>
                  <a:lnTo>
                    <a:pt x="475" y="765"/>
                  </a:lnTo>
                  <a:lnTo>
                    <a:pt x="473" y="769"/>
                  </a:lnTo>
                  <a:lnTo>
                    <a:pt x="470" y="769"/>
                  </a:lnTo>
                  <a:lnTo>
                    <a:pt x="468" y="771"/>
                  </a:lnTo>
                  <a:lnTo>
                    <a:pt x="468" y="773"/>
                  </a:lnTo>
                  <a:lnTo>
                    <a:pt x="464" y="775"/>
                  </a:lnTo>
                  <a:lnTo>
                    <a:pt x="458" y="773"/>
                  </a:lnTo>
                  <a:lnTo>
                    <a:pt x="456" y="773"/>
                  </a:lnTo>
                  <a:lnTo>
                    <a:pt x="452" y="773"/>
                  </a:lnTo>
                  <a:lnTo>
                    <a:pt x="450" y="775"/>
                  </a:lnTo>
                  <a:lnTo>
                    <a:pt x="450" y="779"/>
                  </a:lnTo>
                  <a:lnTo>
                    <a:pt x="450" y="781"/>
                  </a:lnTo>
                  <a:lnTo>
                    <a:pt x="449" y="781"/>
                  </a:lnTo>
                  <a:lnTo>
                    <a:pt x="449" y="785"/>
                  </a:lnTo>
                  <a:lnTo>
                    <a:pt x="445" y="786"/>
                  </a:lnTo>
                  <a:lnTo>
                    <a:pt x="443" y="786"/>
                  </a:lnTo>
                  <a:lnTo>
                    <a:pt x="439" y="790"/>
                  </a:lnTo>
                  <a:lnTo>
                    <a:pt x="437" y="792"/>
                  </a:lnTo>
                  <a:lnTo>
                    <a:pt x="433" y="796"/>
                  </a:lnTo>
                  <a:lnTo>
                    <a:pt x="433" y="798"/>
                  </a:lnTo>
                  <a:lnTo>
                    <a:pt x="431" y="802"/>
                  </a:lnTo>
                  <a:lnTo>
                    <a:pt x="429" y="804"/>
                  </a:lnTo>
                  <a:lnTo>
                    <a:pt x="428" y="802"/>
                  </a:lnTo>
                  <a:lnTo>
                    <a:pt x="424" y="802"/>
                  </a:lnTo>
                  <a:lnTo>
                    <a:pt x="422" y="804"/>
                  </a:lnTo>
                  <a:lnTo>
                    <a:pt x="418" y="807"/>
                  </a:lnTo>
                  <a:lnTo>
                    <a:pt x="416" y="809"/>
                  </a:lnTo>
                  <a:lnTo>
                    <a:pt x="416" y="813"/>
                  </a:lnTo>
                  <a:lnTo>
                    <a:pt x="418" y="819"/>
                  </a:lnTo>
                  <a:lnTo>
                    <a:pt x="416" y="819"/>
                  </a:lnTo>
                  <a:lnTo>
                    <a:pt x="412" y="819"/>
                  </a:lnTo>
                  <a:lnTo>
                    <a:pt x="407" y="819"/>
                  </a:lnTo>
                  <a:lnTo>
                    <a:pt x="405" y="815"/>
                  </a:lnTo>
                  <a:lnTo>
                    <a:pt x="403" y="815"/>
                  </a:lnTo>
                  <a:lnTo>
                    <a:pt x="403" y="819"/>
                  </a:lnTo>
                  <a:lnTo>
                    <a:pt x="397" y="819"/>
                  </a:lnTo>
                  <a:lnTo>
                    <a:pt x="391" y="819"/>
                  </a:lnTo>
                  <a:lnTo>
                    <a:pt x="387" y="819"/>
                  </a:lnTo>
                  <a:lnTo>
                    <a:pt x="382" y="819"/>
                  </a:lnTo>
                  <a:lnTo>
                    <a:pt x="380" y="819"/>
                  </a:lnTo>
                  <a:lnTo>
                    <a:pt x="374" y="825"/>
                  </a:lnTo>
                  <a:lnTo>
                    <a:pt x="370" y="826"/>
                  </a:lnTo>
                  <a:lnTo>
                    <a:pt x="368" y="826"/>
                  </a:lnTo>
                  <a:lnTo>
                    <a:pt x="361" y="830"/>
                  </a:lnTo>
                  <a:lnTo>
                    <a:pt x="361" y="832"/>
                  </a:lnTo>
                  <a:lnTo>
                    <a:pt x="359" y="836"/>
                  </a:lnTo>
                  <a:lnTo>
                    <a:pt x="355" y="842"/>
                  </a:lnTo>
                  <a:lnTo>
                    <a:pt x="351" y="844"/>
                  </a:lnTo>
                  <a:lnTo>
                    <a:pt x="349" y="849"/>
                  </a:lnTo>
                  <a:lnTo>
                    <a:pt x="345" y="849"/>
                  </a:lnTo>
                  <a:lnTo>
                    <a:pt x="344" y="849"/>
                  </a:lnTo>
                  <a:lnTo>
                    <a:pt x="340" y="853"/>
                  </a:lnTo>
                  <a:lnTo>
                    <a:pt x="334" y="853"/>
                  </a:lnTo>
                  <a:lnTo>
                    <a:pt x="334" y="855"/>
                  </a:lnTo>
                  <a:lnTo>
                    <a:pt x="330" y="853"/>
                  </a:lnTo>
                  <a:lnTo>
                    <a:pt x="328" y="853"/>
                  </a:lnTo>
                  <a:lnTo>
                    <a:pt x="323" y="847"/>
                  </a:lnTo>
                  <a:lnTo>
                    <a:pt x="317" y="847"/>
                  </a:lnTo>
                  <a:lnTo>
                    <a:pt x="317" y="844"/>
                  </a:lnTo>
                  <a:lnTo>
                    <a:pt x="313" y="842"/>
                  </a:lnTo>
                  <a:lnTo>
                    <a:pt x="317" y="834"/>
                  </a:lnTo>
                  <a:lnTo>
                    <a:pt x="317" y="832"/>
                  </a:lnTo>
                  <a:lnTo>
                    <a:pt x="317" y="828"/>
                  </a:lnTo>
                  <a:lnTo>
                    <a:pt x="319" y="828"/>
                  </a:lnTo>
                  <a:lnTo>
                    <a:pt x="323" y="828"/>
                  </a:lnTo>
                  <a:lnTo>
                    <a:pt x="328" y="830"/>
                  </a:lnTo>
                  <a:lnTo>
                    <a:pt x="328" y="826"/>
                  </a:lnTo>
                  <a:lnTo>
                    <a:pt x="328" y="817"/>
                  </a:lnTo>
                  <a:lnTo>
                    <a:pt x="332" y="807"/>
                  </a:lnTo>
                  <a:lnTo>
                    <a:pt x="323" y="811"/>
                  </a:lnTo>
                  <a:lnTo>
                    <a:pt x="321" y="813"/>
                  </a:lnTo>
                  <a:lnTo>
                    <a:pt x="317" y="817"/>
                  </a:lnTo>
                  <a:lnTo>
                    <a:pt x="313" y="821"/>
                  </a:lnTo>
                  <a:lnTo>
                    <a:pt x="309" y="823"/>
                  </a:lnTo>
                  <a:lnTo>
                    <a:pt x="307" y="823"/>
                  </a:lnTo>
                  <a:lnTo>
                    <a:pt x="303" y="821"/>
                  </a:lnTo>
                  <a:lnTo>
                    <a:pt x="303" y="817"/>
                  </a:lnTo>
                  <a:lnTo>
                    <a:pt x="302" y="813"/>
                  </a:lnTo>
                  <a:lnTo>
                    <a:pt x="298" y="817"/>
                  </a:lnTo>
                  <a:lnTo>
                    <a:pt x="296" y="815"/>
                  </a:lnTo>
                  <a:lnTo>
                    <a:pt x="290" y="813"/>
                  </a:lnTo>
                  <a:lnTo>
                    <a:pt x="284" y="807"/>
                  </a:lnTo>
                  <a:lnTo>
                    <a:pt x="281" y="807"/>
                  </a:lnTo>
                  <a:lnTo>
                    <a:pt x="273" y="819"/>
                  </a:lnTo>
                  <a:lnTo>
                    <a:pt x="273" y="819"/>
                  </a:lnTo>
                  <a:lnTo>
                    <a:pt x="269" y="823"/>
                  </a:lnTo>
                  <a:lnTo>
                    <a:pt x="267" y="823"/>
                  </a:lnTo>
                  <a:lnTo>
                    <a:pt x="265" y="823"/>
                  </a:lnTo>
                  <a:lnTo>
                    <a:pt x="265" y="819"/>
                  </a:lnTo>
                  <a:lnTo>
                    <a:pt x="250" y="809"/>
                  </a:lnTo>
                  <a:lnTo>
                    <a:pt x="248" y="806"/>
                  </a:lnTo>
                  <a:lnTo>
                    <a:pt x="244" y="806"/>
                  </a:lnTo>
                  <a:lnTo>
                    <a:pt x="242" y="809"/>
                  </a:lnTo>
                  <a:lnTo>
                    <a:pt x="233" y="815"/>
                  </a:lnTo>
                  <a:lnTo>
                    <a:pt x="233" y="817"/>
                  </a:lnTo>
                  <a:lnTo>
                    <a:pt x="221" y="825"/>
                  </a:lnTo>
                  <a:lnTo>
                    <a:pt x="219" y="830"/>
                  </a:lnTo>
                  <a:lnTo>
                    <a:pt x="218" y="836"/>
                  </a:lnTo>
                  <a:lnTo>
                    <a:pt x="214" y="838"/>
                  </a:lnTo>
                  <a:lnTo>
                    <a:pt x="208" y="842"/>
                  </a:lnTo>
                  <a:lnTo>
                    <a:pt x="208" y="838"/>
                  </a:lnTo>
                  <a:lnTo>
                    <a:pt x="206" y="838"/>
                  </a:lnTo>
                  <a:lnTo>
                    <a:pt x="202" y="838"/>
                  </a:lnTo>
                  <a:lnTo>
                    <a:pt x="193" y="838"/>
                  </a:lnTo>
                  <a:lnTo>
                    <a:pt x="191" y="838"/>
                  </a:lnTo>
                  <a:lnTo>
                    <a:pt x="185" y="838"/>
                  </a:lnTo>
                  <a:lnTo>
                    <a:pt x="179" y="834"/>
                  </a:lnTo>
                  <a:lnTo>
                    <a:pt x="176" y="834"/>
                  </a:lnTo>
                  <a:lnTo>
                    <a:pt x="176" y="834"/>
                  </a:lnTo>
                  <a:lnTo>
                    <a:pt x="172" y="840"/>
                  </a:lnTo>
                  <a:lnTo>
                    <a:pt x="170" y="840"/>
                  </a:lnTo>
                  <a:lnTo>
                    <a:pt x="166" y="840"/>
                  </a:lnTo>
                  <a:lnTo>
                    <a:pt x="164" y="834"/>
                  </a:lnTo>
                  <a:lnTo>
                    <a:pt x="160" y="834"/>
                  </a:lnTo>
                  <a:lnTo>
                    <a:pt x="158" y="836"/>
                  </a:lnTo>
                  <a:lnTo>
                    <a:pt x="158" y="840"/>
                  </a:lnTo>
                  <a:lnTo>
                    <a:pt x="155" y="844"/>
                  </a:lnTo>
                  <a:lnTo>
                    <a:pt x="151" y="846"/>
                  </a:lnTo>
                  <a:lnTo>
                    <a:pt x="149" y="846"/>
                  </a:lnTo>
                  <a:lnTo>
                    <a:pt x="143" y="842"/>
                  </a:lnTo>
                  <a:lnTo>
                    <a:pt x="139" y="840"/>
                  </a:lnTo>
                  <a:lnTo>
                    <a:pt x="137" y="836"/>
                  </a:lnTo>
                  <a:lnTo>
                    <a:pt x="134" y="836"/>
                  </a:lnTo>
                  <a:lnTo>
                    <a:pt x="130" y="842"/>
                  </a:lnTo>
                  <a:lnTo>
                    <a:pt x="128" y="846"/>
                  </a:lnTo>
                  <a:lnTo>
                    <a:pt x="128" y="847"/>
                  </a:lnTo>
                  <a:lnTo>
                    <a:pt x="124" y="847"/>
                  </a:lnTo>
                  <a:lnTo>
                    <a:pt x="118" y="847"/>
                  </a:lnTo>
                  <a:lnTo>
                    <a:pt x="105" y="842"/>
                  </a:lnTo>
                  <a:lnTo>
                    <a:pt x="97" y="842"/>
                  </a:lnTo>
                  <a:lnTo>
                    <a:pt x="92" y="844"/>
                  </a:lnTo>
                  <a:lnTo>
                    <a:pt x="92" y="847"/>
                  </a:lnTo>
                  <a:lnTo>
                    <a:pt x="90" y="849"/>
                  </a:lnTo>
                  <a:lnTo>
                    <a:pt x="92" y="853"/>
                  </a:lnTo>
                  <a:lnTo>
                    <a:pt x="95" y="855"/>
                  </a:lnTo>
                  <a:lnTo>
                    <a:pt x="97" y="861"/>
                  </a:lnTo>
                  <a:lnTo>
                    <a:pt x="101" y="861"/>
                  </a:lnTo>
                  <a:lnTo>
                    <a:pt x="101" y="865"/>
                  </a:lnTo>
                  <a:lnTo>
                    <a:pt x="101" y="867"/>
                  </a:lnTo>
                  <a:lnTo>
                    <a:pt x="101" y="868"/>
                  </a:lnTo>
                  <a:lnTo>
                    <a:pt x="97" y="868"/>
                  </a:lnTo>
                  <a:lnTo>
                    <a:pt x="95" y="868"/>
                  </a:lnTo>
                  <a:lnTo>
                    <a:pt x="88" y="870"/>
                  </a:lnTo>
                  <a:lnTo>
                    <a:pt x="86" y="876"/>
                  </a:lnTo>
                  <a:lnTo>
                    <a:pt x="82" y="882"/>
                  </a:lnTo>
                  <a:lnTo>
                    <a:pt x="82" y="886"/>
                  </a:lnTo>
                  <a:lnTo>
                    <a:pt x="76" y="888"/>
                  </a:lnTo>
                  <a:lnTo>
                    <a:pt x="72" y="888"/>
                  </a:lnTo>
                  <a:lnTo>
                    <a:pt x="67" y="888"/>
                  </a:lnTo>
                  <a:lnTo>
                    <a:pt x="61" y="888"/>
                  </a:lnTo>
                  <a:lnTo>
                    <a:pt x="55" y="891"/>
                  </a:lnTo>
                  <a:lnTo>
                    <a:pt x="57" y="893"/>
                  </a:lnTo>
                  <a:lnTo>
                    <a:pt x="55" y="893"/>
                  </a:lnTo>
                  <a:lnTo>
                    <a:pt x="55" y="899"/>
                  </a:lnTo>
                  <a:lnTo>
                    <a:pt x="51" y="909"/>
                  </a:lnTo>
                  <a:lnTo>
                    <a:pt x="50" y="903"/>
                  </a:lnTo>
                  <a:lnTo>
                    <a:pt x="40" y="889"/>
                  </a:lnTo>
                  <a:lnTo>
                    <a:pt x="30" y="876"/>
                  </a:lnTo>
                  <a:lnTo>
                    <a:pt x="29" y="868"/>
                  </a:lnTo>
                  <a:lnTo>
                    <a:pt x="25" y="865"/>
                  </a:lnTo>
                  <a:lnTo>
                    <a:pt x="23" y="859"/>
                  </a:lnTo>
                  <a:lnTo>
                    <a:pt x="21" y="857"/>
                  </a:lnTo>
                  <a:lnTo>
                    <a:pt x="17" y="851"/>
                  </a:lnTo>
                  <a:lnTo>
                    <a:pt x="15" y="842"/>
                  </a:lnTo>
                  <a:lnTo>
                    <a:pt x="15" y="836"/>
                  </a:lnTo>
                  <a:lnTo>
                    <a:pt x="15" y="832"/>
                  </a:lnTo>
                  <a:lnTo>
                    <a:pt x="17" y="830"/>
                  </a:lnTo>
                  <a:lnTo>
                    <a:pt x="17" y="825"/>
                  </a:lnTo>
                  <a:lnTo>
                    <a:pt x="21" y="825"/>
                  </a:lnTo>
                  <a:lnTo>
                    <a:pt x="21" y="819"/>
                  </a:lnTo>
                  <a:lnTo>
                    <a:pt x="21" y="817"/>
                  </a:lnTo>
                  <a:lnTo>
                    <a:pt x="19" y="815"/>
                  </a:lnTo>
                  <a:lnTo>
                    <a:pt x="13" y="809"/>
                  </a:lnTo>
                  <a:lnTo>
                    <a:pt x="13" y="802"/>
                  </a:lnTo>
                  <a:lnTo>
                    <a:pt x="13" y="796"/>
                  </a:lnTo>
                  <a:lnTo>
                    <a:pt x="15" y="790"/>
                  </a:lnTo>
                  <a:lnTo>
                    <a:pt x="19" y="788"/>
                  </a:lnTo>
                  <a:lnTo>
                    <a:pt x="23" y="785"/>
                  </a:lnTo>
                  <a:lnTo>
                    <a:pt x="25" y="783"/>
                  </a:lnTo>
                  <a:lnTo>
                    <a:pt x="29" y="773"/>
                  </a:lnTo>
                  <a:lnTo>
                    <a:pt x="29" y="773"/>
                  </a:lnTo>
                  <a:lnTo>
                    <a:pt x="25" y="773"/>
                  </a:lnTo>
                  <a:lnTo>
                    <a:pt x="23" y="773"/>
                  </a:lnTo>
                  <a:lnTo>
                    <a:pt x="13" y="769"/>
                  </a:lnTo>
                  <a:lnTo>
                    <a:pt x="13" y="767"/>
                  </a:lnTo>
                  <a:lnTo>
                    <a:pt x="8" y="765"/>
                  </a:lnTo>
                  <a:lnTo>
                    <a:pt x="6" y="764"/>
                  </a:lnTo>
                  <a:lnTo>
                    <a:pt x="6" y="760"/>
                  </a:lnTo>
                  <a:lnTo>
                    <a:pt x="2" y="760"/>
                  </a:lnTo>
                  <a:lnTo>
                    <a:pt x="0" y="758"/>
                  </a:lnTo>
                  <a:lnTo>
                    <a:pt x="0" y="752"/>
                  </a:lnTo>
                  <a:lnTo>
                    <a:pt x="2" y="748"/>
                  </a:lnTo>
                  <a:lnTo>
                    <a:pt x="6" y="748"/>
                  </a:lnTo>
                  <a:lnTo>
                    <a:pt x="15" y="746"/>
                  </a:lnTo>
                  <a:lnTo>
                    <a:pt x="17" y="743"/>
                  </a:lnTo>
                  <a:lnTo>
                    <a:pt x="15" y="735"/>
                  </a:lnTo>
                  <a:lnTo>
                    <a:pt x="15" y="731"/>
                  </a:lnTo>
                  <a:lnTo>
                    <a:pt x="15" y="729"/>
                  </a:lnTo>
                  <a:lnTo>
                    <a:pt x="15" y="727"/>
                  </a:lnTo>
                  <a:lnTo>
                    <a:pt x="17" y="727"/>
                  </a:lnTo>
                  <a:lnTo>
                    <a:pt x="21" y="727"/>
                  </a:lnTo>
                  <a:lnTo>
                    <a:pt x="23" y="729"/>
                  </a:lnTo>
                  <a:lnTo>
                    <a:pt x="27" y="729"/>
                  </a:lnTo>
                  <a:lnTo>
                    <a:pt x="32" y="727"/>
                  </a:lnTo>
                  <a:lnTo>
                    <a:pt x="32" y="725"/>
                  </a:lnTo>
                  <a:lnTo>
                    <a:pt x="27" y="716"/>
                  </a:lnTo>
                  <a:lnTo>
                    <a:pt x="27" y="708"/>
                  </a:lnTo>
                  <a:lnTo>
                    <a:pt x="25" y="701"/>
                  </a:lnTo>
                  <a:lnTo>
                    <a:pt x="21" y="695"/>
                  </a:lnTo>
                  <a:lnTo>
                    <a:pt x="19" y="693"/>
                  </a:lnTo>
                  <a:lnTo>
                    <a:pt x="19" y="689"/>
                  </a:lnTo>
                  <a:lnTo>
                    <a:pt x="13" y="683"/>
                  </a:lnTo>
                  <a:lnTo>
                    <a:pt x="8" y="681"/>
                  </a:lnTo>
                  <a:lnTo>
                    <a:pt x="4" y="680"/>
                  </a:lnTo>
                  <a:lnTo>
                    <a:pt x="2" y="680"/>
                  </a:lnTo>
                  <a:lnTo>
                    <a:pt x="2" y="676"/>
                  </a:lnTo>
                  <a:lnTo>
                    <a:pt x="6" y="676"/>
                  </a:lnTo>
                  <a:lnTo>
                    <a:pt x="8" y="676"/>
                  </a:lnTo>
                  <a:lnTo>
                    <a:pt x="17" y="680"/>
                  </a:lnTo>
                  <a:lnTo>
                    <a:pt x="19" y="680"/>
                  </a:lnTo>
                  <a:lnTo>
                    <a:pt x="23" y="680"/>
                  </a:lnTo>
                  <a:lnTo>
                    <a:pt x="23" y="674"/>
                  </a:lnTo>
                  <a:lnTo>
                    <a:pt x="23" y="664"/>
                  </a:lnTo>
                  <a:lnTo>
                    <a:pt x="19" y="662"/>
                  </a:lnTo>
                  <a:lnTo>
                    <a:pt x="17" y="653"/>
                  </a:lnTo>
                  <a:lnTo>
                    <a:pt x="15" y="647"/>
                  </a:lnTo>
                  <a:lnTo>
                    <a:pt x="11" y="643"/>
                  </a:lnTo>
                  <a:lnTo>
                    <a:pt x="15" y="641"/>
                  </a:lnTo>
                  <a:lnTo>
                    <a:pt x="17" y="638"/>
                  </a:lnTo>
                  <a:lnTo>
                    <a:pt x="21" y="641"/>
                  </a:lnTo>
                  <a:lnTo>
                    <a:pt x="23" y="641"/>
                  </a:lnTo>
                  <a:lnTo>
                    <a:pt x="27" y="641"/>
                  </a:lnTo>
                  <a:lnTo>
                    <a:pt x="34" y="641"/>
                  </a:lnTo>
                  <a:lnTo>
                    <a:pt x="38" y="645"/>
                  </a:lnTo>
                  <a:lnTo>
                    <a:pt x="42" y="647"/>
                  </a:lnTo>
                  <a:lnTo>
                    <a:pt x="48" y="651"/>
                  </a:lnTo>
                  <a:lnTo>
                    <a:pt x="50" y="651"/>
                  </a:lnTo>
                  <a:lnTo>
                    <a:pt x="53" y="651"/>
                  </a:lnTo>
                  <a:lnTo>
                    <a:pt x="55" y="655"/>
                  </a:lnTo>
                  <a:lnTo>
                    <a:pt x="59" y="655"/>
                  </a:lnTo>
                  <a:lnTo>
                    <a:pt x="71" y="651"/>
                  </a:lnTo>
                  <a:lnTo>
                    <a:pt x="72" y="649"/>
                  </a:lnTo>
                  <a:lnTo>
                    <a:pt x="74" y="647"/>
                  </a:lnTo>
                  <a:lnTo>
                    <a:pt x="76" y="645"/>
                  </a:lnTo>
                  <a:lnTo>
                    <a:pt x="76" y="640"/>
                  </a:lnTo>
                  <a:lnTo>
                    <a:pt x="76" y="638"/>
                  </a:lnTo>
                  <a:lnTo>
                    <a:pt x="76" y="636"/>
                  </a:lnTo>
                  <a:lnTo>
                    <a:pt x="74" y="634"/>
                  </a:lnTo>
                  <a:lnTo>
                    <a:pt x="74" y="630"/>
                  </a:lnTo>
                  <a:lnTo>
                    <a:pt x="74" y="620"/>
                  </a:lnTo>
                  <a:lnTo>
                    <a:pt x="71" y="619"/>
                  </a:lnTo>
                  <a:lnTo>
                    <a:pt x="74" y="615"/>
                  </a:lnTo>
                  <a:lnTo>
                    <a:pt x="80" y="615"/>
                  </a:lnTo>
                  <a:lnTo>
                    <a:pt x="82" y="619"/>
                  </a:lnTo>
                  <a:lnTo>
                    <a:pt x="84" y="619"/>
                  </a:lnTo>
                  <a:lnTo>
                    <a:pt x="88" y="619"/>
                  </a:lnTo>
                  <a:lnTo>
                    <a:pt x="90" y="624"/>
                  </a:lnTo>
                  <a:lnTo>
                    <a:pt x="93" y="624"/>
                  </a:lnTo>
                  <a:lnTo>
                    <a:pt x="95" y="622"/>
                  </a:lnTo>
                  <a:lnTo>
                    <a:pt x="99" y="622"/>
                  </a:lnTo>
                  <a:lnTo>
                    <a:pt x="105" y="619"/>
                  </a:lnTo>
                  <a:lnTo>
                    <a:pt x="105" y="617"/>
                  </a:lnTo>
                  <a:lnTo>
                    <a:pt x="105" y="611"/>
                  </a:lnTo>
                  <a:lnTo>
                    <a:pt x="101" y="611"/>
                  </a:lnTo>
                  <a:lnTo>
                    <a:pt x="101" y="607"/>
                  </a:lnTo>
                  <a:lnTo>
                    <a:pt x="99" y="607"/>
                  </a:lnTo>
                  <a:lnTo>
                    <a:pt x="95" y="607"/>
                  </a:lnTo>
                  <a:lnTo>
                    <a:pt x="95" y="605"/>
                  </a:lnTo>
                  <a:lnTo>
                    <a:pt x="95" y="601"/>
                  </a:lnTo>
                  <a:lnTo>
                    <a:pt x="99" y="599"/>
                  </a:lnTo>
                  <a:lnTo>
                    <a:pt x="99" y="596"/>
                  </a:lnTo>
                  <a:lnTo>
                    <a:pt x="97" y="588"/>
                  </a:lnTo>
                  <a:lnTo>
                    <a:pt x="97" y="586"/>
                  </a:lnTo>
                  <a:lnTo>
                    <a:pt x="103" y="582"/>
                  </a:lnTo>
                  <a:lnTo>
                    <a:pt x="109" y="590"/>
                  </a:lnTo>
                  <a:lnTo>
                    <a:pt x="111" y="594"/>
                  </a:lnTo>
                  <a:lnTo>
                    <a:pt x="116" y="596"/>
                  </a:lnTo>
                  <a:lnTo>
                    <a:pt x="122" y="596"/>
                  </a:lnTo>
                  <a:lnTo>
                    <a:pt x="128" y="596"/>
                  </a:lnTo>
                  <a:lnTo>
                    <a:pt x="141" y="592"/>
                  </a:lnTo>
                  <a:lnTo>
                    <a:pt x="149" y="590"/>
                  </a:lnTo>
                  <a:lnTo>
                    <a:pt x="162" y="584"/>
                  </a:lnTo>
                  <a:lnTo>
                    <a:pt x="168" y="584"/>
                  </a:lnTo>
                  <a:lnTo>
                    <a:pt x="170" y="584"/>
                  </a:lnTo>
                  <a:lnTo>
                    <a:pt x="170" y="582"/>
                  </a:lnTo>
                  <a:lnTo>
                    <a:pt x="170" y="578"/>
                  </a:lnTo>
                  <a:lnTo>
                    <a:pt x="177" y="582"/>
                  </a:lnTo>
                  <a:lnTo>
                    <a:pt x="179" y="582"/>
                  </a:lnTo>
                  <a:lnTo>
                    <a:pt x="189" y="580"/>
                  </a:lnTo>
                  <a:lnTo>
                    <a:pt x="195" y="580"/>
                  </a:lnTo>
                  <a:lnTo>
                    <a:pt x="198" y="580"/>
                  </a:lnTo>
                  <a:lnTo>
                    <a:pt x="197" y="582"/>
                  </a:lnTo>
                  <a:lnTo>
                    <a:pt x="197" y="586"/>
                  </a:lnTo>
                  <a:lnTo>
                    <a:pt x="197" y="588"/>
                  </a:lnTo>
                  <a:lnTo>
                    <a:pt x="197" y="592"/>
                  </a:lnTo>
                  <a:lnTo>
                    <a:pt x="200" y="596"/>
                  </a:lnTo>
                  <a:lnTo>
                    <a:pt x="202" y="599"/>
                  </a:lnTo>
                  <a:lnTo>
                    <a:pt x="200" y="601"/>
                  </a:lnTo>
                  <a:lnTo>
                    <a:pt x="197" y="601"/>
                  </a:lnTo>
                  <a:lnTo>
                    <a:pt x="200" y="605"/>
                  </a:lnTo>
                  <a:lnTo>
                    <a:pt x="202" y="605"/>
                  </a:lnTo>
                  <a:lnTo>
                    <a:pt x="223" y="607"/>
                  </a:lnTo>
                  <a:lnTo>
                    <a:pt x="223" y="611"/>
                  </a:lnTo>
                  <a:lnTo>
                    <a:pt x="227" y="617"/>
                  </a:lnTo>
                  <a:lnTo>
                    <a:pt x="229" y="626"/>
                  </a:lnTo>
                  <a:lnTo>
                    <a:pt x="233" y="632"/>
                  </a:lnTo>
                  <a:lnTo>
                    <a:pt x="239" y="632"/>
                  </a:lnTo>
                  <a:lnTo>
                    <a:pt x="239" y="628"/>
                  </a:lnTo>
                  <a:lnTo>
                    <a:pt x="233" y="622"/>
                  </a:lnTo>
                  <a:lnTo>
                    <a:pt x="233" y="620"/>
                  </a:lnTo>
                  <a:lnTo>
                    <a:pt x="233" y="617"/>
                  </a:lnTo>
                  <a:lnTo>
                    <a:pt x="233" y="615"/>
                  </a:lnTo>
                  <a:lnTo>
                    <a:pt x="239" y="609"/>
                  </a:lnTo>
                  <a:lnTo>
                    <a:pt x="240" y="605"/>
                  </a:lnTo>
                  <a:lnTo>
                    <a:pt x="244" y="603"/>
                  </a:lnTo>
                  <a:lnTo>
                    <a:pt x="248" y="599"/>
                  </a:lnTo>
                  <a:lnTo>
                    <a:pt x="248" y="594"/>
                  </a:lnTo>
                  <a:lnTo>
                    <a:pt x="250" y="592"/>
                  </a:lnTo>
                  <a:lnTo>
                    <a:pt x="250" y="586"/>
                  </a:lnTo>
                  <a:lnTo>
                    <a:pt x="250" y="580"/>
                  </a:lnTo>
                  <a:lnTo>
                    <a:pt x="250" y="575"/>
                  </a:lnTo>
                  <a:lnTo>
                    <a:pt x="250" y="573"/>
                  </a:lnTo>
                  <a:lnTo>
                    <a:pt x="252" y="569"/>
                  </a:lnTo>
                  <a:lnTo>
                    <a:pt x="252" y="567"/>
                  </a:lnTo>
                  <a:lnTo>
                    <a:pt x="254" y="561"/>
                  </a:lnTo>
                  <a:lnTo>
                    <a:pt x="254" y="557"/>
                  </a:lnTo>
                  <a:lnTo>
                    <a:pt x="254" y="556"/>
                  </a:lnTo>
                  <a:lnTo>
                    <a:pt x="254" y="552"/>
                  </a:lnTo>
                  <a:lnTo>
                    <a:pt x="260" y="546"/>
                  </a:lnTo>
                  <a:lnTo>
                    <a:pt x="260" y="542"/>
                  </a:lnTo>
                  <a:lnTo>
                    <a:pt x="263" y="538"/>
                  </a:lnTo>
                  <a:lnTo>
                    <a:pt x="267" y="533"/>
                  </a:lnTo>
                  <a:lnTo>
                    <a:pt x="267" y="533"/>
                  </a:lnTo>
                  <a:lnTo>
                    <a:pt x="271" y="535"/>
                  </a:lnTo>
                  <a:lnTo>
                    <a:pt x="279" y="536"/>
                  </a:lnTo>
                  <a:lnTo>
                    <a:pt x="284" y="536"/>
                  </a:lnTo>
                  <a:lnTo>
                    <a:pt x="294" y="540"/>
                  </a:lnTo>
                  <a:lnTo>
                    <a:pt x="300" y="544"/>
                  </a:lnTo>
                  <a:lnTo>
                    <a:pt x="302" y="540"/>
                  </a:lnTo>
                  <a:lnTo>
                    <a:pt x="302" y="531"/>
                  </a:lnTo>
                  <a:lnTo>
                    <a:pt x="305" y="529"/>
                  </a:lnTo>
                  <a:lnTo>
                    <a:pt x="303" y="525"/>
                  </a:lnTo>
                  <a:lnTo>
                    <a:pt x="300" y="523"/>
                  </a:lnTo>
                  <a:lnTo>
                    <a:pt x="294" y="523"/>
                  </a:lnTo>
                  <a:lnTo>
                    <a:pt x="292" y="519"/>
                  </a:lnTo>
                  <a:lnTo>
                    <a:pt x="292" y="514"/>
                  </a:lnTo>
                  <a:lnTo>
                    <a:pt x="294" y="494"/>
                  </a:lnTo>
                  <a:lnTo>
                    <a:pt x="294" y="493"/>
                  </a:lnTo>
                  <a:lnTo>
                    <a:pt x="300" y="489"/>
                  </a:lnTo>
                  <a:lnTo>
                    <a:pt x="302" y="487"/>
                  </a:lnTo>
                  <a:lnTo>
                    <a:pt x="298" y="483"/>
                  </a:lnTo>
                  <a:lnTo>
                    <a:pt x="292" y="477"/>
                  </a:lnTo>
                  <a:lnTo>
                    <a:pt x="292" y="474"/>
                  </a:lnTo>
                  <a:lnTo>
                    <a:pt x="296" y="474"/>
                  </a:lnTo>
                  <a:lnTo>
                    <a:pt x="302" y="475"/>
                  </a:lnTo>
                  <a:lnTo>
                    <a:pt x="303" y="475"/>
                  </a:lnTo>
                  <a:lnTo>
                    <a:pt x="307" y="475"/>
                  </a:lnTo>
                  <a:lnTo>
                    <a:pt x="317" y="472"/>
                  </a:lnTo>
                  <a:lnTo>
                    <a:pt x="323" y="466"/>
                  </a:lnTo>
                  <a:lnTo>
                    <a:pt x="326" y="460"/>
                  </a:lnTo>
                  <a:lnTo>
                    <a:pt x="332" y="458"/>
                  </a:lnTo>
                  <a:lnTo>
                    <a:pt x="332" y="453"/>
                  </a:lnTo>
                  <a:lnTo>
                    <a:pt x="332" y="449"/>
                  </a:lnTo>
                  <a:lnTo>
                    <a:pt x="332" y="441"/>
                  </a:lnTo>
                  <a:lnTo>
                    <a:pt x="328" y="439"/>
                  </a:lnTo>
                  <a:lnTo>
                    <a:pt x="328" y="435"/>
                  </a:lnTo>
                  <a:lnTo>
                    <a:pt x="326" y="433"/>
                  </a:lnTo>
                  <a:lnTo>
                    <a:pt x="321" y="428"/>
                  </a:lnTo>
                  <a:lnTo>
                    <a:pt x="315" y="420"/>
                  </a:lnTo>
                  <a:lnTo>
                    <a:pt x="313" y="420"/>
                  </a:lnTo>
                  <a:lnTo>
                    <a:pt x="309" y="418"/>
                  </a:lnTo>
                  <a:lnTo>
                    <a:pt x="300" y="418"/>
                  </a:lnTo>
                  <a:lnTo>
                    <a:pt x="294" y="418"/>
                  </a:lnTo>
                  <a:lnTo>
                    <a:pt x="290" y="418"/>
                  </a:lnTo>
                  <a:lnTo>
                    <a:pt x="288" y="411"/>
                  </a:lnTo>
                  <a:lnTo>
                    <a:pt x="286" y="409"/>
                  </a:lnTo>
                  <a:lnTo>
                    <a:pt x="286" y="405"/>
                  </a:lnTo>
                  <a:lnTo>
                    <a:pt x="286" y="401"/>
                  </a:lnTo>
                  <a:lnTo>
                    <a:pt x="286" y="399"/>
                  </a:lnTo>
                  <a:lnTo>
                    <a:pt x="288" y="399"/>
                  </a:lnTo>
                  <a:lnTo>
                    <a:pt x="294" y="399"/>
                  </a:lnTo>
                  <a:lnTo>
                    <a:pt x="303" y="399"/>
                  </a:lnTo>
                  <a:lnTo>
                    <a:pt x="305" y="395"/>
                  </a:lnTo>
                  <a:lnTo>
                    <a:pt x="305" y="393"/>
                  </a:lnTo>
                  <a:lnTo>
                    <a:pt x="305" y="390"/>
                  </a:lnTo>
                  <a:lnTo>
                    <a:pt x="309" y="390"/>
                  </a:lnTo>
                  <a:lnTo>
                    <a:pt x="311" y="393"/>
                  </a:lnTo>
                  <a:lnTo>
                    <a:pt x="311" y="395"/>
                  </a:lnTo>
                  <a:lnTo>
                    <a:pt x="311" y="399"/>
                  </a:lnTo>
                  <a:lnTo>
                    <a:pt x="313" y="399"/>
                  </a:lnTo>
                  <a:lnTo>
                    <a:pt x="315" y="397"/>
                  </a:lnTo>
                  <a:lnTo>
                    <a:pt x="319" y="393"/>
                  </a:lnTo>
                  <a:lnTo>
                    <a:pt x="324" y="388"/>
                  </a:lnTo>
                  <a:lnTo>
                    <a:pt x="328" y="382"/>
                  </a:lnTo>
                  <a:lnTo>
                    <a:pt x="328" y="378"/>
                  </a:lnTo>
                  <a:lnTo>
                    <a:pt x="328" y="372"/>
                  </a:lnTo>
                  <a:lnTo>
                    <a:pt x="324" y="367"/>
                  </a:lnTo>
                  <a:lnTo>
                    <a:pt x="319" y="361"/>
                  </a:lnTo>
                  <a:lnTo>
                    <a:pt x="315" y="351"/>
                  </a:lnTo>
                  <a:lnTo>
                    <a:pt x="313" y="348"/>
                  </a:lnTo>
                  <a:lnTo>
                    <a:pt x="305" y="346"/>
                  </a:lnTo>
                  <a:lnTo>
                    <a:pt x="302" y="344"/>
                  </a:lnTo>
                  <a:lnTo>
                    <a:pt x="300" y="342"/>
                  </a:lnTo>
                  <a:lnTo>
                    <a:pt x="300" y="338"/>
                  </a:lnTo>
                  <a:lnTo>
                    <a:pt x="296" y="332"/>
                  </a:lnTo>
                  <a:lnTo>
                    <a:pt x="296" y="330"/>
                  </a:lnTo>
                  <a:lnTo>
                    <a:pt x="294" y="327"/>
                  </a:lnTo>
                  <a:lnTo>
                    <a:pt x="290" y="325"/>
                  </a:lnTo>
                  <a:lnTo>
                    <a:pt x="290" y="321"/>
                  </a:lnTo>
                  <a:lnTo>
                    <a:pt x="290" y="317"/>
                  </a:lnTo>
                  <a:lnTo>
                    <a:pt x="288" y="315"/>
                  </a:lnTo>
                  <a:lnTo>
                    <a:pt x="282" y="313"/>
                  </a:lnTo>
                  <a:lnTo>
                    <a:pt x="282" y="311"/>
                  </a:lnTo>
                  <a:lnTo>
                    <a:pt x="282" y="306"/>
                  </a:lnTo>
                  <a:lnTo>
                    <a:pt x="281" y="306"/>
                  </a:lnTo>
                  <a:lnTo>
                    <a:pt x="275" y="296"/>
                  </a:lnTo>
                  <a:lnTo>
                    <a:pt x="269" y="290"/>
                  </a:lnTo>
                  <a:lnTo>
                    <a:pt x="269" y="287"/>
                  </a:lnTo>
                  <a:lnTo>
                    <a:pt x="271" y="281"/>
                  </a:lnTo>
                  <a:lnTo>
                    <a:pt x="271" y="277"/>
                  </a:lnTo>
                  <a:lnTo>
                    <a:pt x="271" y="275"/>
                  </a:lnTo>
                  <a:lnTo>
                    <a:pt x="269" y="269"/>
                  </a:lnTo>
                  <a:lnTo>
                    <a:pt x="267" y="269"/>
                  </a:lnTo>
                  <a:lnTo>
                    <a:pt x="267" y="271"/>
                  </a:lnTo>
                  <a:lnTo>
                    <a:pt x="265" y="271"/>
                  </a:lnTo>
                  <a:lnTo>
                    <a:pt x="261" y="271"/>
                  </a:lnTo>
                  <a:lnTo>
                    <a:pt x="260" y="269"/>
                  </a:lnTo>
                  <a:lnTo>
                    <a:pt x="256" y="269"/>
                  </a:lnTo>
                  <a:lnTo>
                    <a:pt x="254" y="269"/>
                  </a:lnTo>
                  <a:lnTo>
                    <a:pt x="252" y="267"/>
                  </a:lnTo>
                  <a:lnTo>
                    <a:pt x="248" y="267"/>
                  </a:lnTo>
                  <a:lnTo>
                    <a:pt x="248" y="264"/>
                  </a:lnTo>
                  <a:lnTo>
                    <a:pt x="252" y="262"/>
                  </a:lnTo>
                  <a:lnTo>
                    <a:pt x="248" y="262"/>
                  </a:lnTo>
                  <a:lnTo>
                    <a:pt x="248" y="258"/>
                  </a:lnTo>
                  <a:lnTo>
                    <a:pt x="242" y="258"/>
                  </a:lnTo>
                  <a:lnTo>
                    <a:pt x="240" y="258"/>
                  </a:lnTo>
                  <a:lnTo>
                    <a:pt x="239" y="267"/>
                  </a:lnTo>
                  <a:lnTo>
                    <a:pt x="239" y="269"/>
                  </a:lnTo>
                  <a:lnTo>
                    <a:pt x="237" y="269"/>
                  </a:lnTo>
                  <a:lnTo>
                    <a:pt x="237" y="267"/>
                  </a:lnTo>
                  <a:lnTo>
                    <a:pt x="233" y="267"/>
                  </a:lnTo>
                  <a:lnTo>
                    <a:pt x="231" y="269"/>
                  </a:lnTo>
                  <a:lnTo>
                    <a:pt x="231" y="267"/>
                  </a:lnTo>
                  <a:lnTo>
                    <a:pt x="227" y="264"/>
                  </a:lnTo>
                  <a:lnTo>
                    <a:pt x="229" y="262"/>
                  </a:lnTo>
                  <a:lnTo>
                    <a:pt x="229" y="258"/>
                  </a:lnTo>
                  <a:lnTo>
                    <a:pt x="223" y="254"/>
                  </a:lnTo>
                  <a:lnTo>
                    <a:pt x="221" y="252"/>
                  </a:lnTo>
                  <a:lnTo>
                    <a:pt x="219" y="243"/>
                  </a:lnTo>
                  <a:lnTo>
                    <a:pt x="219" y="241"/>
                  </a:lnTo>
                  <a:lnTo>
                    <a:pt x="221" y="237"/>
                  </a:lnTo>
                  <a:lnTo>
                    <a:pt x="221" y="231"/>
                  </a:lnTo>
                  <a:lnTo>
                    <a:pt x="219" y="225"/>
                  </a:lnTo>
                  <a:lnTo>
                    <a:pt x="219" y="224"/>
                  </a:lnTo>
                  <a:lnTo>
                    <a:pt x="219" y="222"/>
                  </a:lnTo>
                  <a:lnTo>
                    <a:pt x="221" y="218"/>
                  </a:lnTo>
                  <a:lnTo>
                    <a:pt x="219" y="216"/>
                  </a:lnTo>
                  <a:lnTo>
                    <a:pt x="218" y="216"/>
                  </a:lnTo>
                  <a:lnTo>
                    <a:pt x="214" y="212"/>
                  </a:lnTo>
                  <a:lnTo>
                    <a:pt x="214" y="208"/>
                  </a:lnTo>
                  <a:lnTo>
                    <a:pt x="212" y="208"/>
                  </a:lnTo>
                  <a:lnTo>
                    <a:pt x="212" y="206"/>
                  </a:lnTo>
                  <a:lnTo>
                    <a:pt x="212" y="203"/>
                  </a:lnTo>
                  <a:lnTo>
                    <a:pt x="208" y="203"/>
                  </a:lnTo>
                  <a:lnTo>
                    <a:pt x="206" y="206"/>
                  </a:lnTo>
                  <a:lnTo>
                    <a:pt x="197" y="203"/>
                  </a:lnTo>
                  <a:lnTo>
                    <a:pt x="195" y="203"/>
                  </a:lnTo>
                  <a:lnTo>
                    <a:pt x="197" y="201"/>
                  </a:lnTo>
                  <a:lnTo>
                    <a:pt x="200" y="197"/>
                  </a:lnTo>
                  <a:lnTo>
                    <a:pt x="202" y="197"/>
                  </a:lnTo>
                  <a:lnTo>
                    <a:pt x="208" y="197"/>
                  </a:lnTo>
                  <a:lnTo>
                    <a:pt x="208" y="195"/>
                  </a:lnTo>
                  <a:lnTo>
                    <a:pt x="212" y="195"/>
                  </a:lnTo>
                  <a:lnTo>
                    <a:pt x="208" y="191"/>
                  </a:lnTo>
                  <a:lnTo>
                    <a:pt x="206" y="187"/>
                  </a:lnTo>
                  <a:lnTo>
                    <a:pt x="204" y="185"/>
                  </a:lnTo>
                  <a:lnTo>
                    <a:pt x="210" y="180"/>
                  </a:lnTo>
                  <a:lnTo>
                    <a:pt x="212" y="178"/>
                  </a:lnTo>
                  <a:lnTo>
                    <a:pt x="212" y="172"/>
                  </a:lnTo>
                  <a:lnTo>
                    <a:pt x="212" y="170"/>
                  </a:lnTo>
                  <a:lnTo>
                    <a:pt x="212" y="166"/>
                  </a:lnTo>
                  <a:lnTo>
                    <a:pt x="210" y="161"/>
                  </a:lnTo>
                  <a:lnTo>
                    <a:pt x="208" y="157"/>
                  </a:lnTo>
                  <a:lnTo>
                    <a:pt x="200" y="157"/>
                  </a:lnTo>
                  <a:lnTo>
                    <a:pt x="198" y="155"/>
                  </a:lnTo>
                  <a:lnTo>
                    <a:pt x="202" y="151"/>
                  </a:lnTo>
                  <a:lnTo>
                    <a:pt x="198" y="151"/>
                  </a:lnTo>
                  <a:lnTo>
                    <a:pt x="197" y="145"/>
                  </a:lnTo>
                  <a:lnTo>
                    <a:pt x="197" y="143"/>
                  </a:lnTo>
                  <a:lnTo>
                    <a:pt x="198" y="140"/>
                  </a:lnTo>
                  <a:lnTo>
                    <a:pt x="202" y="143"/>
                  </a:lnTo>
                  <a:lnTo>
                    <a:pt x="208" y="143"/>
                  </a:lnTo>
                  <a:lnTo>
                    <a:pt x="210" y="143"/>
                  </a:lnTo>
                  <a:lnTo>
                    <a:pt x="214" y="138"/>
                  </a:lnTo>
                  <a:lnTo>
                    <a:pt x="216" y="138"/>
                  </a:lnTo>
                  <a:lnTo>
                    <a:pt x="219" y="138"/>
                  </a:lnTo>
                  <a:lnTo>
                    <a:pt x="219" y="134"/>
                  </a:lnTo>
                  <a:lnTo>
                    <a:pt x="221" y="134"/>
                  </a:lnTo>
                  <a:lnTo>
                    <a:pt x="223" y="130"/>
                  </a:lnTo>
                  <a:lnTo>
                    <a:pt x="227" y="128"/>
                  </a:lnTo>
                  <a:lnTo>
                    <a:pt x="227" y="124"/>
                  </a:lnTo>
                  <a:lnTo>
                    <a:pt x="229" y="122"/>
                  </a:lnTo>
                  <a:lnTo>
                    <a:pt x="233" y="119"/>
                  </a:lnTo>
                  <a:lnTo>
                    <a:pt x="235" y="117"/>
                  </a:lnTo>
                  <a:lnTo>
                    <a:pt x="239" y="111"/>
                  </a:lnTo>
                  <a:lnTo>
                    <a:pt x="239" y="105"/>
                  </a:lnTo>
                  <a:lnTo>
                    <a:pt x="242" y="101"/>
                  </a:lnTo>
                  <a:lnTo>
                    <a:pt x="244" y="100"/>
                  </a:lnTo>
                  <a:lnTo>
                    <a:pt x="244" y="96"/>
                  </a:lnTo>
                  <a:lnTo>
                    <a:pt x="248" y="94"/>
                  </a:lnTo>
                  <a:lnTo>
                    <a:pt x="248" y="90"/>
                  </a:lnTo>
                  <a:lnTo>
                    <a:pt x="248" y="88"/>
                  </a:lnTo>
                  <a:lnTo>
                    <a:pt x="250" y="86"/>
                  </a:lnTo>
                  <a:lnTo>
                    <a:pt x="252" y="80"/>
                  </a:lnTo>
                  <a:lnTo>
                    <a:pt x="248" y="80"/>
                  </a:lnTo>
                  <a:lnTo>
                    <a:pt x="246" y="75"/>
                  </a:lnTo>
                  <a:lnTo>
                    <a:pt x="237" y="69"/>
                  </a:lnTo>
                  <a:lnTo>
                    <a:pt x="235" y="67"/>
                  </a:lnTo>
                  <a:lnTo>
                    <a:pt x="235" y="63"/>
                  </a:lnTo>
                  <a:lnTo>
                    <a:pt x="235" y="61"/>
                  </a:lnTo>
                  <a:lnTo>
                    <a:pt x="237" y="58"/>
                  </a:lnTo>
                  <a:lnTo>
                    <a:pt x="237" y="56"/>
                  </a:lnTo>
                  <a:lnTo>
                    <a:pt x="240" y="52"/>
                  </a:lnTo>
                  <a:lnTo>
                    <a:pt x="239" y="50"/>
                  </a:lnTo>
                  <a:lnTo>
                    <a:pt x="239" y="46"/>
                  </a:lnTo>
                  <a:lnTo>
                    <a:pt x="240" y="42"/>
                  </a:lnTo>
                  <a:lnTo>
                    <a:pt x="244" y="40"/>
                  </a:lnTo>
                  <a:lnTo>
                    <a:pt x="244" y="38"/>
                  </a:lnTo>
                  <a:lnTo>
                    <a:pt x="250" y="38"/>
                  </a:lnTo>
                  <a:lnTo>
                    <a:pt x="254" y="35"/>
                  </a:lnTo>
                  <a:lnTo>
                    <a:pt x="256" y="33"/>
                  </a:lnTo>
                  <a:lnTo>
                    <a:pt x="260" y="31"/>
                  </a:lnTo>
                  <a:lnTo>
                    <a:pt x="260" y="27"/>
                  </a:lnTo>
                  <a:lnTo>
                    <a:pt x="261" y="27"/>
                  </a:lnTo>
                  <a:lnTo>
                    <a:pt x="265" y="25"/>
                  </a:lnTo>
                  <a:lnTo>
                    <a:pt x="261" y="25"/>
                  </a:lnTo>
                  <a:lnTo>
                    <a:pt x="256" y="21"/>
                  </a:lnTo>
                  <a:lnTo>
                    <a:pt x="250" y="19"/>
                  </a:lnTo>
                  <a:lnTo>
                    <a:pt x="248" y="19"/>
                  </a:lnTo>
                  <a:lnTo>
                    <a:pt x="239" y="19"/>
                  </a:lnTo>
                  <a:lnTo>
                    <a:pt x="237" y="17"/>
                  </a:lnTo>
                  <a:lnTo>
                    <a:pt x="237" y="16"/>
                  </a:lnTo>
                  <a:lnTo>
                    <a:pt x="233" y="14"/>
                  </a:lnTo>
                  <a:lnTo>
                    <a:pt x="231" y="10"/>
                  </a:lnTo>
                  <a:lnTo>
                    <a:pt x="231" y="8"/>
                  </a:lnTo>
                  <a:lnTo>
                    <a:pt x="235" y="8"/>
                  </a:lnTo>
                  <a:lnTo>
                    <a:pt x="237" y="8"/>
                  </a:lnTo>
                  <a:lnTo>
                    <a:pt x="240" y="10"/>
                  </a:lnTo>
                  <a:lnTo>
                    <a:pt x="246" y="10"/>
                  </a:lnTo>
                  <a:lnTo>
                    <a:pt x="258" y="12"/>
                  </a:lnTo>
                  <a:lnTo>
                    <a:pt x="260" y="14"/>
                  </a:lnTo>
                  <a:lnTo>
                    <a:pt x="265" y="14"/>
                  </a:lnTo>
                  <a:lnTo>
                    <a:pt x="267" y="14"/>
                  </a:lnTo>
                  <a:lnTo>
                    <a:pt x="279" y="16"/>
                  </a:lnTo>
                  <a:lnTo>
                    <a:pt x="281" y="16"/>
                  </a:lnTo>
                  <a:lnTo>
                    <a:pt x="282" y="16"/>
                  </a:lnTo>
                  <a:lnTo>
                    <a:pt x="284" y="16"/>
                  </a:lnTo>
                  <a:lnTo>
                    <a:pt x="284" y="12"/>
                  </a:lnTo>
                  <a:lnTo>
                    <a:pt x="282" y="4"/>
                  </a:lnTo>
                  <a:lnTo>
                    <a:pt x="282" y="0"/>
                  </a:lnTo>
                  <a:lnTo>
                    <a:pt x="284" y="2"/>
                  </a:lnTo>
                  <a:lnTo>
                    <a:pt x="288" y="2"/>
                  </a:lnTo>
                  <a:lnTo>
                    <a:pt x="290" y="2"/>
                  </a:lnTo>
                  <a:lnTo>
                    <a:pt x="290" y="2"/>
                  </a:lnTo>
                  <a:close/>
                </a:path>
              </a:pathLst>
            </a:custGeom>
            <a:solidFill>
              <a:srgbClr val="0070C0"/>
            </a:solid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uk-UA"/>
            </a:p>
          </p:txBody>
        </p:sp>
        <p:sp>
          <p:nvSpPr>
            <p:cNvPr id="65" name="Freeform 22">
              <a:extLst>
                <a:ext uri="{FF2B5EF4-FFF2-40B4-BE49-F238E27FC236}">
                  <a16:creationId xmlns:a16="http://schemas.microsoft.com/office/drawing/2014/main" id="{6CA7B82B-150F-BD83-3588-8EA7B2C48542}"/>
                </a:ext>
              </a:extLst>
            </p:cNvPr>
            <p:cNvSpPr>
              <a:spLocks/>
            </p:cNvSpPr>
            <p:nvPr/>
          </p:nvSpPr>
          <p:spPr bwMode="auto">
            <a:xfrm>
              <a:off x="1767" y="1776"/>
              <a:ext cx="95" cy="108"/>
            </a:xfrm>
            <a:custGeom>
              <a:avLst/>
              <a:gdLst>
                <a:gd name="T0" fmla="*/ 84 w 191"/>
                <a:gd name="T1" fmla="*/ 47 h 215"/>
                <a:gd name="T2" fmla="*/ 88 w 191"/>
                <a:gd name="T3" fmla="*/ 67 h 215"/>
                <a:gd name="T4" fmla="*/ 103 w 191"/>
                <a:gd name="T5" fmla="*/ 65 h 215"/>
                <a:gd name="T6" fmla="*/ 120 w 191"/>
                <a:gd name="T7" fmla="*/ 67 h 215"/>
                <a:gd name="T8" fmla="*/ 132 w 191"/>
                <a:gd name="T9" fmla="*/ 72 h 215"/>
                <a:gd name="T10" fmla="*/ 134 w 191"/>
                <a:gd name="T11" fmla="*/ 84 h 215"/>
                <a:gd name="T12" fmla="*/ 132 w 191"/>
                <a:gd name="T13" fmla="*/ 105 h 215"/>
                <a:gd name="T14" fmla="*/ 128 w 191"/>
                <a:gd name="T15" fmla="*/ 114 h 215"/>
                <a:gd name="T16" fmla="*/ 116 w 191"/>
                <a:gd name="T17" fmla="*/ 114 h 215"/>
                <a:gd name="T18" fmla="*/ 109 w 191"/>
                <a:gd name="T19" fmla="*/ 112 h 215"/>
                <a:gd name="T20" fmla="*/ 107 w 191"/>
                <a:gd name="T21" fmla="*/ 126 h 215"/>
                <a:gd name="T22" fmla="*/ 107 w 191"/>
                <a:gd name="T23" fmla="*/ 139 h 215"/>
                <a:gd name="T24" fmla="*/ 116 w 191"/>
                <a:gd name="T25" fmla="*/ 137 h 215"/>
                <a:gd name="T26" fmla="*/ 116 w 191"/>
                <a:gd name="T27" fmla="*/ 145 h 215"/>
                <a:gd name="T28" fmla="*/ 120 w 191"/>
                <a:gd name="T29" fmla="*/ 154 h 215"/>
                <a:gd name="T30" fmla="*/ 137 w 191"/>
                <a:gd name="T31" fmla="*/ 158 h 215"/>
                <a:gd name="T32" fmla="*/ 153 w 191"/>
                <a:gd name="T33" fmla="*/ 158 h 215"/>
                <a:gd name="T34" fmla="*/ 158 w 191"/>
                <a:gd name="T35" fmla="*/ 152 h 215"/>
                <a:gd name="T36" fmla="*/ 170 w 191"/>
                <a:gd name="T37" fmla="*/ 147 h 215"/>
                <a:gd name="T38" fmla="*/ 174 w 191"/>
                <a:gd name="T39" fmla="*/ 158 h 215"/>
                <a:gd name="T40" fmla="*/ 179 w 191"/>
                <a:gd name="T41" fmla="*/ 168 h 215"/>
                <a:gd name="T42" fmla="*/ 191 w 191"/>
                <a:gd name="T43" fmla="*/ 191 h 215"/>
                <a:gd name="T44" fmla="*/ 179 w 191"/>
                <a:gd name="T45" fmla="*/ 196 h 215"/>
                <a:gd name="T46" fmla="*/ 164 w 191"/>
                <a:gd name="T47" fmla="*/ 202 h 215"/>
                <a:gd name="T48" fmla="*/ 149 w 191"/>
                <a:gd name="T49" fmla="*/ 210 h 215"/>
                <a:gd name="T50" fmla="*/ 137 w 191"/>
                <a:gd name="T51" fmla="*/ 213 h 215"/>
                <a:gd name="T52" fmla="*/ 120 w 191"/>
                <a:gd name="T53" fmla="*/ 206 h 215"/>
                <a:gd name="T54" fmla="*/ 95 w 191"/>
                <a:gd name="T55" fmla="*/ 196 h 215"/>
                <a:gd name="T56" fmla="*/ 88 w 191"/>
                <a:gd name="T57" fmla="*/ 175 h 215"/>
                <a:gd name="T58" fmla="*/ 76 w 191"/>
                <a:gd name="T59" fmla="*/ 166 h 215"/>
                <a:gd name="T60" fmla="*/ 67 w 191"/>
                <a:gd name="T61" fmla="*/ 166 h 215"/>
                <a:gd name="T62" fmla="*/ 52 w 191"/>
                <a:gd name="T63" fmla="*/ 160 h 215"/>
                <a:gd name="T64" fmla="*/ 40 w 191"/>
                <a:gd name="T65" fmla="*/ 164 h 215"/>
                <a:gd name="T66" fmla="*/ 31 w 191"/>
                <a:gd name="T67" fmla="*/ 156 h 215"/>
                <a:gd name="T68" fmla="*/ 17 w 191"/>
                <a:gd name="T69" fmla="*/ 141 h 215"/>
                <a:gd name="T70" fmla="*/ 10 w 191"/>
                <a:gd name="T71" fmla="*/ 131 h 215"/>
                <a:gd name="T72" fmla="*/ 10 w 191"/>
                <a:gd name="T73" fmla="*/ 120 h 215"/>
                <a:gd name="T74" fmla="*/ 15 w 191"/>
                <a:gd name="T75" fmla="*/ 130 h 215"/>
                <a:gd name="T76" fmla="*/ 17 w 191"/>
                <a:gd name="T77" fmla="*/ 126 h 215"/>
                <a:gd name="T78" fmla="*/ 17 w 191"/>
                <a:gd name="T79" fmla="*/ 124 h 215"/>
                <a:gd name="T80" fmla="*/ 19 w 191"/>
                <a:gd name="T81" fmla="*/ 112 h 215"/>
                <a:gd name="T82" fmla="*/ 25 w 191"/>
                <a:gd name="T83" fmla="*/ 114 h 215"/>
                <a:gd name="T84" fmla="*/ 32 w 191"/>
                <a:gd name="T85" fmla="*/ 112 h 215"/>
                <a:gd name="T86" fmla="*/ 42 w 191"/>
                <a:gd name="T87" fmla="*/ 105 h 215"/>
                <a:gd name="T88" fmla="*/ 50 w 191"/>
                <a:gd name="T89" fmla="*/ 112 h 215"/>
                <a:gd name="T90" fmla="*/ 53 w 191"/>
                <a:gd name="T91" fmla="*/ 103 h 215"/>
                <a:gd name="T92" fmla="*/ 46 w 191"/>
                <a:gd name="T93" fmla="*/ 97 h 215"/>
                <a:gd name="T94" fmla="*/ 57 w 191"/>
                <a:gd name="T95" fmla="*/ 82 h 215"/>
                <a:gd name="T96" fmla="*/ 55 w 191"/>
                <a:gd name="T97" fmla="*/ 23 h 215"/>
                <a:gd name="T98" fmla="*/ 63 w 191"/>
                <a:gd name="T99" fmla="*/ 13 h 215"/>
                <a:gd name="T100" fmla="*/ 69 w 191"/>
                <a:gd name="T101" fmla="*/ 0 h 215"/>
                <a:gd name="T102" fmla="*/ 78 w 191"/>
                <a:gd name="T103" fmla="*/ 21 h 215"/>
                <a:gd name="T104" fmla="*/ 99 w 191"/>
                <a:gd name="T105" fmla="*/ 28 h 215"/>
                <a:gd name="T106" fmla="*/ 107 w 191"/>
                <a:gd name="T107" fmla="*/ 4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1" h="215">
                  <a:moveTo>
                    <a:pt x="101" y="42"/>
                  </a:moveTo>
                  <a:lnTo>
                    <a:pt x="90" y="44"/>
                  </a:lnTo>
                  <a:lnTo>
                    <a:pt x="86" y="44"/>
                  </a:lnTo>
                  <a:lnTo>
                    <a:pt x="84" y="47"/>
                  </a:lnTo>
                  <a:lnTo>
                    <a:pt x="86" y="53"/>
                  </a:lnTo>
                  <a:lnTo>
                    <a:pt x="86" y="59"/>
                  </a:lnTo>
                  <a:lnTo>
                    <a:pt x="86" y="67"/>
                  </a:lnTo>
                  <a:lnTo>
                    <a:pt x="88" y="67"/>
                  </a:lnTo>
                  <a:lnTo>
                    <a:pt x="94" y="65"/>
                  </a:lnTo>
                  <a:lnTo>
                    <a:pt x="97" y="65"/>
                  </a:lnTo>
                  <a:lnTo>
                    <a:pt x="99" y="67"/>
                  </a:lnTo>
                  <a:lnTo>
                    <a:pt x="103" y="65"/>
                  </a:lnTo>
                  <a:lnTo>
                    <a:pt x="109" y="65"/>
                  </a:lnTo>
                  <a:lnTo>
                    <a:pt x="113" y="65"/>
                  </a:lnTo>
                  <a:lnTo>
                    <a:pt x="115" y="65"/>
                  </a:lnTo>
                  <a:lnTo>
                    <a:pt x="120" y="67"/>
                  </a:lnTo>
                  <a:lnTo>
                    <a:pt x="120" y="67"/>
                  </a:lnTo>
                  <a:lnTo>
                    <a:pt x="126" y="70"/>
                  </a:lnTo>
                  <a:lnTo>
                    <a:pt x="130" y="72"/>
                  </a:lnTo>
                  <a:lnTo>
                    <a:pt x="132" y="72"/>
                  </a:lnTo>
                  <a:lnTo>
                    <a:pt x="136" y="72"/>
                  </a:lnTo>
                  <a:lnTo>
                    <a:pt x="137" y="76"/>
                  </a:lnTo>
                  <a:lnTo>
                    <a:pt x="137" y="78"/>
                  </a:lnTo>
                  <a:lnTo>
                    <a:pt x="134" y="84"/>
                  </a:lnTo>
                  <a:lnTo>
                    <a:pt x="134" y="89"/>
                  </a:lnTo>
                  <a:lnTo>
                    <a:pt x="132" y="93"/>
                  </a:lnTo>
                  <a:lnTo>
                    <a:pt x="132" y="99"/>
                  </a:lnTo>
                  <a:lnTo>
                    <a:pt x="132" y="105"/>
                  </a:lnTo>
                  <a:lnTo>
                    <a:pt x="128" y="107"/>
                  </a:lnTo>
                  <a:lnTo>
                    <a:pt x="128" y="110"/>
                  </a:lnTo>
                  <a:lnTo>
                    <a:pt x="128" y="112"/>
                  </a:lnTo>
                  <a:lnTo>
                    <a:pt x="128" y="114"/>
                  </a:lnTo>
                  <a:lnTo>
                    <a:pt x="128" y="118"/>
                  </a:lnTo>
                  <a:lnTo>
                    <a:pt x="124" y="118"/>
                  </a:lnTo>
                  <a:lnTo>
                    <a:pt x="122" y="112"/>
                  </a:lnTo>
                  <a:lnTo>
                    <a:pt x="116" y="114"/>
                  </a:lnTo>
                  <a:lnTo>
                    <a:pt x="116" y="112"/>
                  </a:lnTo>
                  <a:lnTo>
                    <a:pt x="113" y="112"/>
                  </a:lnTo>
                  <a:lnTo>
                    <a:pt x="111" y="112"/>
                  </a:lnTo>
                  <a:lnTo>
                    <a:pt x="109" y="112"/>
                  </a:lnTo>
                  <a:lnTo>
                    <a:pt x="109" y="114"/>
                  </a:lnTo>
                  <a:lnTo>
                    <a:pt x="103" y="120"/>
                  </a:lnTo>
                  <a:lnTo>
                    <a:pt x="103" y="124"/>
                  </a:lnTo>
                  <a:lnTo>
                    <a:pt x="107" y="126"/>
                  </a:lnTo>
                  <a:lnTo>
                    <a:pt x="107" y="130"/>
                  </a:lnTo>
                  <a:lnTo>
                    <a:pt x="103" y="131"/>
                  </a:lnTo>
                  <a:lnTo>
                    <a:pt x="107" y="137"/>
                  </a:lnTo>
                  <a:lnTo>
                    <a:pt x="107" y="139"/>
                  </a:lnTo>
                  <a:lnTo>
                    <a:pt x="109" y="139"/>
                  </a:lnTo>
                  <a:lnTo>
                    <a:pt x="111" y="139"/>
                  </a:lnTo>
                  <a:lnTo>
                    <a:pt x="115" y="137"/>
                  </a:lnTo>
                  <a:lnTo>
                    <a:pt x="116" y="137"/>
                  </a:lnTo>
                  <a:lnTo>
                    <a:pt x="116" y="141"/>
                  </a:lnTo>
                  <a:lnTo>
                    <a:pt x="115" y="143"/>
                  </a:lnTo>
                  <a:lnTo>
                    <a:pt x="116" y="143"/>
                  </a:lnTo>
                  <a:lnTo>
                    <a:pt x="116" y="145"/>
                  </a:lnTo>
                  <a:lnTo>
                    <a:pt x="120" y="145"/>
                  </a:lnTo>
                  <a:lnTo>
                    <a:pt x="116" y="150"/>
                  </a:lnTo>
                  <a:lnTo>
                    <a:pt x="118" y="154"/>
                  </a:lnTo>
                  <a:lnTo>
                    <a:pt x="120" y="154"/>
                  </a:lnTo>
                  <a:lnTo>
                    <a:pt x="126" y="154"/>
                  </a:lnTo>
                  <a:lnTo>
                    <a:pt x="130" y="154"/>
                  </a:lnTo>
                  <a:lnTo>
                    <a:pt x="136" y="156"/>
                  </a:lnTo>
                  <a:lnTo>
                    <a:pt x="137" y="158"/>
                  </a:lnTo>
                  <a:lnTo>
                    <a:pt x="143" y="160"/>
                  </a:lnTo>
                  <a:lnTo>
                    <a:pt x="147" y="164"/>
                  </a:lnTo>
                  <a:lnTo>
                    <a:pt x="147" y="160"/>
                  </a:lnTo>
                  <a:lnTo>
                    <a:pt x="153" y="158"/>
                  </a:lnTo>
                  <a:lnTo>
                    <a:pt x="155" y="154"/>
                  </a:lnTo>
                  <a:lnTo>
                    <a:pt x="157" y="154"/>
                  </a:lnTo>
                  <a:lnTo>
                    <a:pt x="158" y="154"/>
                  </a:lnTo>
                  <a:lnTo>
                    <a:pt x="158" y="152"/>
                  </a:lnTo>
                  <a:lnTo>
                    <a:pt x="162" y="152"/>
                  </a:lnTo>
                  <a:lnTo>
                    <a:pt x="168" y="150"/>
                  </a:lnTo>
                  <a:lnTo>
                    <a:pt x="168" y="147"/>
                  </a:lnTo>
                  <a:lnTo>
                    <a:pt x="170" y="147"/>
                  </a:lnTo>
                  <a:lnTo>
                    <a:pt x="170" y="150"/>
                  </a:lnTo>
                  <a:lnTo>
                    <a:pt x="170" y="152"/>
                  </a:lnTo>
                  <a:lnTo>
                    <a:pt x="170" y="154"/>
                  </a:lnTo>
                  <a:lnTo>
                    <a:pt x="174" y="158"/>
                  </a:lnTo>
                  <a:lnTo>
                    <a:pt x="178" y="162"/>
                  </a:lnTo>
                  <a:lnTo>
                    <a:pt x="179" y="158"/>
                  </a:lnTo>
                  <a:lnTo>
                    <a:pt x="179" y="164"/>
                  </a:lnTo>
                  <a:lnTo>
                    <a:pt x="179" y="168"/>
                  </a:lnTo>
                  <a:lnTo>
                    <a:pt x="183" y="173"/>
                  </a:lnTo>
                  <a:lnTo>
                    <a:pt x="187" y="181"/>
                  </a:lnTo>
                  <a:lnTo>
                    <a:pt x="191" y="189"/>
                  </a:lnTo>
                  <a:lnTo>
                    <a:pt x="191" y="191"/>
                  </a:lnTo>
                  <a:lnTo>
                    <a:pt x="191" y="194"/>
                  </a:lnTo>
                  <a:lnTo>
                    <a:pt x="187" y="194"/>
                  </a:lnTo>
                  <a:lnTo>
                    <a:pt x="185" y="196"/>
                  </a:lnTo>
                  <a:lnTo>
                    <a:pt x="179" y="196"/>
                  </a:lnTo>
                  <a:lnTo>
                    <a:pt x="176" y="196"/>
                  </a:lnTo>
                  <a:lnTo>
                    <a:pt x="174" y="200"/>
                  </a:lnTo>
                  <a:lnTo>
                    <a:pt x="168" y="202"/>
                  </a:lnTo>
                  <a:lnTo>
                    <a:pt x="164" y="202"/>
                  </a:lnTo>
                  <a:lnTo>
                    <a:pt x="162" y="202"/>
                  </a:lnTo>
                  <a:lnTo>
                    <a:pt x="155" y="206"/>
                  </a:lnTo>
                  <a:lnTo>
                    <a:pt x="153" y="206"/>
                  </a:lnTo>
                  <a:lnTo>
                    <a:pt x="149" y="210"/>
                  </a:lnTo>
                  <a:lnTo>
                    <a:pt x="147" y="210"/>
                  </a:lnTo>
                  <a:lnTo>
                    <a:pt x="143" y="215"/>
                  </a:lnTo>
                  <a:lnTo>
                    <a:pt x="137" y="215"/>
                  </a:lnTo>
                  <a:lnTo>
                    <a:pt x="137" y="213"/>
                  </a:lnTo>
                  <a:lnTo>
                    <a:pt x="130" y="215"/>
                  </a:lnTo>
                  <a:lnTo>
                    <a:pt x="126" y="215"/>
                  </a:lnTo>
                  <a:lnTo>
                    <a:pt x="122" y="212"/>
                  </a:lnTo>
                  <a:lnTo>
                    <a:pt x="120" y="206"/>
                  </a:lnTo>
                  <a:lnTo>
                    <a:pt x="116" y="204"/>
                  </a:lnTo>
                  <a:lnTo>
                    <a:pt x="113" y="202"/>
                  </a:lnTo>
                  <a:lnTo>
                    <a:pt x="103" y="202"/>
                  </a:lnTo>
                  <a:lnTo>
                    <a:pt x="95" y="196"/>
                  </a:lnTo>
                  <a:lnTo>
                    <a:pt x="92" y="192"/>
                  </a:lnTo>
                  <a:lnTo>
                    <a:pt x="92" y="185"/>
                  </a:lnTo>
                  <a:lnTo>
                    <a:pt x="92" y="181"/>
                  </a:lnTo>
                  <a:lnTo>
                    <a:pt x="88" y="175"/>
                  </a:lnTo>
                  <a:lnTo>
                    <a:pt x="86" y="170"/>
                  </a:lnTo>
                  <a:lnTo>
                    <a:pt x="82" y="166"/>
                  </a:lnTo>
                  <a:lnTo>
                    <a:pt x="80" y="166"/>
                  </a:lnTo>
                  <a:lnTo>
                    <a:pt x="76" y="166"/>
                  </a:lnTo>
                  <a:lnTo>
                    <a:pt x="76" y="164"/>
                  </a:lnTo>
                  <a:lnTo>
                    <a:pt x="73" y="164"/>
                  </a:lnTo>
                  <a:lnTo>
                    <a:pt x="73" y="166"/>
                  </a:lnTo>
                  <a:lnTo>
                    <a:pt x="67" y="166"/>
                  </a:lnTo>
                  <a:lnTo>
                    <a:pt x="63" y="166"/>
                  </a:lnTo>
                  <a:lnTo>
                    <a:pt x="61" y="166"/>
                  </a:lnTo>
                  <a:lnTo>
                    <a:pt x="55" y="164"/>
                  </a:lnTo>
                  <a:lnTo>
                    <a:pt x="52" y="160"/>
                  </a:lnTo>
                  <a:lnTo>
                    <a:pt x="46" y="160"/>
                  </a:lnTo>
                  <a:lnTo>
                    <a:pt x="44" y="160"/>
                  </a:lnTo>
                  <a:lnTo>
                    <a:pt x="40" y="160"/>
                  </a:lnTo>
                  <a:lnTo>
                    <a:pt x="40" y="164"/>
                  </a:lnTo>
                  <a:lnTo>
                    <a:pt x="38" y="164"/>
                  </a:lnTo>
                  <a:lnTo>
                    <a:pt x="36" y="160"/>
                  </a:lnTo>
                  <a:lnTo>
                    <a:pt x="34" y="158"/>
                  </a:lnTo>
                  <a:lnTo>
                    <a:pt x="31" y="156"/>
                  </a:lnTo>
                  <a:lnTo>
                    <a:pt x="31" y="152"/>
                  </a:lnTo>
                  <a:lnTo>
                    <a:pt x="23" y="147"/>
                  </a:lnTo>
                  <a:lnTo>
                    <a:pt x="19" y="141"/>
                  </a:lnTo>
                  <a:lnTo>
                    <a:pt x="17" y="141"/>
                  </a:lnTo>
                  <a:lnTo>
                    <a:pt x="15" y="141"/>
                  </a:lnTo>
                  <a:lnTo>
                    <a:pt x="11" y="135"/>
                  </a:lnTo>
                  <a:lnTo>
                    <a:pt x="10" y="135"/>
                  </a:lnTo>
                  <a:lnTo>
                    <a:pt x="10" y="131"/>
                  </a:lnTo>
                  <a:lnTo>
                    <a:pt x="0" y="120"/>
                  </a:lnTo>
                  <a:lnTo>
                    <a:pt x="6" y="120"/>
                  </a:lnTo>
                  <a:lnTo>
                    <a:pt x="10" y="118"/>
                  </a:lnTo>
                  <a:lnTo>
                    <a:pt x="10" y="120"/>
                  </a:lnTo>
                  <a:lnTo>
                    <a:pt x="10" y="126"/>
                  </a:lnTo>
                  <a:lnTo>
                    <a:pt x="11" y="126"/>
                  </a:lnTo>
                  <a:lnTo>
                    <a:pt x="11" y="130"/>
                  </a:lnTo>
                  <a:lnTo>
                    <a:pt x="15" y="130"/>
                  </a:lnTo>
                  <a:lnTo>
                    <a:pt x="15" y="126"/>
                  </a:lnTo>
                  <a:lnTo>
                    <a:pt x="15" y="124"/>
                  </a:lnTo>
                  <a:lnTo>
                    <a:pt x="15" y="120"/>
                  </a:lnTo>
                  <a:lnTo>
                    <a:pt x="17" y="126"/>
                  </a:lnTo>
                  <a:lnTo>
                    <a:pt x="19" y="126"/>
                  </a:lnTo>
                  <a:lnTo>
                    <a:pt x="19" y="130"/>
                  </a:lnTo>
                  <a:lnTo>
                    <a:pt x="21" y="126"/>
                  </a:lnTo>
                  <a:lnTo>
                    <a:pt x="17" y="124"/>
                  </a:lnTo>
                  <a:lnTo>
                    <a:pt x="17" y="120"/>
                  </a:lnTo>
                  <a:lnTo>
                    <a:pt x="17" y="114"/>
                  </a:lnTo>
                  <a:lnTo>
                    <a:pt x="19" y="114"/>
                  </a:lnTo>
                  <a:lnTo>
                    <a:pt x="19" y="112"/>
                  </a:lnTo>
                  <a:lnTo>
                    <a:pt x="19" y="110"/>
                  </a:lnTo>
                  <a:lnTo>
                    <a:pt x="23" y="110"/>
                  </a:lnTo>
                  <a:lnTo>
                    <a:pt x="21" y="114"/>
                  </a:lnTo>
                  <a:lnTo>
                    <a:pt x="25" y="114"/>
                  </a:lnTo>
                  <a:lnTo>
                    <a:pt x="25" y="110"/>
                  </a:lnTo>
                  <a:lnTo>
                    <a:pt x="31" y="110"/>
                  </a:lnTo>
                  <a:lnTo>
                    <a:pt x="31" y="112"/>
                  </a:lnTo>
                  <a:lnTo>
                    <a:pt x="32" y="112"/>
                  </a:lnTo>
                  <a:lnTo>
                    <a:pt x="34" y="110"/>
                  </a:lnTo>
                  <a:lnTo>
                    <a:pt x="34" y="109"/>
                  </a:lnTo>
                  <a:lnTo>
                    <a:pt x="36" y="105"/>
                  </a:lnTo>
                  <a:lnTo>
                    <a:pt x="42" y="105"/>
                  </a:lnTo>
                  <a:lnTo>
                    <a:pt x="46" y="105"/>
                  </a:lnTo>
                  <a:lnTo>
                    <a:pt x="52" y="107"/>
                  </a:lnTo>
                  <a:lnTo>
                    <a:pt x="52" y="109"/>
                  </a:lnTo>
                  <a:lnTo>
                    <a:pt x="50" y="112"/>
                  </a:lnTo>
                  <a:lnTo>
                    <a:pt x="53" y="107"/>
                  </a:lnTo>
                  <a:lnTo>
                    <a:pt x="57" y="107"/>
                  </a:lnTo>
                  <a:lnTo>
                    <a:pt x="57" y="103"/>
                  </a:lnTo>
                  <a:lnTo>
                    <a:pt x="53" y="103"/>
                  </a:lnTo>
                  <a:lnTo>
                    <a:pt x="48" y="99"/>
                  </a:lnTo>
                  <a:lnTo>
                    <a:pt x="46" y="103"/>
                  </a:lnTo>
                  <a:lnTo>
                    <a:pt x="46" y="99"/>
                  </a:lnTo>
                  <a:lnTo>
                    <a:pt x="46" y="97"/>
                  </a:lnTo>
                  <a:lnTo>
                    <a:pt x="52" y="91"/>
                  </a:lnTo>
                  <a:lnTo>
                    <a:pt x="55" y="91"/>
                  </a:lnTo>
                  <a:lnTo>
                    <a:pt x="57" y="88"/>
                  </a:lnTo>
                  <a:lnTo>
                    <a:pt x="57" y="82"/>
                  </a:lnTo>
                  <a:lnTo>
                    <a:pt x="59" y="55"/>
                  </a:lnTo>
                  <a:lnTo>
                    <a:pt x="57" y="44"/>
                  </a:lnTo>
                  <a:lnTo>
                    <a:pt x="57" y="32"/>
                  </a:lnTo>
                  <a:lnTo>
                    <a:pt x="55" y="23"/>
                  </a:lnTo>
                  <a:lnTo>
                    <a:pt x="55" y="21"/>
                  </a:lnTo>
                  <a:lnTo>
                    <a:pt x="57" y="19"/>
                  </a:lnTo>
                  <a:lnTo>
                    <a:pt x="61" y="17"/>
                  </a:lnTo>
                  <a:lnTo>
                    <a:pt x="63" y="13"/>
                  </a:lnTo>
                  <a:lnTo>
                    <a:pt x="61" y="2"/>
                  </a:lnTo>
                  <a:lnTo>
                    <a:pt x="63" y="0"/>
                  </a:lnTo>
                  <a:lnTo>
                    <a:pt x="65" y="0"/>
                  </a:lnTo>
                  <a:lnTo>
                    <a:pt x="69" y="0"/>
                  </a:lnTo>
                  <a:lnTo>
                    <a:pt x="73" y="15"/>
                  </a:lnTo>
                  <a:lnTo>
                    <a:pt x="73" y="17"/>
                  </a:lnTo>
                  <a:lnTo>
                    <a:pt x="76" y="21"/>
                  </a:lnTo>
                  <a:lnTo>
                    <a:pt x="78" y="21"/>
                  </a:lnTo>
                  <a:lnTo>
                    <a:pt x="82" y="21"/>
                  </a:lnTo>
                  <a:lnTo>
                    <a:pt x="88" y="25"/>
                  </a:lnTo>
                  <a:lnTo>
                    <a:pt x="94" y="25"/>
                  </a:lnTo>
                  <a:lnTo>
                    <a:pt x="99" y="28"/>
                  </a:lnTo>
                  <a:lnTo>
                    <a:pt x="101" y="28"/>
                  </a:lnTo>
                  <a:lnTo>
                    <a:pt x="103" y="30"/>
                  </a:lnTo>
                  <a:lnTo>
                    <a:pt x="107" y="34"/>
                  </a:lnTo>
                  <a:lnTo>
                    <a:pt x="107" y="40"/>
                  </a:lnTo>
                  <a:lnTo>
                    <a:pt x="101" y="42"/>
                  </a:lnTo>
                  <a:lnTo>
                    <a:pt x="101" y="42"/>
                  </a:lnTo>
                  <a:close/>
                </a:path>
              </a:pathLst>
            </a:custGeom>
            <a:solidFill>
              <a:srgbClr val="0070C0"/>
            </a:solidFill>
            <a:ln w="6350">
              <a:solidFill>
                <a:srgbClr val="CCCCCC"/>
              </a:solidFill>
              <a:prstDash val="solid"/>
              <a:round/>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uk-UA"/>
            </a:p>
          </p:txBody>
        </p:sp>
        <p:sp>
          <p:nvSpPr>
            <p:cNvPr id="66" name="Freeform 23">
              <a:extLst>
                <a:ext uri="{FF2B5EF4-FFF2-40B4-BE49-F238E27FC236}">
                  <a16:creationId xmlns:a16="http://schemas.microsoft.com/office/drawing/2014/main" id="{132DE3B8-392C-289E-3C7A-02F962FC9EFE}"/>
                </a:ext>
              </a:extLst>
            </p:cNvPr>
            <p:cNvSpPr>
              <a:spLocks/>
            </p:cNvSpPr>
            <p:nvPr/>
          </p:nvSpPr>
          <p:spPr bwMode="auto">
            <a:xfrm>
              <a:off x="1702" y="7"/>
              <a:ext cx="407" cy="529"/>
            </a:xfrm>
            <a:custGeom>
              <a:avLst/>
              <a:gdLst>
                <a:gd name="T0" fmla="*/ 271 w 813"/>
                <a:gd name="T1" fmla="*/ 31 h 1059"/>
                <a:gd name="T2" fmla="*/ 296 w 813"/>
                <a:gd name="T3" fmla="*/ 79 h 1059"/>
                <a:gd name="T4" fmla="*/ 313 w 813"/>
                <a:gd name="T5" fmla="*/ 130 h 1059"/>
                <a:gd name="T6" fmla="*/ 334 w 813"/>
                <a:gd name="T7" fmla="*/ 189 h 1059"/>
                <a:gd name="T8" fmla="*/ 370 w 813"/>
                <a:gd name="T9" fmla="*/ 233 h 1059"/>
                <a:gd name="T10" fmla="*/ 414 w 813"/>
                <a:gd name="T11" fmla="*/ 258 h 1059"/>
                <a:gd name="T12" fmla="*/ 384 w 813"/>
                <a:gd name="T13" fmla="*/ 302 h 1059"/>
                <a:gd name="T14" fmla="*/ 326 w 813"/>
                <a:gd name="T15" fmla="*/ 321 h 1059"/>
                <a:gd name="T16" fmla="*/ 376 w 813"/>
                <a:gd name="T17" fmla="*/ 382 h 1059"/>
                <a:gd name="T18" fmla="*/ 363 w 813"/>
                <a:gd name="T19" fmla="*/ 447 h 1059"/>
                <a:gd name="T20" fmla="*/ 395 w 813"/>
                <a:gd name="T21" fmla="*/ 481 h 1059"/>
                <a:gd name="T22" fmla="*/ 387 w 813"/>
                <a:gd name="T23" fmla="*/ 521 h 1059"/>
                <a:gd name="T24" fmla="*/ 458 w 813"/>
                <a:gd name="T25" fmla="*/ 521 h 1059"/>
                <a:gd name="T26" fmla="*/ 508 w 813"/>
                <a:gd name="T27" fmla="*/ 550 h 1059"/>
                <a:gd name="T28" fmla="*/ 575 w 813"/>
                <a:gd name="T29" fmla="*/ 531 h 1059"/>
                <a:gd name="T30" fmla="*/ 628 w 813"/>
                <a:gd name="T31" fmla="*/ 538 h 1059"/>
                <a:gd name="T32" fmla="*/ 647 w 813"/>
                <a:gd name="T33" fmla="*/ 594 h 1059"/>
                <a:gd name="T34" fmla="*/ 706 w 813"/>
                <a:gd name="T35" fmla="*/ 599 h 1059"/>
                <a:gd name="T36" fmla="*/ 701 w 813"/>
                <a:gd name="T37" fmla="*/ 640 h 1059"/>
                <a:gd name="T38" fmla="*/ 716 w 813"/>
                <a:gd name="T39" fmla="*/ 674 h 1059"/>
                <a:gd name="T40" fmla="*/ 739 w 813"/>
                <a:gd name="T41" fmla="*/ 733 h 1059"/>
                <a:gd name="T42" fmla="*/ 750 w 813"/>
                <a:gd name="T43" fmla="*/ 779 h 1059"/>
                <a:gd name="T44" fmla="*/ 729 w 813"/>
                <a:gd name="T45" fmla="*/ 821 h 1059"/>
                <a:gd name="T46" fmla="*/ 765 w 813"/>
                <a:gd name="T47" fmla="*/ 876 h 1059"/>
                <a:gd name="T48" fmla="*/ 811 w 813"/>
                <a:gd name="T49" fmla="*/ 937 h 1059"/>
                <a:gd name="T50" fmla="*/ 767 w 813"/>
                <a:gd name="T51" fmla="*/ 960 h 1059"/>
                <a:gd name="T52" fmla="*/ 725 w 813"/>
                <a:gd name="T53" fmla="*/ 960 h 1059"/>
                <a:gd name="T54" fmla="*/ 687 w 813"/>
                <a:gd name="T55" fmla="*/ 994 h 1059"/>
                <a:gd name="T56" fmla="*/ 626 w 813"/>
                <a:gd name="T57" fmla="*/ 1029 h 1059"/>
                <a:gd name="T58" fmla="*/ 569 w 813"/>
                <a:gd name="T59" fmla="*/ 1038 h 1059"/>
                <a:gd name="T60" fmla="*/ 529 w 813"/>
                <a:gd name="T61" fmla="*/ 1054 h 1059"/>
                <a:gd name="T62" fmla="*/ 468 w 813"/>
                <a:gd name="T63" fmla="*/ 1038 h 1059"/>
                <a:gd name="T64" fmla="*/ 468 w 813"/>
                <a:gd name="T65" fmla="*/ 994 h 1059"/>
                <a:gd name="T66" fmla="*/ 401 w 813"/>
                <a:gd name="T67" fmla="*/ 918 h 1059"/>
                <a:gd name="T68" fmla="*/ 351 w 813"/>
                <a:gd name="T69" fmla="*/ 880 h 1059"/>
                <a:gd name="T70" fmla="*/ 284 w 813"/>
                <a:gd name="T71" fmla="*/ 876 h 1059"/>
                <a:gd name="T72" fmla="*/ 261 w 813"/>
                <a:gd name="T73" fmla="*/ 893 h 1059"/>
                <a:gd name="T74" fmla="*/ 170 w 813"/>
                <a:gd name="T75" fmla="*/ 893 h 1059"/>
                <a:gd name="T76" fmla="*/ 122 w 813"/>
                <a:gd name="T77" fmla="*/ 876 h 1059"/>
                <a:gd name="T78" fmla="*/ 69 w 813"/>
                <a:gd name="T79" fmla="*/ 882 h 1059"/>
                <a:gd name="T80" fmla="*/ 38 w 813"/>
                <a:gd name="T81" fmla="*/ 849 h 1059"/>
                <a:gd name="T82" fmla="*/ 51 w 813"/>
                <a:gd name="T83" fmla="*/ 786 h 1059"/>
                <a:gd name="T84" fmla="*/ 65 w 813"/>
                <a:gd name="T85" fmla="*/ 758 h 1059"/>
                <a:gd name="T86" fmla="*/ 70 w 813"/>
                <a:gd name="T87" fmla="*/ 680 h 1059"/>
                <a:gd name="T88" fmla="*/ 23 w 813"/>
                <a:gd name="T89" fmla="*/ 645 h 1059"/>
                <a:gd name="T90" fmla="*/ 0 w 813"/>
                <a:gd name="T91" fmla="*/ 596 h 1059"/>
                <a:gd name="T92" fmla="*/ 19 w 813"/>
                <a:gd name="T93" fmla="*/ 537 h 1059"/>
                <a:gd name="T94" fmla="*/ 19 w 813"/>
                <a:gd name="T95" fmla="*/ 472 h 1059"/>
                <a:gd name="T96" fmla="*/ 46 w 813"/>
                <a:gd name="T97" fmla="*/ 456 h 1059"/>
                <a:gd name="T98" fmla="*/ 57 w 813"/>
                <a:gd name="T99" fmla="*/ 392 h 1059"/>
                <a:gd name="T100" fmla="*/ 51 w 813"/>
                <a:gd name="T101" fmla="*/ 353 h 1059"/>
                <a:gd name="T102" fmla="*/ 51 w 813"/>
                <a:gd name="T103" fmla="*/ 315 h 1059"/>
                <a:gd name="T104" fmla="*/ 55 w 813"/>
                <a:gd name="T105" fmla="*/ 235 h 1059"/>
                <a:gd name="T106" fmla="*/ 91 w 813"/>
                <a:gd name="T107" fmla="*/ 216 h 1059"/>
                <a:gd name="T108" fmla="*/ 124 w 813"/>
                <a:gd name="T109" fmla="*/ 187 h 1059"/>
                <a:gd name="T110" fmla="*/ 122 w 813"/>
                <a:gd name="T111" fmla="*/ 159 h 1059"/>
                <a:gd name="T112" fmla="*/ 109 w 813"/>
                <a:gd name="T113" fmla="*/ 109 h 1059"/>
                <a:gd name="T114" fmla="*/ 107 w 813"/>
                <a:gd name="T115" fmla="*/ 60 h 1059"/>
                <a:gd name="T116" fmla="*/ 139 w 813"/>
                <a:gd name="T117" fmla="*/ 8 h 1059"/>
                <a:gd name="T118" fmla="*/ 149 w 813"/>
                <a:gd name="T119" fmla="*/ 33 h 1059"/>
                <a:gd name="T120" fmla="*/ 193 w 813"/>
                <a:gd name="T121" fmla="*/ 18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13" h="1059">
                  <a:moveTo>
                    <a:pt x="233" y="0"/>
                  </a:moveTo>
                  <a:lnTo>
                    <a:pt x="237" y="6"/>
                  </a:lnTo>
                  <a:lnTo>
                    <a:pt x="239" y="6"/>
                  </a:lnTo>
                  <a:lnTo>
                    <a:pt x="240" y="2"/>
                  </a:lnTo>
                  <a:lnTo>
                    <a:pt x="240" y="4"/>
                  </a:lnTo>
                  <a:lnTo>
                    <a:pt x="244" y="12"/>
                  </a:lnTo>
                  <a:lnTo>
                    <a:pt x="244" y="14"/>
                  </a:lnTo>
                  <a:lnTo>
                    <a:pt x="246" y="14"/>
                  </a:lnTo>
                  <a:lnTo>
                    <a:pt x="248" y="16"/>
                  </a:lnTo>
                  <a:lnTo>
                    <a:pt x="250" y="16"/>
                  </a:lnTo>
                  <a:lnTo>
                    <a:pt x="250" y="19"/>
                  </a:lnTo>
                  <a:lnTo>
                    <a:pt x="248" y="21"/>
                  </a:lnTo>
                  <a:lnTo>
                    <a:pt x="244" y="21"/>
                  </a:lnTo>
                  <a:lnTo>
                    <a:pt x="244" y="25"/>
                  </a:lnTo>
                  <a:lnTo>
                    <a:pt x="244" y="27"/>
                  </a:lnTo>
                  <a:lnTo>
                    <a:pt x="248" y="27"/>
                  </a:lnTo>
                  <a:lnTo>
                    <a:pt x="250" y="27"/>
                  </a:lnTo>
                  <a:lnTo>
                    <a:pt x="258" y="29"/>
                  </a:lnTo>
                  <a:lnTo>
                    <a:pt x="263" y="29"/>
                  </a:lnTo>
                  <a:lnTo>
                    <a:pt x="269" y="29"/>
                  </a:lnTo>
                  <a:lnTo>
                    <a:pt x="271" y="31"/>
                  </a:lnTo>
                  <a:lnTo>
                    <a:pt x="273" y="33"/>
                  </a:lnTo>
                  <a:lnTo>
                    <a:pt x="275" y="35"/>
                  </a:lnTo>
                  <a:lnTo>
                    <a:pt x="275" y="37"/>
                  </a:lnTo>
                  <a:lnTo>
                    <a:pt x="275" y="39"/>
                  </a:lnTo>
                  <a:lnTo>
                    <a:pt x="275" y="40"/>
                  </a:lnTo>
                  <a:lnTo>
                    <a:pt x="273" y="44"/>
                  </a:lnTo>
                  <a:lnTo>
                    <a:pt x="273" y="46"/>
                  </a:lnTo>
                  <a:lnTo>
                    <a:pt x="275" y="50"/>
                  </a:lnTo>
                  <a:lnTo>
                    <a:pt x="275" y="54"/>
                  </a:lnTo>
                  <a:lnTo>
                    <a:pt x="279" y="52"/>
                  </a:lnTo>
                  <a:lnTo>
                    <a:pt x="279" y="56"/>
                  </a:lnTo>
                  <a:lnTo>
                    <a:pt x="282" y="58"/>
                  </a:lnTo>
                  <a:lnTo>
                    <a:pt x="282" y="60"/>
                  </a:lnTo>
                  <a:lnTo>
                    <a:pt x="282" y="61"/>
                  </a:lnTo>
                  <a:lnTo>
                    <a:pt x="284" y="61"/>
                  </a:lnTo>
                  <a:lnTo>
                    <a:pt x="288" y="61"/>
                  </a:lnTo>
                  <a:lnTo>
                    <a:pt x="290" y="67"/>
                  </a:lnTo>
                  <a:lnTo>
                    <a:pt x="292" y="71"/>
                  </a:lnTo>
                  <a:lnTo>
                    <a:pt x="294" y="75"/>
                  </a:lnTo>
                  <a:lnTo>
                    <a:pt x="294" y="77"/>
                  </a:lnTo>
                  <a:lnTo>
                    <a:pt x="296" y="79"/>
                  </a:lnTo>
                  <a:lnTo>
                    <a:pt x="300" y="79"/>
                  </a:lnTo>
                  <a:lnTo>
                    <a:pt x="302" y="79"/>
                  </a:lnTo>
                  <a:lnTo>
                    <a:pt x="305" y="79"/>
                  </a:lnTo>
                  <a:lnTo>
                    <a:pt x="307" y="79"/>
                  </a:lnTo>
                  <a:lnTo>
                    <a:pt x="309" y="79"/>
                  </a:lnTo>
                  <a:lnTo>
                    <a:pt x="311" y="79"/>
                  </a:lnTo>
                  <a:lnTo>
                    <a:pt x="311" y="80"/>
                  </a:lnTo>
                  <a:lnTo>
                    <a:pt x="311" y="88"/>
                  </a:lnTo>
                  <a:lnTo>
                    <a:pt x="311" y="92"/>
                  </a:lnTo>
                  <a:lnTo>
                    <a:pt x="315" y="94"/>
                  </a:lnTo>
                  <a:lnTo>
                    <a:pt x="317" y="94"/>
                  </a:lnTo>
                  <a:lnTo>
                    <a:pt x="321" y="98"/>
                  </a:lnTo>
                  <a:lnTo>
                    <a:pt x="323" y="100"/>
                  </a:lnTo>
                  <a:lnTo>
                    <a:pt x="324" y="105"/>
                  </a:lnTo>
                  <a:lnTo>
                    <a:pt x="324" y="109"/>
                  </a:lnTo>
                  <a:lnTo>
                    <a:pt x="324" y="111"/>
                  </a:lnTo>
                  <a:lnTo>
                    <a:pt x="324" y="115"/>
                  </a:lnTo>
                  <a:lnTo>
                    <a:pt x="323" y="117"/>
                  </a:lnTo>
                  <a:lnTo>
                    <a:pt x="319" y="121"/>
                  </a:lnTo>
                  <a:lnTo>
                    <a:pt x="317" y="126"/>
                  </a:lnTo>
                  <a:lnTo>
                    <a:pt x="313" y="130"/>
                  </a:lnTo>
                  <a:lnTo>
                    <a:pt x="313" y="136"/>
                  </a:lnTo>
                  <a:lnTo>
                    <a:pt x="315" y="145"/>
                  </a:lnTo>
                  <a:lnTo>
                    <a:pt x="315" y="147"/>
                  </a:lnTo>
                  <a:lnTo>
                    <a:pt x="319" y="151"/>
                  </a:lnTo>
                  <a:lnTo>
                    <a:pt x="317" y="153"/>
                  </a:lnTo>
                  <a:lnTo>
                    <a:pt x="317" y="157"/>
                  </a:lnTo>
                  <a:lnTo>
                    <a:pt x="321" y="163"/>
                  </a:lnTo>
                  <a:lnTo>
                    <a:pt x="317" y="164"/>
                  </a:lnTo>
                  <a:lnTo>
                    <a:pt x="317" y="168"/>
                  </a:lnTo>
                  <a:lnTo>
                    <a:pt x="317" y="170"/>
                  </a:lnTo>
                  <a:lnTo>
                    <a:pt x="319" y="172"/>
                  </a:lnTo>
                  <a:lnTo>
                    <a:pt x="323" y="172"/>
                  </a:lnTo>
                  <a:lnTo>
                    <a:pt x="324" y="172"/>
                  </a:lnTo>
                  <a:lnTo>
                    <a:pt x="324" y="170"/>
                  </a:lnTo>
                  <a:lnTo>
                    <a:pt x="326" y="170"/>
                  </a:lnTo>
                  <a:lnTo>
                    <a:pt x="330" y="172"/>
                  </a:lnTo>
                  <a:lnTo>
                    <a:pt x="332" y="174"/>
                  </a:lnTo>
                  <a:lnTo>
                    <a:pt x="332" y="180"/>
                  </a:lnTo>
                  <a:lnTo>
                    <a:pt x="334" y="184"/>
                  </a:lnTo>
                  <a:lnTo>
                    <a:pt x="336" y="185"/>
                  </a:lnTo>
                  <a:lnTo>
                    <a:pt x="334" y="189"/>
                  </a:lnTo>
                  <a:lnTo>
                    <a:pt x="338" y="189"/>
                  </a:lnTo>
                  <a:lnTo>
                    <a:pt x="345" y="191"/>
                  </a:lnTo>
                  <a:lnTo>
                    <a:pt x="349" y="193"/>
                  </a:lnTo>
                  <a:lnTo>
                    <a:pt x="351" y="193"/>
                  </a:lnTo>
                  <a:lnTo>
                    <a:pt x="353" y="195"/>
                  </a:lnTo>
                  <a:lnTo>
                    <a:pt x="353" y="197"/>
                  </a:lnTo>
                  <a:lnTo>
                    <a:pt x="353" y="199"/>
                  </a:lnTo>
                  <a:lnTo>
                    <a:pt x="357" y="203"/>
                  </a:lnTo>
                  <a:lnTo>
                    <a:pt x="357" y="210"/>
                  </a:lnTo>
                  <a:lnTo>
                    <a:pt x="359" y="214"/>
                  </a:lnTo>
                  <a:lnTo>
                    <a:pt x="363" y="212"/>
                  </a:lnTo>
                  <a:lnTo>
                    <a:pt x="366" y="212"/>
                  </a:lnTo>
                  <a:lnTo>
                    <a:pt x="368" y="212"/>
                  </a:lnTo>
                  <a:lnTo>
                    <a:pt x="370" y="212"/>
                  </a:lnTo>
                  <a:lnTo>
                    <a:pt x="370" y="214"/>
                  </a:lnTo>
                  <a:lnTo>
                    <a:pt x="370" y="220"/>
                  </a:lnTo>
                  <a:lnTo>
                    <a:pt x="370" y="222"/>
                  </a:lnTo>
                  <a:lnTo>
                    <a:pt x="368" y="227"/>
                  </a:lnTo>
                  <a:lnTo>
                    <a:pt x="368" y="231"/>
                  </a:lnTo>
                  <a:lnTo>
                    <a:pt x="368" y="233"/>
                  </a:lnTo>
                  <a:lnTo>
                    <a:pt x="370" y="233"/>
                  </a:lnTo>
                  <a:lnTo>
                    <a:pt x="372" y="233"/>
                  </a:lnTo>
                  <a:lnTo>
                    <a:pt x="374" y="229"/>
                  </a:lnTo>
                  <a:lnTo>
                    <a:pt x="378" y="224"/>
                  </a:lnTo>
                  <a:lnTo>
                    <a:pt x="380" y="220"/>
                  </a:lnTo>
                  <a:lnTo>
                    <a:pt x="384" y="220"/>
                  </a:lnTo>
                  <a:lnTo>
                    <a:pt x="384" y="224"/>
                  </a:lnTo>
                  <a:lnTo>
                    <a:pt x="386" y="224"/>
                  </a:lnTo>
                  <a:lnTo>
                    <a:pt x="389" y="227"/>
                  </a:lnTo>
                  <a:lnTo>
                    <a:pt x="391" y="227"/>
                  </a:lnTo>
                  <a:lnTo>
                    <a:pt x="395" y="231"/>
                  </a:lnTo>
                  <a:lnTo>
                    <a:pt x="401" y="235"/>
                  </a:lnTo>
                  <a:lnTo>
                    <a:pt x="407" y="239"/>
                  </a:lnTo>
                  <a:lnTo>
                    <a:pt x="410" y="241"/>
                  </a:lnTo>
                  <a:lnTo>
                    <a:pt x="410" y="243"/>
                  </a:lnTo>
                  <a:lnTo>
                    <a:pt x="412" y="243"/>
                  </a:lnTo>
                  <a:lnTo>
                    <a:pt x="414" y="243"/>
                  </a:lnTo>
                  <a:lnTo>
                    <a:pt x="414" y="246"/>
                  </a:lnTo>
                  <a:lnTo>
                    <a:pt x="416" y="246"/>
                  </a:lnTo>
                  <a:lnTo>
                    <a:pt x="416" y="252"/>
                  </a:lnTo>
                  <a:lnTo>
                    <a:pt x="414" y="256"/>
                  </a:lnTo>
                  <a:lnTo>
                    <a:pt x="414" y="258"/>
                  </a:lnTo>
                  <a:lnTo>
                    <a:pt x="414" y="262"/>
                  </a:lnTo>
                  <a:lnTo>
                    <a:pt x="410" y="264"/>
                  </a:lnTo>
                  <a:lnTo>
                    <a:pt x="410" y="266"/>
                  </a:lnTo>
                  <a:lnTo>
                    <a:pt x="410" y="269"/>
                  </a:lnTo>
                  <a:lnTo>
                    <a:pt x="412" y="271"/>
                  </a:lnTo>
                  <a:lnTo>
                    <a:pt x="416" y="275"/>
                  </a:lnTo>
                  <a:lnTo>
                    <a:pt x="418" y="279"/>
                  </a:lnTo>
                  <a:lnTo>
                    <a:pt x="420" y="285"/>
                  </a:lnTo>
                  <a:lnTo>
                    <a:pt x="420" y="290"/>
                  </a:lnTo>
                  <a:lnTo>
                    <a:pt x="416" y="294"/>
                  </a:lnTo>
                  <a:lnTo>
                    <a:pt x="418" y="296"/>
                  </a:lnTo>
                  <a:lnTo>
                    <a:pt x="416" y="296"/>
                  </a:lnTo>
                  <a:lnTo>
                    <a:pt x="416" y="296"/>
                  </a:lnTo>
                  <a:lnTo>
                    <a:pt x="416" y="298"/>
                  </a:lnTo>
                  <a:lnTo>
                    <a:pt x="412" y="300"/>
                  </a:lnTo>
                  <a:lnTo>
                    <a:pt x="410" y="300"/>
                  </a:lnTo>
                  <a:lnTo>
                    <a:pt x="407" y="300"/>
                  </a:lnTo>
                  <a:lnTo>
                    <a:pt x="395" y="302"/>
                  </a:lnTo>
                  <a:lnTo>
                    <a:pt x="389" y="302"/>
                  </a:lnTo>
                  <a:lnTo>
                    <a:pt x="387" y="302"/>
                  </a:lnTo>
                  <a:lnTo>
                    <a:pt x="384" y="302"/>
                  </a:lnTo>
                  <a:lnTo>
                    <a:pt x="382" y="304"/>
                  </a:lnTo>
                  <a:lnTo>
                    <a:pt x="380" y="306"/>
                  </a:lnTo>
                  <a:lnTo>
                    <a:pt x="378" y="306"/>
                  </a:lnTo>
                  <a:lnTo>
                    <a:pt x="376" y="308"/>
                  </a:lnTo>
                  <a:lnTo>
                    <a:pt x="372" y="308"/>
                  </a:lnTo>
                  <a:lnTo>
                    <a:pt x="370" y="309"/>
                  </a:lnTo>
                  <a:lnTo>
                    <a:pt x="368" y="309"/>
                  </a:lnTo>
                  <a:lnTo>
                    <a:pt x="366" y="309"/>
                  </a:lnTo>
                  <a:lnTo>
                    <a:pt x="363" y="309"/>
                  </a:lnTo>
                  <a:lnTo>
                    <a:pt x="359" y="309"/>
                  </a:lnTo>
                  <a:lnTo>
                    <a:pt x="357" y="309"/>
                  </a:lnTo>
                  <a:lnTo>
                    <a:pt x="349" y="313"/>
                  </a:lnTo>
                  <a:lnTo>
                    <a:pt x="347" y="313"/>
                  </a:lnTo>
                  <a:lnTo>
                    <a:pt x="344" y="313"/>
                  </a:lnTo>
                  <a:lnTo>
                    <a:pt x="340" y="315"/>
                  </a:lnTo>
                  <a:lnTo>
                    <a:pt x="338" y="319"/>
                  </a:lnTo>
                  <a:lnTo>
                    <a:pt x="338" y="315"/>
                  </a:lnTo>
                  <a:lnTo>
                    <a:pt x="334" y="315"/>
                  </a:lnTo>
                  <a:lnTo>
                    <a:pt x="330" y="315"/>
                  </a:lnTo>
                  <a:lnTo>
                    <a:pt x="328" y="319"/>
                  </a:lnTo>
                  <a:lnTo>
                    <a:pt x="326" y="321"/>
                  </a:lnTo>
                  <a:lnTo>
                    <a:pt x="324" y="321"/>
                  </a:lnTo>
                  <a:lnTo>
                    <a:pt x="323" y="325"/>
                  </a:lnTo>
                  <a:lnTo>
                    <a:pt x="323" y="327"/>
                  </a:lnTo>
                  <a:lnTo>
                    <a:pt x="324" y="330"/>
                  </a:lnTo>
                  <a:lnTo>
                    <a:pt x="330" y="332"/>
                  </a:lnTo>
                  <a:lnTo>
                    <a:pt x="338" y="334"/>
                  </a:lnTo>
                  <a:lnTo>
                    <a:pt x="342" y="338"/>
                  </a:lnTo>
                  <a:lnTo>
                    <a:pt x="347" y="344"/>
                  </a:lnTo>
                  <a:lnTo>
                    <a:pt x="351" y="346"/>
                  </a:lnTo>
                  <a:lnTo>
                    <a:pt x="351" y="353"/>
                  </a:lnTo>
                  <a:lnTo>
                    <a:pt x="353" y="357"/>
                  </a:lnTo>
                  <a:lnTo>
                    <a:pt x="357" y="357"/>
                  </a:lnTo>
                  <a:lnTo>
                    <a:pt x="361" y="355"/>
                  </a:lnTo>
                  <a:lnTo>
                    <a:pt x="363" y="359"/>
                  </a:lnTo>
                  <a:lnTo>
                    <a:pt x="363" y="361"/>
                  </a:lnTo>
                  <a:lnTo>
                    <a:pt x="366" y="361"/>
                  </a:lnTo>
                  <a:lnTo>
                    <a:pt x="370" y="361"/>
                  </a:lnTo>
                  <a:lnTo>
                    <a:pt x="372" y="365"/>
                  </a:lnTo>
                  <a:lnTo>
                    <a:pt x="370" y="367"/>
                  </a:lnTo>
                  <a:lnTo>
                    <a:pt x="374" y="380"/>
                  </a:lnTo>
                  <a:lnTo>
                    <a:pt x="376" y="382"/>
                  </a:lnTo>
                  <a:lnTo>
                    <a:pt x="380" y="384"/>
                  </a:lnTo>
                  <a:lnTo>
                    <a:pt x="380" y="388"/>
                  </a:lnTo>
                  <a:lnTo>
                    <a:pt x="384" y="388"/>
                  </a:lnTo>
                  <a:lnTo>
                    <a:pt x="389" y="390"/>
                  </a:lnTo>
                  <a:lnTo>
                    <a:pt x="389" y="397"/>
                  </a:lnTo>
                  <a:lnTo>
                    <a:pt x="389" y="399"/>
                  </a:lnTo>
                  <a:lnTo>
                    <a:pt x="386" y="407"/>
                  </a:lnTo>
                  <a:lnTo>
                    <a:pt x="382" y="411"/>
                  </a:lnTo>
                  <a:lnTo>
                    <a:pt x="378" y="414"/>
                  </a:lnTo>
                  <a:lnTo>
                    <a:pt x="376" y="416"/>
                  </a:lnTo>
                  <a:lnTo>
                    <a:pt x="376" y="420"/>
                  </a:lnTo>
                  <a:lnTo>
                    <a:pt x="374" y="420"/>
                  </a:lnTo>
                  <a:lnTo>
                    <a:pt x="372" y="420"/>
                  </a:lnTo>
                  <a:lnTo>
                    <a:pt x="372" y="428"/>
                  </a:lnTo>
                  <a:lnTo>
                    <a:pt x="372" y="430"/>
                  </a:lnTo>
                  <a:lnTo>
                    <a:pt x="372" y="433"/>
                  </a:lnTo>
                  <a:lnTo>
                    <a:pt x="372" y="437"/>
                  </a:lnTo>
                  <a:lnTo>
                    <a:pt x="370" y="437"/>
                  </a:lnTo>
                  <a:lnTo>
                    <a:pt x="365" y="441"/>
                  </a:lnTo>
                  <a:lnTo>
                    <a:pt x="365" y="445"/>
                  </a:lnTo>
                  <a:lnTo>
                    <a:pt x="363" y="447"/>
                  </a:lnTo>
                  <a:lnTo>
                    <a:pt x="363" y="451"/>
                  </a:lnTo>
                  <a:lnTo>
                    <a:pt x="368" y="454"/>
                  </a:lnTo>
                  <a:lnTo>
                    <a:pt x="370" y="454"/>
                  </a:lnTo>
                  <a:lnTo>
                    <a:pt x="372" y="454"/>
                  </a:lnTo>
                  <a:lnTo>
                    <a:pt x="372" y="456"/>
                  </a:lnTo>
                  <a:lnTo>
                    <a:pt x="374" y="460"/>
                  </a:lnTo>
                  <a:lnTo>
                    <a:pt x="376" y="458"/>
                  </a:lnTo>
                  <a:lnTo>
                    <a:pt x="380" y="462"/>
                  </a:lnTo>
                  <a:lnTo>
                    <a:pt x="380" y="458"/>
                  </a:lnTo>
                  <a:lnTo>
                    <a:pt x="382" y="458"/>
                  </a:lnTo>
                  <a:lnTo>
                    <a:pt x="387" y="462"/>
                  </a:lnTo>
                  <a:lnTo>
                    <a:pt x="393" y="464"/>
                  </a:lnTo>
                  <a:lnTo>
                    <a:pt x="395" y="468"/>
                  </a:lnTo>
                  <a:lnTo>
                    <a:pt x="397" y="468"/>
                  </a:lnTo>
                  <a:lnTo>
                    <a:pt x="399" y="468"/>
                  </a:lnTo>
                  <a:lnTo>
                    <a:pt x="397" y="470"/>
                  </a:lnTo>
                  <a:lnTo>
                    <a:pt x="399" y="474"/>
                  </a:lnTo>
                  <a:lnTo>
                    <a:pt x="399" y="475"/>
                  </a:lnTo>
                  <a:lnTo>
                    <a:pt x="397" y="479"/>
                  </a:lnTo>
                  <a:lnTo>
                    <a:pt x="395" y="479"/>
                  </a:lnTo>
                  <a:lnTo>
                    <a:pt x="395" y="481"/>
                  </a:lnTo>
                  <a:lnTo>
                    <a:pt x="395" y="483"/>
                  </a:lnTo>
                  <a:lnTo>
                    <a:pt x="393" y="483"/>
                  </a:lnTo>
                  <a:lnTo>
                    <a:pt x="391" y="483"/>
                  </a:lnTo>
                  <a:lnTo>
                    <a:pt x="387" y="483"/>
                  </a:lnTo>
                  <a:lnTo>
                    <a:pt x="389" y="487"/>
                  </a:lnTo>
                  <a:lnTo>
                    <a:pt x="389" y="491"/>
                  </a:lnTo>
                  <a:lnTo>
                    <a:pt x="387" y="493"/>
                  </a:lnTo>
                  <a:lnTo>
                    <a:pt x="387" y="496"/>
                  </a:lnTo>
                  <a:lnTo>
                    <a:pt x="384" y="500"/>
                  </a:lnTo>
                  <a:lnTo>
                    <a:pt x="380" y="502"/>
                  </a:lnTo>
                  <a:lnTo>
                    <a:pt x="382" y="506"/>
                  </a:lnTo>
                  <a:lnTo>
                    <a:pt x="382" y="508"/>
                  </a:lnTo>
                  <a:lnTo>
                    <a:pt x="380" y="512"/>
                  </a:lnTo>
                  <a:lnTo>
                    <a:pt x="378" y="512"/>
                  </a:lnTo>
                  <a:lnTo>
                    <a:pt x="378" y="514"/>
                  </a:lnTo>
                  <a:lnTo>
                    <a:pt x="376" y="517"/>
                  </a:lnTo>
                  <a:lnTo>
                    <a:pt x="378" y="517"/>
                  </a:lnTo>
                  <a:lnTo>
                    <a:pt x="380" y="517"/>
                  </a:lnTo>
                  <a:lnTo>
                    <a:pt x="380" y="519"/>
                  </a:lnTo>
                  <a:lnTo>
                    <a:pt x="382" y="521"/>
                  </a:lnTo>
                  <a:lnTo>
                    <a:pt x="387" y="521"/>
                  </a:lnTo>
                  <a:lnTo>
                    <a:pt x="389" y="525"/>
                  </a:lnTo>
                  <a:lnTo>
                    <a:pt x="391" y="525"/>
                  </a:lnTo>
                  <a:lnTo>
                    <a:pt x="393" y="527"/>
                  </a:lnTo>
                  <a:lnTo>
                    <a:pt x="397" y="531"/>
                  </a:lnTo>
                  <a:lnTo>
                    <a:pt x="401" y="529"/>
                  </a:lnTo>
                  <a:lnTo>
                    <a:pt x="407" y="529"/>
                  </a:lnTo>
                  <a:lnTo>
                    <a:pt x="408" y="527"/>
                  </a:lnTo>
                  <a:lnTo>
                    <a:pt x="410" y="523"/>
                  </a:lnTo>
                  <a:lnTo>
                    <a:pt x="414" y="521"/>
                  </a:lnTo>
                  <a:lnTo>
                    <a:pt x="416" y="517"/>
                  </a:lnTo>
                  <a:lnTo>
                    <a:pt x="416" y="516"/>
                  </a:lnTo>
                  <a:lnTo>
                    <a:pt x="420" y="512"/>
                  </a:lnTo>
                  <a:lnTo>
                    <a:pt x="422" y="512"/>
                  </a:lnTo>
                  <a:lnTo>
                    <a:pt x="428" y="517"/>
                  </a:lnTo>
                  <a:lnTo>
                    <a:pt x="433" y="517"/>
                  </a:lnTo>
                  <a:lnTo>
                    <a:pt x="435" y="517"/>
                  </a:lnTo>
                  <a:lnTo>
                    <a:pt x="437" y="517"/>
                  </a:lnTo>
                  <a:lnTo>
                    <a:pt x="441" y="519"/>
                  </a:lnTo>
                  <a:lnTo>
                    <a:pt x="450" y="521"/>
                  </a:lnTo>
                  <a:lnTo>
                    <a:pt x="454" y="521"/>
                  </a:lnTo>
                  <a:lnTo>
                    <a:pt x="458" y="521"/>
                  </a:lnTo>
                  <a:lnTo>
                    <a:pt x="462" y="521"/>
                  </a:lnTo>
                  <a:lnTo>
                    <a:pt x="464" y="521"/>
                  </a:lnTo>
                  <a:lnTo>
                    <a:pt x="468" y="525"/>
                  </a:lnTo>
                  <a:lnTo>
                    <a:pt x="470" y="525"/>
                  </a:lnTo>
                  <a:lnTo>
                    <a:pt x="475" y="521"/>
                  </a:lnTo>
                  <a:lnTo>
                    <a:pt x="477" y="519"/>
                  </a:lnTo>
                  <a:lnTo>
                    <a:pt x="481" y="519"/>
                  </a:lnTo>
                  <a:lnTo>
                    <a:pt x="487" y="519"/>
                  </a:lnTo>
                  <a:lnTo>
                    <a:pt x="491" y="519"/>
                  </a:lnTo>
                  <a:lnTo>
                    <a:pt x="492" y="519"/>
                  </a:lnTo>
                  <a:lnTo>
                    <a:pt x="492" y="521"/>
                  </a:lnTo>
                  <a:lnTo>
                    <a:pt x="494" y="523"/>
                  </a:lnTo>
                  <a:lnTo>
                    <a:pt x="494" y="525"/>
                  </a:lnTo>
                  <a:lnTo>
                    <a:pt x="494" y="533"/>
                  </a:lnTo>
                  <a:lnTo>
                    <a:pt x="494" y="535"/>
                  </a:lnTo>
                  <a:lnTo>
                    <a:pt x="496" y="540"/>
                  </a:lnTo>
                  <a:lnTo>
                    <a:pt x="496" y="542"/>
                  </a:lnTo>
                  <a:lnTo>
                    <a:pt x="500" y="542"/>
                  </a:lnTo>
                  <a:lnTo>
                    <a:pt x="502" y="548"/>
                  </a:lnTo>
                  <a:lnTo>
                    <a:pt x="504" y="548"/>
                  </a:lnTo>
                  <a:lnTo>
                    <a:pt x="508" y="550"/>
                  </a:lnTo>
                  <a:lnTo>
                    <a:pt x="508" y="550"/>
                  </a:lnTo>
                  <a:lnTo>
                    <a:pt x="512" y="550"/>
                  </a:lnTo>
                  <a:lnTo>
                    <a:pt x="513" y="548"/>
                  </a:lnTo>
                  <a:lnTo>
                    <a:pt x="517" y="548"/>
                  </a:lnTo>
                  <a:lnTo>
                    <a:pt x="521" y="548"/>
                  </a:lnTo>
                  <a:lnTo>
                    <a:pt x="527" y="552"/>
                  </a:lnTo>
                  <a:lnTo>
                    <a:pt x="533" y="552"/>
                  </a:lnTo>
                  <a:lnTo>
                    <a:pt x="536" y="552"/>
                  </a:lnTo>
                  <a:lnTo>
                    <a:pt x="538" y="552"/>
                  </a:lnTo>
                  <a:lnTo>
                    <a:pt x="540" y="552"/>
                  </a:lnTo>
                  <a:lnTo>
                    <a:pt x="542" y="550"/>
                  </a:lnTo>
                  <a:lnTo>
                    <a:pt x="544" y="546"/>
                  </a:lnTo>
                  <a:lnTo>
                    <a:pt x="544" y="540"/>
                  </a:lnTo>
                  <a:lnTo>
                    <a:pt x="548" y="540"/>
                  </a:lnTo>
                  <a:lnTo>
                    <a:pt x="550" y="538"/>
                  </a:lnTo>
                  <a:lnTo>
                    <a:pt x="552" y="538"/>
                  </a:lnTo>
                  <a:lnTo>
                    <a:pt x="554" y="538"/>
                  </a:lnTo>
                  <a:lnTo>
                    <a:pt x="555" y="538"/>
                  </a:lnTo>
                  <a:lnTo>
                    <a:pt x="561" y="537"/>
                  </a:lnTo>
                  <a:lnTo>
                    <a:pt x="569" y="533"/>
                  </a:lnTo>
                  <a:lnTo>
                    <a:pt x="575" y="531"/>
                  </a:lnTo>
                  <a:lnTo>
                    <a:pt x="584" y="525"/>
                  </a:lnTo>
                  <a:lnTo>
                    <a:pt x="586" y="523"/>
                  </a:lnTo>
                  <a:lnTo>
                    <a:pt x="592" y="523"/>
                  </a:lnTo>
                  <a:lnTo>
                    <a:pt x="596" y="523"/>
                  </a:lnTo>
                  <a:lnTo>
                    <a:pt x="597" y="523"/>
                  </a:lnTo>
                  <a:lnTo>
                    <a:pt x="599" y="525"/>
                  </a:lnTo>
                  <a:lnTo>
                    <a:pt x="601" y="529"/>
                  </a:lnTo>
                  <a:lnTo>
                    <a:pt x="603" y="531"/>
                  </a:lnTo>
                  <a:lnTo>
                    <a:pt x="603" y="533"/>
                  </a:lnTo>
                  <a:lnTo>
                    <a:pt x="605" y="533"/>
                  </a:lnTo>
                  <a:lnTo>
                    <a:pt x="607" y="531"/>
                  </a:lnTo>
                  <a:lnTo>
                    <a:pt x="613" y="527"/>
                  </a:lnTo>
                  <a:lnTo>
                    <a:pt x="618" y="527"/>
                  </a:lnTo>
                  <a:lnTo>
                    <a:pt x="626" y="529"/>
                  </a:lnTo>
                  <a:lnTo>
                    <a:pt x="628" y="529"/>
                  </a:lnTo>
                  <a:lnTo>
                    <a:pt x="630" y="529"/>
                  </a:lnTo>
                  <a:lnTo>
                    <a:pt x="634" y="533"/>
                  </a:lnTo>
                  <a:lnTo>
                    <a:pt x="630" y="537"/>
                  </a:lnTo>
                  <a:lnTo>
                    <a:pt x="632" y="537"/>
                  </a:lnTo>
                  <a:lnTo>
                    <a:pt x="630" y="538"/>
                  </a:lnTo>
                  <a:lnTo>
                    <a:pt x="628" y="538"/>
                  </a:lnTo>
                  <a:lnTo>
                    <a:pt x="628" y="540"/>
                  </a:lnTo>
                  <a:lnTo>
                    <a:pt x="630" y="546"/>
                  </a:lnTo>
                  <a:lnTo>
                    <a:pt x="632" y="550"/>
                  </a:lnTo>
                  <a:lnTo>
                    <a:pt x="632" y="552"/>
                  </a:lnTo>
                  <a:lnTo>
                    <a:pt x="634" y="556"/>
                  </a:lnTo>
                  <a:lnTo>
                    <a:pt x="634" y="561"/>
                  </a:lnTo>
                  <a:lnTo>
                    <a:pt x="636" y="565"/>
                  </a:lnTo>
                  <a:lnTo>
                    <a:pt x="639" y="567"/>
                  </a:lnTo>
                  <a:lnTo>
                    <a:pt x="639" y="571"/>
                  </a:lnTo>
                  <a:lnTo>
                    <a:pt x="641" y="571"/>
                  </a:lnTo>
                  <a:lnTo>
                    <a:pt x="643" y="571"/>
                  </a:lnTo>
                  <a:lnTo>
                    <a:pt x="645" y="573"/>
                  </a:lnTo>
                  <a:lnTo>
                    <a:pt x="645" y="575"/>
                  </a:lnTo>
                  <a:lnTo>
                    <a:pt x="645" y="580"/>
                  </a:lnTo>
                  <a:lnTo>
                    <a:pt x="643" y="582"/>
                  </a:lnTo>
                  <a:lnTo>
                    <a:pt x="643" y="586"/>
                  </a:lnTo>
                  <a:lnTo>
                    <a:pt x="645" y="588"/>
                  </a:lnTo>
                  <a:lnTo>
                    <a:pt x="645" y="590"/>
                  </a:lnTo>
                  <a:lnTo>
                    <a:pt x="647" y="590"/>
                  </a:lnTo>
                  <a:lnTo>
                    <a:pt x="647" y="592"/>
                  </a:lnTo>
                  <a:lnTo>
                    <a:pt x="647" y="594"/>
                  </a:lnTo>
                  <a:lnTo>
                    <a:pt x="649" y="598"/>
                  </a:lnTo>
                  <a:lnTo>
                    <a:pt x="649" y="599"/>
                  </a:lnTo>
                  <a:lnTo>
                    <a:pt x="653" y="605"/>
                  </a:lnTo>
                  <a:lnTo>
                    <a:pt x="657" y="607"/>
                  </a:lnTo>
                  <a:lnTo>
                    <a:pt x="659" y="607"/>
                  </a:lnTo>
                  <a:lnTo>
                    <a:pt x="662" y="607"/>
                  </a:lnTo>
                  <a:lnTo>
                    <a:pt x="662" y="605"/>
                  </a:lnTo>
                  <a:lnTo>
                    <a:pt x="664" y="605"/>
                  </a:lnTo>
                  <a:lnTo>
                    <a:pt x="668" y="603"/>
                  </a:lnTo>
                  <a:lnTo>
                    <a:pt x="668" y="599"/>
                  </a:lnTo>
                  <a:lnTo>
                    <a:pt x="670" y="599"/>
                  </a:lnTo>
                  <a:lnTo>
                    <a:pt x="676" y="599"/>
                  </a:lnTo>
                  <a:lnTo>
                    <a:pt x="680" y="599"/>
                  </a:lnTo>
                  <a:lnTo>
                    <a:pt x="683" y="598"/>
                  </a:lnTo>
                  <a:lnTo>
                    <a:pt x="689" y="590"/>
                  </a:lnTo>
                  <a:lnTo>
                    <a:pt x="693" y="590"/>
                  </a:lnTo>
                  <a:lnTo>
                    <a:pt x="693" y="590"/>
                  </a:lnTo>
                  <a:lnTo>
                    <a:pt x="697" y="596"/>
                  </a:lnTo>
                  <a:lnTo>
                    <a:pt x="701" y="598"/>
                  </a:lnTo>
                  <a:lnTo>
                    <a:pt x="702" y="598"/>
                  </a:lnTo>
                  <a:lnTo>
                    <a:pt x="706" y="599"/>
                  </a:lnTo>
                  <a:lnTo>
                    <a:pt x="710" y="596"/>
                  </a:lnTo>
                  <a:lnTo>
                    <a:pt x="716" y="601"/>
                  </a:lnTo>
                  <a:lnTo>
                    <a:pt x="718" y="601"/>
                  </a:lnTo>
                  <a:lnTo>
                    <a:pt x="720" y="603"/>
                  </a:lnTo>
                  <a:lnTo>
                    <a:pt x="722" y="605"/>
                  </a:lnTo>
                  <a:lnTo>
                    <a:pt x="722" y="607"/>
                  </a:lnTo>
                  <a:lnTo>
                    <a:pt x="723" y="615"/>
                  </a:lnTo>
                  <a:lnTo>
                    <a:pt x="720" y="617"/>
                  </a:lnTo>
                  <a:lnTo>
                    <a:pt x="720" y="620"/>
                  </a:lnTo>
                  <a:lnTo>
                    <a:pt x="718" y="620"/>
                  </a:lnTo>
                  <a:lnTo>
                    <a:pt x="716" y="620"/>
                  </a:lnTo>
                  <a:lnTo>
                    <a:pt x="712" y="622"/>
                  </a:lnTo>
                  <a:lnTo>
                    <a:pt x="708" y="624"/>
                  </a:lnTo>
                  <a:lnTo>
                    <a:pt x="704" y="624"/>
                  </a:lnTo>
                  <a:lnTo>
                    <a:pt x="702" y="624"/>
                  </a:lnTo>
                  <a:lnTo>
                    <a:pt x="699" y="624"/>
                  </a:lnTo>
                  <a:lnTo>
                    <a:pt x="699" y="626"/>
                  </a:lnTo>
                  <a:lnTo>
                    <a:pt x="699" y="628"/>
                  </a:lnTo>
                  <a:lnTo>
                    <a:pt x="701" y="634"/>
                  </a:lnTo>
                  <a:lnTo>
                    <a:pt x="701" y="636"/>
                  </a:lnTo>
                  <a:lnTo>
                    <a:pt x="701" y="640"/>
                  </a:lnTo>
                  <a:lnTo>
                    <a:pt x="701" y="641"/>
                  </a:lnTo>
                  <a:lnTo>
                    <a:pt x="701" y="643"/>
                  </a:lnTo>
                  <a:lnTo>
                    <a:pt x="701" y="647"/>
                  </a:lnTo>
                  <a:lnTo>
                    <a:pt x="699" y="649"/>
                  </a:lnTo>
                  <a:lnTo>
                    <a:pt x="699" y="653"/>
                  </a:lnTo>
                  <a:lnTo>
                    <a:pt x="699" y="655"/>
                  </a:lnTo>
                  <a:lnTo>
                    <a:pt x="702" y="659"/>
                  </a:lnTo>
                  <a:lnTo>
                    <a:pt x="704" y="659"/>
                  </a:lnTo>
                  <a:lnTo>
                    <a:pt x="706" y="657"/>
                  </a:lnTo>
                  <a:lnTo>
                    <a:pt x="706" y="655"/>
                  </a:lnTo>
                  <a:lnTo>
                    <a:pt x="708" y="655"/>
                  </a:lnTo>
                  <a:lnTo>
                    <a:pt x="710" y="655"/>
                  </a:lnTo>
                  <a:lnTo>
                    <a:pt x="712" y="657"/>
                  </a:lnTo>
                  <a:lnTo>
                    <a:pt x="712" y="661"/>
                  </a:lnTo>
                  <a:lnTo>
                    <a:pt x="716" y="661"/>
                  </a:lnTo>
                  <a:lnTo>
                    <a:pt x="718" y="662"/>
                  </a:lnTo>
                  <a:lnTo>
                    <a:pt x="718" y="664"/>
                  </a:lnTo>
                  <a:lnTo>
                    <a:pt x="718" y="666"/>
                  </a:lnTo>
                  <a:lnTo>
                    <a:pt x="718" y="668"/>
                  </a:lnTo>
                  <a:lnTo>
                    <a:pt x="716" y="672"/>
                  </a:lnTo>
                  <a:lnTo>
                    <a:pt x="716" y="674"/>
                  </a:lnTo>
                  <a:lnTo>
                    <a:pt x="718" y="676"/>
                  </a:lnTo>
                  <a:lnTo>
                    <a:pt x="718" y="678"/>
                  </a:lnTo>
                  <a:lnTo>
                    <a:pt x="718" y="682"/>
                  </a:lnTo>
                  <a:lnTo>
                    <a:pt x="716" y="683"/>
                  </a:lnTo>
                  <a:lnTo>
                    <a:pt x="716" y="687"/>
                  </a:lnTo>
                  <a:lnTo>
                    <a:pt x="718" y="687"/>
                  </a:lnTo>
                  <a:lnTo>
                    <a:pt x="722" y="691"/>
                  </a:lnTo>
                  <a:lnTo>
                    <a:pt x="723" y="691"/>
                  </a:lnTo>
                  <a:lnTo>
                    <a:pt x="725" y="695"/>
                  </a:lnTo>
                  <a:lnTo>
                    <a:pt x="725" y="699"/>
                  </a:lnTo>
                  <a:lnTo>
                    <a:pt x="725" y="704"/>
                  </a:lnTo>
                  <a:lnTo>
                    <a:pt x="727" y="706"/>
                  </a:lnTo>
                  <a:lnTo>
                    <a:pt x="727" y="712"/>
                  </a:lnTo>
                  <a:lnTo>
                    <a:pt x="727" y="716"/>
                  </a:lnTo>
                  <a:lnTo>
                    <a:pt x="727" y="718"/>
                  </a:lnTo>
                  <a:lnTo>
                    <a:pt x="729" y="720"/>
                  </a:lnTo>
                  <a:lnTo>
                    <a:pt x="731" y="722"/>
                  </a:lnTo>
                  <a:lnTo>
                    <a:pt x="733" y="725"/>
                  </a:lnTo>
                  <a:lnTo>
                    <a:pt x="737" y="729"/>
                  </a:lnTo>
                  <a:lnTo>
                    <a:pt x="737" y="731"/>
                  </a:lnTo>
                  <a:lnTo>
                    <a:pt x="739" y="733"/>
                  </a:lnTo>
                  <a:lnTo>
                    <a:pt x="739" y="735"/>
                  </a:lnTo>
                  <a:lnTo>
                    <a:pt x="741" y="733"/>
                  </a:lnTo>
                  <a:lnTo>
                    <a:pt x="743" y="733"/>
                  </a:lnTo>
                  <a:lnTo>
                    <a:pt x="744" y="735"/>
                  </a:lnTo>
                  <a:lnTo>
                    <a:pt x="746" y="737"/>
                  </a:lnTo>
                  <a:lnTo>
                    <a:pt x="744" y="737"/>
                  </a:lnTo>
                  <a:lnTo>
                    <a:pt x="743" y="739"/>
                  </a:lnTo>
                  <a:lnTo>
                    <a:pt x="743" y="743"/>
                  </a:lnTo>
                  <a:lnTo>
                    <a:pt x="741" y="754"/>
                  </a:lnTo>
                  <a:lnTo>
                    <a:pt x="741" y="756"/>
                  </a:lnTo>
                  <a:lnTo>
                    <a:pt x="741" y="758"/>
                  </a:lnTo>
                  <a:lnTo>
                    <a:pt x="741" y="762"/>
                  </a:lnTo>
                  <a:lnTo>
                    <a:pt x="741" y="764"/>
                  </a:lnTo>
                  <a:lnTo>
                    <a:pt x="741" y="765"/>
                  </a:lnTo>
                  <a:lnTo>
                    <a:pt x="741" y="767"/>
                  </a:lnTo>
                  <a:lnTo>
                    <a:pt x="743" y="769"/>
                  </a:lnTo>
                  <a:lnTo>
                    <a:pt x="744" y="771"/>
                  </a:lnTo>
                  <a:lnTo>
                    <a:pt x="744" y="773"/>
                  </a:lnTo>
                  <a:lnTo>
                    <a:pt x="746" y="773"/>
                  </a:lnTo>
                  <a:lnTo>
                    <a:pt x="750" y="775"/>
                  </a:lnTo>
                  <a:lnTo>
                    <a:pt x="750" y="779"/>
                  </a:lnTo>
                  <a:lnTo>
                    <a:pt x="750" y="781"/>
                  </a:lnTo>
                  <a:lnTo>
                    <a:pt x="750" y="783"/>
                  </a:lnTo>
                  <a:lnTo>
                    <a:pt x="750" y="786"/>
                  </a:lnTo>
                  <a:lnTo>
                    <a:pt x="748" y="786"/>
                  </a:lnTo>
                  <a:lnTo>
                    <a:pt x="744" y="786"/>
                  </a:lnTo>
                  <a:lnTo>
                    <a:pt x="741" y="786"/>
                  </a:lnTo>
                  <a:lnTo>
                    <a:pt x="737" y="790"/>
                  </a:lnTo>
                  <a:lnTo>
                    <a:pt x="735" y="792"/>
                  </a:lnTo>
                  <a:lnTo>
                    <a:pt x="729" y="792"/>
                  </a:lnTo>
                  <a:lnTo>
                    <a:pt x="727" y="792"/>
                  </a:lnTo>
                  <a:lnTo>
                    <a:pt x="725" y="796"/>
                  </a:lnTo>
                  <a:lnTo>
                    <a:pt x="725" y="798"/>
                  </a:lnTo>
                  <a:lnTo>
                    <a:pt x="725" y="800"/>
                  </a:lnTo>
                  <a:lnTo>
                    <a:pt x="727" y="802"/>
                  </a:lnTo>
                  <a:lnTo>
                    <a:pt x="729" y="806"/>
                  </a:lnTo>
                  <a:lnTo>
                    <a:pt x="731" y="811"/>
                  </a:lnTo>
                  <a:lnTo>
                    <a:pt x="731" y="811"/>
                  </a:lnTo>
                  <a:lnTo>
                    <a:pt x="731" y="813"/>
                  </a:lnTo>
                  <a:lnTo>
                    <a:pt x="731" y="817"/>
                  </a:lnTo>
                  <a:lnTo>
                    <a:pt x="731" y="819"/>
                  </a:lnTo>
                  <a:lnTo>
                    <a:pt x="729" y="821"/>
                  </a:lnTo>
                  <a:lnTo>
                    <a:pt x="727" y="821"/>
                  </a:lnTo>
                  <a:lnTo>
                    <a:pt x="725" y="821"/>
                  </a:lnTo>
                  <a:lnTo>
                    <a:pt x="725" y="823"/>
                  </a:lnTo>
                  <a:lnTo>
                    <a:pt x="727" y="825"/>
                  </a:lnTo>
                  <a:lnTo>
                    <a:pt x="729" y="827"/>
                  </a:lnTo>
                  <a:lnTo>
                    <a:pt x="731" y="828"/>
                  </a:lnTo>
                  <a:lnTo>
                    <a:pt x="733" y="830"/>
                  </a:lnTo>
                  <a:lnTo>
                    <a:pt x="737" y="832"/>
                  </a:lnTo>
                  <a:lnTo>
                    <a:pt x="737" y="836"/>
                  </a:lnTo>
                  <a:lnTo>
                    <a:pt x="739" y="838"/>
                  </a:lnTo>
                  <a:lnTo>
                    <a:pt x="739" y="842"/>
                  </a:lnTo>
                  <a:lnTo>
                    <a:pt x="741" y="851"/>
                  </a:lnTo>
                  <a:lnTo>
                    <a:pt x="741" y="853"/>
                  </a:lnTo>
                  <a:lnTo>
                    <a:pt x="743" y="853"/>
                  </a:lnTo>
                  <a:lnTo>
                    <a:pt x="743" y="857"/>
                  </a:lnTo>
                  <a:lnTo>
                    <a:pt x="746" y="857"/>
                  </a:lnTo>
                  <a:lnTo>
                    <a:pt x="746" y="859"/>
                  </a:lnTo>
                  <a:lnTo>
                    <a:pt x="752" y="867"/>
                  </a:lnTo>
                  <a:lnTo>
                    <a:pt x="756" y="872"/>
                  </a:lnTo>
                  <a:lnTo>
                    <a:pt x="762" y="876"/>
                  </a:lnTo>
                  <a:lnTo>
                    <a:pt x="765" y="876"/>
                  </a:lnTo>
                  <a:lnTo>
                    <a:pt x="773" y="876"/>
                  </a:lnTo>
                  <a:lnTo>
                    <a:pt x="777" y="878"/>
                  </a:lnTo>
                  <a:lnTo>
                    <a:pt x="779" y="880"/>
                  </a:lnTo>
                  <a:lnTo>
                    <a:pt x="781" y="884"/>
                  </a:lnTo>
                  <a:lnTo>
                    <a:pt x="783" y="886"/>
                  </a:lnTo>
                  <a:lnTo>
                    <a:pt x="785" y="891"/>
                  </a:lnTo>
                  <a:lnTo>
                    <a:pt x="783" y="897"/>
                  </a:lnTo>
                  <a:lnTo>
                    <a:pt x="783" y="899"/>
                  </a:lnTo>
                  <a:lnTo>
                    <a:pt x="783" y="903"/>
                  </a:lnTo>
                  <a:lnTo>
                    <a:pt x="783" y="909"/>
                  </a:lnTo>
                  <a:lnTo>
                    <a:pt x="785" y="914"/>
                  </a:lnTo>
                  <a:lnTo>
                    <a:pt x="786" y="920"/>
                  </a:lnTo>
                  <a:lnTo>
                    <a:pt x="788" y="924"/>
                  </a:lnTo>
                  <a:lnTo>
                    <a:pt x="794" y="930"/>
                  </a:lnTo>
                  <a:lnTo>
                    <a:pt x="798" y="930"/>
                  </a:lnTo>
                  <a:lnTo>
                    <a:pt x="800" y="930"/>
                  </a:lnTo>
                  <a:lnTo>
                    <a:pt x="804" y="930"/>
                  </a:lnTo>
                  <a:lnTo>
                    <a:pt x="806" y="931"/>
                  </a:lnTo>
                  <a:lnTo>
                    <a:pt x="811" y="935"/>
                  </a:lnTo>
                  <a:lnTo>
                    <a:pt x="813" y="935"/>
                  </a:lnTo>
                  <a:lnTo>
                    <a:pt x="811" y="937"/>
                  </a:lnTo>
                  <a:lnTo>
                    <a:pt x="811" y="941"/>
                  </a:lnTo>
                  <a:lnTo>
                    <a:pt x="809" y="945"/>
                  </a:lnTo>
                  <a:lnTo>
                    <a:pt x="806" y="945"/>
                  </a:lnTo>
                  <a:lnTo>
                    <a:pt x="806" y="947"/>
                  </a:lnTo>
                  <a:lnTo>
                    <a:pt x="804" y="949"/>
                  </a:lnTo>
                  <a:lnTo>
                    <a:pt x="800" y="947"/>
                  </a:lnTo>
                  <a:lnTo>
                    <a:pt x="794" y="945"/>
                  </a:lnTo>
                  <a:lnTo>
                    <a:pt x="792" y="941"/>
                  </a:lnTo>
                  <a:lnTo>
                    <a:pt x="788" y="941"/>
                  </a:lnTo>
                  <a:lnTo>
                    <a:pt x="786" y="941"/>
                  </a:lnTo>
                  <a:lnTo>
                    <a:pt x="785" y="945"/>
                  </a:lnTo>
                  <a:lnTo>
                    <a:pt x="783" y="947"/>
                  </a:lnTo>
                  <a:lnTo>
                    <a:pt x="779" y="947"/>
                  </a:lnTo>
                  <a:lnTo>
                    <a:pt x="777" y="945"/>
                  </a:lnTo>
                  <a:lnTo>
                    <a:pt x="773" y="947"/>
                  </a:lnTo>
                  <a:lnTo>
                    <a:pt x="771" y="947"/>
                  </a:lnTo>
                  <a:lnTo>
                    <a:pt x="767" y="949"/>
                  </a:lnTo>
                  <a:lnTo>
                    <a:pt x="771" y="951"/>
                  </a:lnTo>
                  <a:lnTo>
                    <a:pt x="771" y="954"/>
                  </a:lnTo>
                  <a:lnTo>
                    <a:pt x="771" y="956"/>
                  </a:lnTo>
                  <a:lnTo>
                    <a:pt x="767" y="960"/>
                  </a:lnTo>
                  <a:lnTo>
                    <a:pt x="765" y="960"/>
                  </a:lnTo>
                  <a:lnTo>
                    <a:pt x="762" y="960"/>
                  </a:lnTo>
                  <a:lnTo>
                    <a:pt x="760" y="960"/>
                  </a:lnTo>
                  <a:lnTo>
                    <a:pt x="756" y="960"/>
                  </a:lnTo>
                  <a:lnTo>
                    <a:pt x="754" y="958"/>
                  </a:lnTo>
                  <a:lnTo>
                    <a:pt x="750" y="958"/>
                  </a:lnTo>
                  <a:lnTo>
                    <a:pt x="748" y="954"/>
                  </a:lnTo>
                  <a:lnTo>
                    <a:pt x="744" y="949"/>
                  </a:lnTo>
                  <a:lnTo>
                    <a:pt x="743" y="949"/>
                  </a:lnTo>
                  <a:lnTo>
                    <a:pt x="739" y="949"/>
                  </a:lnTo>
                  <a:lnTo>
                    <a:pt x="739" y="949"/>
                  </a:lnTo>
                  <a:lnTo>
                    <a:pt x="739" y="945"/>
                  </a:lnTo>
                  <a:lnTo>
                    <a:pt x="739" y="945"/>
                  </a:lnTo>
                  <a:lnTo>
                    <a:pt x="735" y="949"/>
                  </a:lnTo>
                  <a:lnTo>
                    <a:pt x="733" y="949"/>
                  </a:lnTo>
                  <a:lnTo>
                    <a:pt x="731" y="949"/>
                  </a:lnTo>
                  <a:lnTo>
                    <a:pt x="727" y="949"/>
                  </a:lnTo>
                  <a:lnTo>
                    <a:pt x="725" y="952"/>
                  </a:lnTo>
                  <a:lnTo>
                    <a:pt x="725" y="954"/>
                  </a:lnTo>
                  <a:lnTo>
                    <a:pt x="727" y="958"/>
                  </a:lnTo>
                  <a:lnTo>
                    <a:pt x="725" y="960"/>
                  </a:lnTo>
                  <a:lnTo>
                    <a:pt x="720" y="958"/>
                  </a:lnTo>
                  <a:lnTo>
                    <a:pt x="710" y="949"/>
                  </a:lnTo>
                  <a:lnTo>
                    <a:pt x="708" y="951"/>
                  </a:lnTo>
                  <a:lnTo>
                    <a:pt x="704" y="956"/>
                  </a:lnTo>
                  <a:lnTo>
                    <a:pt x="704" y="962"/>
                  </a:lnTo>
                  <a:lnTo>
                    <a:pt x="702" y="964"/>
                  </a:lnTo>
                  <a:lnTo>
                    <a:pt x="704" y="968"/>
                  </a:lnTo>
                  <a:lnTo>
                    <a:pt x="708" y="968"/>
                  </a:lnTo>
                  <a:lnTo>
                    <a:pt x="710" y="970"/>
                  </a:lnTo>
                  <a:lnTo>
                    <a:pt x="710" y="973"/>
                  </a:lnTo>
                  <a:lnTo>
                    <a:pt x="708" y="975"/>
                  </a:lnTo>
                  <a:lnTo>
                    <a:pt x="704" y="975"/>
                  </a:lnTo>
                  <a:lnTo>
                    <a:pt x="702" y="979"/>
                  </a:lnTo>
                  <a:lnTo>
                    <a:pt x="699" y="979"/>
                  </a:lnTo>
                  <a:lnTo>
                    <a:pt x="693" y="979"/>
                  </a:lnTo>
                  <a:lnTo>
                    <a:pt x="693" y="979"/>
                  </a:lnTo>
                  <a:lnTo>
                    <a:pt x="689" y="983"/>
                  </a:lnTo>
                  <a:lnTo>
                    <a:pt x="689" y="985"/>
                  </a:lnTo>
                  <a:lnTo>
                    <a:pt x="689" y="989"/>
                  </a:lnTo>
                  <a:lnTo>
                    <a:pt x="689" y="991"/>
                  </a:lnTo>
                  <a:lnTo>
                    <a:pt x="687" y="994"/>
                  </a:lnTo>
                  <a:lnTo>
                    <a:pt x="687" y="998"/>
                  </a:lnTo>
                  <a:lnTo>
                    <a:pt x="683" y="998"/>
                  </a:lnTo>
                  <a:lnTo>
                    <a:pt x="681" y="998"/>
                  </a:lnTo>
                  <a:lnTo>
                    <a:pt x="678" y="994"/>
                  </a:lnTo>
                  <a:lnTo>
                    <a:pt x="676" y="994"/>
                  </a:lnTo>
                  <a:lnTo>
                    <a:pt x="672" y="996"/>
                  </a:lnTo>
                  <a:lnTo>
                    <a:pt x="670" y="996"/>
                  </a:lnTo>
                  <a:lnTo>
                    <a:pt x="664" y="994"/>
                  </a:lnTo>
                  <a:lnTo>
                    <a:pt x="660" y="989"/>
                  </a:lnTo>
                  <a:lnTo>
                    <a:pt x="659" y="989"/>
                  </a:lnTo>
                  <a:lnTo>
                    <a:pt x="659" y="993"/>
                  </a:lnTo>
                  <a:lnTo>
                    <a:pt x="655" y="994"/>
                  </a:lnTo>
                  <a:lnTo>
                    <a:pt x="649" y="998"/>
                  </a:lnTo>
                  <a:lnTo>
                    <a:pt x="647" y="998"/>
                  </a:lnTo>
                  <a:lnTo>
                    <a:pt x="643" y="1004"/>
                  </a:lnTo>
                  <a:lnTo>
                    <a:pt x="636" y="1012"/>
                  </a:lnTo>
                  <a:lnTo>
                    <a:pt x="638" y="1014"/>
                  </a:lnTo>
                  <a:lnTo>
                    <a:pt x="638" y="1017"/>
                  </a:lnTo>
                  <a:lnTo>
                    <a:pt x="632" y="1025"/>
                  </a:lnTo>
                  <a:lnTo>
                    <a:pt x="630" y="1029"/>
                  </a:lnTo>
                  <a:lnTo>
                    <a:pt x="626" y="1029"/>
                  </a:lnTo>
                  <a:lnTo>
                    <a:pt x="624" y="1029"/>
                  </a:lnTo>
                  <a:lnTo>
                    <a:pt x="624" y="1025"/>
                  </a:lnTo>
                  <a:lnTo>
                    <a:pt x="626" y="1023"/>
                  </a:lnTo>
                  <a:lnTo>
                    <a:pt x="624" y="1019"/>
                  </a:lnTo>
                  <a:lnTo>
                    <a:pt x="620" y="1019"/>
                  </a:lnTo>
                  <a:lnTo>
                    <a:pt x="613" y="1019"/>
                  </a:lnTo>
                  <a:lnTo>
                    <a:pt x="609" y="1019"/>
                  </a:lnTo>
                  <a:lnTo>
                    <a:pt x="607" y="1023"/>
                  </a:lnTo>
                  <a:lnTo>
                    <a:pt x="603" y="1023"/>
                  </a:lnTo>
                  <a:lnTo>
                    <a:pt x="603" y="1025"/>
                  </a:lnTo>
                  <a:lnTo>
                    <a:pt x="603" y="1029"/>
                  </a:lnTo>
                  <a:lnTo>
                    <a:pt x="607" y="1033"/>
                  </a:lnTo>
                  <a:lnTo>
                    <a:pt x="607" y="1035"/>
                  </a:lnTo>
                  <a:lnTo>
                    <a:pt x="603" y="1035"/>
                  </a:lnTo>
                  <a:lnTo>
                    <a:pt x="601" y="1038"/>
                  </a:lnTo>
                  <a:lnTo>
                    <a:pt x="597" y="1038"/>
                  </a:lnTo>
                  <a:lnTo>
                    <a:pt x="592" y="1038"/>
                  </a:lnTo>
                  <a:lnTo>
                    <a:pt x="586" y="1038"/>
                  </a:lnTo>
                  <a:lnTo>
                    <a:pt x="582" y="1035"/>
                  </a:lnTo>
                  <a:lnTo>
                    <a:pt x="575" y="1035"/>
                  </a:lnTo>
                  <a:lnTo>
                    <a:pt x="569" y="1038"/>
                  </a:lnTo>
                  <a:lnTo>
                    <a:pt x="567" y="1038"/>
                  </a:lnTo>
                  <a:lnTo>
                    <a:pt x="563" y="1035"/>
                  </a:lnTo>
                  <a:lnTo>
                    <a:pt x="561" y="1035"/>
                  </a:lnTo>
                  <a:lnTo>
                    <a:pt x="557" y="1035"/>
                  </a:lnTo>
                  <a:lnTo>
                    <a:pt x="557" y="1038"/>
                  </a:lnTo>
                  <a:lnTo>
                    <a:pt x="555" y="1040"/>
                  </a:lnTo>
                  <a:lnTo>
                    <a:pt x="554" y="1038"/>
                  </a:lnTo>
                  <a:lnTo>
                    <a:pt x="552" y="1040"/>
                  </a:lnTo>
                  <a:lnTo>
                    <a:pt x="548" y="1042"/>
                  </a:lnTo>
                  <a:lnTo>
                    <a:pt x="546" y="1042"/>
                  </a:lnTo>
                  <a:lnTo>
                    <a:pt x="542" y="1042"/>
                  </a:lnTo>
                  <a:lnTo>
                    <a:pt x="540" y="1042"/>
                  </a:lnTo>
                  <a:lnTo>
                    <a:pt x="540" y="1040"/>
                  </a:lnTo>
                  <a:lnTo>
                    <a:pt x="540" y="1038"/>
                  </a:lnTo>
                  <a:lnTo>
                    <a:pt x="536" y="1038"/>
                  </a:lnTo>
                  <a:lnTo>
                    <a:pt x="534" y="1038"/>
                  </a:lnTo>
                  <a:lnTo>
                    <a:pt x="534" y="1040"/>
                  </a:lnTo>
                  <a:lnTo>
                    <a:pt x="529" y="1042"/>
                  </a:lnTo>
                  <a:lnTo>
                    <a:pt x="525" y="1046"/>
                  </a:lnTo>
                  <a:lnTo>
                    <a:pt x="525" y="1048"/>
                  </a:lnTo>
                  <a:lnTo>
                    <a:pt x="529" y="1054"/>
                  </a:lnTo>
                  <a:lnTo>
                    <a:pt x="529" y="1057"/>
                  </a:lnTo>
                  <a:lnTo>
                    <a:pt x="525" y="1059"/>
                  </a:lnTo>
                  <a:lnTo>
                    <a:pt x="523" y="1059"/>
                  </a:lnTo>
                  <a:lnTo>
                    <a:pt x="519" y="1059"/>
                  </a:lnTo>
                  <a:lnTo>
                    <a:pt x="517" y="1059"/>
                  </a:lnTo>
                  <a:lnTo>
                    <a:pt x="513" y="1059"/>
                  </a:lnTo>
                  <a:lnTo>
                    <a:pt x="512" y="1059"/>
                  </a:lnTo>
                  <a:lnTo>
                    <a:pt x="508" y="1059"/>
                  </a:lnTo>
                  <a:lnTo>
                    <a:pt x="508" y="1059"/>
                  </a:lnTo>
                  <a:lnTo>
                    <a:pt x="504" y="1059"/>
                  </a:lnTo>
                  <a:lnTo>
                    <a:pt x="502" y="1059"/>
                  </a:lnTo>
                  <a:lnTo>
                    <a:pt x="496" y="1054"/>
                  </a:lnTo>
                  <a:lnTo>
                    <a:pt x="487" y="1057"/>
                  </a:lnTo>
                  <a:lnTo>
                    <a:pt x="485" y="1054"/>
                  </a:lnTo>
                  <a:lnTo>
                    <a:pt x="479" y="1052"/>
                  </a:lnTo>
                  <a:lnTo>
                    <a:pt x="475" y="1048"/>
                  </a:lnTo>
                  <a:lnTo>
                    <a:pt x="475" y="1046"/>
                  </a:lnTo>
                  <a:lnTo>
                    <a:pt x="475" y="1042"/>
                  </a:lnTo>
                  <a:lnTo>
                    <a:pt x="473" y="1042"/>
                  </a:lnTo>
                  <a:lnTo>
                    <a:pt x="470" y="1042"/>
                  </a:lnTo>
                  <a:lnTo>
                    <a:pt x="468" y="1038"/>
                  </a:lnTo>
                  <a:lnTo>
                    <a:pt x="468" y="1036"/>
                  </a:lnTo>
                  <a:lnTo>
                    <a:pt x="468" y="1033"/>
                  </a:lnTo>
                  <a:lnTo>
                    <a:pt x="473" y="1031"/>
                  </a:lnTo>
                  <a:lnTo>
                    <a:pt x="479" y="1025"/>
                  </a:lnTo>
                  <a:lnTo>
                    <a:pt x="485" y="1021"/>
                  </a:lnTo>
                  <a:lnTo>
                    <a:pt x="491" y="1012"/>
                  </a:lnTo>
                  <a:lnTo>
                    <a:pt x="489" y="1006"/>
                  </a:lnTo>
                  <a:lnTo>
                    <a:pt x="485" y="1004"/>
                  </a:lnTo>
                  <a:lnTo>
                    <a:pt x="483" y="1004"/>
                  </a:lnTo>
                  <a:lnTo>
                    <a:pt x="479" y="1004"/>
                  </a:lnTo>
                  <a:lnTo>
                    <a:pt x="479" y="1000"/>
                  </a:lnTo>
                  <a:lnTo>
                    <a:pt x="479" y="998"/>
                  </a:lnTo>
                  <a:lnTo>
                    <a:pt x="477" y="994"/>
                  </a:lnTo>
                  <a:lnTo>
                    <a:pt x="473" y="994"/>
                  </a:lnTo>
                  <a:lnTo>
                    <a:pt x="473" y="998"/>
                  </a:lnTo>
                  <a:lnTo>
                    <a:pt x="473" y="1000"/>
                  </a:lnTo>
                  <a:lnTo>
                    <a:pt x="471" y="1000"/>
                  </a:lnTo>
                  <a:lnTo>
                    <a:pt x="468" y="1000"/>
                  </a:lnTo>
                  <a:lnTo>
                    <a:pt x="466" y="994"/>
                  </a:lnTo>
                  <a:lnTo>
                    <a:pt x="466" y="994"/>
                  </a:lnTo>
                  <a:lnTo>
                    <a:pt x="468" y="994"/>
                  </a:lnTo>
                  <a:lnTo>
                    <a:pt x="468" y="991"/>
                  </a:lnTo>
                  <a:lnTo>
                    <a:pt x="471" y="991"/>
                  </a:lnTo>
                  <a:lnTo>
                    <a:pt x="471" y="989"/>
                  </a:lnTo>
                  <a:lnTo>
                    <a:pt x="468" y="985"/>
                  </a:lnTo>
                  <a:lnTo>
                    <a:pt x="468" y="983"/>
                  </a:lnTo>
                  <a:lnTo>
                    <a:pt x="466" y="979"/>
                  </a:lnTo>
                  <a:lnTo>
                    <a:pt x="462" y="979"/>
                  </a:lnTo>
                  <a:lnTo>
                    <a:pt x="456" y="979"/>
                  </a:lnTo>
                  <a:lnTo>
                    <a:pt x="452" y="979"/>
                  </a:lnTo>
                  <a:lnTo>
                    <a:pt x="435" y="962"/>
                  </a:lnTo>
                  <a:lnTo>
                    <a:pt x="433" y="962"/>
                  </a:lnTo>
                  <a:lnTo>
                    <a:pt x="433" y="956"/>
                  </a:lnTo>
                  <a:lnTo>
                    <a:pt x="435" y="954"/>
                  </a:lnTo>
                  <a:lnTo>
                    <a:pt x="435" y="951"/>
                  </a:lnTo>
                  <a:lnTo>
                    <a:pt x="429" y="947"/>
                  </a:lnTo>
                  <a:lnTo>
                    <a:pt x="429" y="943"/>
                  </a:lnTo>
                  <a:lnTo>
                    <a:pt x="429" y="941"/>
                  </a:lnTo>
                  <a:lnTo>
                    <a:pt x="428" y="937"/>
                  </a:lnTo>
                  <a:lnTo>
                    <a:pt x="418" y="931"/>
                  </a:lnTo>
                  <a:lnTo>
                    <a:pt x="414" y="930"/>
                  </a:lnTo>
                  <a:lnTo>
                    <a:pt x="401" y="918"/>
                  </a:lnTo>
                  <a:lnTo>
                    <a:pt x="397" y="914"/>
                  </a:lnTo>
                  <a:lnTo>
                    <a:pt x="395" y="912"/>
                  </a:lnTo>
                  <a:lnTo>
                    <a:pt x="391" y="909"/>
                  </a:lnTo>
                  <a:lnTo>
                    <a:pt x="389" y="909"/>
                  </a:lnTo>
                  <a:lnTo>
                    <a:pt x="389" y="907"/>
                  </a:lnTo>
                  <a:lnTo>
                    <a:pt x="389" y="903"/>
                  </a:lnTo>
                  <a:lnTo>
                    <a:pt x="387" y="891"/>
                  </a:lnTo>
                  <a:lnTo>
                    <a:pt x="387" y="888"/>
                  </a:lnTo>
                  <a:lnTo>
                    <a:pt x="387" y="876"/>
                  </a:lnTo>
                  <a:lnTo>
                    <a:pt x="384" y="870"/>
                  </a:lnTo>
                  <a:lnTo>
                    <a:pt x="382" y="869"/>
                  </a:lnTo>
                  <a:lnTo>
                    <a:pt x="378" y="869"/>
                  </a:lnTo>
                  <a:lnTo>
                    <a:pt x="376" y="865"/>
                  </a:lnTo>
                  <a:lnTo>
                    <a:pt x="370" y="865"/>
                  </a:lnTo>
                  <a:lnTo>
                    <a:pt x="366" y="869"/>
                  </a:lnTo>
                  <a:lnTo>
                    <a:pt x="361" y="869"/>
                  </a:lnTo>
                  <a:lnTo>
                    <a:pt x="361" y="870"/>
                  </a:lnTo>
                  <a:lnTo>
                    <a:pt x="357" y="874"/>
                  </a:lnTo>
                  <a:lnTo>
                    <a:pt x="355" y="874"/>
                  </a:lnTo>
                  <a:lnTo>
                    <a:pt x="351" y="876"/>
                  </a:lnTo>
                  <a:lnTo>
                    <a:pt x="351" y="880"/>
                  </a:lnTo>
                  <a:lnTo>
                    <a:pt x="347" y="882"/>
                  </a:lnTo>
                  <a:lnTo>
                    <a:pt x="345" y="882"/>
                  </a:lnTo>
                  <a:lnTo>
                    <a:pt x="340" y="880"/>
                  </a:lnTo>
                  <a:lnTo>
                    <a:pt x="340" y="876"/>
                  </a:lnTo>
                  <a:lnTo>
                    <a:pt x="336" y="876"/>
                  </a:lnTo>
                  <a:lnTo>
                    <a:pt x="334" y="876"/>
                  </a:lnTo>
                  <a:lnTo>
                    <a:pt x="330" y="876"/>
                  </a:lnTo>
                  <a:lnTo>
                    <a:pt x="328" y="880"/>
                  </a:lnTo>
                  <a:lnTo>
                    <a:pt x="328" y="882"/>
                  </a:lnTo>
                  <a:lnTo>
                    <a:pt x="324" y="882"/>
                  </a:lnTo>
                  <a:lnTo>
                    <a:pt x="324" y="882"/>
                  </a:lnTo>
                  <a:lnTo>
                    <a:pt x="319" y="876"/>
                  </a:lnTo>
                  <a:lnTo>
                    <a:pt x="313" y="870"/>
                  </a:lnTo>
                  <a:lnTo>
                    <a:pt x="313" y="869"/>
                  </a:lnTo>
                  <a:lnTo>
                    <a:pt x="303" y="863"/>
                  </a:lnTo>
                  <a:lnTo>
                    <a:pt x="302" y="859"/>
                  </a:lnTo>
                  <a:lnTo>
                    <a:pt x="298" y="863"/>
                  </a:lnTo>
                  <a:lnTo>
                    <a:pt x="292" y="869"/>
                  </a:lnTo>
                  <a:lnTo>
                    <a:pt x="290" y="870"/>
                  </a:lnTo>
                  <a:lnTo>
                    <a:pt x="286" y="876"/>
                  </a:lnTo>
                  <a:lnTo>
                    <a:pt x="284" y="876"/>
                  </a:lnTo>
                  <a:lnTo>
                    <a:pt x="281" y="874"/>
                  </a:lnTo>
                  <a:lnTo>
                    <a:pt x="281" y="869"/>
                  </a:lnTo>
                  <a:lnTo>
                    <a:pt x="279" y="869"/>
                  </a:lnTo>
                  <a:lnTo>
                    <a:pt x="275" y="870"/>
                  </a:lnTo>
                  <a:lnTo>
                    <a:pt x="265" y="874"/>
                  </a:lnTo>
                  <a:lnTo>
                    <a:pt x="260" y="874"/>
                  </a:lnTo>
                  <a:lnTo>
                    <a:pt x="256" y="876"/>
                  </a:lnTo>
                  <a:lnTo>
                    <a:pt x="254" y="880"/>
                  </a:lnTo>
                  <a:lnTo>
                    <a:pt x="254" y="882"/>
                  </a:lnTo>
                  <a:lnTo>
                    <a:pt x="260" y="882"/>
                  </a:lnTo>
                  <a:lnTo>
                    <a:pt x="260" y="880"/>
                  </a:lnTo>
                  <a:lnTo>
                    <a:pt x="261" y="880"/>
                  </a:lnTo>
                  <a:lnTo>
                    <a:pt x="265" y="880"/>
                  </a:lnTo>
                  <a:lnTo>
                    <a:pt x="267" y="880"/>
                  </a:lnTo>
                  <a:lnTo>
                    <a:pt x="267" y="882"/>
                  </a:lnTo>
                  <a:lnTo>
                    <a:pt x="271" y="886"/>
                  </a:lnTo>
                  <a:lnTo>
                    <a:pt x="267" y="886"/>
                  </a:lnTo>
                  <a:lnTo>
                    <a:pt x="267" y="888"/>
                  </a:lnTo>
                  <a:lnTo>
                    <a:pt x="265" y="888"/>
                  </a:lnTo>
                  <a:lnTo>
                    <a:pt x="261" y="891"/>
                  </a:lnTo>
                  <a:lnTo>
                    <a:pt x="261" y="893"/>
                  </a:lnTo>
                  <a:lnTo>
                    <a:pt x="260" y="897"/>
                  </a:lnTo>
                  <a:lnTo>
                    <a:pt x="254" y="897"/>
                  </a:lnTo>
                  <a:lnTo>
                    <a:pt x="250" y="897"/>
                  </a:lnTo>
                  <a:lnTo>
                    <a:pt x="250" y="903"/>
                  </a:lnTo>
                  <a:lnTo>
                    <a:pt x="248" y="903"/>
                  </a:lnTo>
                  <a:lnTo>
                    <a:pt x="244" y="903"/>
                  </a:lnTo>
                  <a:lnTo>
                    <a:pt x="239" y="903"/>
                  </a:lnTo>
                  <a:lnTo>
                    <a:pt x="233" y="903"/>
                  </a:lnTo>
                  <a:lnTo>
                    <a:pt x="225" y="903"/>
                  </a:lnTo>
                  <a:lnTo>
                    <a:pt x="219" y="903"/>
                  </a:lnTo>
                  <a:lnTo>
                    <a:pt x="214" y="899"/>
                  </a:lnTo>
                  <a:lnTo>
                    <a:pt x="202" y="897"/>
                  </a:lnTo>
                  <a:lnTo>
                    <a:pt x="197" y="893"/>
                  </a:lnTo>
                  <a:lnTo>
                    <a:pt x="195" y="891"/>
                  </a:lnTo>
                  <a:lnTo>
                    <a:pt x="189" y="891"/>
                  </a:lnTo>
                  <a:lnTo>
                    <a:pt x="185" y="888"/>
                  </a:lnTo>
                  <a:lnTo>
                    <a:pt x="181" y="888"/>
                  </a:lnTo>
                  <a:lnTo>
                    <a:pt x="176" y="891"/>
                  </a:lnTo>
                  <a:lnTo>
                    <a:pt x="176" y="893"/>
                  </a:lnTo>
                  <a:lnTo>
                    <a:pt x="172" y="893"/>
                  </a:lnTo>
                  <a:lnTo>
                    <a:pt x="170" y="893"/>
                  </a:lnTo>
                  <a:lnTo>
                    <a:pt x="166" y="891"/>
                  </a:lnTo>
                  <a:lnTo>
                    <a:pt x="164" y="891"/>
                  </a:lnTo>
                  <a:lnTo>
                    <a:pt x="160" y="893"/>
                  </a:lnTo>
                  <a:lnTo>
                    <a:pt x="158" y="897"/>
                  </a:lnTo>
                  <a:lnTo>
                    <a:pt x="158" y="893"/>
                  </a:lnTo>
                  <a:lnTo>
                    <a:pt x="155" y="893"/>
                  </a:lnTo>
                  <a:lnTo>
                    <a:pt x="155" y="891"/>
                  </a:lnTo>
                  <a:lnTo>
                    <a:pt x="153" y="888"/>
                  </a:lnTo>
                  <a:lnTo>
                    <a:pt x="147" y="891"/>
                  </a:lnTo>
                  <a:lnTo>
                    <a:pt x="141" y="893"/>
                  </a:lnTo>
                  <a:lnTo>
                    <a:pt x="139" y="893"/>
                  </a:lnTo>
                  <a:lnTo>
                    <a:pt x="137" y="893"/>
                  </a:lnTo>
                  <a:lnTo>
                    <a:pt x="137" y="891"/>
                  </a:lnTo>
                  <a:lnTo>
                    <a:pt x="137" y="888"/>
                  </a:lnTo>
                  <a:lnTo>
                    <a:pt x="132" y="888"/>
                  </a:lnTo>
                  <a:lnTo>
                    <a:pt x="128" y="888"/>
                  </a:lnTo>
                  <a:lnTo>
                    <a:pt x="126" y="886"/>
                  </a:lnTo>
                  <a:lnTo>
                    <a:pt x="126" y="882"/>
                  </a:lnTo>
                  <a:lnTo>
                    <a:pt x="126" y="880"/>
                  </a:lnTo>
                  <a:lnTo>
                    <a:pt x="126" y="876"/>
                  </a:lnTo>
                  <a:lnTo>
                    <a:pt x="122" y="876"/>
                  </a:lnTo>
                  <a:lnTo>
                    <a:pt x="120" y="876"/>
                  </a:lnTo>
                  <a:lnTo>
                    <a:pt x="111" y="876"/>
                  </a:lnTo>
                  <a:lnTo>
                    <a:pt x="107" y="876"/>
                  </a:lnTo>
                  <a:lnTo>
                    <a:pt x="107" y="874"/>
                  </a:lnTo>
                  <a:lnTo>
                    <a:pt x="107" y="870"/>
                  </a:lnTo>
                  <a:lnTo>
                    <a:pt x="101" y="869"/>
                  </a:lnTo>
                  <a:lnTo>
                    <a:pt x="95" y="865"/>
                  </a:lnTo>
                  <a:lnTo>
                    <a:pt x="91" y="861"/>
                  </a:lnTo>
                  <a:lnTo>
                    <a:pt x="90" y="861"/>
                  </a:lnTo>
                  <a:lnTo>
                    <a:pt x="86" y="861"/>
                  </a:lnTo>
                  <a:lnTo>
                    <a:pt x="86" y="865"/>
                  </a:lnTo>
                  <a:lnTo>
                    <a:pt x="86" y="870"/>
                  </a:lnTo>
                  <a:lnTo>
                    <a:pt x="86" y="874"/>
                  </a:lnTo>
                  <a:lnTo>
                    <a:pt x="84" y="876"/>
                  </a:lnTo>
                  <a:lnTo>
                    <a:pt x="84" y="880"/>
                  </a:lnTo>
                  <a:lnTo>
                    <a:pt x="86" y="882"/>
                  </a:lnTo>
                  <a:lnTo>
                    <a:pt x="84" y="886"/>
                  </a:lnTo>
                  <a:lnTo>
                    <a:pt x="80" y="886"/>
                  </a:lnTo>
                  <a:lnTo>
                    <a:pt x="74" y="886"/>
                  </a:lnTo>
                  <a:lnTo>
                    <a:pt x="70" y="886"/>
                  </a:lnTo>
                  <a:lnTo>
                    <a:pt x="69" y="882"/>
                  </a:lnTo>
                  <a:lnTo>
                    <a:pt x="65" y="878"/>
                  </a:lnTo>
                  <a:lnTo>
                    <a:pt x="65" y="876"/>
                  </a:lnTo>
                  <a:lnTo>
                    <a:pt x="63" y="876"/>
                  </a:lnTo>
                  <a:lnTo>
                    <a:pt x="59" y="876"/>
                  </a:lnTo>
                  <a:lnTo>
                    <a:pt x="57" y="878"/>
                  </a:lnTo>
                  <a:lnTo>
                    <a:pt x="57" y="882"/>
                  </a:lnTo>
                  <a:lnTo>
                    <a:pt x="53" y="884"/>
                  </a:lnTo>
                  <a:lnTo>
                    <a:pt x="49" y="884"/>
                  </a:lnTo>
                  <a:lnTo>
                    <a:pt x="48" y="884"/>
                  </a:lnTo>
                  <a:lnTo>
                    <a:pt x="44" y="882"/>
                  </a:lnTo>
                  <a:lnTo>
                    <a:pt x="42" y="878"/>
                  </a:lnTo>
                  <a:lnTo>
                    <a:pt x="36" y="878"/>
                  </a:lnTo>
                  <a:lnTo>
                    <a:pt x="32" y="878"/>
                  </a:lnTo>
                  <a:lnTo>
                    <a:pt x="30" y="878"/>
                  </a:lnTo>
                  <a:lnTo>
                    <a:pt x="30" y="872"/>
                  </a:lnTo>
                  <a:lnTo>
                    <a:pt x="30" y="867"/>
                  </a:lnTo>
                  <a:lnTo>
                    <a:pt x="30" y="865"/>
                  </a:lnTo>
                  <a:lnTo>
                    <a:pt x="32" y="859"/>
                  </a:lnTo>
                  <a:lnTo>
                    <a:pt x="32" y="857"/>
                  </a:lnTo>
                  <a:lnTo>
                    <a:pt x="38" y="855"/>
                  </a:lnTo>
                  <a:lnTo>
                    <a:pt x="38" y="849"/>
                  </a:lnTo>
                  <a:lnTo>
                    <a:pt x="42" y="849"/>
                  </a:lnTo>
                  <a:lnTo>
                    <a:pt x="44" y="846"/>
                  </a:lnTo>
                  <a:lnTo>
                    <a:pt x="48" y="846"/>
                  </a:lnTo>
                  <a:lnTo>
                    <a:pt x="48" y="844"/>
                  </a:lnTo>
                  <a:lnTo>
                    <a:pt x="44" y="844"/>
                  </a:lnTo>
                  <a:lnTo>
                    <a:pt x="42" y="840"/>
                  </a:lnTo>
                  <a:lnTo>
                    <a:pt x="42" y="834"/>
                  </a:lnTo>
                  <a:lnTo>
                    <a:pt x="42" y="827"/>
                  </a:lnTo>
                  <a:lnTo>
                    <a:pt x="42" y="821"/>
                  </a:lnTo>
                  <a:lnTo>
                    <a:pt x="42" y="817"/>
                  </a:lnTo>
                  <a:lnTo>
                    <a:pt x="42" y="815"/>
                  </a:lnTo>
                  <a:lnTo>
                    <a:pt x="42" y="811"/>
                  </a:lnTo>
                  <a:lnTo>
                    <a:pt x="46" y="811"/>
                  </a:lnTo>
                  <a:lnTo>
                    <a:pt x="49" y="811"/>
                  </a:lnTo>
                  <a:lnTo>
                    <a:pt x="51" y="811"/>
                  </a:lnTo>
                  <a:lnTo>
                    <a:pt x="55" y="811"/>
                  </a:lnTo>
                  <a:lnTo>
                    <a:pt x="57" y="806"/>
                  </a:lnTo>
                  <a:lnTo>
                    <a:pt x="57" y="802"/>
                  </a:lnTo>
                  <a:lnTo>
                    <a:pt x="57" y="794"/>
                  </a:lnTo>
                  <a:lnTo>
                    <a:pt x="55" y="790"/>
                  </a:lnTo>
                  <a:lnTo>
                    <a:pt x="51" y="786"/>
                  </a:lnTo>
                  <a:lnTo>
                    <a:pt x="55" y="785"/>
                  </a:lnTo>
                  <a:lnTo>
                    <a:pt x="57" y="785"/>
                  </a:lnTo>
                  <a:lnTo>
                    <a:pt x="61" y="781"/>
                  </a:lnTo>
                  <a:lnTo>
                    <a:pt x="67" y="779"/>
                  </a:lnTo>
                  <a:lnTo>
                    <a:pt x="72" y="779"/>
                  </a:lnTo>
                  <a:lnTo>
                    <a:pt x="72" y="783"/>
                  </a:lnTo>
                  <a:lnTo>
                    <a:pt x="76" y="779"/>
                  </a:lnTo>
                  <a:lnTo>
                    <a:pt x="78" y="779"/>
                  </a:lnTo>
                  <a:lnTo>
                    <a:pt x="78" y="777"/>
                  </a:lnTo>
                  <a:lnTo>
                    <a:pt x="78" y="773"/>
                  </a:lnTo>
                  <a:lnTo>
                    <a:pt x="82" y="773"/>
                  </a:lnTo>
                  <a:lnTo>
                    <a:pt x="84" y="773"/>
                  </a:lnTo>
                  <a:lnTo>
                    <a:pt x="88" y="771"/>
                  </a:lnTo>
                  <a:lnTo>
                    <a:pt x="84" y="771"/>
                  </a:lnTo>
                  <a:lnTo>
                    <a:pt x="82" y="771"/>
                  </a:lnTo>
                  <a:lnTo>
                    <a:pt x="78" y="771"/>
                  </a:lnTo>
                  <a:lnTo>
                    <a:pt x="76" y="767"/>
                  </a:lnTo>
                  <a:lnTo>
                    <a:pt x="76" y="765"/>
                  </a:lnTo>
                  <a:lnTo>
                    <a:pt x="72" y="764"/>
                  </a:lnTo>
                  <a:lnTo>
                    <a:pt x="67" y="760"/>
                  </a:lnTo>
                  <a:lnTo>
                    <a:pt x="65" y="758"/>
                  </a:lnTo>
                  <a:lnTo>
                    <a:pt x="61" y="752"/>
                  </a:lnTo>
                  <a:lnTo>
                    <a:pt x="61" y="746"/>
                  </a:lnTo>
                  <a:lnTo>
                    <a:pt x="61" y="741"/>
                  </a:lnTo>
                  <a:lnTo>
                    <a:pt x="61" y="737"/>
                  </a:lnTo>
                  <a:lnTo>
                    <a:pt x="61" y="735"/>
                  </a:lnTo>
                  <a:lnTo>
                    <a:pt x="59" y="731"/>
                  </a:lnTo>
                  <a:lnTo>
                    <a:pt x="59" y="729"/>
                  </a:lnTo>
                  <a:lnTo>
                    <a:pt x="61" y="724"/>
                  </a:lnTo>
                  <a:lnTo>
                    <a:pt x="65" y="724"/>
                  </a:lnTo>
                  <a:lnTo>
                    <a:pt x="65" y="720"/>
                  </a:lnTo>
                  <a:lnTo>
                    <a:pt x="65" y="720"/>
                  </a:lnTo>
                  <a:lnTo>
                    <a:pt x="61" y="714"/>
                  </a:lnTo>
                  <a:lnTo>
                    <a:pt x="59" y="708"/>
                  </a:lnTo>
                  <a:lnTo>
                    <a:pt x="61" y="703"/>
                  </a:lnTo>
                  <a:lnTo>
                    <a:pt x="65" y="703"/>
                  </a:lnTo>
                  <a:lnTo>
                    <a:pt x="65" y="699"/>
                  </a:lnTo>
                  <a:lnTo>
                    <a:pt x="69" y="699"/>
                  </a:lnTo>
                  <a:lnTo>
                    <a:pt x="70" y="703"/>
                  </a:lnTo>
                  <a:lnTo>
                    <a:pt x="74" y="699"/>
                  </a:lnTo>
                  <a:lnTo>
                    <a:pt x="74" y="693"/>
                  </a:lnTo>
                  <a:lnTo>
                    <a:pt x="70" y="680"/>
                  </a:lnTo>
                  <a:lnTo>
                    <a:pt x="70" y="676"/>
                  </a:lnTo>
                  <a:lnTo>
                    <a:pt x="70" y="672"/>
                  </a:lnTo>
                  <a:lnTo>
                    <a:pt x="69" y="670"/>
                  </a:lnTo>
                  <a:lnTo>
                    <a:pt x="63" y="666"/>
                  </a:lnTo>
                  <a:lnTo>
                    <a:pt x="57" y="666"/>
                  </a:lnTo>
                  <a:lnTo>
                    <a:pt x="51" y="662"/>
                  </a:lnTo>
                  <a:lnTo>
                    <a:pt x="49" y="661"/>
                  </a:lnTo>
                  <a:lnTo>
                    <a:pt x="46" y="661"/>
                  </a:lnTo>
                  <a:lnTo>
                    <a:pt x="46" y="657"/>
                  </a:lnTo>
                  <a:lnTo>
                    <a:pt x="46" y="655"/>
                  </a:lnTo>
                  <a:lnTo>
                    <a:pt x="48" y="651"/>
                  </a:lnTo>
                  <a:lnTo>
                    <a:pt x="44" y="645"/>
                  </a:lnTo>
                  <a:lnTo>
                    <a:pt x="40" y="645"/>
                  </a:lnTo>
                  <a:lnTo>
                    <a:pt x="38" y="649"/>
                  </a:lnTo>
                  <a:lnTo>
                    <a:pt x="38" y="651"/>
                  </a:lnTo>
                  <a:lnTo>
                    <a:pt x="32" y="655"/>
                  </a:lnTo>
                  <a:lnTo>
                    <a:pt x="28" y="655"/>
                  </a:lnTo>
                  <a:lnTo>
                    <a:pt x="27" y="655"/>
                  </a:lnTo>
                  <a:lnTo>
                    <a:pt x="27" y="651"/>
                  </a:lnTo>
                  <a:lnTo>
                    <a:pt x="27" y="649"/>
                  </a:lnTo>
                  <a:lnTo>
                    <a:pt x="23" y="645"/>
                  </a:lnTo>
                  <a:lnTo>
                    <a:pt x="23" y="643"/>
                  </a:lnTo>
                  <a:lnTo>
                    <a:pt x="28" y="640"/>
                  </a:lnTo>
                  <a:lnTo>
                    <a:pt x="28" y="638"/>
                  </a:lnTo>
                  <a:lnTo>
                    <a:pt x="34" y="634"/>
                  </a:lnTo>
                  <a:lnTo>
                    <a:pt x="34" y="632"/>
                  </a:lnTo>
                  <a:lnTo>
                    <a:pt x="34" y="628"/>
                  </a:lnTo>
                  <a:lnTo>
                    <a:pt x="32" y="628"/>
                  </a:lnTo>
                  <a:lnTo>
                    <a:pt x="28" y="628"/>
                  </a:lnTo>
                  <a:lnTo>
                    <a:pt x="32" y="619"/>
                  </a:lnTo>
                  <a:lnTo>
                    <a:pt x="32" y="617"/>
                  </a:lnTo>
                  <a:lnTo>
                    <a:pt x="28" y="617"/>
                  </a:lnTo>
                  <a:lnTo>
                    <a:pt x="23" y="613"/>
                  </a:lnTo>
                  <a:lnTo>
                    <a:pt x="21" y="613"/>
                  </a:lnTo>
                  <a:lnTo>
                    <a:pt x="21" y="611"/>
                  </a:lnTo>
                  <a:lnTo>
                    <a:pt x="17" y="607"/>
                  </a:lnTo>
                  <a:lnTo>
                    <a:pt x="15" y="607"/>
                  </a:lnTo>
                  <a:lnTo>
                    <a:pt x="11" y="607"/>
                  </a:lnTo>
                  <a:lnTo>
                    <a:pt x="6" y="607"/>
                  </a:lnTo>
                  <a:lnTo>
                    <a:pt x="4" y="607"/>
                  </a:lnTo>
                  <a:lnTo>
                    <a:pt x="0" y="598"/>
                  </a:lnTo>
                  <a:lnTo>
                    <a:pt x="0" y="596"/>
                  </a:lnTo>
                  <a:lnTo>
                    <a:pt x="2" y="590"/>
                  </a:lnTo>
                  <a:lnTo>
                    <a:pt x="4" y="584"/>
                  </a:lnTo>
                  <a:lnTo>
                    <a:pt x="6" y="584"/>
                  </a:lnTo>
                  <a:lnTo>
                    <a:pt x="6" y="582"/>
                  </a:lnTo>
                  <a:lnTo>
                    <a:pt x="6" y="580"/>
                  </a:lnTo>
                  <a:lnTo>
                    <a:pt x="4" y="577"/>
                  </a:lnTo>
                  <a:lnTo>
                    <a:pt x="2" y="575"/>
                  </a:lnTo>
                  <a:lnTo>
                    <a:pt x="0" y="575"/>
                  </a:lnTo>
                  <a:lnTo>
                    <a:pt x="0" y="569"/>
                  </a:lnTo>
                  <a:lnTo>
                    <a:pt x="0" y="565"/>
                  </a:lnTo>
                  <a:lnTo>
                    <a:pt x="2" y="565"/>
                  </a:lnTo>
                  <a:lnTo>
                    <a:pt x="2" y="563"/>
                  </a:lnTo>
                  <a:lnTo>
                    <a:pt x="2" y="559"/>
                  </a:lnTo>
                  <a:lnTo>
                    <a:pt x="4" y="558"/>
                  </a:lnTo>
                  <a:lnTo>
                    <a:pt x="6" y="554"/>
                  </a:lnTo>
                  <a:lnTo>
                    <a:pt x="9" y="554"/>
                  </a:lnTo>
                  <a:lnTo>
                    <a:pt x="13" y="554"/>
                  </a:lnTo>
                  <a:lnTo>
                    <a:pt x="19" y="552"/>
                  </a:lnTo>
                  <a:lnTo>
                    <a:pt x="19" y="548"/>
                  </a:lnTo>
                  <a:lnTo>
                    <a:pt x="19" y="540"/>
                  </a:lnTo>
                  <a:lnTo>
                    <a:pt x="19" y="537"/>
                  </a:lnTo>
                  <a:lnTo>
                    <a:pt x="21" y="537"/>
                  </a:lnTo>
                  <a:lnTo>
                    <a:pt x="27" y="531"/>
                  </a:lnTo>
                  <a:lnTo>
                    <a:pt x="27" y="527"/>
                  </a:lnTo>
                  <a:lnTo>
                    <a:pt x="27" y="525"/>
                  </a:lnTo>
                  <a:lnTo>
                    <a:pt x="27" y="521"/>
                  </a:lnTo>
                  <a:lnTo>
                    <a:pt x="27" y="516"/>
                  </a:lnTo>
                  <a:lnTo>
                    <a:pt x="25" y="514"/>
                  </a:lnTo>
                  <a:lnTo>
                    <a:pt x="25" y="510"/>
                  </a:lnTo>
                  <a:lnTo>
                    <a:pt x="25" y="508"/>
                  </a:lnTo>
                  <a:lnTo>
                    <a:pt x="27" y="502"/>
                  </a:lnTo>
                  <a:lnTo>
                    <a:pt x="27" y="493"/>
                  </a:lnTo>
                  <a:lnTo>
                    <a:pt x="30" y="493"/>
                  </a:lnTo>
                  <a:lnTo>
                    <a:pt x="27" y="491"/>
                  </a:lnTo>
                  <a:lnTo>
                    <a:pt x="27" y="489"/>
                  </a:lnTo>
                  <a:lnTo>
                    <a:pt x="25" y="485"/>
                  </a:lnTo>
                  <a:lnTo>
                    <a:pt x="21" y="485"/>
                  </a:lnTo>
                  <a:lnTo>
                    <a:pt x="19" y="485"/>
                  </a:lnTo>
                  <a:lnTo>
                    <a:pt x="19" y="483"/>
                  </a:lnTo>
                  <a:lnTo>
                    <a:pt x="21" y="479"/>
                  </a:lnTo>
                  <a:lnTo>
                    <a:pt x="21" y="477"/>
                  </a:lnTo>
                  <a:lnTo>
                    <a:pt x="19" y="472"/>
                  </a:lnTo>
                  <a:lnTo>
                    <a:pt x="13" y="462"/>
                  </a:lnTo>
                  <a:lnTo>
                    <a:pt x="13" y="460"/>
                  </a:lnTo>
                  <a:lnTo>
                    <a:pt x="15" y="460"/>
                  </a:lnTo>
                  <a:lnTo>
                    <a:pt x="19" y="456"/>
                  </a:lnTo>
                  <a:lnTo>
                    <a:pt x="21" y="454"/>
                  </a:lnTo>
                  <a:lnTo>
                    <a:pt x="25" y="454"/>
                  </a:lnTo>
                  <a:lnTo>
                    <a:pt x="25" y="456"/>
                  </a:lnTo>
                  <a:lnTo>
                    <a:pt x="25" y="460"/>
                  </a:lnTo>
                  <a:lnTo>
                    <a:pt x="25" y="462"/>
                  </a:lnTo>
                  <a:lnTo>
                    <a:pt x="27" y="466"/>
                  </a:lnTo>
                  <a:lnTo>
                    <a:pt x="27" y="468"/>
                  </a:lnTo>
                  <a:lnTo>
                    <a:pt x="27" y="472"/>
                  </a:lnTo>
                  <a:lnTo>
                    <a:pt x="30" y="474"/>
                  </a:lnTo>
                  <a:lnTo>
                    <a:pt x="32" y="474"/>
                  </a:lnTo>
                  <a:lnTo>
                    <a:pt x="32" y="472"/>
                  </a:lnTo>
                  <a:lnTo>
                    <a:pt x="36" y="472"/>
                  </a:lnTo>
                  <a:lnTo>
                    <a:pt x="40" y="474"/>
                  </a:lnTo>
                  <a:lnTo>
                    <a:pt x="42" y="474"/>
                  </a:lnTo>
                  <a:lnTo>
                    <a:pt x="46" y="472"/>
                  </a:lnTo>
                  <a:lnTo>
                    <a:pt x="46" y="466"/>
                  </a:lnTo>
                  <a:lnTo>
                    <a:pt x="46" y="456"/>
                  </a:lnTo>
                  <a:lnTo>
                    <a:pt x="48" y="451"/>
                  </a:lnTo>
                  <a:lnTo>
                    <a:pt x="48" y="445"/>
                  </a:lnTo>
                  <a:lnTo>
                    <a:pt x="46" y="445"/>
                  </a:lnTo>
                  <a:lnTo>
                    <a:pt x="42" y="441"/>
                  </a:lnTo>
                  <a:lnTo>
                    <a:pt x="46" y="433"/>
                  </a:lnTo>
                  <a:lnTo>
                    <a:pt x="46" y="430"/>
                  </a:lnTo>
                  <a:lnTo>
                    <a:pt x="48" y="428"/>
                  </a:lnTo>
                  <a:lnTo>
                    <a:pt x="48" y="424"/>
                  </a:lnTo>
                  <a:lnTo>
                    <a:pt x="48" y="422"/>
                  </a:lnTo>
                  <a:lnTo>
                    <a:pt x="48" y="418"/>
                  </a:lnTo>
                  <a:lnTo>
                    <a:pt x="46" y="416"/>
                  </a:lnTo>
                  <a:lnTo>
                    <a:pt x="48" y="416"/>
                  </a:lnTo>
                  <a:lnTo>
                    <a:pt x="49" y="412"/>
                  </a:lnTo>
                  <a:lnTo>
                    <a:pt x="51" y="412"/>
                  </a:lnTo>
                  <a:lnTo>
                    <a:pt x="57" y="412"/>
                  </a:lnTo>
                  <a:lnTo>
                    <a:pt x="61" y="411"/>
                  </a:lnTo>
                  <a:lnTo>
                    <a:pt x="61" y="407"/>
                  </a:lnTo>
                  <a:lnTo>
                    <a:pt x="63" y="401"/>
                  </a:lnTo>
                  <a:lnTo>
                    <a:pt x="63" y="397"/>
                  </a:lnTo>
                  <a:lnTo>
                    <a:pt x="61" y="395"/>
                  </a:lnTo>
                  <a:lnTo>
                    <a:pt x="57" y="392"/>
                  </a:lnTo>
                  <a:lnTo>
                    <a:pt x="55" y="388"/>
                  </a:lnTo>
                  <a:lnTo>
                    <a:pt x="55" y="386"/>
                  </a:lnTo>
                  <a:lnTo>
                    <a:pt x="55" y="382"/>
                  </a:lnTo>
                  <a:lnTo>
                    <a:pt x="55" y="380"/>
                  </a:lnTo>
                  <a:lnTo>
                    <a:pt x="57" y="376"/>
                  </a:lnTo>
                  <a:lnTo>
                    <a:pt x="61" y="376"/>
                  </a:lnTo>
                  <a:lnTo>
                    <a:pt x="67" y="376"/>
                  </a:lnTo>
                  <a:lnTo>
                    <a:pt x="67" y="380"/>
                  </a:lnTo>
                  <a:lnTo>
                    <a:pt x="69" y="380"/>
                  </a:lnTo>
                  <a:lnTo>
                    <a:pt x="69" y="376"/>
                  </a:lnTo>
                  <a:lnTo>
                    <a:pt x="72" y="374"/>
                  </a:lnTo>
                  <a:lnTo>
                    <a:pt x="69" y="374"/>
                  </a:lnTo>
                  <a:lnTo>
                    <a:pt x="69" y="371"/>
                  </a:lnTo>
                  <a:lnTo>
                    <a:pt x="67" y="371"/>
                  </a:lnTo>
                  <a:lnTo>
                    <a:pt x="63" y="371"/>
                  </a:lnTo>
                  <a:lnTo>
                    <a:pt x="61" y="369"/>
                  </a:lnTo>
                  <a:lnTo>
                    <a:pt x="61" y="365"/>
                  </a:lnTo>
                  <a:lnTo>
                    <a:pt x="57" y="363"/>
                  </a:lnTo>
                  <a:lnTo>
                    <a:pt x="55" y="357"/>
                  </a:lnTo>
                  <a:lnTo>
                    <a:pt x="51" y="353"/>
                  </a:lnTo>
                  <a:lnTo>
                    <a:pt x="51" y="353"/>
                  </a:lnTo>
                  <a:lnTo>
                    <a:pt x="51" y="350"/>
                  </a:lnTo>
                  <a:lnTo>
                    <a:pt x="51" y="348"/>
                  </a:lnTo>
                  <a:lnTo>
                    <a:pt x="51" y="344"/>
                  </a:lnTo>
                  <a:lnTo>
                    <a:pt x="49" y="348"/>
                  </a:lnTo>
                  <a:lnTo>
                    <a:pt x="48" y="348"/>
                  </a:lnTo>
                  <a:lnTo>
                    <a:pt x="48" y="344"/>
                  </a:lnTo>
                  <a:lnTo>
                    <a:pt x="48" y="342"/>
                  </a:lnTo>
                  <a:lnTo>
                    <a:pt x="46" y="342"/>
                  </a:lnTo>
                  <a:lnTo>
                    <a:pt x="46" y="338"/>
                  </a:lnTo>
                  <a:lnTo>
                    <a:pt x="46" y="336"/>
                  </a:lnTo>
                  <a:lnTo>
                    <a:pt x="48" y="332"/>
                  </a:lnTo>
                  <a:lnTo>
                    <a:pt x="49" y="330"/>
                  </a:lnTo>
                  <a:lnTo>
                    <a:pt x="51" y="330"/>
                  </a:lnTo>
                  <a:lnTo>
                    <a:pt x="51" y="327"/>
                  </a:lnTo>
                  <a:lnTo>
                    <a:pt x="51" y="325"/>
                  </a:lnTo>
                  <a:lnTo>
                    <a:pt x="49" y="323"/>
                  </a:lnTo>
                  <a:lnTo>
                    <a:pt x="49" y="321"/>
                  </a:lnTo>
                  <a:lnTo>
                    <a:pt x="51" y="321"/>
                  </a:lnTo>
                  <a:lnTo>
                    <a:pt x="55" y="321"/>
                  </a:lnTo>
                  <a:lnTo>
                    <a:pt x="55" y="317"/>
                  </a:lnTo>
                  <a:lnTo>
                    <a:pt x="51" y="315"/>
                  </a:lnTo>
                  <a:lnTo>
                    <a:pt x="49" y="311"/>
                  </a:lnTo>
                  <a:lnTo>
                    <a:pt x="49" y="308"/>
                  </a:lnTo>
                  <a:lnTo>
                    <a:pt x="49" y="306"/>
                  </a:lnTo>
                  <a:lnTo>
                    <a:pt x="42" y="296"/>
                  </a:lnTo>
                  <a:lnTo>
                    <a:pt x="40" y="294"/>
                  </a:lnTo>
                  <a:lnTo>
                    <a:pt x="36" y="288"/>
                  </a:lnTo>
                  <a:lnTo>
                    <a:pt x="36" y="285"/>
                  </a:lnTo>
                  <a:lnTo>
                    <a:pt x="36" y="279"/>
                  </a:lnTo>
                  <a:lnTo>
                    <a:pt x="40" y="273"/>
                  </a:lnTo>
                  <a:lnTo>
                    <a:pt x="40" y="271"/>
                  </a:lnTo>
                  <a:lnTo>
                    <a:pt x="42" y="264"/>
                  </a:lnTo>
                  <a:lnTo>
                    <a:pt x="46" y="264"/>
                  </a:lnTo>
                  <a:lnTo>
                    <a:pt x="48" y="266"/>
                  </a:lnTo>
                  <a:lnTo>
                    <a:pt x="49" y="262"/>
                  </a:lnTo>
                  <a:lnTo>
                    <a:pt x="49" y="260"/>
                  </a:lnTo>
                  <a:lnTo>
                    <a:pt x="49" y="252"/>
                  </a:lnTo>
                  <a:lnTo>
                    <a:pt x="49" y="248"/>
                  </a:lnTo>
                  <a:lnTo>
                    <a:pt x="49" y="241"/>
                  </a:lnTo>
                  <a:lnTo>
                    <a:pt x="49" y="235"/>
                  </a:lnTo>
                  <a:lnTo>
                    <a:pt x="53" y="235"/>
                  </a:lnTo>
                  <a:lnTo>
                    <a:pt x="55" y="235"/>
                  </a:lnTo>
                  <a:lnTo>
                    <a:pt x="59" y="231"/>
                  </a:lnTo>
                  <a:lnTo>
                    <a:pt x="59" y="229"/>
                  </a:lnTo>
                  <a:lnTo>
                    <a:pt x="59" y="226"/>
                  </a:lnTo>
                  <a:lnTo>
                    <a:pt x="55" y="226"/>
                  </a:lnTo>
                  <a:lnTo>
                    <a:pt x="55" y="224"/>
                  </a:lnTo>
                  <a:lnTo>
                    <a:pt x="59" y="224"/>
                  </a:lnTo>
                  <a:lnTo>
                    <a:pt x="63" y="220"/>
                  </a:lnTo>
                  <a:lnTo>
                    <a:pt x="65" y="220"/>
                  </a:lnTo>
                  <a:lnTo>
                    <a:pt x="70" y="224"/>
                  </a:lnTo>
                  <a:lnTo>
                    <a:pt x="74" y="224"/>
                  </a:lnTo>
                  <a:lnTo>
                    <a:pt x="74" y="220"/>
                  </a:lnTo>
                  <a:lnTo>
                    <a:pt x="74" y="218"/>
                  </a:lnTo>
                  <a:lnTo>
                    <a:pt x="70" y="218"/>
                  </a:lnTo>
                  <a:lnTo>
                    <a:pt x="70" y="216"/>
                  </a:lnTo>
                  <a:lnTo>
                    <a:pt x="74" y="216"/>
                  </a:lnTo>
                  <a:lnTo>
                    <a:pt x="80" y="214"/>
                  </a:lnTo>
                  <a:lnTo>
                    <a:pt x="82" y="214"/>
                  </a:lnTo>
                  <a:lnTo>
                    <a:pt x="86" y="214"/>
                  </a:lnTo>
                  <a:lnTo>
                    <a:pt x="88" y="216"/>
                  </a:lnTo>
                  <a:lnTo>
                    <a:pt x="90" y="216"/>
                  </a:lnTo>
                  <a:lnTo>
                    <a:pt x="91" y="216"/>
                  </a:lnTo>
                  <a:lnTo>
                    <a:pt x="91" y="214"/>
                  </a:lnTo>
                  <a:lnTo>
                    <a:pt x="90" y="210"/>
                  </a:lnTo>
                  <a:lnTo>
                    <a:pt x="86" y="208"/>
                  </a:lnTo>
                  <a:lnTo>
                    <a:pt x="90" y="205"/>
                  </a:lnTo>
                  <a:lnTo>
                    <a:pt x="91" y="208"/>
                  </a:lnTo>
                  <a:lnTo>
                    <a:pt x="95" y="208"/>
                  </a:lnTo>
                  <a:lnTo>
                    <a:pt x="95" y="208"/>
                  </a:lnTo>
                  <a:lnTo>
                    <a:pt x="99" y="205"/>
                  </a:lnTo>
                  <a:lnTo>
                    <a:pt x="109" y="210"/>
                  </a:lnTo>
                  <a:lnTo>
                    <a:pt x="111" y="210"/>
                  </a:lnTo>
                  <a:lnTo>
                    <a:pt x="114" y="210"/>
                  </a:lnTo>
                  <a:lnTo>
                    <a:pt x="116" y="210"/>
                  </a:lnTo>
                  <a:lnTo>
                    <a:pt x="116" y="208"/>
                  </a:lnTo>
                  <a:lnTo>
                    <a:pt x="116" y="205"/>
                  </a:lnTo>
                  <a:lnTo>
                    <a:pt x="120" y="203"/>
                  </a:lnTo>
                  <a:lnTo>
                    <a:pt x="122" y="199"/>
                  </a:lnTo>
                  <a:lnTo>
                    <a:pt x="126" y="197"/>
                  </a:lnTo>
                  <a:lnTo>
                    <a:pt x="126" y="193"/>
                  </a:lnTo>
                  <a:lnTo>
                    <a:pt x="126" y="191"/>
                  </a:lnTo>
                  <a:lnTo>
                    <a:pt x="126" y="187"/>
                  </a:lnTo>
                  <a:lnTo>
                    <a:pt x="124" y="187"/>
                  </a:lnTo>
                  <a:lnTo>
                    <a:pt x="120" y="185"/>
                  </a:lnTo>
                  <a:lnTo>
                    <a:pt x="118" y="185"/>
                  </a:lnTo>
                  <a:lnTo>
                    <a:pt x="114" y="182"/>
                  </a:lnTo>
                  <a:lnTo>
                    <a:pt x="107" y="176"/>
                  </a:lnTo>
                  <a:lnTo>
                    <a:pt x="101" y="170"/>
                  </a:lnTo>
                  <a:lnTo>
                    <a:pt x="97" y="170"/>
                  </a:lnTo>
                  <a:lnTo>
                    <a:pt x="95" y="170"/>
                  </a:lnTo>
                  <a:lnTo>
                    <a:pt x="93" y="168"/>
                  </a:lnTo>
                  <a:lnTo>
                    <a:pt x="93" y="166"/>
                  </a:lnTo>
                  <a:lnTo>
                    <a:pt x="95" y="163"/>
                  </a:lnTo>
                  <a:lnTo>
                    <a:pt x="97" y="163"/>
                  </a:lnTo>
                  <a:lnTo>
                    <a:pt x="101" y="163"/>
                  </a:lnTo>
                  <a:lnTo>
                    <a:pt x="103" y="164"/>
                  </a:lnTo>
                  <a:lnTo>
                    <a:pt x="107" y="164"/>
                  </a:lnTo>
                  <a:lnTo>
                    <a:pt x="113" y="161"/>
                  </a:lnTo>
                  <a:lnTo>
                    <a:pt x="114" y="159"/>
                  </a:lnTo>
                  <a:lnTo>
                    <a:pt x="116" y="157"/>
                  </a:lnTo>
                  <a:lnTo>
                    <a:pt x="116" y="153"/>
                  </a:lnTo>
                  <a:lnTo>
                    <a:pt x="118" y="153"/>
                  </a:lnTo>
                  <a:lnTo>
                    <a:pt x="122" y="155"/>
                  </a:lnTo>
                  <a:lnTo>
                    <a:pt x="122" y="159"/>
                  </a:lnTo>
                  <a:lnTo>
                    <a:pt x="126" y="163"/>
                  </a:lnTo>
                  <a:lnTo>
                    <a:pt x="128" y="164"/>
                  </a:lnTo>
                  <a:lnTo>
                    <a:pt x="132" y="164"/>
                  </a:lnTo>
                  <a:lnTo>
                    <a:pt x="134" y="163"/>
                  </a:lnTo>
                  <a:lnTo>
                    <a:pt x="137" y="159"/>
                  </a:lnTo>
                  <a:lnTo>
                    <a:pt x="139" y="159"/>
                  </a:lnTo>
                  <a:lnTo>
                    <a:pt x="141" y="159"/>
                  </a:lnTo>
                  <a:lnTo>
                    <a:pt x="143" y="159"/>
                  </a:lnTo>
                  <a:lnTo>
                    <a:pt x="147" y="159"/>
                  </a:lnTo>
                  <a:lnTo>
                    <a:pt x="149" y="159"/>
                  </a:lnTo>
                  <a:lnTo>
                    <a:pt x="149" y="145"/>
                  </a:lnTo>
                  <a:lnTo>
                    <a:pt x="149" y="140"/>
                  </a:lnTo>
                  <a:lnTo>
                    <a:pt x="145" y="136"/>
                  </a:lnTo>
                  <a:lnTo>
                    <a:pt x="141" y="136"/>
                  </a:lnTo>
                  <a:lnTo>
                    <a:pt x="139" y="136"/>
                  </a:lnTo>
                  <a:lnTo>
                    <a:pt x="134" y="136"/>
                  </a:lnTo>
                  <a:lnTo>
                    <a:pt x="132" y="134"/>
                  </a:lnTo>
                  <a:lnTo>
                    <a:pt x="132" y="130"/>
                  </a:lnTo>
                  <a:lnTo>
                    <a:pt x="128" y="124"/>
                  </a:lnTo>
                  <a:lnTo>
                    <a:pt x="120" y="117"/>
                  </a:lnTo>
                  <a:lnTo>
                    <a:pt x="109" y="109"/>
                  </a:lnTo>
                  <a:lnTo>
                    <a:pt x="107" y="105"/>
                  </a:lnTo>
                  <a:lnTo>
                    <a:pt x="103" y="105"/>
                  </a:lnTo>
                  <a:lnTo>
                    <a:pt x="97" y="105"/>
                  </a:lnTo>
                  <a:lnTo>
                    <a:pt x="95" y="101"/>
                  </a:lnTo>
                  <a:lnTo>
                    <a:pt x="95" y="96"/>
                  </a:lnTo>
                  <a:lnTo>
                    <a:pt x="95" y="94"/>
                  </a:lnTo>
                  <a:lnTo>
                    <a:pt x="97" y="90"/>
                  </a:lnTo>
                  <a:lnTo>
                    <a:pt x="97" y="88"/>
                  </a:lnTo>
                  <a:lnTo>
                    <a:pt x="95" y="88"/>
                  </a:lnTo>
                  <a:lnTo>
                    <a:pt x="95" y="84"/>
                  </a:lnTo>
                  <a:lnTo>
                    <a:pt x="95" y="79"/>
                  </a:lnTo>
                  <a:lnTo>
                    <a:pt x="93" y="79"/>
                  </a:lnTo>
                  <a:lnTo>
                    <a:pt x="93" y="75"/>
                  </a:lnTo>
                  <a:lnTo>
                    <a:pt x="91" y="73"/>
                  </a:lnTo>
                  <a:lnTo>
                    <a:pt x="91" y="69"/>
                  </a:lnTo>
                  <a:lnTo>
                    <a:pt x="93" y="69"/>
                  </a:lnTo>
                  <a:lnTo>
                    <a:pt x="97" y="67"/>
                  </a:lnTo>
                  <a:lnTo>
                    <a:pt x="101" y="65"/>
                  </a:lnTo>
                  <a:lnTo>
                    <a:pt x="105" y="65"/>
                  </a:lnTo>
                  <a:lnTo>
                    <a:pt x="107" y="61"/>
                  </a:lnTo>
                  <a:lnTo>
                    <a:pt x="107" y="60"/>
                  </a:lnTo>
                  <a:lnTo>
                    <a:pt x="111" y="54"/>
                  </a:lnTo>
                  <a:lnTo>
                    <a:pt x="114" y="50"/>
                  </a:lnTo>
                  <a:lnTo>
                    <a:pt x="114" y="48"/>
                  </a:lnTo>
                  <a:lnTo>
                    <a:pt x="118" y="37"/>
                  </a:lnTo>
                  <a:lnTo>
                    <a:pt x="118" y="33"/>
                  </a:lnTo>
                  <a:lnTo>
                    <a:pt x="118" y="33"/>
                  </a:lnTo>
                  <a:lnTo>
                    <a:pt x="118" y="31"/>
                  </a:lnTo>
                  <a:lnTo>
                    <a:pt x="118" y="27"/>
                  </a:lnTo>
                  <a:lnTo>
                    <a:pt x="120" y="25"/>
                  </a:lnTo>
                  <a:lnTo>
                    <a:pt x="122" y="25"/>
                  </a:lnTo>
                  <a:lnTo>
                    <a:pt x="122" y="21"/>
                  </a:lnTo>
                  <a:lnTo>
                    <a:pt x="124" y="14"/>
                  </a:lnTo>
                  <a:lnTo>
                    <a:pt x="124" y="10"/>
                  </a:lnTo>
                  <a:lnTo>
                    <a:pt x="126" y="8"/>
                  </a:lnTo>
                  <a:lnTo>
                    <a:pt x="128" y="8"/>
                  </a:lnTo>
                  <a:lnTo>
                    <a:pt x="132" y="14"/>
                  </a:lnTo>
                  <a:lnTo>
                    <a:pt x="135" y="16"/>
                  </a:lnTo>
                  <a:lnTo>
                    <a:pt x="137" y="16"/>
                  </a:lnTo>
                  <a:lnTo>
                    <a:pt x="141" y="14"/>
                  </a:lnTo>
                  <a:lnTo>
                    <a:pt x="139" y="10"/>
                  </a:lnTo>
                  <a:lnTo>
                    <a:pt x="139" y="8"/>
                  </a:lnTo>
                  <a:lnTo>
                    <a:pt x="135" y="8"/>
                  </a:lnTo>
                  <a:lnTo>
                    <a:pt x="134" y="8"/>
                  </a:lnTo>
                  <a:lnTo>
                    <a:pt x="134" y="6"/>
                  </a:lnTo>
                  <a:lnTo>
                    <a:pt x="134" y="4"/>
                  </a:lnTo>
                  <a:lnTo>
                    <a:pt x="135" y="4"/>
                  </a:lnTo>
                  <a:lnTo>
                    <a:pt x="139" y="4"/>
                  </a:lnTo>
                  <a:lnTo>
                    <a:pt x="143" y="6"/>
                  </a:lnTo>
                  <a:lnTo>
                    <a:pt x="145" y="6"/>
                  </a:lnTo>
                  <a:lnTo>
                    <a:pt x="149" y="6"/>
                  </a:lnTo>
                  <a:lnTo>
                    <a:pt x="151" y="6"/>
                  </a:lnTo>
                  <a:lnTo>
                    <a:pt x="155" y="6"/>
                  </a:lnTo>
                  <a:lnTo>
                    <a:pt x="155" y="12"/>
                  </a:lnTo>
                  <a:lnTo>
                    <a:pt x="153" y="18"/>
                  </a:lnTo>
                  <a:lnTo>
                    <a:pt x="151" y="19"/>
                  </a:lnTo>
                  <a:lnTo>
                    <a:pt x="147" y="23"/>
                  </a:lnTo>
                  <a:lnTo>
                    <a:pt x="147" y="25"/>
                  </a:lnTo>
                  <a:lnTo>
                    <a:pt x="147" y="27"/>
                  </a:lnTo>
                  <a:lnTo>
                    <a:pt x="147" y="29"/>
                  </a:lnTo>
                  <a:lnTo>
                    <a:pt x="145" y="31"/>
                  </a:lnTo>
                  <a:lnTo>
                    <a:pt x="149" y="31"/>
                  </a:lnTo>
                  <a:lnTo>
                    <a:pt x="149" y="33"/>
                  </a:lnTo>
                  <a:lnTo>
                    <a:pt x="151" y="33"/>
                  </a:lnTo>
                  <a:lnTo>
                    <a:pt x="156" y="33"/>
                  </a:lnTo>
                  <a:lnTo>
                    <a:pt x="160" y="33"/>
                  </a:lnTo>
                  <a:lnTo>
                    <a:pt x="162" y="33"/>
                  </a:lnTo>
                  <a:lnTo>
                    <a:pt x="166" y="33"/>
                  </a:lnTo>
                  <a:lnTo>
                    <a:pt x="166" y="31"/>
                  </a:lnTo>
                  <a:lnTo>
                    <a:pt x="164" y="29"/>
                  </a:lnTo>
                  <a:lnTo>
                    <a:pt x="164" y="27"/>
                  </a:lnTo>
                  <a:lnTo>
                    <a:pt x="164" y="25"/>
                  </a:lnTo>
                  <a:lnTo>
                    <a:pt x="164" y="23"/>
                  </a:lnTo>
                  <a:lnTo>
                    <a:pt x="166" y="23"/>
                  </a:lnTo>
                  <a:lnTo>
                    <a:pt x="168" y="25"/>
                  </a:lnTo>
                  <a:lnTo>
                    <a:pt x="170" y="25"/>
                  </a:lnTo>
                  <a:lnTo>
                    <a:pt x="170" y="29"/>
                  </a:lnTo>
                  <a:lnTo>
                    <a:pt x="172" y="29"/>
                  </a:lnTo>
                  <a:lnTo>
                    <a:pt x="176" y="25"/>
                  </a:lnTo>
                  <a:lnTo>
                    <a:pt x="176" y="23"/>
                  </a:lnTo>
                  <a:lnTo>
                    <a:pt x="181" y="19"/>
                  </a:lnTo>
                  <a:lnTo>
                    <a:pt x="187" y="18"/>
                  </a:lnTo>
                  <a:lnTo>
                    <a:pt x="187" y="18"/>
                  </a:lnTo>
                  <a:lnTo>
                    <a:pt x="193" y="18"/>
                  </a:lnTo>
                  <a:lnTo>
                    <a:pt x="195" y="14"/>
                  </a:lnTo>
                  <a:lnTo>
                    <a:pt x="204" y="8"/>
                  </a:lnTo>
                  <a:lnTo>
                    <a:pt x="206" y="6"/>
                  </a:lnTo>
                  <a:lnTo>
                    <a:pt x="212" y="2"/>
                  </a:lnTo>
                  <a:lnTo>
                    <a:pt x="214" y="2"/>
                  </a:lnTo>
                  <a:lnTo>
                    <a:pt x="214" y="6"/>
                  </a:lnTo>
                  <a:lnTo>
                    <a:pt x="218" y="8"/>
                  </a:lnTo>
                  <a:lnTo>
                    <a:pt x="219" y="8"/>
                  </a:lnTo>
                  <a:lnTo>
                    <a:pt x="221" y="6"/>
                  </a:lnTo>
                  <a:lnTo>
                    <a:pt x="227" y="2"/>
                  </a:lnTo>
                  <a:lnTo>
                    <a:pt x="233" y="0"/>
                  </a:lnTo>
                  <a:lnTo>
                    <a:pt x="233" y="0"/>
                  </a:lnTo>
                  <a:close/>
                </a:path>
              </a:pathLst>
            </a:custGeom>
            <a:solidFill>
              <a:schemeClr val="bg2"/>
            </a:solidFill>
            <a:ln w="6350">
              <a:solidFill>
                <a:schemeClr val="bg1"/>
              </a:solidFill>
              <a:prstDash val="solid"/>
              <a:round/>
              <a:headEnd/>
              <a:tailEnd/>
            </a:ln>
          </p:spPr>
          <p:txBody>
            <a:bodyPr vert="horz" wrap="square" lIns="91440" tIns="45720" rIns="91440" bIns="45720" numCol="1"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uk-UA" sz="1400" b="1">
                <a:solidFill>
                  <a:sysClr val="windowText" lastClr="000000"/>
                </a:solidFill>
                <a:latin typeface="Times New Roman" panose="02020603050405020304" pitchFamily="18" charset="0"/>
                <a:cs typeface="Times New Roman" panose="02020603050405020304" pitchFamily="18" charset="0"/>
              </a:endParaRPr>
            </a:p>
          </p:txBody>
        </p:sp>
        <p:sp>
          <p:nvSpPr>
            <p:cNvPr id="67" name="Freeform 24">
              <a:extLst>
                <a:ext uri="{FF2B5EF4-FFF2-40B4-BE49-F238E27FC236}">
                  <a16:creationId xmlns:a16="http://schemas.microsoft.com/office/drawing/2014/main" id="{87EF0CFA-72A6-34EC-E915-C200681FCCB4}"/>
                </a:ext>
              </a:extLst>
            </p:cNvPr>
            <p:cNvSpPr>
              <a:spLocks/>
            </p:cNvSpPr>
            <p:nvPr/>
          </p:nvSpPr>
          <p:spPr bwMode="auto">
            <a:xfrm>
              <a:off x="433" y="451"/>
              <a:ext cx="254" cy="418"/>
            </a:xfrm>
            <a:custGeom>
              <a:avLst/>
              <a:gdLst>
                <a:gd name="T0" fmla="*/ 494 w 508"/>
                <a:gd name="T1" fmla="*/ 47 h 835"/>
                <a:gd name="T2" fmla="*/ 506 w 508"/>
                <a:gd name="T3" fmla="*/ 78 h 835"/>
                <a:gd name="T4" fmla="*/ 485 w 508"/>
                <a:gd name="T5" fmla="*/ 101 h 835"/>
                <a:gd name="T6" fmla="*/ 479 w 508"/>
                <a:gd name="T7" fmla="*/ 133 h 835"/>
                <a:gd name="T8" fmla="*/ 462 w 508"/>
                <a:gd name="T9" fmla="*/ 169 h 835"/>
                <a:gd name="T10" fmla="*/ 469 w 508"/>
                <a:gd name="T11" fmla="*/ 217 h 835"/>
                <a:gd name="T12" fmla="*/ 471 w 508"/>
                <a:gd name="T13" fmla="*/ 265 h 835"/>
                <a:gd name="T14" fmla="*/ 475 w 508"/>
                <a:gd name="T15" fmla="*/ 303 h 835"/>
                <a:gd name="T16" fmla="*/ 454 w 508"/>
                <a:gd name="T17" fmla="*/ 339 h 835"/>
                <a:gd name="T18" fmla="*/ 460 w 508"/>
                <a:gd name="T19" fmla="*/ 398 h 835"/>
                <a:gd name="T20" fmla="*/ 456 w 508"/>
                <a:gd name="T21" fmla="*/ 452 h 835"/>
                <a:gd name="T22" fmla="*/ 447 w 508"/>
                <a:gd name="T23" fmla="*/ 488 h 835"/>
                <a:gd name="T24" fmla="*/ 437 w 508"/>
                <a:gd name="T25" fmla="*/ 555 h 835"/>
                <a:gd name="T26" fmla="*/ 433 w 508"/>
                <a:gd name="T27" fmla="*/ 602 h 835"/>
                <a:gd name="T28" fmla="*/ 433 w 508"/>
                <a:gd name="T29" fmla="*/ 622 h 835"/>
                <a:gd name="T30" fmla="*/ 433 w 508"/>
                <a:gd name="T31" fmla="*/ 669 h 835"/>
                <a:gd name="T32" fmla="*/ 435 w 508"/>
                <a:gd name="T33" fmla="*/ 692 h 835"/>
                <a:gd name="T34" fmla="*/ 441 w 508"/>
                <a:gd name="T35" fmla="*/ 725 h 835"/>
                <a:gd name="T36" fmla="*/ 443 w 508"/>
                <a:gd name="T37" fmla="*/ 755 h 835"/>
                <a:gd name="T38" fmla="*/ 456 w 508"/>
                <a:gd name="T39" fmla="*/ 780 h 835"/>
                <a:gd name="T40" fmla="*/ 464 w 508"/>
                <a:gd name="T41" fmla="*/ 809 h 835"/>
                <a:gd name="T42" fmla="*/ 479 w 508"/>
                <a:gd name="T43" fmla="*/ 828 h 835"/>
                <a:gd name="T44" fmla="*/ 435 w 508"/>
                <a:gd name="T45" fmla="*/ 820 h 835"/>
                <a:gd name="T46" fmla="*/ 395 w 508"/>
                <a:gd name="T47" fmla="*/ 780 h 835"/>
                <a:gd name="T48" fmla="*/ 384 w 508"/>
                <a:gd name="T49" fmla="*/ 807 h 835"/>
                <a:gd name="T50" fmla="*/ 370 w 508"/>
                <a:gd name="T51" fmla="*/ 759 h 835"/>
                <a:gd name="T52" fmla="*/ 342 w 508"/>
                <a:gd name="T53" fmla="*/ 780 h 835"/>
                <a:gd name="T54" fmla="*/ 305 w 508"/>
                <a:gd name="T55" fmla="*/ 757 h 835"/>
                <a:gd name="T56" fmla="*/ 269 w 508"/>
                <a:gd name="T57" fmla="*/ 751 h 835"/>
                <a:gd name="T58" fmla="*/ 248 w 508"/>
                <a:gd name="T59" fmla="*/ 713 h 835"/>
                <a:gd name="T60" fmla="*/ 217 w 508"/>
                <a:gd name="T61" fmla="*/ 669 h 835"/>
                <a:gd name="T62" fmla="*/ 187 w 508"/>
                <a:gd name="T63" fmla="*/ 637 h 835"/>
                <a:gd name="T64" fmla="*/ 164 w 508"/>
                <a:gd name="T65" fmla="*/ 639 h 835"/>
                <a:gd name="T66" fmla="*/ 151 w 508"/>
                <a:gd name="T67" fmla="*/ 656 h 835"/>
                <a:gd name="T68" fmla="*/ 133 w 508"/>
                <a:gd name="T69" fmla="*/ 652 h 835"/>
                <a:gd name="T70" fmla="*/ 132 w 508"/>
                <a:gd name="T71" fmla="*/ 631 h 835"/>
                <a:gd name="T72" fmla="*/ 132 w 508"/>
                <a:gd name="T73" fmla="*/ 601 h 835"/>
                <a:gd name="T74" fmla="*/ 105 w 508"/>
                <a:gd name="T75" fmla="*/ 620 h 835"/>
                <a:gd name="T76" fmla="*/ 95 w 508"/>
                <a:gd name="T77" fmla="*/ 566 h 835"/>
                <a:gd name="T78" fmla="*/ 55 w 508"/>
                <a:gd name="T79" fmla="*/ 562 h 835"/>
                <a:gd name="T80" fmla="*/ 38 w 508"/>
                <a:gd name="T81" fmla="*/ 520 h 835"/>
                <a:gd name="T82" fmla="*/ 61 w 508"/>
                <a:gd name="T83" fmla="*/ 507 h 835"/>
                <a:gd name="T84" fmla="*/ 36 w 508"/>
                <a:gd name="T85" fmla="*/ 459 h 835"/>
                <a:gd name="T86" fmla="*/ 21 w 508"/>
                <a:gd name="T87" fmla="*/ 412 h 835"/>
                <a:gd name="T88" fmla="*/ 9 w 508"/>
                <a:gd name="T89" fmla="*/ 358 h 835"/>
                <a:gd name="T90" fmla="*/ 6 w 508"/>
                <a:gd name="T91" fmla="*/ 297 h 835"/>
                <a:gd name="T92" fmla="*/ 44 w 508"/>
                <a:gd name="T93" fmla="*/ 276 h 835"/>
                <a:gd name="T94" fmla="*/ 84 w 508"/>
                <a:gd name="T95" fmla="*/ 263 h 835"/>
                <a:gd name="T96" fmla="*/ 105 w 508"/>
                <a:gd name="T97" fmla="*/ 221 h 835"/>
                <a:gd name="T98" fmla="*/ 130 w 508"/>
                <a:gd name="T99" fmla="*/ 202 h 835"/>
                <a:gd name="T100" fmla="*/ 183 w 508"/>
                <a:gd name="T101" fmla="*/ 183 h 835"/>
                <a:gd name="T102" fmla="*/ 216 w 508"/>
                <a:gd name="T103" fmla="*/ 171 h 835"/>
                <a:gd name="T104" fmla="*/ 235 w 508"/>
                <a:gd name="T105" fmla="*/ 124 h 835"/>
                <a:gd name="T106" fmla="*/ 227 w 508"/>
                <a:gd name="T107" fmla="*/ 82 h 835"/>
                <a:gd name="T108" fmla="*/ 267 w 508"/>
                <a:gd name="T109" fmla="*/ 55 h 835"/>
                <a:gd name="T110" fmla="*/ 296 w 508"/>
                <a:gd name="T111" fmla="*/ 36 h 835"/>
                <a:gd name="T112" fmla="*/ 336 w 508"/>
                <a:gd name="T113" fmla="*/ 34 h 835"/>
                <a:gd name="T114" fmla="*/ 384 w 508"/>
                <a:gd name="T115" fmla="*/ 30 h 835"/>
                <a:gd name="T116" fmla="*/ 439 w 508"/>
                <a:gd name="T117" fmla="*/ 13 h 835"/>
                <a:gd name="T118" fmla="*/ 483 w 508"/>
                <a:gd name="T119" fmla="*/ 11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8" h="835">
                  <a:moveTo>
                    <a:pt x="494" y="11"/>
                  </a:moveTo>
                  <a:lnTo>
                    <a:pt x="494" y="20"/>
                  </a:lnTo>
                  <a:lnTo>
                    <a:pt x="494" y="24"/>
                  </a:lnTo>
                  <a:lnTo>
                    <a:pt x="489" y="22"/>
                  </a:lnTo>
                  <a:lnTo>
                    <a:pt x="485" y="22"/>
                  </a:lnTo>
                  <a:lnTo>
                    <a:pt x="483" y="22"/>
                  </a:lnTo>
                  <a:lnTo>
                    <a:pt x="483" y="26"/>
                  </a:lnTo>
                  <a:lnTo>
                    <a:pt x="483" y="28"/>
                  </a:lnTo>
                  <a:lnTo>
                    <a:pt x="479" y="36"/>
                  </a:lnTo>
                  <a:lnTo>
                    <a:pt x="483" y="38"/>
                  </a:lnTo>
                  <a:lnTo>
                    <a:pt x="483" y="41"/>
                  </a:lnTo>
                  <a:lnTo>
                    <a:pt x="489" y="41"/>
                  </a:lnTo>
                  <a:lnTo>
                    <a:pt x="494" y="47"/>
                  </a:lnTo>
                  <a:lnTo>
                    <a:pt x="490" y="49"/>
                  </a:lnTo>
                  <a:lnTo>
                    <a:pt x="490" y="53"/>
                  </a:lnTo>
                  <a:lnTo>
                    <a:pt x="494" y="55"/>
                  </a:lnTo>
                  <a:lnTo>
                    <a:pt x="494" y="59"/>
                  </a:lnTo>
                  <a:lnTo>
                    <a:pt x="496" y="61"/>
                  </a:lnTo>
                  <a:lnTo>
                    <a:pt x="500" y="61"/>
                  </a:lnTo>
                  <a:lnTo>
                    <a:pt x="500" y="62"/>
                  </a:lnTo>
                  <a:lnTo>
                    <a:pt x="500" y="66"/>
                  </a:lnTo>
                  <a:lnTo>
                    <a:pt x="496" y="68"/>
                  </a:lnTo>
                  <a:lnTo>
                    <a:pt x="496" y="72"/>
                  </a:lnTo>
                  <a:lnTo>
                    <a:pt x="500" y="74"/>
                  </a:lnTo>
                  <a:lnTo>
                    <a:pt x="502" y="78"/>
                  </a:lnTo>
                  <a:lnTo>
                    <a:pt x="506" y="78"/>
                  </a:lnTo>
                  <a:lnTo>
                    <a:pt x="508" y="80"/>
                  </a:lnTo>
                  <a:lnTo>
                    <a:pt x="508" y="83"/>
                  </a:lnTo>
                  <a:lnTo>
                    <a:pt x="506" y="85"/>
                  </a:lnTo>
                  <a:lnTo>
                    <a:pt x="498" y="83"/>
                  </a:lnTo>
                  <a:lnTo>
                    <a:pt x="492" y="83"/>
                  </a:lnTo>
                  <a:lnTo>
                    <a:pt x="490" y="83"/>
                  </a:lnTo>
                  <a:lnTo>
                    <a:pt x="487" y="83"/>
                  </a:lnTo>
                  <a:lnTo>
                    <a:pt x="485" y="83"/>
                  </a:lnTo>
                  <a:lnTo>
                    <a:pt x="481" y="83"/>
                  </a:lnTo>
                  <a:lnTo>
                    <a:pt x="481" y="91"/>
                  </a:lnTo>
                  <a:lnTo>
                    <a:pt x="481" y="97"/>
                  </a:lnTo>
                  <a:lnTo>
                    <a:pt x="481" y="101"/>
                  </a:lnTo>
                  <a:lnTo>
                    <a:pt x="485" y="101"/>
                  </a:lnTo>
                  <a:lnTo>
                    <a:pt x="487" y="103"/>
                  </a:lnTo>
                  <a:lnTo>
                    <a:pt x="487" y="104"/>
                  </a:lnTo>
                  <a:lnTo>
                    <a:pt x="487" y="106"/>
                  </a:lnTo>
                  <a:lnTo>
                    <a:pt x="481" y="110"/>
                  </a:lnTo>
                  <a:lnTo>
                    <a:pt x="479" y="112"/>
                  </a:lnTo>
                  <a:lnTo>
                    <a:pt x="477" y="112"/>
                  </a:lnTo>
                  <a:lnTo>
                    <a:pt x="473" y="116"/>
                  </a:lnTo>
                  <a:lnTo>
                    <a:pt x="477" y="116"/>
                  </a:lnTo>
                  <a:lnTo>
                    <a:pt x="479" y="116"/>
                  </a:lnTo>
                  <a:lnTo>
                    <a:pt x="479" y="118"/>
                  </a:lnTo>
                  <a:lnTo>
                    <a:pt x="481" y="120"/>
                  </a:lnTo>
                  <a:lnTo>
                    <a:pt x="481" y="131"/>
                  </a:lnTo>
                  <a:lnTo>
                    <a:pt x="479" y="133"/>
                  </a:lnTo>
                  <a:lnTo>
                    <a:pt x="477" y="131"/>
                  </a:lnTo>
                  <a:lnTo>
                    <a:pt x="477" y="133"/>
                  </a:lnTo>
                  <a:lnTo>
                    <a:pt x="471" y="129"/>
                  </a:lnTo>
                  <a:lnTo>
                    <a:pt x="471" y="133"/>
                  </a:lnTo>
                  <a:lnTo>
                    <a:pt x="471" y="137"/>
                  </a:lnTo>
                  <a:lnTo>
                    <a:pt x="466" y="135"/>
                  </a:lnTo>
                  <a:lnTo>
                    <a:pt x="462" y="139"/>
                  </a:lnTo>
                  <a:lnTo>
                    <a:pt x="462" y="143"/>
                  </a:lnTo>
                  <a:lnTo>
                    <a:pt x="462" y="152"/>
                  </a:lnTo>
                  <a:lnTo>
                    <a:pt x="462" y="158"/>
                  </a:lnTo>
                  <a:lnTo>
                    <a:pt x="462" y="160"/>
                  </a:lnTo>
                  <a:lnTo>
                    <a:pt x="462" y="165"/>
                  </a:lnTo>
                  <a:lnTo>
                    <a:pt x="462" y="169"/>
                  </a:lnTo>
                  <a:lnTo>
                    <a:pt x="458" y="171"/>
                  </a:lnTo>
                  <a:lnTo>
                    <a:pt x="452" y="175"/>
                  </a:lnTo>
                  <a:lnTo>
                    <a:pt x="458" y="181"/>
                  </a:lnTo>
                  <a:lnTo>
                    <a:pt x="468" y="185"/>
                  </a:lnTo>
                  <a:lnTo>
                    <a:pt x="469" y="190"/>
                  </a:lnTo>
                  <a:lnTo>
                    <a:pt x="473" y="192"/>
                  </a:lnTo>
                  <a:lnTo>
                    <a:pt x="469" y="196"/>
                  </a:lnTo>
                  <a:lnTo>
                    <a:pt x="469" y="196"/>
                  </a:lnTo>
                  <a:lnTo>
                    <a:pt x="464" y="200"/>
                  </a:lnTo>
                  <a:lnTo>
                    <a:pt x="464" y="202"/>
                  </a:lnTo>
                  <a:lnTo>
                    <a:pt x="466" y="206"/>
                  </a:lnTo>
                  <a:lnTo>
                    <a:pt x="469" y="213"/>
                  </a:lnTo>
                  <a:lnTo>
                    <a:pt x="469" y="217"/>
                  </a:lnTo>
                  <a:lnTo>
                    <a:pt x="475" y="227"/>
                  </a:lnTo>
                  <a:lnTo>
                    <a:pt x="475" y="228"/>
                  </a:lnTo>
                  <a:lnTo>
                    <a:pt x="477" y="234"/>
                  </a:lnTo>
                  <a:lnTo>
                    <a:pt x="481" y="240"/>
                  </a:lnTo>
                  <a:lnTo>
                    <a:pt x="481" y="242"/>
                  </a:lnTo>
                  <a:lnTo>
                    <a:pt x="481" y="244"/>
                  </a:lnTo>
                  <a:lnTo>
                    <a:pt x="481" y="248"/>
                  </a:lnTo>
                  <a:lnTo>
                    <a:pt x="479" y="253"/>
                  </a:lnTo>
                  <a:lnTo>
                    <a:pt x="473" y="255"/>
                  </a:lnTo>
                  <a:lnTo>
                    <a:pt x="471" y="259"/>
                  </a:lnTo>
                  <a:lnTo>
                    <a:pt x="468" y="261"/>
                  </a:lnTo>
                  <a:lnTo>
                    <a:pt x="466" y="265"/>
                  </a:lnTo>
                  <a:lnTo>
                    <a:pt x="471" y="265"/>
                  </a:lnTo>
                  <a:lnTo>
                    <a:pt x="473" y="269"/>
                  </a:lnTo>
                  <a:lnTo>
                    <a:pt x="477" y="270"/>
                  </a:lnTo>
                  <a:lnTo>
                    <a:pt x="479" y="274"/>
                  </a:lnTo>
                  <a:lnTo>
                    <a:pt x="481" y="276"/>
                  </a:lnTo>
                  <a:lnTo>
                    <a:pt x="481" y="280"/>
                  </a:lnTo>
                  <a:lnTo>
                    <a:pt x="481" y="282"/>
                  </a:lnTo>
                  <a:lnTo>
                    <a:pt x="483" y="286"/>
                  </a:lnTo>
                  <a:lnTo>
                    <a:pt x="483" y="290"/>
                  </a:lnTo>
                  <a:lnTo>
                    <a:pt x="483" y="291"/>
                  </a:lnTo>
                  <a:lnTo>
                    <a:pt x="481" y="295"/>
                  </a:lnTo>
                  <a:lnTo>
                    <a:pt x="481" y="301"/>
                  </a:lnTo>
                  <a:lnTo>
                    <a:pt x="479" y="303"/>
                  </a:lnTo>
                  <a:lnTo>
                    <a:pt x="475" y="303"/>
                  </a:lnTo>
                  <a:lnTo>
                    <a:pt x="473" y="301"/>
                  </a:lnTo>
                  <a:lnTo>
                    <a:pt x="469" y="301"/>
                  </a:lnTo>
                  <a:lnTo>
                    <a:pt x="469" y="303"/>
                  </a:lnTo>
                  <a:lnTo>
                    <a:pt x="469" y="307"/>
                  </a:lnTo>
                  <a:lnTo>
                    <a:pt x="464" y="312"/>
                  </a:lnTo>
                  <a:lnTo>
                    <a:pt x="462" y="318"/>
                  </a:lnTo>
                  <a:lnTo>
                    <a:pt x="464" y="324"/>
                  </a:lnTo>
                  <a:lnTo>
                    <a:pt x="464" y="330"/>
                  </a:lnTo>
                  <a:lnTo>
                    <a:pt x="464" y="333"/>
                  </a:lnTo>
                  <a:lnTo>
                    <a:pt x="464" y="337"/>
                  </a:lnTo>
                  <a:lnTo>
                    <a:pt x="460" y="339"/>
                  </a:lnTo>
                  <a:lnTo>
                    <a:pt x="458" y="339"/>
                  </a:lnTo>
                  <a:lnTo>
                    <a:pt x="454" y="339"/>
                  </a:lnTo>
                  <a:lnTo>
                    <a:pt x="452" y="343"/>
                  </a:lnTo>
                  <a:lnTo>
                    <a:pt x="447" y="349"/>
                  </a:lnTo>
                  <a:lnTo>
                    <a:pt x="443" y="351"/>
                  </a:lnTo>
                  <a:lnTo>
                    <a:pt x="441" y="356"/>
                  </a:lnTo>
                  <a:lnTo>
                    <a:pt x="441" y="360"/>
                  </a:lnTo>
                  <a:lnTo>
                    <a:pt x="439" y="362"/>
                  </a:lnTo>
                  <a:lnTo>
                    <a:pt x="447" y="368"/>
                  </a:lnTo>
                  <a:lnTo>
                    <a:pt x="452" y="372"/>
                  </a:lnTo>
                  <a:lnTo>
                    <a:pt x="454" y="373"/>
                  </a:lnTo>
                  <a:lnTo>
                    <a:pt x="458" y="377"/>
                  </a:lnTo>
                  <a:lnTo>
                    <a:pt x="456" y="387"/>
                  </a:lnTo>
                  <a:lnTo>
                    <a:pt x="456" y="393"/>
                  </a:lnTo>
                  <a:lnTo>
                    <a:pt x="460" y="398"/>
                  </a:lnTo>
                  <a:lnTo>
                    <a:pt x="460" y="404"/>
                  </a:lnTo>
                  <a:lnTo>
                    <a:pt x="460" y="414"/>
                  </a:lnTo>
                  <a:lnTo>
                    <a:pt x="460" y="415"/>
                  </a:lnTo>
                  <a:lnTo>
                    <a:pt x="460" y="421"/>
                  </a:lnTo>
                  <a:lnTo>
                    <a:pt x="456" y="429"/>
                  </a:lnTo>
                  <a:lnTo>
                    <a:pt x="460" y="431"/>
                  </a:lnTo>
                  <a:lnTo>
                    <a:pt x="462" y="438"/>
                  </a:lnTo>
                  <a:lnTo>
                    <a:pt x="462" y="440"/>
                  </a:lnTo>
                  <a:lnTo>
                    <a:pt x="460" y="440"/>
                  </a:lnTo>
                  <a:lnTo>
                    <a:pt x="460" y="444"/>
                  </a:lnTo>
                  <a:lnTo>
                    <a:pt x="456" y="444"/>
                  </a:lnTo>
                  <a:lnTo>
                    <a:pt x="456" y="446"/>
                  </a:lnTo>
                  <a:lnTo>
                    <a:pt x="456" y="452"/>
                  </a:lnTo>
                  <a:lnTo>
                    <a:pt x="456" y="456"/>
                  </a:lnTo>
                  <a:lnTo>
                    <a:pt x="458" y="457"/>
                  </a:lnTo>
                  <a:lnTo>
                    <a:pt x="462" y="461"/>
                  </a:lnTo>
                  <a:lnTo>
                    <a:pt x="462" y="467"/>
                  </a:lnTo>
                  <a:lnTo>
                    <a:pt x="462" y="471"/>
                  </a:lnTo>
                  <a:lnTo>
                    <a:pt x="462" y="473"/>
                  </a:lnTo>
                  <a:lnTo>
                    <a:pt x="458" y="477"/>
                  </a:lnTo>
                  <a:lnTo>
                    <a:pt x="458" y="478"/>
                  </a:lnTo>
                  <a:lnTo>
                    <a:pt x="458" y="484"/>
                  </a:lnTo>
                  <a:lnTo>
                    <a:pt x="456" y="488"/>
                  </a:lnTo>
                  <a:lnTo>
                    <a:pt x="452" y="488"/>
                  </a:lnTo>
                  <a:lnTo>
                    <a:pt x="450" y="488"/>
                  </a:lnTo>
                  <a:lnTo>
                    <a:pt x="447" y="488"/>
                  </a:lnTo>
                  <a:lnTo>
                    <a:pt x="443" y="490"/>
                  </a:lnTo>
                  <a:lnTo>
                    <a:pt x="447" y="501"/>
                  </a:lnTo>
                  <a:lnTo>
                    <a:pt x="443" y="507"/>
                  </a:lnTo>
                  <a:lnTo>
                    <a:pt x="443" y="511"/>
                  </a:lnTo>
                  <a:lnTo>
                    <a:pt x="443" y="517"/>
                  </a:lnTo>
                  <a:lnTo>
                    <a:pt x="447" y="520"/>
                  </a:lnTo>
                  <a:lnTo>
                    <a:pt x="447" y="526"/>
                  </a:lnTo>
                  <a:lnTo>
                    <a:pt x="443" y="532"/>
                  </a:lnTo>
                  <a:lnTo>
                    <a:pt x="443" y="536"/>
                  </a:lnTo>
                  <a:lnTo>
                    <a:pt x="443" y="541"/>
                  </a:lnTo>
                  <a:lnTo>
                    <a:pt x="441" y="543"/>
                  </a:lnTo>
                  <a:lnTo>
                    <a:pt x="439" y="549"/>
                  </a:lnTo>
                  <a:lnTo>
                    <a:pt x="437" y="555"/>
                  </a:lnTo>
                  <a:lnTo>
                    <a:pt x="433" y="560"/>
                  </a:lnTo>
                  <a:lnTo>
                    <a:pt x="437" y="564"/>
                  </a:lnTo>
                  <a:lnTo>
                    <a:pt x="437" y="570"/>
                  </a:lnTo>
                  <a:lnTo>
                    <a:pt x="433" y="574"/>
                  </a:lnTo>
                  <a:lnTo>
                    <a:pt x="433" y="580"/>
                  </a:lnTo>
                  <a:lnTo>
                    <a:pt x="437" y="585"/>
                  </a:lnTo>
                  <a:lnTo>
                    <a:pt x="437" y="591"/>
                  </a:lnTo>
                  <a:lnTo>
                    <a:pt x="433" y="591"/>
                  </a:lnTo>
                  <a:lnTo>
                    <a:pt x="437" y="595"/>
                  </a:lnTo>
                  <a:lnTo>
                    <a:pt x="439" y="597"/>
                  </a:lnTo>
                  <a:lnTo>
                    <a:pt x="437" y="601"/>
                  </a:lnTo>
                  <a:lnTo>
                    <a:pt x="437" y="602"/>
                  </a:lnTo>
                  <a:lnTo>
                    <a:pt x="433" y="602"/>
                  </a:lnTo>
                  <a:lnTo>
                    <a:pt x="433" y="601"/>
                  </a:lnTo>
                  <a:lnTo>
                    <a:pt x="429" y="601"/>
                  </a:lnTo>
                  <a:lnTo>
                    <a:pt x="429" y="602"/>
                  </a:lnTo>
                  <a:lnTo>
                    <a:pt x="429" y="606"/>
                  </a:lnTo>
                  <a:lnTo>
                    <a:pt x="433" y="608"/>
                  </a:lnTo>
                  <a:lnTo>
                    <a:pt x="433" y="610"/>
                  </a:lnTo>
                  <a:lnTo>
                    <a:pt x="433" y="612"/>
                  </a:lnTo>
                  <a:lnTo>
                    <a:pt x="431" y="610"/>
                  </a:lnTo>
                  <a:lnTo>
                    <a:pt x="429" y="610"/>
                  </a:lnTo>
                  <a:lnTo>
                    <a:pt x="426" y="612"/>
                  </a:lnTo>
                  <a:lnTo>
                    <a:pt x="429" y="616"/>
                  </a:lnTo>
                  <a:lnTo>
                    <a:pt x="431" y="618"/>
                  </a:lnTo>
                  <a:lnTo>
                    <a:pt x="433" y="622"/>
                  </a:lnTo>
                  <a:lnTo>
                    <a:pt x="433" y="623"/>
                  </a:lnTo>
                  <a:lnTo>
                    <a:pt x="433" y="629"/>
                  </a:lnTo>
                  <a:lnTo>
                    <a:pt x="431" y="635"/>
                  </a:lnTo>
                  <a:lnTo>
                    <a:pt x="431" y="639"/>
                  </a:lnTo>
                  <a:lnTo>
                    <a:pt x="433" y="643"/>
                  </a:lnTo>
                  <a:lnTo>
                    <a:pt x="435" y="643"/>
                  </a:lnTo>
                  <a:lnTo>
                    <a:pt x="439" y="644"/>
                  </a:lnTo>
                  <a:lnTo>
                    <a:pt x="439" y="648"/>
                  </a:lnTo>
                  <a:lnTo>
                    <a:pt x="433" y="650"/>
                  </a:lnTo>
                  <a:lnTo>
                    <a:pt x="433" y="660"/>
                  </a:lnTo>
                  <a:lnTo>
                    <a:pt x="431" y="663"/>
                  </a:lnTo>
                  <a:lnTo>
                    <a:pt x="431" y="665"/>
                  </a:lnTo>
                  <a:lnTo>
                    <a:pt x="433" y="669"/>
                  </a:lnTo>
                  <a:lnTo>
                    <a:pt x="435" y="671"/>
                  </a:lnTo>
                  <a:lnTo>
                    <a:pt x="435" y="675"/>
                  </a:lnTo>
                  <a:lnTo>
                    <a:pt x="435" y="677"/>
                  </a:lnTo>
                  <a:lnTo>
                    <a:pt x="439" y="681"/>
                  </a:lnTo>
                  <a:lnTo>
                    <a:pt x="439" y="684"/>
                  </a:lnTo>
                  <a:lnTo>
                    <a:pt x="441" y="686"/>
                  </a:lnTo>
                  <a:lnTo>
                    <a:pt x="441" y="684"/>
                  </a:lnTo>
                  <a:lnTo>
                    <a:pt x="445" y="686"/>
                  </a:lnTo>
                  <a:lnTo>
                    <a:pt x="445" y="690"/>
                  </a:lnTo>
                  <a:lnTo>
                    <a:pt x="441" y="690"/>
                  </a:lnTo>
                  <a:lnTo>
                    <a:pt x="439" y="690"/>
                  </a:lnTo>
                  <a:lnTo>
                    <a:pt x="435" y="690"/>
                  </a:lnTo>
                  <a:lnTo>
                    <a:pt x="435" y="692"/>
                  </a:lnTo>
                  <a:lnTo>
                    <a:pt x="439" y="696"/>
                  </a:lnTo>
                  <a:lnTo>
                    <a:pt x="439" y="698"/>
                  </a:lnTo>
                  <a:lnTo>
                    <a:pt x="435" y="698"/>
                  </a:lnTo>
                  <a:lnTo>
                    <a:pt x="433" y="696"/>
                  </a:lnTo>
                  <a:lnTo>
                    <a:pt x="431" y="694"/>
                  </a:lnTo>
                  <a:lnTo>
                    <a:pt x="431" y="698"/>
                  </a:lnTo>
                  <a:lnTo>
                    <a:pt x="431" y="700"/>
                  </a:lnTo>
                  <a:lnTo>
                    <a:pt x="433" y="702"/>
                  </a:lnTo>
                  <a:lnTo>
                    <a:pt x="435" y="705"/>
                  </a:lnTo>
                  <a:lnTo>
                    <a:pt x="439" y="707"/>
                  </a:lnTo>
                  <a:lnTo>
                    <a:pt x="441" y="711"/>
                  </a:lnTo>
                  <a:lnTo>
                    <a:pt x="441" y="719"/>
                  </a:lnTo>
                  <a:lnTo>
                    <a:pt x="441" y="725"/>
                  </a:lnTo>
                  <a:lnTo>
                    <a:pt x="437" y="730"/>
                  </a:lnTo>
                  <a:lnTo>
                    <a:pt x="437" y="740"/>
                  </a:lnTo>
                  <a:lnTo>
                    <a:pt x="433" y="742"/>
                  </a:lnTo>
                  <a:lnTo>
                    <a:pt x="433" y="746"/>
                  </a:lnTo>
                  <a:lnTo>
                    <a:pt x="431" y="746"/>
                  </a:lnTo>
                  <a:lnTo>
                    <a:pt x="433" y="749"/>
                  </a:lnTo>
                  <a:lnTo>
                    <a:pt x="433" y="746"/>
                  </a:lnTo>
                  <a:lnTo>
                    <a:pt x="435" y="746"/>
                  </a:lnTo>
                  <a:lnTo>
                    <a:pt x="435" y="749"/>
                  </a:lnTo>
                  <a:lnTo>
                    <a:pt x="435" y="753"/>
                  </a:lnTo>
                  <a:lnTo>
                    <a:pt x="437" y="753"/>
                  </a:lnTo>
                  <a:lnTo>
                    <a:pt x="443" y="753"/>
                  </a:lnTo>
                  <a:lnTo>
                    <a:pt x="443" y="755"/>
                  </a:lnTo>
                  <a:lnTo>
                    <a:pt x="441" y="759"/>
                  </a:lnTo>
                  <a:lnTo>
                    <a:pt x="441" y="761"/>
                  </a:lnTo>
                  <a:lnTo>
                    <a:pt x="443" y="765"/>
                  </a:lnTo>
                  <a:lnTo>
                    <a:pt x="447" y="765"/>
                  </a:lnTo>
                  <a:lnTo>
                    <a:pt x="452" y="761"/>
                  </a:lnTo>
                  <a:lnTo>
                    <a:pt x="456" y="765"/>
                  </a:lnTo>
                  <a:lnTo>
                    <a:pt x="456" y="767"/>
                  </a:lnTo>
                  <a:lnTo>
                    <a:pt x="452" y="767"/>
                  </a:lnTo>
                  <a:lnTo>
                    <a:pt x="450" y="770"/>
                  </a:lnTo>
                  <a:lnTo>
                    <a:pt x="450" y="772"/>
                  </a:lnTo>
                  <a:lnTo>
                    <a:pt x="456" y="774"/>
                  </a:lnTo>
                  <a:lnTo>
                    <a:pt x="456" y="776"/>
                  </a:lnTo>
                  <a:lnTo>
                    <a:pt x="456" y="780"/>
                  </a:lnTo>
                  <a:lnTo>
                    <a:pt x="452" y="780"/>
                  </a:lnTo>
                  <a:lnTo>
                    <a:pt x="456" y="782"/>
                  </a:lnTo>
                  <a:lnTo>
                    <a:pt x="458" y="782"/>
                  </a:lnTo>
                  <a:lnTo>
                    <a:pt x="462" y="786"/>
                  </a:lnTo>
                  <a:lnTo>
                    <a:pt x="462" y="791"/>
                  </a:lnTo>
                  <a:lnTo>
                    <a:pt x="462" y="795"/>
                  </a:lnTo>
                  <a:lnTo>
                    <a:pt x="464" y="797"/>
                  </a:lnTo>
                  <a:lnTo>
                    <a:pt x="468" y="795"/>
                  </a:lnTo>
                  <a:lnTo>
                    <a:pt x="468" y="797"/>
                  </a:lnTo>
                  <a:lnTo>
                    <a:pt x="464" y="801"/>
                  </a:lnTo>
                  <a:lnTo>
                    <a:pt x="462" y="803"/>
                  </a:lnTo>
                  <a:lnTo>
                    <a:pt x="462" y="807"/>
                  </a:lnTo>
                  <a:lnTo>
                    <a:pt x="464" y="809"/>
                  </a:lnTo>
                  <a:lnTo>
                    <a:pt x="468" y="812"/>
                  </a:lnTo>
                  <a:lnTo>
                    <a:pt x="469" y="816"/>
                  </a:lnTo>
                  <a:lnTo>
                    <a:pt x="473" y="818"/>
                  </a:lnTo>
                  <a:lnTo>
                    <a:pt x="475" y="818"/>
                  </a:lnTo>
                  <a:lnTo>
                    <a:pt x="479" y="818"/>
                  </a:lnTo>
                  <a:lnTo>
                    <a:pt x="479" y="816"/>
                  </a:lnTo>
                  <a:lnTo>
                    <a:pt x="479" y="812"/>
                  </a:lnTo>
                  <a:lnTo>
                    <a:pt x="479" y="812"/>
                  </a:lnTo>
                  <a:lnTo>
                    <a:pt x="483" y="818"/>
                  </a:lnTo>
                  <a:lnTo>
                    <a:pt x="492" y="822"/>
                  </a:lnTo>
                  <a:lnTo>
                    <a:pt x="492" y="826"/>
                  </a:lnTo>
                  <a:lnTo>
                    <a:pt x="492" y="828"/>
                  </a:lnTo>
                  <a:lnTo>
                    <a:pt x="479" y="828"/>
                  </a:lnTo>
                  <a:lnTo>
                    <a:pt x="473" y="829"/>
                  </a:lnTo>
                  <a:lnTo>
                    <a:pt x="468" y="835"/>
                  </a:lnTo>
                  <a:lnTo>
                    <a:pt x="462" y="835"/>
                  </a:lnTo>
                  <a:lnTo>
                    <a:pt x="458" y="833"/>
                  </a:lnTo>
                  <a:lnTo>
                    <a:pt x="452" y="831"/>
                  </a:lnTo>
                  <a:lnTo>
                    <a:pt x="447" y="831"/>
                  </a:lnTo>
                  <a:lnTo>
                    <a:pt x="443" y="829"/>
                  </a:lnTo>
                  <a:lnTo>
                    <a:pt x="443" y="826"/>
                  </a:lnTo>
                  <a:lnTo>
                    <a:pt x="443" y="824"/>
                  </a:lnTo>
                  <a:lnTo>
                    <a:pt x="443" y="820"/>
                  </a:lnTo>
                  <a:lnTo>
                    <a:pt x="441" y="820"/>
                  </a:lnTo>
                  <a:lnTo>
                    <a:pt x="437" y="818"/>
                  </a:lnTo>
                  <a:lnTo>
                    <a:pt x="435" y="820"/>
                  </a:lnTo>
                  <a:lnTo>
                    <a:pt x="426" y="822"/>
                  </a:lnTo>
                  <a:lnTo>
                    <a:pt x="416" y="822"/>
                  </a:lnTo>
                  <a:lnTo>
                    <a:pt x="412" y="822"/>
                  </a:lnTo>
                  <a:lnTo>
                    <a:pt x="410" y="822"/>
                  </a:lnTo>
                  <a:lnTo>
                    <a:pt x="406" y="818"/>
                  </a:lnTo>
                  <a:lnTo>
                    <a:pt x="405" y="812"/>
                  </a:lnTo>
                  <a:lnTo>
                    <a:pt x="401" y="807"/>
                  </a:lnTo>
                  <a:lnTo>
                    <a:pt x="401" y="799"/>
                  </a:lnTo>
                  <a:lnTo>
                    <a:pt x="401" y="795"/>
                  </a:lnTo>
                  <a:lnTo>
                    <a:pt x="405" y="789"/>
                  </a:lnTo>
                  <a:lnTo>
                    <a:pt x="401" y="784"/>
                  </a:lnTo>
                  <a:lnTo>
                    <a:pt x="399" y="780"/>
                  </a:lnTo>
                  <a:lnTo>
                    <a:pt x="395" y="780"/>
                  </a:lnTo>
                  <a:lnTo>
                    <a:pt x="393" y="780"/>
                  </a:lnTo>
                  <a:lnTo>
                    <a:pt x="389" y="782"/>
                  </a:lnTo>
                  <a:lnTo>
                    <a:pt x="387" y="786"/>
                  </a:lnTo>
                  <a:lnTo>
                    <a:pt x="387" y="788"/>
                  </a:lnTo>
                  <a:lnTo>
                    <a:pt x="387" y="791"/>
                  </a:lnTo>
                  <a:lnTo>
                    <a:pt x="393" y="799"/>
                  </a:lnTo>
                  <a:lnTo>
                    <a:pt x="393" y="805"/>
                  </a:lnTo>
                  <a:lnTo>
                    <a:pt x="393" y="807"/>
                  </a:lnTo>
                  <a:lnTo>
                    <a:pt x="393" y="810"/>
                  </a:lnTo>
                  <a:lnTo>
                    <a:pt x="387" y="812"/>
                  </a:lnTo>
                  <a:lnTo>
                    <a:pt x="385" y="812"/>
                  </a:lnTo>
                  <a:lnTo>
                    <a:pt x="384" y="809"/>
                  </a:lnTo>
                  <a:lnTo>
                    <a:pt x="384" y="807"/>
                  </a:lnTo>
                  <a:lnTo>
                    <a:pt x="384" y="803"/>
                  </a:lnTo>
                  <a:lnTo>
                    <a:pt x="380" y="797"/>
                  </a:lnTo>
                  <a:lnTo>
                    <a:pt x="374" y="791"/>
                  </a:lnTo>
                  <a:lnTo>
                    <a:pt x="370" y="791"/>
                  </a:lnTo>
                  <a:lnTo>
                    <a:pt x="374" y="788"/>
                  </a:lnTo>
                  <a:lnTo>
                    <a:pt x="374" y="786"/>
                  </a:lnTo>
                  <a:lnTo>
                    <a:pt x="380" y="780"/>
                  </a:lnTo>
                  <a:lnTo>
                    <a:pt x="380" y="776"/>
                  </a:lnTo>
                  <a:lnTo>
                    <a:pt x="380" y="774"/>
                  </a:lnTo>
                  <a:lnTo>
                    <a:pt x="378" y="768"/>
                  </a:lnTo>
                  <a:lnTo>
                    <a:pt x="378" y="765"/>
                  </a:lnTo>
                  <a:lnTo>
                    <a:pt x="374" y="763"/>
                  </a:lnTo>
                  <a:lnTo>
                    <a:pt x="370" y="759"/>
                  </a:lnTo>
                  <a:lnTo>
                    <a:pt x="368" y="765"/>
                  </a:lnTo>
                  <a:lnTo>
                    <a:pt x="364" y="770"/>
                  </a:lnTo>
                  <a:lnTo>
                    <a:pt x="364" y="772"/>
                  </a:lnTo>
                  <a:lnTo>
                    <a:pt x="364" y="776"/>
                  </a:lnTo>
                  <a:lnTo>
                    <a:pt x="363" y="776"/>
                  </a:lnTo>
                  <a:lnTo>
                    <a:pt x="359" y="776"/>
                  </a:lnTo>
                  <a:lnTo>
                    <a:pt x="357" y="776"/>
                  </a:lnTo>
                  <a:lnTo>
                    <a:pt x="357" y="772"/>
                  </a:lnTo>
                  <a:lnTo>
                    <a:pt x="351" y="772"/>
                  </a:lnTo>
                  <a:lnTo>
                    <a:pt x="347" y="772"/>
                  </a:lnTo>
                  <a:lnTo>
                    <a:pt x="345" y="776"/>
                  </a:lnTo>
                  <a:lnTo>
                    <a:pt x="345" y="778"/>
                  </a:lnTo>
                  <a:lnTo>
                    <a:pt x="342" y="780"/>
                  </a:lnTo>
                  <a:lnTo>
                    <a:pt x="342" y="784"/>
                  </a:lnTo>
                  <a:lnTo>
                    <a:pt x="338" y="784"/>
                  </a:lnTo>
                  <a:lnTo>
                    <a:pt x="332" y="786"/>
                  </a:lnTo>
                  <a:lnTo>
                    <a:pt x="326" y="786"/>
                  </a:lnTo>
                  <a:lnTo>
                    <a:pt x="326" y="784"/>
                  </a:lnTo>
                  <a:lnTo>
                    <a:pt x="317" y="780"/>
                  </a:lnTo>
                  <a:lnTo>
                    <a:pt x="311" y="776"/>
                  </a:lnTo>
                  <a:lnTo>
                    <a:pt x="311" y="770"/>
                  </a:lnTo>
                  <a:lnTo>
                    <a:pt x="311" y="768"/>
                  </a:lnTo>
                  <a:lnTo>
                    <a:pt x="315" y="765"/>
                  </a:lnTo>
                  <a:lnTo>
                    <a:pt x="311" y="763"/>
                  </a:lnTo>
                  <a:lnTo>
                    <a:pt x="309" y="759"/>
                  </a:lnTo>
                  <a:lnTo>
                    <a:pt x="305" y="757"/>
                  </a:lnTo>
                  <a:lnTo>
                    <a:pt x="303" y="751"/>
                  </a:lnTo>
                  <a:lnTo>
                    <a:pt x="303" y="747"/>
                  </a:lnTo>
                  <a:lnTo>
                    <a:pt x="300" y="747"/>
                  </a:lnTo>
                  <a:lnTo>
                    <a:pt x="296" y="744"/>
                  </a:lnTo>
                  <a:lnTo>
                    <a:pt x="294" y="744"/>
                  </a:lnTo>
                  <a:lnTo>
                    <a:pt x="290" y="744"/>
                  </a:lnTo>
                  <a:lnTo>
                    <a:pt x="288" y="744"/>
                  </a:lnTo>
                  <a:lnTo>
                    <a:pt x="284" y="744"/>
                  </a:lnTo>
                  <a:lnTo>
                    <a:pt x="284" y="746"/>
                  </a:lnTo>
                  <a:lnTo>
                    <a:pt x="280" y="753"/>
                  </a:lnTo>
                  <a:lnTo>
                    <a:pt x="279" y="751"/>
                  </a:lnTo>
                  <a:lnTo>
                    <a:pt x="273" y="751"/>
                  </a:lnTo>
                  <a:lnTo>
                    <a:pt x="269" y="751"/>
                  </a:lnTo>
                  <a:lnTo>
                    <a:pt x="269" y="746"/>
                  </a:lnTo>
                  <a:lnTo>
                    <a:pt x="269" y="746"/>
                  </a:lnTo>
                  <a:lnTo>
                    <a:pt x="267" y="742"/>
                  </a:lnTo>
                  <a:lnTo>
                    <a:pt x="263" y="742"/>
                  </a:lnTo>
                  <a:lnTo>
                    <a:pt x="256" y="738"/>
                  </a:lnTo>
                  <a:lnTo>
                    <a:pt x="250" y="738"/>
                  </a:lnTo>
                  <a:lnTo>
                    <a:pt x="246" y="736"/>
                  </a:lnTo>
                  <a:lnTo>
                    <a:pt x="246" y="730"/>
                  </a:lnTo>
                  <a:lnTo>
                    <a:pt x="246" y="726"/>
                  </a:lnTo>
                  <a:lnTo>
                    <a:pt x="250" y="721"/>
                  </a:lnTo>
                  <a:lnTo>
                    <a:pt x="250" y="719"/>
                  </a:lnTo>
                  <a:lnTo>
                    <a:pt x="250" y="715"/>
                  </a:lnTo>
                  <a:lnTo>
                    <a:pt x="248" y="713"/>
                  </a:lnTo>
                  <a:lnTo>
                    <a:pt x="246" y="709"/>
                  </a:lnTo>
                  <a:lnTo>
                    <a:pt x="242" y="704"/>
                  </a:lnTo>
                  <a:lnTo>
                    <a:pt x="246" y="704"/>
                  </a:lnTo>
                  <a:lnTo>
                    <a:pt x="250" y="702"/>
                  </a:lnTo>
                  <a:lnTo>
                    <a:pt x="248" y="700"/>
                  </a:lnTo>
                  <a:lnTo>
                    <a:pt x="248" y="698"/>
                  </a:lnTo>
                  <a:lnTo>
                    <a:pt x="246" y="694"/>
                  </a:lnTo>
                  <a:lnTo>
                    <a:pt x="242" y="694"/>
                  </a:lnTo>
                  <a:lnTo>
                    <a:pt x="240" y="690"/>
                  </a:lnTo>
                  <a:lnTo>
                    <a:pt x="231" y="679"/>
                  </a:lnTo>
                  <a:lnTo>
                    <a:pt x="225" y="673"/>
                  </a:lnTo>
                  <a:lnTo>
                    <a:pt x="219" y="669"/>
                  </a:lnTo>
                  <a:lnTo>
                    <a:pt x="217" y="669"/>
                  </a:lnTo>
                  <a:lnTo>
                    <a:pt x="214" y="669"/>
                  </a:lnTo>
                  <a:lnTo>
                    <a:pt x="212" y="667"/>
                  </a:lnTo>
                  <a:lnTo>
                    <a:pt x="202" y="658"/>
                  </a:lnTo>
                  <a:lnTo>
                    <a:pt x="198" y="658"/>
                  </a:lnTo>
                  <a:lnTo>
                    <a:pt x="195" y="654"/>
                  </a:lnTo>
                  <a:lnTo>
                    <a:pt x="195" y="654"/>
                  </a:lnTo>
                  <a:lnTo>
                    <a:pt x="202" y="644"/>
                  </a:lnTo>
                  <a:lnTo>
                    <a:pt x="202" y="643"/>
                  </a:lnTo>
                  <a:lnTo>
                    <a:pt x="196" y="637"/>
                  </a:lnTo>
                  <a:lnTo>
                    <a:pt x="193" y="633"/>
                  </a:lnTo>
                  <a:lnTo>
                    <a:pt x="191" y="633"/>
                  </a:lnTo>
                  <a:lnTo>
                    <a:pt x="191" y="637"/>
                  </a:lnTo>
                  <a:lnTo>
                    <a:pt x="187" y="637"/>
                  </a:lnTo>
                  <a:lnTo>
                    <a:pt x="187" y="639"/>
                  </a:lnTo>
                  <a:lnTo>
                    <a:pt x="189" y="643"/>
                  </a:lnTo>
                  <a:lnTo>
                    <a:pt x="189" y="644"/>
                  </a:lnTo>
                  <a:lnTo>
                    <a:pt x="189" y="648"/>
                  </a:lnTo>
                  <a:lnTo>
                    <a:pt x="187" y="648"/>
                  </a:lnTo>
                  <a:lnTo>
                    <a:pt x="183" y="648"/>
                  </a:lnTo>
                  <a:lnTo>
                    <a:pt x="177" y="644"/>
                  </a:lnTo>
                  <a:lnTo>
                    <a:pt x="177" y="641"/>
                  </a:lnTo>
                  <a:lnTo>
                    <a:pt x="175" y="635"/>
                  </a:lnTo>
                  <a:lnTo>
                    <a:pt x="172" y="635"/>
                  </a:lnTo>
                  <a:lnTo>
                    <a:pt x="170" y="635"/>
                  </a:lnTo>
                  <a:lnTo>
                    <a:pt x="164" y="635"/>
                  </a:lnTo>
                  <a:lnTo>
                    <a:pt x="164" y="639"/>
                  </a:lnTo>
                  <a:lnTo>
                    <a:pt x="160" y="641"/>
                  </a:lnTo>
                  <a:lnTo>
                    <a:pt x="160" y="644"/>
                  </a:lnTo>
                  <a:lnTo>
                    <a:pt x="160" y="646"/>
                  </a:lnTo>
                  <a:lnTo>
                    <a:pt x="164" y="652"/>
                  </a:lnTo>
                  <a:lnTo>
                    <a:pt x="166" y="654"/>
                  </a:lnTo>
                  <a:lnTo>
                    <a:pt x="166" y="660"/>
                  </a:lnTo>
                  <a:lnTo>
                    <a:pt x="164" y="662"/>
                  </a:lnTo>
                  <a:lnTo>
                    <a:pt x="160" y="662"/>
                  </a:lnTo>
                  <a:lnTo>
                    <a:pt x="158" y="660"/>
                  </a:lnTo>
                  <a:lnTo>
                    <a:pt x="156" y="656"/>
                  </a:lnTo>
                  <a:lnTo>
                    <a:pt x="156" y="654"/>
                  </a:lnTo>
                  <a:lnTo>
                    <a:pt x="154" y="654"/>
                  </a:lnTo>
                  <a:lnTo>
                    <a:pt x="151" y="656"/>
                  </a:lnTo>
                  <a:lnTo>
                    <a:pt x="149" y="658"/>
                  </a:lnTo>
                  <a:lnTo>
                    <a:pt x="145" y="662"/>
                  </a:lnTo>
                  <a:lnTo>
                    <a:pt x="145" y="667"/>
                  </a:lnTo>
                  <a:lnTo>
                    <a:pt x="143" y="669"/>
                  </a:lnTo>
                  <a:lnTo>
                    <a:pt x="139" y="669"/>
                  </a:lnTo>
                  <a:lnTo>
                    <a:pt x="133" y="669"/>
                  </a:lnTo>
                  <a:lnTo>
                    <a:pt x="132" y="669"/>
                  </a:lnTo>
                  <a:lnTo>
                    <a:pt x="132" y="667"/>
                  </a:lnTo>
                  <a:lnTo>
                    <a:pt x="128" y="663"/>
                  </a:lnTo>
                  <a:lnTo>
                    <a:pt x="128" y="658"/>
                  </a:lnTo>
                  <a:lnTo>
                    <a:pt x="128" y="656"/>
                  </a:lnTo>
                  <a:lnTo>
                    <a:pt x="132" y="654"/>
                  </a:lnTo>
                  <a:lnTo>
                    <a:pt x="133" y="652"/>
                  </a:lnTo>
                  <a:lnTo>
                    <a:pt x="143" y="652"/>
                  </a:lnTo>
                  <a:lnTo>
                    <a:pt x="151" y="652"/>
                  </a:lnTo>
                  <a:lnTo>
                    <a:pt x="154" y="650"/>
                  </a:lnTo>
                  <a:lnTo>
                    <a:pt x="156" y="646"/>
                  </a:lnTo>
                  <a:lnTo>
                    <a:pt x="156" y="644"/>
                  </a:lnTo>
                  <a:lnTo>
                    <a:pt x="154" y="644"/>
                  </a:lnTo>
                  <a:lnTo>
                    <a:pt x="151" y="643"/>
                  </a:lnTo>
                  <a:lnTo>
                    <a:pt x="145" y="641"/>
                  </a:lnTo>
                  <a:lnTo>
                    <a:pt x="143" y="637"/>
                  </a:lnTo>
                  <a:lnTo>
                    <a:pt x="143" y="635"/>
                  </a:lnTo>
                  <a:lnTo>
                    <a:pt x="139" y="631"/>
                  </a:lnTo>
                  <a:lnTo>
                    <a:pt x="133" y="629"/>
                  </a:lnTo>
                  <a:lnTo>
                    <a:pt x="132" y="631"/>
                  </a:lnTo>
                  <a:lnTo>
                    <a:pt x="128" y="631"/>
                  </a:lnTo>
                  <a:lnTo>
                    <a:pt x="128" y="637"/>
                  </a:lnTo>
                  <a:lnTo>
                    <a:pt x="126" y="637"/>
                  </a:lnTo>
                  <a:lnTo>
                    <a:pt x="122" y="637"/>
                  </a:lnTo>
                  <a:lnTo>
                    <a:pt x="120" y="637"/>
                  </a:lnTo>
                  <a:lnTo>
                    <a:pt x="120" y="633"/>
                  </a:lnTo>
                  <a:lnTo>
                    <a:pt x="122" y="627"/>
                  </a:lnTo>
                  <a:lnTo>
                    <a:pt x="126" y="622"/>
                  </a:lnTo>
                  <a:lnTo>
                    <a:pt x="128" y="620"/>
                  </a:lnTo>
                  <a:lnTo>
                    <a:pt x="128" y="616"/>
                  </a:lnTo>
                  <a:lnTo>
                    <a:pt x="132" y="610"/>
                  </a:lnTo>
                  <a:lnTo>
                    <a:pt x="132" y="608"/>
                  </a:lnTo>
                  <a:lnTo>
                    <a:pt x="132" y="601"/>
                  </a:lnTo>
                  <a:lnTo>
                    <a:pt x="126" y="601"/>
                  </a:lnTo>
                  <a:lnTo>
                    <a:pt x="122" y="601"/>
                  </a:lnTo>
                  <a:lnTo>
                    <a:pt x="116" y="601"/>
                  </a:lnTo>
                  <a:lnTo>
                    <a:pt x="116" y="604"/>
                  </a:lnTo>
                  <a:lnTo>
                    <a:pt x="116" y="606"/>
                  </a:lnTo>
                  <a:lnTo>
                    <a:pt x="114" y="608"/>
                  </a:lnTo>
                  <a:lnTo>
                    <a:pt x="111" y="610"/>
                  </a:lnTo>
                  <a:lnTo>
                    <a:pt x="111" y="614"/>
                  </a:lnTo>
                  <a:lnTo>
                    <a:pt x="111" y="616"/>
                  </a:lnTo>
                  <a:lnTo>
                    <a:pt x="111" y="620"/>
                  </a:lnTo>
                  <a:lnTo>
                    <a:pt x="107" y="622"/>
                  </a:lnTo>
                  <a:lnTo>
                    <a:pt x="105" y="622"/>
                  </a:lnTo>
                  <a:lnTo>
                    <a:pt x="105" y="620"/>
                  </a:lnTo>
                  <a:lnTo>
                    <a:pt x="105" y="610"/>
                  </a:lnTo>
                  <a:lnTo>
                    <a:pt x="101" y="608"/>
                  </a:lnTo>
                  <a:lnTo>
                    <a:pt x="99" y="602"/>
                  </a:lnTo>
                  <a:lnTo>
                    <a:pt x="99" y="601"/>
                  </a:lnTo>
                  <a:lnTo>
                    <a:pt x="101" y="597"/>
                  </a:lnTo>
                  <a:lnTo>
                    <a:pt x="105" y="595"/>
                  </a:lnTo>
                  <a:lnTo>
                    <a:pt x="105" y="591"/>
                  </a:lnTo>
                  <a:lnTo>
                    <a:pt x="105" y="589"/>
                  </a:lnTo>
                  <a:lnTo>
                    <a:pt x="99" y="585"/>
                  </a:lnTo>
                  <a:lnTo>
                    <a:pt x="99" y="583"/>
                  </a:lnTo>
                  <a:lnTo>
                    <a:pt x="95" y="574"/>
                  </a:lnTo>
                  <a:lnTo>
                    <a:pt x="95" y="572"/>
                  </a:lnTo>
                  <a:lnTo>
                    <a:pt x="95" y="566"/>
                  </a:lnTo>
                  <a:lnTo>
                    <a:pt x="90" y="566"/>
                  </a:lnTo>
                  <a:lnTo>
                    <a:pt x="88" y="566"/>
                  </a:lnTo>
                  <a:lnTo>
                    <a:pt x="84" y="562"/>
                  </a:lnTo>
                  <a:lnTo>
                    <a:pt x="76" y="562"/>
                  </a:lnTo>
                  <a:lnTo>
                    <a:pt x="72" y="560"/>
                  </a:lnTo>
                  <a:lnTo>
                    <a:pt x="72" y="559"/>
                  </a:lnTo>
                  <a:lnTo>
                    <a:pt x="70" y="555"/>
                  </a:lnTo>
                  <a:lnTo>
                    <a:pt x="67" y="555"/>
                  </a:lnTo>
                  <a:lnTo>
                    <a:pt x="65" y="553"/>
                  </a:lnTo>
                  <a:lnTo>
                    <a:pt x="61" y="559"/>
                  </a:lnTo>
                  <a:lnTo>
                    <a:pt x="57" y="560"/>
                  </a:lnTo>
                  <a:lnTo>
                    <a:pt x="57" y="562"/>
                  </a:lnTo>
                  <a:lnTo>
                    <a:pt x="55" y="562"/>
                  </a:lnTo>
                  <a:lnTo>
                    <a:pt x="51" y="562"/>
                  </a:lnTo>
                  <a:lnTo>
                    <a:pt x="51" y="560"/>
                  </a:lnTo>
                  <a:lnTo>
                    <a:pt x="51" y="557"/>
                  </a:lnTo>
                  <a:lnTo>
                    <a:pt x="51" y="555"/>
                  </a:lnTo>
                  <a:lnTo>
                    <a:pt x="51" y="551"/>
                  </a:lnTo>
                  <a:lnTo>
                    <a:pt x="49" y="545"/>
                  </a:lnTo>
                  <a:lnTo>
                    <a:pt x="46" y="543"/>
                  </a:lnTo>
                  <a:lnTo>
                    <a:pt x="40" y="543"/>
                  </a:lnTo>
                  <a:lnTo>
                    <a:pt x="38" y="539"/>
                  </a:lnTo>
                  <a:lnTo>
                    <a:pt x="38" y="534"/>
                  </a:lnTo>
                  <a:lnTo>
                    <a:pt x="38" y="528"/>
                  </a:lnTo>
                  <a:lnTo>
                    <a:pt x="38" y="522"/>
                  </a:lnTo>
                  <a:lnTo>
                    <a:pt x="38" y="520"/>
                  </a:lnTo>
                  <a:lnTo>
                    <a:pt x="40" y="520"/>
                  </a:lnTo>
                  <a:lnTo>
                    <a:pt x="44" y="520"/>
                  </a:lnTo>
                  <a:lnTo>
                    <a:pt x="49" y="522"/>
                  </a:lnTo>
                  <a:lnTo>
                    <a:pt x="55" y="526"/>
                  </a:lnTo>
                  <a:lnTo>
                    <a:pt x="57" y="526"/>
                  </a:lnTo>
                  <a:lnTo>
                    <a:pt x="61" y="526"/>
                  </a:lnTo>
                  <a:lnTo>
                    <a:pt x="63" y="526"/>
                  </a:lnTo>
                  <a:lnTo>
                    <a:pt x="63" y="520"/>
                  </a:lnTo>
                  <a:lnTo>
                    <a:pt x="61" y="520"/>
                  </a:lnTo>
                  <a:lnTo>
                    <a:pt x="57" y="517"/>
                  </a:lnTo>
                  <a:lnTo>
                    <a:pt x="61" y="513"/>
                  </a:lnTo>
                  <a:lnTo>
                    <a:pt x="63" y="507"/>
                  </a:lnTo>
                  <a:lnTo>
                    <a:pt x="61" y="507"/>
                  </a:lnTo>
                  <a:lnTo>
                    <a:pt x="57" y="505"/>
                  </a:lnTo>
                  <a:lnTo>
                    <a:pt x="51" y="505"/>
                  </a:lnTo>
                  <a:lnTo>
                    <a:pt x="49" y="505"/>
                  </a:lnTo>
                  <a:lnTo>
                    <a:pt x="46" y="501"/>
                  </a:lnTo>
                  <a:lnTo>
                    <a:pt x="40" y="501"/>
                  </a:lnTo>
                  <a:lnTo>
                    <a:pt x="38" y="497"/>
                  </a:lnTo>
                  <a:lnTo>
                    <a:pt x="27" y="486"/>
                  </a:lnTo>
                  <a:lnTo>
                    <a:pt x="23" y="480"/>
                  </a:lnTo>
                  <a:lnTo>
                    <a:pt x="23" y="478"/>
                  </a:lnTo>
                  <a:lnTo>
                    <a:pt x="23" y="473"/>
                  </a:lnTo>
                  <a:lnTo>
                    <a:pt x="28" y="465"/>
                  </a:lnTo>
                  <a:lnTo>
                    <a:pt x="32" y="463"/>
                  </a:lnTo>
                  <a:lnTo>
                    <a:pt x="36" y="459"/>
                  </a:lnTo>
                  <a:lnTo>
                    <a:pt x="42" y="454"/>
                  </a:lnTo>
                  <a:lnTo>
                    <a:pt x="48" y="452"/>
                  </a:lnTo>
                  <a:lnTo>
                    <a:pt x="49" y="448"/>
                  </a:lnTo>
                  <a:lnTo>
                    <a:pt x="44" y="446"/>
                  </a:lnTo>
                  <a:lnTo>
                    <a:pt x="38" y="442"/>
                  </a:lnTo>
                  <a:lnTo>
                    <a:pt x="32" y="440"/>
                  </a:lnTo>
                  <a:lnTo>
                    <a:pt x="30" y="436"/>
                  </a:lnTo>
                  <a:lnTo>
                    <a:pt x="25" y="431"/>
                  </a:lnTo>
                  <a:lnTo>
                    <a:pt x="25" y="425"/>
                  </a:lnTo>
                  <a:lnTo>
                    <a:pt x="21" y="423"/>
                  </a:lnTo>
                  <a:lnTo>
                    <a:pt x="21" y="417"/>
                  </a:lnTo>
                  <a:lnTo>
                    <a:pt x="21" y="415"/>
                  </a:lnTo>
                  <a:lnTo>
                    <a:pt x="21" y="412"/>
                  </a:lnTo>
                  <a:lnTo>
                    <a:pt x="25" y="406"/>
                  </a:lnTo>
                  <a:lnTo>
                    <a:pt x="30" y="404"/>
                  </a:lnTo>
                  <a:lnTo>
                    <a:pt x="32" y="394"/>
                  </a:lnTo>
                  <a:lnTo>
                    <a:pt x="30" y="393"/>
                  </a:lnTo>
                  <a:lnTo>
                    <a:pt x="25" y="387"/>
                  </a:lnTo>
                  <a:lnTo>
                    <a:pt x="25" y="379"/>
                  </a:lnTo>
                  <a:lnTo>
                    <a:pt x="25" y="375"/>
                  </a:lnTo>
                  <a:lnTo>
                    <a:pt x="19" y="373"/>
                  </a:lnTo>
                  <a:lnTo>
                    <a:pt x="15" y="373"/>
                  </a:lnTo>
                  <a:lnTo>
                    <a:pt x="13" y="370"/>
                  </a:lnTo>
                  <a:lnTo>
                    <a:pt x="13" y="368"/>
                  </a:lnTo>
                  <a:lnTo>
                    <a:pt x="13" y="364"/>
                  </a:lnTo>
                  <a:lnTo>
                    <a:pt x="9" y="358"/>
                  </a:lnTo>
                  <a:lnTo>
                    <a:pt x="9" y="347"/>
                  </a:lnTo>
                  <a:lnTo>
                    <a:pt x="7" y="345"/>
                  </a:lnTo>
                  <a:lnTo>
                    <a:pt x="7" y="337"/>
                  </a:lnTo>
                  <a:lnTo>
                    <a:pt x="7" y="333"/>
                  </a:lnTo>
                  <a:lnTo>
                    <a:pt x="4" y="328"/>
                  </a:lnTo>
                  <a:lnTo>
                    <a:pt x="2" y="322"/>
                  </a:lnTo>
                  <a:lnTo>
                    <a:pt x="2" y="320"/>
                  </a:lnTo>
                  <a:lnTo>
                    <a:pt x="2" y="314"/>
                  </a:lnTo>
                  <a:lnTo>
                    <a:pt x="0" y="311"/>
                  </a:lnTo>
                  <a:lnTo>
                    <a:pt x="0" y="309"/>
                  </a:lnTo>
                  <a:lnTo>
                    <a:pt x="2" y="305"/>
                  </a:lnTo>
                  <a:lnTo>
                    <a:pt x="6" y="303"/>
                  </a:lnTo>
                  <a:lnTo>
                    <a:pt x="6" y="297"/>
                  </a:lnTo>
                  <a:lnTo>
                    <a:pt x="2" y="291"/>
                  </a:lnTo>
                  <a:lnTo>
                    <a:pt x="2" y="288"/>
                  </a:lnTo>
                  <a:lnTo>
                    <a:pt x="6" y="284"/>
                  </a:lnTo>
                  <a:lnTo>
                    <a:pt x="13" y="288"/>
                  </a:lnTo>
                  <a:lnTo>
                    <a:pt x="17" y="288"/>
                  </a:lnTo>
                  <a:lnTo>
                    <a:pt x="19" y="288"/>
                  </a:lnTo>
                  <a:lnTo>
                    <a:pt x="21" y="288"/>
                  </a:lnTo>
                  <a:lnTo>
                    <a:pt x="30" y="282"/>
                  </a:lnTo>
                  <a:lnTo>
                    <a:pt x="32" y="282"/>
                  </a:lnTo>
                  <a:lnTo>
                    <a:pt x="36" y="278"/>
                  </a:lnTo>
                  <a:lnTo>
                    <a:pt x="42" y="282"/>
                  </a:lnTo>
                  <a:lnTo>
                    <a:pt x="42" y="278"/>
                  </a:lnTo>
                  <a:lnTo>
                    <a:pt x="44" y="276"/>
                  </a:lnTo>
                  <a:lnTo>
                    <a:pt x="48" y="276"/>
                  </a:lnTo>
                  <a:lnTo>
                    <a:pt x="49" y="276"/>
                  </a:lnTo>
                  <a:lnTo>
                    <a:pt x="53" y="274"/>
                  </a:lnTo>
                  <a:lnTo>
                    <a:pt x="55" y="274"/>
                  </a:lnTo>
                  <a:lnTo>
                    <a:pt x="59" y="276"/>
                  </a:lnTo>
                  <a:lnTo>
                    <a:pt x="61" y="280"/>
                  </a:lnTo>
                  <a:lnTo>
                    <a:pt x="61" y="276"/>
                  </a:lnTo>
                  <a:lnTo>
                    <a:pt x="65" y="274"/>
                  </a:lnTo>
                  <a:lnTo>
                    <a:pt x="65" y="274"/>
                  </a:lnTo>
                  <a:lnTo>
                    <a:pt x="70" y="276"/>
                  </a:lnTo>
                  <a:lnTo>
                    <a:pt x="74" y="276"/>
                  </a:lnTo>
                  <a:lnTo>
                    <a:pt x="76" y="274"/>
                  </a:lnTo>
                  <a:lnTo>
                    <a:pt x="84" y="263"/>
                  </a:lnTo>
                  <a:lnTo>
                    <a:pt x="84" y="259"/>
                  </a:lnTo>
                  <a:lnTo>
                    <a:pt x="86" y="257"/>
                  </a:lnTo>
                  <a:lnTo>
                    <a:pt x="90" y="253"/>
                  </a:lnTo>
                  <a:lnTo>
                    <a:pt x="91" y="251"/>
                  </a:lnTo>
                  <a:lnTo>
                    <a:pt x="91" y="246"/>
                  </a:lnTo>
                  <a:lnTo>
                    <a:pt x="91" y="242"/>
                  </a:lnTo>
                  <a:lnTo>
                    <a:pt x="95" y="238"/>
                  </a:lnTo>
                  <a:lnTo>
                    <a:pt x="95" y="236"/>
                  </a:lnTo>
                  <a:lnTo>
                    <a:pt x="97" y="232"/>
                  </a:lnTo>
                  <a:lnTo>
                    <a:pt x="99" y="227"/>
                  </a:lnTo>
                  <a:lnTo>
                    <a:pt x="101" y="225"/>
                  </a:lnTo>
                  <a:lnTo>
                    <a:pt x="101" y="221"/>
                  </a:lnTo>
                  <a:lnTo>
                    <a:pt x="105" y="221"/>
                  </a:lnTo>
                  <a:lnTo>
                    <a:pt x="107" y="221"/>
                  </a:lnTo>
                  <a:lnTo>
                    <a:pt x="111" y="221"/>
                  </a:lnTo>
                  <a:lnTo>
                    <a:pt x="114" y="230"/>
                  </a:lnTo>
                  <a:lnTo>
                    <a:pt x="116" y="230"/>
                  </a:lnTo>
                  <a:lnTo>
                    <a:pt x="120" y="228"/>
                  </a:lnTo>
                  <a:lnTo>
                    <a:pt x="122" y="225"/>
                  </a:lnTo>
                  <a:lnTo>
                    <a:pt x="122" y="223"/>
                  </a:lnTo>
                  <a:lnTo>
                    <a:pt x="126" y="223"/>
                  </a:lnTo>
                  <a:lnTo>
                    <a:pt x="132" y="219"/>
                  </a:lnTo>
                  <a:lnTo>
                    <a:pt x="132" y="217"/>
                  </a:lnTo>
                  <a:lnTo>
                    <a:pt x="128" y="213"/>
                  </a:lnTo>
                  <a:lnTo>
                    <a:pt x="126" y="207"/>
                  </a:lnTo>
                  <a:lnTo>
                    <a:pt x="130" y="202"/>
                  </a:lnTo>
                  <a:lnTo>
                    <a:pt x="126" y="194"/>
                  </a:lnTo>
                  <a:lnTo>
                    <a:pt x="126" y="186"/>
                  </a:lnTo>
                  <a:lnTo>
                    <a:pt x="126" y="181"/>
                  </a:lnTo>
                  <a:lnTo>
                    <a:pt x="130" y="177"/>
                  </a:lnTo>
                  <a:lnTo>
                    <a:pt x="132" y="177"/>
                  </a:lnTo>
                  <a:lnTo>
                    <a:pt x="137" y="183"/>
                  </a:lnTo>
                  <a:lnTo>
                    <a:pt x="141" y="183"/>
                  </a:lnTo>
                  <a:lnTo>
                    <a:pt x="151" y="179"/>
                  </a:lnTo>
                  <a:lnTo>
                    <a:pt x="156" y="175"/>
                  </a:lnTo>
                  <a:lnTo>
                    <a:pt x="168" y="185"/>
                  </a:lnTo>
                  <a:lnTo>
                    <a:pt x="174" y="185"/>
                  </a:lnTo>
                  <a:lnTo>
                    <a:pt x="179" y="185"/>
                  </a:lnTo>
                  <a:lnTo>
                    <a:pt x="183" y="183"/>
                  </a:lnTo>
                  <a:lnTo>
                    <a:pt x="183" y="179"/>
                  </a:lnTo>
                  <a:lnTo>
                    <a:pt x="185" y="183"/>
                  </a:lnTo>
                  <a:lnTo>
                    <a:pt x="189" y="185"/>
                  </a:lnTo>
                  <a:lnTo>
                    <a:pt x="191" y="185"/>
                  </a:lnTo>
                  <a:lnTo>
                    <a:pt x="195" y="183"/>
                  </a:lnTo>
                  <a:lnTo>
                    <a:pt x="195" y="179"/>
                  </a:lnTo>
                  <a:lnTo>
                    <a:pt x="195" y="173"/>
                  </a:lnTo>
                  <a:lnTo>
                    <a:pt x="198" y="173"/>
                  </a:lnTo>
                  <a:lnTo>
                    <a:pt x="202" y="171"/>
                  </a:lnTo>
                  <a:lnTo>
                    <a:pt x="208" y="167"/>
                  </a:lnTo>
                  <a:lnTo>
                    <a:pt x="210" y="167"/>
                  </a:lnTo>
                  <a:lnTo>
                    <a:pt x="214" y="171"/>
                  </a:lnTo>
                  <a:lnTo>
                    <a:pt x="216" y="171"/>
                  </a:lnTo>
                  <a:lnTo>
                    <a:pt x="219" y="167"/>
                  </a:lnTo>
                  <a:lnTo>
                    <a:pt x="219" y="165"/>
                  </a:lnTo>
                  <a:lnTo>
                    <a:pt x="219" y="162"/>
                  </a:lnTo>
                  <a:lnTo>
                    <a:pt x="225" y="156"/>
                  </a:lnTo>
                  <a:lnTo>
                    <a:pt x="225" y="154"/>
                  </a:lnTo>
                  <a:lnTo>
                    <a:pt x="229" y="150"/>
                  </a:lnTo>
                  <a:lnTo>
                    <a:pt x="225" y="150"/>
                  </a:lnTo>
                  <a:lnTo>
                    <a:pt x="225" y="145"/>
                  </a:lnTo>
                  <a:lnTo>
                    <a:pt x="229" y="141"/>
                  </a:lnTo>
                  <a:lnTo>
                    <a:pt x="229" y="139"/>
                  </a:lnTo>
                  <a:lnTo>
                    <a:pt x="231" y="135"/>
                  </a:lnTo>
                  <a:lnTo>
                    <a:pt x="237" y="135"/>
                  </a:lnTo>
                  <a:lnTo>
                    <a:pt x="235" y="124"/>
                  </a:lnTo>
                  <a:lnTo>
                    <a:pt x="235" y="122"/>
                  </a:lnTo>
                  <a:lnTo>
                    <a:pt x="238" y="118"/>
                  </a:lnTo>
                  <a:lnTo>
                    <a:pt x="238" y="116"/>
                  </a:lnTo>
                  <a:lnTo>
                    <a:pt x="235" y="112"/>
                  </a:lnTo>
                  <a:lnTo>
                    <a:pt x="233" y="110"/>
                  </a:lnTo>
                  <a:lnTo>
                    <a:pt x="227" y="106"/>
                  </a:lnTo>
                  <a:lnTo>
                    <a:pt x="221" y="104"/>
                  </a:lnTo>
                  <a:lnTo>
                    <a:pt x="217" y="103"/>
                  </a:lnTo>
                  <a:lnTo>
                    <a:pt x="221" y="93"/>
                  </a:lnTo>
                  <a:lnTo>
                    <a:pt x="221" y="87"/>
                  </a:lnTo>
                  <a:lnTo>
                    <a:pt x="223" y="87"/>
                  </a:lnTo>
                  <a:lnTo>
                    <a:pt x="221" y="85"/>
                  </a:lnTo>
                  <a:lnTo>
                    <a:pt x="227" y="82"/>
                  </a:lnTo>
                  <a:lnTo>
                    <a:pt x="233" y="82"/>
                  </a:lnTo>
                  <a:lnTo>
                    <a:pt x="238" y="82"/>
                  </a:lnTo>
                  <a:lnTo>
                    <a:pt x="242" y="82"/>
                  </a:lnTo>
                  <a:lnTo>
                    <a:pt x="248" y="80"/>
                  </a:lnTo>
                  <a:lnTo>
                    <a:pt x="248" y="76"/>
                  </a:lnTo>
                  <a:lnTo>
                    <a:pt x="252" y="70"/>
                  </a:lnTo>
                  <a:lnTo>
                    <a:pt x="254" y="64"/>
                  </a:lnTo>
                  <a:lnTo>
                    <a:pt x="261" y="62"/>
                  </a:lnTo>
                  <a:lnTo>
                    <a:pt x="263" y="62"/>
                  </a:lnTo>
                  <a:lnTo>
                    <a:pt x="267" y="62"/>
                  </a:lnTo>
                  <a:lnTo>
                    <a:pt x="267" y="61"/>
                  </a:lnTo>
                  <a:lnTo>
                    <a:pt x="267" y="59"/>
                  </a:lnTo>
                  <a:lnTo>
                    <a:pt x="267" y="55"/>
                  </a:lnTo>
                  <a:lnTo>
                    <a:pt x="263" y="55"/>
                  </a:lnTo>
                  <a:lnTo>
                    <a:pt x="261" y="49"/>
                  </a:lnTo>
                  <a:lnTo>
                    <a:pt x="258" y="47"/>
                  </a:lnTo>
                  <a:lnTo>
                    <a:pt x="256" y="43"/>
                  </a:lnTo>
                  <a:lnTo>
                    <a:pt x="258" y="41"/>
                  </a:lnTo>
                  <a:lnTo>
                    <a:pt x="258" y="38"/>
                  </a:lnTo>
                  <a:lnTo>
                    <a:pt x="263" y="36"/>
                  </a:lnTo>
                  <a:lnTo>
                    <a:pt x="271" y="36"/>
                  </a:lnTo>
                  <a:lnTo>
                    <a:pt x="284" y="41"/>
                  </a:lnTo>
                  <a:lnTo>
                    <a:pt x="290" y="41"/>
                  </a:lnTo>
                  <a:lnTo>
                    <a:pt x="294" y="41"/>
                  </a:lnTo>
                  <a:lnTo>
                    <a:pt x="294" y="40"/>
                  </a:lnTo>
                  <a:lnTo>
                    <a:pt x="296" y="36"/>
                  </a:lnTo>
                  <a:lnTo>
                    <a:pt x="300" y="30"/>
                  </a:lnTo>
                  <a:lnTo>
                    <a:pt x="303" y="30"/>
                  </a:lnTo>
                  <a:lnTo>
                    <a:pt x="305" y="34"/>
                  </a:lnTo>
                  <a:lnTo>
                    <a:pt x="309" y="36"/>
                  </a:lnTo>
                  <a:lnTo>
                    <a:pt x="315" y="40"/>
                  </a:lnTo>
                  <a:lnTo>
                    <a:pt x="317" y="40"/>
                  </a:lnTo>
                  <a:lnTo>
                    <a:pt x="321" y="38"/>
                  </a:lnTo>
                  <a:lnTo>
                    <a:pt x="324" y="34"/>
                  </a:lnTo>
                  <a:lnTo>
                    <a:pt x="324" y="30"/>
                  </a:lnTo>
                  <a:lnTo>
                    <a:pt x="326" y="28"/>
                  </a:lnTo>
                  <a:lnTo>
                    <a:pt x="330" y="28"/>
                  </a:lnTo>
                  <a:lnTo>
                    <a:pt x="332" y="34"/>
                  </a:lnTo>
                  <a:lnTo>
                    <a:pt x="336" y="34"/>
                  </a:lnTo>
                  <a:lnTo>
                    <a:pt x="338" y="34"/>
                  </a:lnTo>
                  <a:lnTo>
                    <a:pt x="342" y="28"/>
                  </a:lnTo>
                  <a:lnTo>
                    <a:pt x="342" y="28"/>
                  </a:lnTo>
                  <a:lnTo>
                    <a:pt x="345" y="28"/>
                  </a:lnTo>
                  <a:lnTo>
                    <a:pt x="351" y="32"/>
                  </a:lnTo>
                  <a:lnTo>
                    <a:pt x="357" y="32"/>
                  </a:lnTo>
                  <a:lnTo>
                    <a:pt x="359" y="32"/>
                  </a:lnTo>
                  <a:lnTo>
                    <a:pt x="368" y="32"/>
                  </a:lnTo>
                  <a:lnTo>
                    <a:pt x="372" y="32"/>
                  </a:lnTo>
                  <a:lnTo>
                    <a:pt x="374" y="32"/>
                  </a:lnTo>
                  <a:lnTo>
                    <a:pt x="374" y="36"/>
                  </a:lnTo>
                  <a:lnTo>
                    <a:pt x="380" y="32"/>
                  </a:lnTo>
                  <a:lnTo>
                    <a:pt x="384" y="30"/>
                  </a:lnTo>
                  <a:lnTo>
                    <a:pt x="385" y="24"/>
                  </a:lnTo>
                  <a:lnTo>
                    <a:pt x="387" y="19"/>
                  </a:lnTo>
                  <a:lnTo>
                    <a:pt x="399" y="11"/>
                  </a:lnTo>
                  <a:lnTo>
                    <a:pt x="399" y="9"/>
                  </a:lnTo>
                  <a:lnTo>
                    <a:pt x="408" y="3"/>
                  </a:lnTo>
                  <a:lnTo>
                    <a:pt x="410" y="0"/>
                  </a:lnTo>
                  <a:lnTo>
                    <a:pt x="414" y="0"/>
                  </a:lnTo>
                  <a:lnTo>
                    <a:pt x="416" y="3"/>
                  </a:lnTo>
                  <a:lnTo>
                    <a:pt x="431" y="13"/>
                  </a:lnTo>
                  <a:lnTo>
                    <a:pt x="431" y="17"/>
                  </a:lnTo>
                  <a:lnTo>
                    <a:pt x="433" y="17"/>
                  </a:lnTo>
                  <a:lnTo>
                    <a:pt x="435" y="17"/>
                  </a:lnTo>
                  <a:lnTo>
                    <a:pt x="439" y="13"/>
                  </a:lnTo>
                  <a:lnTo>
                    <a:pt x="439" y="13"/>
                  </a:lnTo>
                  <a:lnTo>
                    <a:pt x="447" y="1"/>
                  </a:lnTo>
                  <a:lnTo>
                    <a:pt x="450" y="1"/>
                  </a:lnTo>
                  <a:lnTo>
                    <a:pt x="456" y="7"/>
                  </a:lnTo>
                  <a:lnTo>
                    <a:pt x="462" y="9"/>
                  </a:lnTo>
                  <a:lnTo>
                    <a:pt x="464" y="11"/>
                  </a:lnTo>
                  <a:lnTo>
                    <a:pt x="468" y="7"/>
                  </a:lnTo>
                  <a:lnTo>
                    <a:pt x="469" y="11"/>
                  </a:lnTo>
                  <a:lnTo>
                    <a:pt x="469" y="15"/>
                  </a:lnTo>
                  <a:lnTo>
                    <a:pt x="473" y="17"/>
                  </a:lnTo>
                  <a:lnTo>
                    <a:pt x="475" y="17"/>
                  </a:lnTo>
                  <a:lnTo>
                    <a:pt x="479" y="15"/>
                  </a:lnTo>
                  <a:lnTo>
                    <a:pt x="483" y="11"/>
                  </a:lnTo>
                  <a:lnTo>
                    <a:pt x="487" y="7"/>
                  </a:lnTo>
                  <a:lnTo>
                    <a:pt x="489" y="5"/>
                  </a:lnTo>
                  <a:lnTo>
                    <a:pt x="498" y="1"/>
                  </a:lnTo>
                  <a:lnTo>
                    <a:pt x="494" y="11"/>
                  </a:lnTo>
                  <a:lnTo>
                    <a:pt x="494" y="11"/>
                  </a:lnTo>
                  <a:close/>
                </a:path>
              </a:pathLst>
            </a:custGeom>
            <a:solidFill>
              <a:srgbClr val="0070C0"/>
            </a:solid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uk-UA"/>
            </a:p>
          </p:txBody>
        </p:sp>
        <p:sp>
          <p:nvSpPr>
            <p:cNvPr id="68" name="Freeform 25">
              <a:extLst>
                <a:ext uri="{FF2B5EF4-FFF2-40B4-BE49-F238E27FC236}">
                  <a16:creationId xmlns:a16="http://schemas.microsoft.com/office/drawing/2014/main" id="{D09EC957-09A4-A4B4-1F98-EC2EE7E9967C}"/>
                </a:ext>
              </a:extLst>
            </p:cNvPr>
            <p:cNvSpPr>
              <a:spLocks/>
            </p:cNvSpPr>
            <p:nvPr/>
          </p:nvSpPr>
          <p:spPr bwMode="auto">
            <a:xfrm>
              <a:off x="5" y="664"/>
              <a:ext cx="379" cy="313"/>
            </a:xfrm>
            <a:custGeom>
              <a:avLst/>
              <a:gdLst>
                <a:gd name="T0" fmla="*/ 196 w 758"/>
                <a:gd name="T1" fmla="*/ 19 h 626"/>
                <a:gd name="T2" fmla="*/ 215 w 758"/>
                <a:gd name="T3" fmla="*/ 31 h 626"/>
                <a:gd name="T4" fmla="*/ 234 w 758"/>
                <a:gd name="T5" fmla="*/ 31 h 626"/>
                <a:gd name="T6" fmla="*/ 250 w 758"/>
                <a:gd name="T7" fmla="*/ 44 h 626"/>
                <a:gd name="T8" fmla="*/ 267 w 758"/>
                <a:gd name="T9" fmla="*/ 53 h 626"/>
                <a:gd name="T10" fmla="*/ 274 w 758"/>
                <a:gd name="T11" fmla="*/ 72 h 626"/>
                <a:gd name="T12" fmla="*/ 286 w 758"/>
                <a:gd name="T13" fmla="*/ 124 h 626"/>
                <a:gd name="T14" fmla="*/ 324 w 758"/>
                <a:gd name="T15" fmla="*/ 135 h 626"/>
                <a:gd name="T16" fmla="*/ 374 w 758"/>
                <a:gd name="T17" fmla="*/ 183 h 626"/>
                <a:gd name="T18" fmla="*/ 420 w 758"/>
                <a:gd name="T19" fmla="*/ 210 h 626"/>
                <a:gd name="T20" fmla="*/ 483 w 758"/>
                <a:gd name="T21" fmla="*/ 244 h 626"/>
                <a:gd name="T22" fmla="*/ 536 w 758"/>
                <a:gd name="T23" fmla="*/ 298 h 626"/>
                <a:gd name="T24" fmla="*/ 551 w 758"/>
                <a:gd name="T25" fmla="*/ 349 h 626"/>
                <a:gd name="T26" fmla="*/ 601 w 758"/>
                <a:gd name="T27" fmla="*/ 328 h 626"/>
                <a:gd name="T28" fmla="*/ 626 w 758"/>
                <a:gd name="T29" fmla="*/ 351 h 626"/>
                <a:gd name="T30" fmla="*/ 654 w 758"/>
                <a:gd name="T31" fmla="*/ 408 h 626"/>
                <a:gd name="T32" fmla="*/ 691 w 758"/>
                <a:gd name="T33" fmla="*/ 399 h 626"/>
                <a:gd name="T34" fmla="*/ 721 w 758"/>
                <a:gd name="T35" fmla="*/ 458 h 626"/>
                <a:gd name="T36" fmla="*/ 733 w 758"/>
                <a:gd name="T37" fmla="*/ 490 h 626"/>
                <a:gd name="T38" fmla="*/ 754 w 758"/>
                <a:gd name="T39" fmla="*/ 567 h 626"/>
                <a:gd name="T40" fmla="*/ 702 w 758"/>
                <a:gd name="T41" fmla="*/ 607 h 626"/>
                <a:gd name="T42" fmla="*/ 622 w 758"/>
                <a:gd name="T43" fmla="*/ 626 h 626"/>
                <a:gd name="T44" fmla="*/ 559 w 758"/>
                <a:gd name="T45" fmla="*/ 595 h 626"/>
                <a:gd name="T46" fmla="*/ 509 w 758"/>
                <a:gd name="T47" fmla="*/ 595 h 626"/>
                <a:gd name="T48" fmla="*/ 452 w 758"/>
                <a:gd name="T49" fmla="*/ 570 h 626"/>
                <a:gd name="T50" fmla="*/ 410 w 758"/>
                <a:gd name="T51" fmla="*/ 546 h 626"/>
                <a:gd name="T52" fmla="*/ 368 w 758"/>
                <a:gd name="T53" fmla="*/ 555 h 626"/>
                <a:gd name="T54" fmla="*/ 328 w 758"/>
                <a:gd name="T55" fmla="*/ 515 h 626"/>
                <a:gd name="T56" fmla="*/ 299 w 758"/>
                <a:gd name="T57" fmla="*/ 488 h 626"/>
                <a:gd name="T58" fmla="*/ 269 w 758"/>
                <a:gd name="T59" fmla="*/ 532 h 626"/>
                <a:gd name="T60" fmla="*/ 232 w 758"/>
                <a:gd name="T61" fmla="*/ 529 h 626"/>
                <a:gd name="T62" fmla="*/ 221 w 758"/>
                <a:gd name="T63" fmla="*/ 544 h 626"/>
                <a:gd name="T64" fmla="*/ 196 w 758"/>
                <a:gd name="T65" fmla="*/ 538 h 626"/>
                <a:gd name="T66" fmla="*/ 200 w 758"/>
                <a:gd name="T67" fmla="*/ 517 h 626"/>
                <a:gd name="T68" fmla="*/ 200 w 758"/>
                <a:gd name="T69" fmla="*/ 488 h 626"/>
                <a:gd name="T70" fmla="*/ 189 w 758"/>
                <a:gd name="T71" fmla="*/ 469 h 626"/>
                <a:gd name="T72" fmla="*/ 168 w 758"/>
                <a:gd name="T73" fmla="*/ 466 h 626"/>
                <a:gd name="T74" fmla="*/ 137 w 758"/>
                <a:gd name="T75" fmla="*/ 473 h 626"/>
                <a:gd name="T76" fmla="*/ 124 w 758"/>
                <a:gd name="T77" fmla="*/ 460 h 626"/>
                <a:gd name="T78" fmla="*/ 120 w 758"/>
                <a:gd name="T79" fmla="*/ 439 h 626"/>
                <a:gd name="T80" fmla="*/ 112 w 758"/>
                <a:gd name="T81" fmla="*/ 416 h 626"/>
                <a:gd name="T82" fmla="*/ 101 w 758"/>
                <a:gd name="T83" fmla="*/ 397 h 626"/>
                <a:gd name="T84" fmla="*/ 78 w 758"/>
                <a:gd name="T85" fmla="*/ 391 h 626"/>
                <a:gd name="T86" fmla="*/ 55 w 758"/>
                <a:gd name="T87" fmla="*/ 385 h 626"/>
                <a:gd name="T88" fmla="*/ 49 w 758"/>
                <a:gd name="T89" fmla="*/ 357 h 626"/>
                <a:gd name="T90" fmla="*/ 43 w 758"/>
                <a:gd name="T91" fmla="*/ 336 h 626"/>
                <a:gd name="T92" fmla="*/ 36 w 758"/>
                <a:gd name="T93" fmla="*/ 313 h 626"/>
                <a:gd name="T94" fmla="*/ 13 w 758"/>
                <a:gd name="T95" fmla="*/ 303 h 626"/>
                <a:gd name="T96" fmla="*/ 3 w 758"/>
                <a:gd name="T97" fmla="*/ 290 h 626"/>
                <a:gd name="T98" fmla="*/ 19 w 758"/>
                <a:gd name="T99" fmla="*/ 231 h 626"/>
                <a:gd name="T100" fmla="*/ 43 w 758"/>
                <a:gd name="T101" fmla="*/ 208 h 626"/>
                <a:gd name="T102" fmla="*/ 66 w 758"/>
                <a:gd name="T103" fmla="*/ 185 h 626"/>
                <a:gd name="T104" fmla="*/ 85 w 758"/>
                <a:gd name="T105" fmla="*/ 166 h 626"/>
                <a:gd name="T106" fmla="*/ 87 w 758"/>
                <a:gd name="T107" fmla="*/ 147 h 626"/>
                <a:gd name="T108" fmla="*/ 99 w 758"/>
                <a:gd name="T109" fmla="*/ 126 h 626"/>
                <a:gd name="T110" fmla="*/ 116 w 758"/>
                <a:gd name="T111" fmla="*/ 84 h 626"/>
                <a:gd name="T112" fmla="*/ 133 w 758"/>
                <a:gd name="T113" fmla="*/ 55 h 626"/>
                <a:gd name="T114" fmla="*/ 152 w 758"/>
                <a:gd name="T115" fmla="*/ 46 h 626"/>
                <a:gd name="T116" fmla="*/ 173 w 758"/>
                <a:gd name="T117" fmla="*/ 11 h 626"/>
                <a:gd name="T118" fmla="*/ 187 w 758"/>
                <a:gd name="T119" fmla="*/ 2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58" h="626">
                  <a:moveTo>
                    <a:pt x="187" y="2"/>
                  </a:moveTo>
                  <a:lnTo>
                    <a:pt x="187" y="4"/>
                  </a:lnTo>
                  <a:lnTo>
                    <a:pt x="189" y="4"/>
                  </a:lnTo>
                  <a:lnTo>
                    <a:pt x="190" y="6"/>
                  </a:lnTo>
                  <a:lnTo>
                    <a:pt x="190" y="8"/>
                  </a:lnTo>
                  <a:lnTo>
                    <a:pt x="192" y="8"/>
                  </a:lnTo>
                  <a:lnTo>
                    <a:pt x="192" y="10"/>
                  </a:lnTo>
                  <a:lnTo>
                    <a:pt x="194" y="10"/>
                  </a:lnTo>
                  <a:lnTo>
                    <a:pt x="196" y="11"/>
                  </a:lnTo>
                  <a:lnTo>
                    <a:pt x="196" y="13"/>
                  </a:lnTo>
                  <a:lnTo>
                    <a:pt x="198" y="13"/>
                  </a:lnTo>
                  <a:lnTo>
                    <a:pt x="198" y="15"/>
                  </a:lnTo>
                  <a:lnTo>
                    <a:pt x="196" y="17"/>
                  </a:lnTo>
                  <a:lnTo>
                    <a:pt x="196" y="19"/>
                  </a:lnTo>
                  <a:lnTo>
                    <a:pt x="198" y="21"/>
                  </a:lnTo>
                  <a:lnTo>
                    <a:pt x="198" y="23"/>
                  </a:lnTo>
                  <a:lnTo>
                    <a:pt x="200" y="23"/>
                  </a:lnTo>
                  <a:lnTo>
                    <a:pt x="200" y="25"/>
                  </a:lnTo>
                  <a:lnTo>
                    <a:pt x="202" y="25"/>
                  </a:lnTo>
                  <a:lnTo>
                    <a:pt x="202" y="27"/>
                  </a:lnTo>
                  <a:lnTo>
                    <a:pt x="204" y="29"/>
                  </a:lnTo>
                  <a:lnTo>
                    <a:pt x="206" y="29"/>
                  </a:lnTo>
                  <a:lnTo>
                    <a:pt x="206" y="31"/>
                  </a:lnTo>
                  <a:lnTo>
                    <a:pt x="208" y="31"/>
                  </a:lnTo>
                  <a:lnTo>
                    <a:pt x="210" y="31"/>
                  </a:lnTo>
                  <a:lnTo>
                    <a:pt x="211" y="32"/>
                  </a:lnTo>
                  <a:lnTo>
                    <a:pt x="215" y="32"/>
                  </a:lnTo>
                  <a:lnTo>
                    <a:pt x="215" y="31"/>
                  </a:lnTo>
                  <a:lnTo>
                    <a:pt x="217" y="31"/>
                  </a:lnTo>
                  <a:lnTo>
                    <a:pt x="219" y="31"/>
                  </a:lnTo>
                  <a:lnTo>
                    <a:pt x="219" y="29"/>
                  </a:lnTo>
                  <a:lnTo>
                    <a:pt x="221" y="29"/>
                  </a:lnTo>
                  <a:lnTo>
                    <a:pt x="225" y="29"/>
                  </a:lnTo>
                  <a:lnTo>
                    <a:pt x="227" y="29"/>
                  </a:lnTo>
                  <a:lnTo>
                    <a:pt x="227" y="31"/>
                  </a:lnTo>
                  <a:lnTo>
                    <a:pt x="227" y="32"/>
                  </a:lnTo>
                  <a:lnTo>
                    <a:pt x="229" y="32"/>
                  </a:lnTo>
                  <a:lnTo>
                    <a:pt x="231" y="32"/>
                  </a:lnTo>
                  <a:lnTo>
                    <a:pt x="232" y="32"/>
                  </a:lnTo>
                  <a:lnTo>
                    <a:pt x="232" y="32"/>
                  </a:lnTo>
                  <a:lnTo>
                    <a:pt x="232" y="31"/>
                  </a:lnTo>
                  <a:lnTo>
                    <a:pt x="234" y="31"/>
                  </a:lnTo>
                  <a:lnTo>
                    <a:pt x="236" y="29"/>
                  </a:lnTo>
                  <a:lnTo>
                    <a:pt x="238" y="31"/>
                  </a:lnTo>
                  <a:lnTo>
                    <a:pt x="240" y="31"/>
                  </a:lnTo>
                  <a:lnTo>
                    <a:pt x="240" y="32"/>
                  </a:lnTo>
                  <a:lnTo>
                    <a:pt x="242" y="32"/>
                  </a:lnTo>
                  <a:lnTo>
                    <a:pt x="244" y="32"/>
                  </a:lnTo>
                  <a:lnTo>
                    <a:pt x="244" y="34"/>
                  </a:lnTo>
                  <a:lnTo>
                    <a:pt x="246" y="36"/>
                  </a:lnTo>
                  <a:lnTo>
                    <a:pt x="246" y="38"/>
                  </a:lnTo>
                  <a:lnTo>
                    <a:pt x="248" y="38"/>
                  </a:lnTo>
                  <a:lnTo>
                    <a:pt x="248" y="40"/>
                  </a:lnTo>
                  <a:lnTo>
                    <a:pt x="250" y="40"/>
                  </a:lnTo>
                  <a:lnTo>
                    <a:pt x="250" y="42"/>
                  </a:lnTo>
                  <a:lnTo>
                    <a:pt x="250" y="44"/>
                  </a:lnTo>
                  <a:lnTo>
                    <a:pt x="252" y="44"/>
                  </a:lnTo>
                  <a:lnTo>
                    <a:pt x="252" y="46"/>
                  </a:lnTo>
                  <a:lnTo>
                    <a:pt x="253" y="46"/>
                  </a:lnTo>
                  <a:lnTo>
                    <a:pt x="255" y="46"/>
                  </a:lnTo>
                  <a:lnTo>
                    <a:pt x="257" y="46"/>
                  </a:lnTo>
                  <a:lnTo>
                    <a:pt x="257" y="46"/>
                  </a:lnTo>
                  <a:lnTo>
                    <a:pt x="257" y="48"/>
                  </a:lnTo>
                  <a:lnTo>
                    <a:pt x="259" y="48"/>
                  </a:lnTo>
                  <a:lnTo>
                    <a:pt x="261" y="48"/>
                  </a:lnTo>
                  <a:lnTo>
                    <a:pt x="261" y="50"/>
                  </a:lnTo>
                  <a:lnTo>
                    <a:pt x="263" y="50"/>
                  </a:lnTo>
                  <a:lnTo>
                    <a:pt x="265" y="52"/>
                  </a:lnTo>
                  <a:lnTo>
                    <a:pt x="265" y="53"/>
                  </a:lnTo>
                  <a:lnTo>
                    <a:pt x="267" y="53"/>
                  </a:lnTo>
                  <a:lnTo>
                    <a:pt x="269" y="53"/>
                  </a:lnTo>
                  <a:lnTo>
                    <a:pt x="269" y="55"/>
                  </a:lnTo>
                  <a:lnTo>
                    <a:pt x="271" y="57"/>
                  </a:lnTo>
                  <a:lnTo>
                    <a:pt x="271" y="53"/>
                  </a:lnTo>
                  <a:lnTo>
                    <a:pt x="273" y="53"/>
                  </a:lnTo>
                  <a:lnTo>
                    <a:pt x="274" y="55"/>
                  </a:lnTo>
                  <a:lnTo>
                    <a:pt x="274" y="53"/>
                  </a:lnTo>
                  <a:lnTo>
                    <a:pt x="276" y="59"/>
                  </a:lnTo>
                  <a:lnTo>
                    <a:pt x="278" y="59"/>
                  </a:lnTo>
                  <a:lnTo>
                    <a:pt x="278" y="65"/>
                  </a:lnTo>
                  <a:lnTo>
                    <a:pt x="278" y="67"/>
                  </a:lnTo>
                  <a:lnTo>
                    <a:pt x="278" y="71"/>
                  </a:lnTo>
                  <a:lnTo>
                    <a:pt x="276" y="72"/>
                  </a:lnTo>
                  <a:lnTo>
                    <a:pt x="274" y="72"/>
                  </a:lnTo>
                  <a:lnTo>
                    <a:pt x="271" y="72"/>
                  </a:lnTo>
                  <a:lnTo>
                    <a:pt x="269" y="76"/>
                  </a:lnTo>
                  <a:lnTo>
                    <a:pt x="265" y="84"/>
                  </a:lnTo>
                  <a:lnTo>
                    <a:pt x="265" y="88"/>
                  </a:lnTo>
                  <a:lnTo>
                    <a:pt x="265" y="90"/>
                  </a:lnTo>
                  <a:lnTo>
                    <a:pt x="267" y="93"/>
                  </a:lnTo>
                  <a:lnTo>
                    <a:pt x="267" y="97"/>
                  </a:lnTo>
                  <a:lnTo>
                    <a:pt x="267" y="99"/>
                  </a:lnTo>
                  <a:lnTo>
                    <a:pt x="271" y="103"/>
                  </a:lnTo>
                  <a:lnTo>
                    <a:pt x="273" y="109"/>
                  </a:lnTo>
                  <a:lnTo>
                    <a:pt x="274" y="113"/>
                  </a:lnTo>
                  <a:lnTo>
                    <a:pt x="284" y="118"/>
                  </a:lnTo>
                  <a:lnTo>
                    <a:pt x="284" y="120"/>
                  </a:lnTo>
                  <a:lnTo>
                    <a:pt x="286" y="124"/>
                  </a:lnTo>
                  <a:lnTo>
                    <a:pt x="286" y="126"/>
                  </a:lnTo>
                  <a:lnTo>
                    <a:pt x="286" y="130"/>
                  </a:lnTo>
                  <a:lnTo>
                    <a:pt x="286" y="137"/>
                  </a:lnTo>
                  <a:lnTo>
                    <a:pt x="290" y="139"/>
                  </a:lnTo>
                  <a:lnTo>
                    <a:pt x="292" y="143"/>
                  </a:lnTo>
                  <a:lnTo>
                    <a:pt x="295" y="143"/>
                  </a:lnTo>
                  <a:lnTo>
                    <a:pt x="295" y="139"/>
                  </a:lnTo>
                  <a:lnTo>
                    <a:pt x="297" y="137"/>
                  </a:lnTo>
                  <a:lnTo>
                    <a:pt x="303" y="135"/>
                  </a:lnTo>
                  <a:lnTo>
                    <a:pt x="307" y="137"/>
                  </a:lnTo>
                  <a:lnTo>
                    <a:pt x="313" y="137"/>
                  </a:lnTo>
                  <a:lnTo>
                    <a:pt x="315" y="137"/>
                  </a:lnTo>
                  <a:lnTo>
                    <a:pt x="320" y="135"/>
                  </a:lnTo>
                  <a:lnTo>
                    <a:pt x="324" y="135"/>
                  </a:lnTo>
                  <a:lnTo>
                    <a:pt x="334" y="137"/>
                  </a:lnTo>
                  <a:lnTo>
                    <a:pt x="336" y="141"/>
                  </a:lnTo>
                  <a:lnTo>
                    <a:pt x="341" y="149"/>
                  </a:lnTo>
                  <a:lnTo>
                    <a:pt x="341" y="155"/>
                  </a:lnTo>
                  <a:lnTo>
                    <a:pt x="347" y="166"/>
                  </a:lnTo>
                  <a:lnTo>
                    <a:pt x="347" y="174"/>
                  </a:lnTo>
                  <a:lnTo>
                    <a:pt x="347" y="176"/>
                  </a:lnTo>
                  <a:lnTo>
                    <a:pt x="347" y="181"/>
                  </a:lnTo>
                  <a:lnTo>
                    <a:pt x="349" y="181"/>
                  </a:lnTo>
                  <a:lnTo>
                    <a:pt x="349" y="183"/>
                  </a:lnTo>
                  <a:lnTo>
                    <a:pt x="355" y="183"/>
                  </a:lnTo>
                  <a:lnTo>
                    <a:pt x="360" y="185"/>
                  </a:lnTo>
                  <a:lnTo>
                    <a:pt x="364" y="185"/>
                  </a:lnTo>
                  <a:lnTo>
                    <a:pt x="374" y="183"/>
                  </a:lnTo>
                  <a:lnTo>
                    <a:pt x="376" y="183"/>
                  </a:lnTo>
                  <a:lnTo>
                    <a:pt x="379" y="189"/>
                  </a:lnTo>
                  <a:lnTo>
                    <a:pt x="381" y="189"/>
                  </a:lnTo>
                  <a:lnTo>
                    <a:pt x="385" y="189"/>
                  </a:lnTo>
                  <a:lnTo>
                    <a:pt x="391" y="189"/>
                  </a:lnTo>
                  <a:lnTo>
                    <a:pt x="393" y="189"/>
                  </a:lnTo>
                  <a:lnTo>
                    <a:pt x="399" y="189"/>
                  </a:lnTo>
                  <a:lnTo>
                    <a:pt x="402" y="189"/>
                  </a:lnTo>
                  <a:lnTo>
                    <a:pt x="402" y="191"/>
                  </a:lnTo>
                  <a:lnTo>
                    <a:pt x="402" y="195"/>
                  </a:lnTo>
                  <a:lnTo>
                    <a:pt x="404" y="204"/>
                  </a:lnTo>
                  <a:lnTo>
                    <a:pt x="408" y="206"/>
                  </a:lnTo>
                  <a:lnTo>
                    <a:pt x="410" y="206"/>
                  </a:lnTo>
                  <a:lnTo>
                    <a:pt x="420" y="210"/>
                  </a:lnTo>
                  <a:lnTo>
                    <a:pt x="423" y="210"/>
                  </a:lnTo>
                  <a:lnTo>
                    <a:pt x="429" y="212"/>
                  </a:lnTo>
                  <a:lnTo>
                    <a:pt x="431" y="216"/>
                  </a:lnTo>
                  <a:lnTo>
                    <a:pt x="435" y="216"/>
                  </a:lnTo>
                  <a:lnTo>
                    <a:pt x="437" y="212"/>
                  </a:lnTo>
                  <a:lnTo>
                    <a:pt x="448" y="212"/>
                  </a:lnTo>
                  <a:lnTo>
                    <a:pt x="458" y="216"/>
                  </a:lnTo>
                  <a:lnTo>
                    <a:pt x="460" y="216"/>
                  </a:lnTo>
                  <a:lnTo>
                    <a:pt x="463" y="216"/>
                  </a:lnTo>
                  <a:lnTo>
                    <a:pt x="467" y="218"/>
                  </a:lnTo>
                  <a:lnTo>
                    <a:pt x="469" y="223"/>
                  </a:lnTo>
                  <a:lnTo>
                    <a:pt x="475" y="227"/>
                  </a:lnTo>
                  <a:lnTo>
                    <a:pt x="477" y="231"/>
                  </a:lnTo>
                  <a:lnTo>
                    <a:pt x="483" y="244"/>
                  </a:lnTo>
                  <a:lnTo>
                    <a:pt x="494" y="259"/>
                  </a:lnTo>
                  <a:lnTo>
                    <a:pt x="494" y="263"/>
                  </a:lnTo>
                  <a:lnTo>
                    <a:pt x="500" y="263"/>
                  </a:lnTo>
                  <a:lnTo>
                    <a:pt x="505" y="263"/>
                  </a:lnTo>
                  <a:lnTo>
                    <a:pt x="513" y="263"/>
                  </a:lnTo>
                  <a:lnTo>
                    <a:pt x="515" y="263"/>
                  </a:lnTo>
                  <a:lnTo>
                    <a:pt x="519" y="263"/>
                  </a:lnTo>
                  <a:lnTo>
                    <a:pt x="521" y="269"/>
                  </a:lnTo>
                  <a:lnTo>
                    <a:pt x="521" y="275"/>
                  </a:lnTo>
                  <a:lnTo>
                    <a:pt x="521" y="279"/>
                  </a:lnTo>
                  <a:lnTo>
                    <a:pt x="521" y="284"/>
                  </a:lnTo>
                  <a:lnTo>
                    <a:pt x="525" y="290"/>
                  </a:lnTo>
                  <a:lnTo>
                    <a:pt x="532" y="296"/>
                  </a:lnTo>
                  <a:lnTo>
                    <a:pt x="536" y="298"/>
                  </a:lnTo>
                  <a:lnTo>
                    <a:pt x="538" y="303"/>
                  </a:lnTo>
                  <a:lnTo>
                    <a:pt x="538" y="307"/>
                  </a:lnTo>
                  <a:lnTo>
                    <a:pt x="542" y="307"/>
                  </a:lnTo>
                  <a:lnTo>
                    <a:pt x="547" y="307"/>
                  </a:lnTo>
                  <a:lnTo>
                    <a:pt x="549" y="307"/>
                  </a:lnTo>
                  <a:lnTo>
                    <a:pt x="553" y="307"/>
                  </a:lnTo>
                  <a:lnTo>
                    <a:pt x="555" y="307"/>
                  </a:lnTo>
                  <a:lnTo>
                    <a:pt x="557" y="307"/>
                  </a:lnTo>
                  <a:lnTo>
                    <a:pt x="557" y="309"/>
                  </a:lnTo>
                  <a:lnTo>
                    <a:pt x="557" y="313"/>
                  </a:lnTo>
                  <a:lnTo>
                    <a:pt x="555" y="322"/>
                  </a:lnTo>
                  <a:lnTo>
                    <a:pt x="551" y="343"/>
                  </a:lnTo>
                  <a:lnTo>
                    <a:pt x="551" y="345"/>
                  </a:lnTo>
                  <a:lnTo>
                    <a:pt x="551" y="349"/>
                  </a:lnTo>
                  <a:lnTo>
                    <a:pt x="555" y="351"/>
                  </a:lnTo>
                  <a:lnTo>
                    <a:pt x="561" y="355"/>
                  </a:lnTo>
                  <a:lnTo>
                    <a:pt x="565" y="355"/>
                  </a:lnTo>
                  <a:lnTo>
                    <a:pt x="567" y="355"/>
                  </a:lnTo>
                  <a:lnTo>
                    <a:pt x="570" y="351"/>
                  </a:lnTo>
                  <a:lnTo>
                    <a:pt x="572" y="345"/>
                  </a:lnTo>
                  <a:lnTo>
                    <a:pt x="578" y="340"/>
                  </a:lnTo>
                  <a:lnTo>
                    <a:pt x="578" y="338"/>
                  </a:lnTo>
                  <a:lnTo>
                    <a:pt x="586" y="332"/>
                  </a:lnTo>
                  <a:lnTo>
                    <a:pt x="588" y="332"/>
                  </a:lnTo>
                  <a:lnTo>
                    <a:pt x="591" y="332"/>
                  </a:lnTo>
                  <a:lnTo>
                    <a:pt x="597" y="332"/>
                  </a:lnTo>
                  <a:lnTo>
                    <a:pt x="599" y="332"/>
                  </a:lnTo>
                  <a:lnTo>
                    <a:pt x="601" y="328"/>
                  </a:lnTo>
                  <a:lnTo>
                    <a:pt x="603" y="326"/>
                  </a:lnTo>
                  <a:lnTo>
                    <a:pt x="609" y="326"/>
                  </a:lnTo>
                  <a:lnTo>
                    <a:pt x="614" y="326"/>
                  </a:lnTo>
                  <a:lnTo>
                    <a:pt x="624" y="321"/>
                  </a:lnTo>
                  <a:lnTo>
                    <a:pt x="630" y="319"/>
                  </a:lnTo>
                  <a:lnTo>
                    <a:pt x="631" y="321"/>
                  </a:lnTo>
                  <a:lnTo>
                    <a:pt x="631" y="322"/>
                  </a:lnTo>
                  <a:lnTo>
                    <a:pt x="626" y="332"/>
                  </a:lnTo>
                  <a:lnTo>
                    <a:pt x="626" y="334"/>
                  </a:lnTo>
                  <a:lnTo>
                    <a:pt x="624" y="340"/>
                  </a:lnTo>
                  <a:lnTo>
                    <a:pt x="626" y="343"/>
                  </a:lnTo>
                  <a:lnTo>
                    <a:pt x="630" y="345"/>
                  </a:lnTo>
                  <a:lnTo>
                    <a:pt x="630" y="349"/>
                  </a:lnTo>
                  <a:lnTo>
                    <a:pt x="626" y="351"/>
                  </a:lnTo>
                  <a:lnTo>
                    <a:pt x="626" y="357"/>
                  </a:lnTo>
                  <a:lnTo>
                    <a:pt x="626" y="361"/>
                  </a:lnTo>
                  <a:lnTo>
                    <a:pt x="628" y="366"/>
                  </a:lnTo>
                  <a:lnTo>
                    <a:pt x="628" y="370"/>
                  </a:lnTo>
                  <a:lnTo>
                    <a:pt x="626" y="376"/>
                  </a:lnTo>
                  <a:lnTo>
                    <a:pt x="628" y="378"/>
                  </a:lnTo>
                  <a:lnTo>
                    <a:pt x="628" y="382"/>
                  </a:lnTo>
                  <a:lnTo>
                    <a:pt x="631" y="389"/>
                  </a:lnTo>
                  <a:lnTo>
                    <a:pt x="637" y="397"/>
                  </a:lnTo>
                  <a:lnTo>
                    <a:pt x="637" y="399"/>
                  </a:lnTo>
                  <a:lnTo>
                    <a:pt x="645" y="403"/>
                  </a:lnTo>
                  <a:lnTo>
                    <a:pt x="647" y="404"/>
                  </a:lnTo>
                  <a:lnTo>
                    <a:pt x="652" y="404"/>
                  </a:lnTo>
                  <a:lnTo>
                    <a:pt x="654" y="408"/>
                  </a:lnTo>
                  <a:lnTo>
                    <a:pt x="654" y="410"/>
                  </a:lnTo>
                  <a:lnTo>
                    <a:pt x="658" y="410"/>
                  </a:lnTo>
                  <a:lnTo>
                    <a:pt x="660" y="410"/>
                  </a:lnTo>
                  <a:lnTo>
                    <a:pt x="664" y="408"/>
                  </a:lnTo>
                  <a:lnTo>
                    <a:pt x="664" y="404"/>
                  </a:lnTo>
                  <a:lnTo>
                    <a:pt x="666" y="403"/>
                  </a:lnTo>
                  <a:lnTo>
                    <a:pt x="670" y="399"/>
                  </a:lnTo>
                  <a:lnTo>
                    <a:pt x="670" y="397"/>
                  </a:lnTo>
                  <a:lnTo>
                    <a:pt x="666" y="393"/>
                  </a:lnTo>
                  <a:lnTo>
                    <a:pt x="666" y="387"/>
                  </a:lnTo>
                  <a:lnTo>
                    <a:pt x="670" y="387"/>
                  </a:lnTo>
                  <a:lnTo>
                    <a:pt x="677" y="391"/>
                  </a:lnTo>
                  <a:lnTo>
                    <a:pt x="687" y="397"/>
                  </a:lnTo>
                  <a:lnTo>
                    <a:pt x="691" y="399"/>
                  </a:lnTo>
                  <a:lnTo>
                    <a:pt x="689" y="404"/>
                  </a:lnTo>
                  <a:lnTo>
                    <a:pt x="689" y="410"/>
                  </a:lnTo>
                  <a:lnTo>
                    <a:pt x="693" y="412"/>
                  </a:lnTo>
                  <a:lnTo>
                    <a:pt x="693" y="418"/>
                  </a:lnTo>
                  <a:lnTo>
                    <a:pt x="702" y="424"/>
                  </a:lnTo>
                  <a:lnTo>
                    <a:pt x="708" y="429"/>
                  </a:lnTo>
                  <a:lnTo>
                    <a:pt x="710" y="435"/>
                  </a:lnTo>
                  <a:lnTo>
                    <a:pt x="714" y="439"/>
                  </a:lnTo>
                  <a:lnTo>
                    <a:pt x="719" y="445"/>
                  </a:lnTo>
                  <a:lnTo>
                    <a:pt x="725" y="446"/>
                  </a:lnTo>
                  <a:lnTo>
                    <a:pt x="725" y="450"/>
                  </a:lnTo>
                  <a:lnTo>
                    <a:pt x="727" y="456"/>
                  </a:lnTo>
                  <a:lnTo>
                    <a:pt x="725" y="458"/>
                  </a:lnTo>
                  <a:lnTo>
                    <a:pt x="721" y="458"/>
                  </a:lnTo>
                  <a:lnTo>
                    <a:pt x="721" y="460"/>
                  </a:lnTo>
                  <a:lnTo>
                    <a:pt x="721" y="462"/>
                  </a:lnTo>
                  <a:lnTo>
                    <a:pt x="721" y="466"/>
                  </a:lnTo>
                  <a:lnTo>
                    <a:pt x="731" y="471"/>
                  </a:lnTo>
                  <a:lnTo>
                    <a:pt x="733" y="471"/>
                  </a:lnTo>
                  <a:lnTo>
                    <a:pt x="737" y="473"/>
                  </a:lnTo>
                  <a:lnTo>
                    <a:pt x="738" y="477"/>
                  </a:lnTo>
                  <a:lnTo>
                    <a:pt x="738" y="479"/>
                  </a:lnTo>
                  <a:lnTo>
                    <a:pt x="740" y="479"/>
                  </a:lnTo>
                  <a:lnTo>
                    <a:pt x="738" y="483"/>
                  </a:lnTo>
                  <a:lnTo>
                    <a:pt x="737" y="483"/>
                  </a:lnTo>
                  <a:lnTo>
                    <a:pt x="733" y="485"/>
                  </a:lnTo>
                  <a:lnTo>
                    <a:pt x="733" y="488"/>
                  </a:lnTo>
                  <a:lnTo>
                    <a:pt x="733" y="490"/>
                  </a:lnTo>
                  <a:lnTo>
                    <a:pt x="733" y="494"/>
                  </a:lnTo>
                  <a:lnTo>
                    <a:pt x="727" y="500"/>
                  </a:lnTo>
                  <a:lnTo>
                    <a:pt x="725" y="502"/>
                  </a:lnTo>
                  <a:lnTo>
                    <a:pt x="725" y="506"/>
                  </a:lnTo>
                  <a:lnTo>
                    <a:pt x="727" y="509"/>
                  </a:lnTo>
                  <a:lnTo>
                    <a:pt x="731" y="521"/>
                  </a:lnTo>
                  <a:lnTo>
                    <a:pt x="737" y="529"/>
                  </a:lnTo>
                  <a:lnTo>
                    <a:pt x="746" y="540"/>
                  </a:lnTo>
                  <a:lnTo>
                    <a:pt x="752" y="546"/>
                  </a:lnTo>
                  <a:lnTo>
                    <a:pt x="754" y="550"/>
                  </a:lnTo>
                  <a:lnTo>
                    <a:pt x="758" y="557"/>
                  </a:lnTo>
                  <a:lnTo>
                    <a:pt x="754" y="561"/>
                  </a:lnTo>
                  <a:lnTo>
                    <a:pt x="754" y="565"/>
                  </a:lnTo>
                  <a:lnTo>
                    <a:pt x="754" y="567"/>
                  </a:lnTo>
                  <a:lnTo>
                    <a:pt x="748" y="567"/>
                  </a:lnTo>
                  <a:lnTo>
                    <a:pt x="748" y="570"/>
                  </a:lnTo>
                  <a:lnTo>
                    <a:pt x="742" y="572"/>
                  </a:lnTo>
                  <a:lnTo>
                    <a:pt x="738" y="578"/>
                  </a:lnTo>
                  <a:lnTo>
                    <a:pt x="738" y="584"/>
                  </a:lnTo>
                  <a:lnTo>
                    <a:pt x="738" y="588"/>
                  </a:lnTo>
                  <a:lnTo>
                    <a:pt x="737" y="593"/>
                  </a:lnTo>
                  <a:lnTo>
                    <a:pt x="737" y="605"/>
                  </a:lnTo>
                  <a:lnTo>
                    <a:pt x="737" y="609"/>
                  </a:lnTo>
                  <a:lnTo>
                    <a:pt x="738" y="611"/>
                  </a:lnTo>
                  <a:lnTo>
                    <a:pt x="729" y="612"/>
                  </a:lnTo>
                  <a:lnTo>
                    <a:pt x="716" y="612"/>
                  </a:lnTo>
                  <a:lnTo>
                    <a:pt x="706" y="609"/>
                  </a:lnTo>
                  <a:lnTo>
                    <a:pt x="702" y="607"/>
                  </a:lnTo>
                  <a:lnTo>
                    <a:pt x="693" y="601"/>
                  </a:lnTo>
                  <a:lnTo>
                    <a:pt x="691" y="599"/>
                  </a:lnTo>
                  <a:lnTo>
                    <a:pt x="689" y="599"/>
                  </a:lnTo>
                  <a:lnTo>
                    <a:pt x="679" y="607"/>
                  </a:lnTo>
                  <a:lnTo>
                    <a:pt x="675" y="616"/>
                  </a:lnTo>
                  <a:lnTo>
                    <a:pt x="668" y="626"/>
                  </a:lnTo>
                  <a:lnTo>
                    <a:pt x="662" y="622"/>
                  </a:lnTo>
                  <a:lnTo>
                    <a:pt x="658" y="620"/>
                  </a:lnTo>
                  <a:lnTo>
                    <a:pt x="652" y="622"/>
                  </a:lnTo>
                  <a:lnTo>
                    <a:pt x="649" y="624"/>
                  </a:lnTo>
                  <a:lnTo>
                    <a:pt x="647" y="626"/>
                  </a:lnTo>
                  <a:lnTo>
                    <a:pt x="641" y="626"/>
                  </a:lnTo>
                  <a:lnTo>
                    <a:pt x="630" y="626"/>
                  </a:lnTo>
                  <a:lnTo>
                    <a:pt x="622" y="626"/>
                  </a:lnTo>
                  <a:lnTo>
                    <a:pt x="616" y="620"/>
                  </a:lnTo>
                  <a:lnTo>
                    <a:pt x="607" y="618"/>
                  </a:lnTo>
                  <a:lnTo>
                    <a:pt x="601" y="616"/>
                  </a:lnTo>
                  <a:lnTo>
                    <a:pt x="593" y="618"/>
                  </a:lnTo>
                  <a:lnTo>
                    <a:pt x="586" y="612"/>
                  </a:lnTo>
                  <a:lnTo>
                    <a:pt x="584" y="609"/>
                  </a:lnTo>
                  <a:lnTo>
                    <a:pt x="584" y="603"/>
                  </a:lnTo>
                  <a:lnTo>
                    <a:pt x="582" y="601"/>
                  </a:lnTo>
                  <a:lnTo>
                    <a:pt x="580" y="601"/>
                  </a:lnTo>
                  <a:lnTo>
                    <a:pt x="578" y="599"/>
                  </a:lnTo>
                  <a:lnTo>
                    <a:pt x="570" y="595"/>
                  </a:lnTo>
                  <a:lnTo>
                    <a:pt x="568" y="595"/>
                  </a:lnTo>
                  <a:lnTo>
                    <a:pt x="561" y="597"/>
                  </a:lnTo>
                  <a:lnTo>
                    <a:pt x="559" y="595"/>
                  </a:lnTo>
                  <a:lnTo>
                    <a:pt x="559" y="595"/>
                  </a:lnTo>
                  <a:lnTo>
                    <a:pt x="557" y="593"/>
                  </a:lnTo>
                  <a:lnTo>
                    <a:pt x="555" y="588"/>
                  </a:lnTo>
                  <a:lnTo>
                    <a:pt x="549" y="586"/>
                  </a:lnTo>
                  <a:lnTo>
                    <a:pt x="542" y="586"/>
                  </a:lnTo>
                  <a:lnTo>
                    <a:pt x="534" y="590"/>
                  </a:lnTo>
                  <a:lnTo>
                    <a:pt x="528" y="591"/>
                  </a:lnTo>
                  <a:lnTo>
                    <a:pt x="528" y="593"/>
                  </a:lnTo>
                  <a:lnTo>
                    <a:pt x="530" y="595"/>
                  </a:lnTo>
                  <a:lnTo>
                    <a:pt x="525" y="595"/>
                  </a:lnTo>
                  <a:lnTo>
                    <a:pt x="515" y="597"/>
                  </a:lnTo>
                  <a:lnTo>
                    <a:pt x="513" y="597"/>
                  </a:lnTo>
                  <a:lnTo>
                    <a:pt x="509" y="597"/>
                  </a:lnTo>
                  <a:lnTo>
                    <a:pt x="509" y="595"/>
                  </a:lnTo>
                  <a:lnTo>
                    <a:pt x="504" y="588"/>
                  </a:lnTo>
                  <a:lnTo>
                    <a:pt x="502" y="580"/>
                  </a:lnTo>
                  <a:lnTo>
                    <a:pt x="500" y="574"/>
                  </a:lnTo>
                  <a:lnTo>
                    <a:pt x="494" y="570"/>
                  </a:lnTo>
                  <a:lnTo>
                    <a:pt x="490" y="567"/>
                  </a:lnTo>
                  <a:lnTo>
                    <a:pt x="488" y="567"/>
                  </a:lnTo>
                  <a:lnTo>
                    <a:pt x="479" y="565"/>
                  </a:lnTo>
                  <a:lnTo>
                    <a:pt x="477" y="565"/>
                  </a:lnTo>
                  <a:lnTo>
                    <a:pt x="471" y="565"/>
                  </a:lnTo>
                  <a:lnTo>
                    <a:pt x="467" y="567"/>
                  </a:lnTo>
                  <a:lnTo>
                    <a:pt x="460" y="570"/>
                  </a:lnTo>
                  <a:lnTo>
                    <a:pt x="458" y="570"/>
                  </a:lnTo>
                  <a:lnTo>
                    <a:pt x="454" y="570"/>
                  </a:lnTo>
                  <a:lnTo>
                    <a:pt x="452" y="570"/>
                  </a:lnTo>
                  <a:lnTo>
                    <a:pt x="452" y="567"/>
                  </a:lnTo>
                  <a:lnTo>
                    <a:pt x="448" y="567"/>
                  </a:lnTo>
                  <a:lnTo>
                    <a:pt x="442" y="561"/>
                  </a:lnTo>
                  <a:lnTo>
                    <a:pt x="442" y="559"/>
                  </a:lnTo>
                  <a:lnTo>
                    <a:pt x="441" y="555"/>
                  </a:lnTo>
                  <a:lnTo>
                    <a:pt x="433" y="553"/>
                  </a:lnTo>
                  <a:lnTo>
                    <a:pt x="427" y="553"/>
                  </a:lnTo>
                  <a:lnTo>
                    <a:pt x="425" y="553"/>
                  </a:lnTo>
                  <a:lnTo>
                    <a:pt x="421" y="553"/>
                  </a:lnTo>
                  <a:lnTo>
                    <a:pt x="416" y="553"/>
                  </a:lnTo>
                  <a:lnTo>
                    <a:pt x="416" y="551"/>
                  </a:lnTo>
                  <a:lnTo>
                    <a:pt x="416" y="550"/>
                  </a:lnTo>
                  <a:lnTo>
                    <a:pt x="412" y="546"/>
                  </a:lnTo>
                  <a:lnTo>
                    <a:pt x="410" y="546"/>
                  </a:lnTo>
                  <a:lnTo>
                    <a:pt x="406" y="548"/>
                  </a:lnTo>
                  <a:lnTo>
                    <a:pt x="406" y="555"/>
                  </a:lnTo>
                  <a:lnTo>
                    <a:pt x="406" y="559"/>
                  </a:lnTo>
                  <a:lnTo>
                    <a:pt x="404" y="559"/>
                  </a:lnTo>
                  <a:lnTo>
                    <a:pt x="402" y="561"/>
                  </a:lnTo>
                  <a:lnTo>
                    <a:pt x="400" y="563"/>
                  </a:lnTo>
                  <a:lnTo>
                    <a:pt x="399" y="563"/>
                  </a:lnTo>
                  <a:lnTo>
                    <a:pt x="393" y="567"/>
                  </a:lnTo>
                  <a:lnTo>
                    <a:pt x="387" y="567"/>
                  </a:lnTo>
                  <a:lnTo>
                    <a:pt x="381" y="567"/>
                  </a:lnTo>
                  <a:lnTo>
                    <a:pt x="379" y="563"/>
                  </a:lnTo>
                  <a:lnTo>
                    <a:pt x="372" y="561"/>
                  </a:lnTo>
                  <a:lnTo>
                    <a:pt x="370" y="557"/>
                  </a:lnTo>
                  <a:lnTo>
                    <a:pt x="368" y="555"/>
                  </a:lnTo>
                  <a:lnTo>
                    <a:pt x="366" y="551"/>
                  </a:lnTo>
                  <a:lnTo>
                    <a:pt x="366" y="550"/>
                  </a:lnTo>
                  <a:lnTo>
                    <a:pt x="366" y="548"/>
                  </a:lnTo>
                  <a:lnTo>
                    <a:pt x="362" y="548"/>
                  </a:lnTo>
                  <a:lnTo>
                    <a:pt x="358" y="544"/>
                  </a:lnTo>
                  <a:lnTo>
                    <a:pt x="357" y="544"/>
                  </a:lnTo>
                  <a:lnTo>
                    <a:pt x="347" y="536"/>
                  </a:lnTo>
                  <a:lnTo>
                    <a:pt x="339" y="525"/>
                  </a:lnTo>
                  <a:lnTo>
                    <a:pt x="336" y="523"/>
                  </a:lnTo>
                  <a:lnTo>
                    <a:pt x="334" y="523"/>
                  </a:lnTo>
                  <a:lnTo>
                    <a:pt x="332" y="523"/>
                  </a:lnTo>
                  <a:lnTo>
                    <a:pt x="332" y="519"/>
                  </a:lnTo>
                  <a:lnTo>
                    <a:pt x="328" y="519"/>
                  </a:lnTo>
                  <a:lnTo>
                    <a:pt x="328" y="515"/>
                  </a:lnTo>
                  <a:lnTo>
                    <a:pt x="330" y="508"/>
                  </a:lnTo>
                  <a:lnTo>
                    <a:pt x="330" y="504"/>
                  </a:lnTo>
                  <a:lnTo>
                    <a:pt x="330" y="504"/>
                  </a:lnTo>
                  <a:lnTo>
                    <a:pt x="330" y="500"/>
                  </a:lnTo>
                  <a:lnTo>
                    <a:pt x="326" y="498"/>
                  </a:lnTo>
                  <a:lnTo>
                    <a:pt x="324" y="498"/>
                  </a:lnTo>
                  <a:lnTo>
                    <a:pt x="322" y="500"/>
                  </a:lnTo>
                  <a:lnTo>
                    <a:pt x="320" y="500"/>
                  </a:lnTo>
                  <a:lnTo>
                    <a:pt x="316" y="498"/>
                  </a:lnTo>
                  <a:lnTo>
                    <a:pt x="307" y="494"/>
                  </a:lnTo>
                  <a:lnTo>
                    <a:pt x="305" y="494"/>
                  </a:lnTo>
                  <a:lnTo>
                    <a:pt x="301" y="494"/>
                  </a:lnTo>
                  <a:lnTo>
                    <a:pt x="301" y="492"/>
                  </a:lnTo>
                  <a:lnTo>
                    <a:pt x="299" y="488"/>
                  </a:lnTo>
                  <a:lnTo>
                    <a:pt x="297" y="488"/>
                  </a:lnTo>
                  <a:lnTo>
                    <a:pt x="295" y="488"/>
                  </a:lnTo>
                  <a:lnTo>
                    <a:pt x="294" y="488"/>
                  </a:lnTo>
                  <a:lnTo>
                    <a:pt x="290" y="490"/>
                  </a:lnTo>
                  <a:lnTo>
                    <a:pt x="286" y="494"/>
                  </a:lnTo>
                  <a:lnTo>
                    <a:pt x="280" y="496"/>
                  </a:lnTo>
                  <a:lnTo>
                    <a:pt x="278" y="504"/>
                  </a:lnTo>
                  <a:lnTo>
                    <a:pt x="278" y="504"/>
                  </a:lnTo>
                  <a:lnTo>
                    <a:pt x="276" y="508"/>
                  </a:lnTo>
                  <a:lnTo>
                    <a:pt x="276" y="513"/>
                  </a:lnTo>
                  <a:lnTo>
                    <a:pt x="273" y="515"/>
                  </a:lnTo>
                  <a:lnTo>
                    <a:pt x="273" y="525"/>
                  </a:lnTo>
                  <a:lnTo>
                    <a:pt x="271" y="530"/>
                  </a:lnTo>
                  <a:lnTo>
                    <a:pt x="269" y="532"/>
                  </a:lnTo>
                  <a:lnTo>
                    <a:pt x="267" y="532"/>
                  </a:lnTo>
                  <a:lnTo>
                    <a:pt x="261" y="532"/>
                  </a:lnTo>
                  <a:lnTo>
                    <a:pt x="259" y="532"/>
                  </a:lnTo>
                  <a:lnTo>
                    <a:pt x="253" y="532"/>
                  </a:lnTo>
                  <a:lnTo>
                    <a:pt x="250" y="532"/>
                  </a:lnTo>
                  <a:lnTo>
                    <a:pt x="246" y="532"/>
                  </a:lnTo>
                  <a:lnTo>
                    <a:pt x="242" y="538"/>
                  </a:lnTo>
                  <a:lnTo>
                    <a:pt x="238" y="538"/>
                  </a:lnTo>
                  <a:lnTo>
                    <a:pt x="234" y="538"/>
                  </a:lnTo>
                  <a:lnTo>
                    <a:pt x="232" y="538"/>
                  </a:lnTo>
                  <a:lnTo>
                    <a:pt x="234" y="534"/>
                  </a:lnTo>
                  <a:lnTo>
                    <a:pt x="232" y="532"/>
                  </a:lnTo>
                  <a:lnTo>
                    <a:pt x="232" y="530"/>
                  </a:lnTo>
                  <a:lnTo>
                    <a:pt x="232" y="529"/>
                  </a:lnTo>
                  <a:lnTo>
                    <a:pt x="232" y="527"/>
                  </a:lnTo>
                  <a:lnTo>
                    <a:pt x="231" y="525"/>
                  </a:lnTo>
                  <a:lnTo>
                    <a:pt x="227" y="523"/>
                  </a:lnTo>
                  <a:lnTo>
                    <a:pt x="223" y="523"/>
                  </a:lnTo>
                  <a:lnTo>
                    <a:pt x="219" y="523"/>
                  </a:lnTo>
                  <a:lnTo>
                    <a:pt x="217" y="525"/>
                  </a:lnTo>
                  <a:lnTo>
                    <a:pt x="213" y="529"/>
                  </a:lnTo>
                  <a:lnTo>
                    <a:pt x="213" y="530"/>
                  </a:lnTo>
                  <a:lnTo>
                    <a:pt x="213" y="534"/>
                  </a:lnTo>
                  <a:lnTo>
                    <a:pt x="217" y="536"/>
                  </a:lnTo>
                  <a:lnTo>
                    <a:pt x="219" y="536"/>
                  </a:lnTo>
                  <a:lnTo>
                    <a:pt x="221" y="540"/>
                  </a:lnTo>
                  <a:lnTo>
                    <a:pt x="223" y="542"/>
                  </a:lnTo>
                  <a:lnTo>
                    <a:pt x="221" y="544"/>
                  </a:lnTo>
                  <a:lnTo>
                    <a:pt x="221" y="548"/>
                  </a:lnTo>
                  <a:lnTo>
                    <a:pt x="217" y="548"/>
                  </a:lnTo>
                  <a:lnTo>
                    <a:pt x="215" y="548"/>
                  </a:lnTo>
                  <a:lnTo>
                    <a:pt x="211" y="548"/>
                  </a:lnTo>
                  <a:lnTo>
                    <a:pt x="210" y="550"/>
                  </a:lnTo>
                  <a:lnTo>
                    <a:pt x="210" y="550"/>
                  </a:lnTo>
                  <a:lnTo>
                    <a:pt x="210" y="550"/>
                  </a:lnTo>
                  <a:lnTo>
                    <a:pt x="206" y="548"/>
                  </a:lnTo>
                  <a:lnTo>
                    <a:pt x="206" y="546"/>
                  </a:lnTo>
                  <a:lnTo>
                    <a:pt x="204" y="544"/>
                  </a:lnTo>
                  <a:lnTo>
                    <a:pt x="200" y="542"/>
                  </a:lnTo>
                  <a:lnTo>
                    <a:pt x="200" y="540"/>
                  </a:lnTo>
                  <a:lnTo>
                    <a:pt x="198" y="538"/>
                  </a:lnTo>
                  <a:lnTo>
                    <a:pt x="196" y="538"/>
                  </a:lnTo>
                  <a:lnTo>
                    <a:pt x="196" y="536"/>
                  </a:lnTo>
                  <a:lnTo>
                    <a:pt x="194" y="536"/>
                  </a:lnTo>
                  <a:lnTo>
                    <a:pt x="192" y="534"/>
                  </a:lnTo>
                  <a:lnTo>
                    <a:pt x="192" y="532"/>
                  </a:lnTo>
                  <a:lnTo>
                    <a:pt x="192" y="530"/>
                  </a:lnTo>
                  <a:lnTo>
                    <a:pt x="194" y="530"/>
                  </a:lnTo>
                  <a:lnTo>
                    <a:pt x="194" y="527"/>
                  </a:lnTo>
                  <a:lnTo>
                    <a:pt x="196" y="527"/>
                  </a:lnTo>
                  <a:lnTo>
                    <a:pt x="196" y="525"/>
                  </a:lnTo>
                  <a:lnTo>
                    <a:pt x="198" y="525"/>
                  </a:lnTo>
                  <a:lnTo>
                    <a:pt x="198" y="523"/>
                  </a:lnTo>
                  <a:lnTo>
                    <a:pt x="200" y="523"/>
                  </a:lnTo>
                  <a:lnTo>
                    <a:pt x="200" y="519"/>
                  </a:lnTo>
                  <a:lnTo>
                    <a:pt x="200" y="517"/>
                  </a:lnTo>
                  <a:lnTo>
                    <a:pt x="204" y="515"/>
                  </a:lnTo>
                  <a:lnTo>
                    <a:pt x="204" y="513"/>
                  </a:lnTo>
                  <a:lnTo>
                    <a:pt x="206" y="513"/>
                  </a:lnTo>
                  <a:lnTo>
                    <a:pt x="206" y="509"/>
                  </a:lnTo>
                  <a:lnTo>
                    <a:pt x="208" y="508"/>
                  </a:lnTo>
                  <a:lnTo>
                    <a:pt x="208" y="504"/>
                  </a:lnTo>
                  <a:lnTo>
                    <a:pt x="206" y="504"/>
                  </a:lnTo>
                  <a:lnTo>
                    <a:pt x="206" y="504"/>
                  </a:lnTo>
                  <a:lnTo>
                    <a:pt x="204" y="504"/>
                  </a:lnTo>
                  <a:lnTo>
                    <a:pt x="202" y="500"/>
                  </a:lnTo>
                  <a:lnTo>
                    <a:pt x="204" y="498"/>
                  </a:lnTo>
                  <a:lnTo>
                    <a:pt x="202" y="494"/>
                  </a:lnTo>
                  <a:lnTo>
                    <a:pt x="202" y="490"/>
                  </a:lnTo>
                  <a:lnTo>
                    <a:pt x="200" y="488"/>
                  </a:lnTo>
                  <a:lnTo>
                    <a:pt x="198" y="488"/>
                  </a:lnTo>
                  <a:lnTo>
                    <a:pt x="196" y="488"/>
                  </a:lnTo>
                  <a:lnTo>
                    <a:pt x="194" y="488"/>
                  </a:lnTo>
                  <a:lnTo>
                    <a:pt x="196" y="487"/>
                  </a:lnTo>
                  <a:lnTo>
                    <a:pt x="194" y="485"/>
                  </a:lnTo>
                  <a:lnTo>
                    <a:pt x="194" y="483"/>
                  </a:lnTo>
                  <a:lnTo>
                    <a:pt x="196" y="483"/>
                  </a:lnTo>
                  <a:lnTo>
                    <a:pt x="194" y="483"/>
                  </a:lnTo>
                  <a:lnTo>
                    <a:pt x="194" y="479"/>
                  </a:lnTo>
                  <a:lnTo>
                    <a:pt x="194" y="477"/>
                  </a:lnTo>
                  <a:lnTo>
                    <a:pt x="194" y="473"/>
                  </a:lnTo>
                  <a:lnTo>
                    <a:pt x="194" y="469"/>
                  </a:lnTo>
                  <a:lnTo>
                    <a:pt x="190" y="469"/>
                  </a:lnTo>
                  <a:lnTo>
                    <a:pt x="189" y="469"/>
                  </a:lnTo>
                  <a:lnTo>
                    <a:pt x="189" y="471"/>
                  </a:lnTo>
                  <a:lnTo>
                    <a:pt x="189" y="467"/>
                  </a:lnTo>
                  <a:lnTo>
                    <a:pt x="187" y="467"/>
                  </a:lnTo>
                  <a:lnTo>
                    <a:pt x="187" y="467"/>
                  </a:lnTo>
                  <a:lnTo>
                    <a:pt x="183" y="467"/>
                  </a:lnTo>
                  <a:lnTo>
                    <a:pt x="181" y="466"/>
                  </a:lnTo>
                  <a:lnTo>
                    <a:pt x="179" y="467"/>
                  </a:lnTo>
                  <a:lnTo>
                    <a:pt x="179" y="471"/>
                  </a:lnTo>
                  <a:lnTo>
                    <a:pt x="177" y="471"/>
                  </a:lnTo>
                  <a:lnTo>
                    <a:pt x="175" y="471"/>
                  </a:lnTo>
                  <a:lnTo>
                    <a:pt x="175" y="467"/>
                  </a:lnTo>
                  <a:lnTo>
                    <a:pt x="171" y="466"/>
                  </a:lnTo>
                  <a:lnTo>
                    <a:pt x="169" y="466"/>
                  </a:lnTo>
                  <a:lnTo>
                    <a:pt x="168" y="466"/>
                  </a:lnTo>
                  <a:lnTo>
                    <a:pt x="166" y="467"/>
                  </a:lnTo>
                  <a:lnTo>
                    <a:pt x="162" y="466"/>
                  </a:lnTo>
                  <a:lnTo>
                    <a:pt x="162" y="467"/>
                  </a:lnTo>
                  <a:lnTo>
                    <a:pt x="160" y="467"/>
                  </a:lnTo>
                  <a:lnTo>
                    <a:pt x="156" y="467"/>
                  </a:lnTo>
                  <a:lnTo>
                    <a:pt x="154" y="469"/>
                  </a:lnTo>
                  <a:lnTo>
                    <a:pt x="152" y="471"/>
                  </a:lnTo>
                  <a:lnTo>
                    <a:pt x="148" y="475"/>
                  </a:lnTo>
                  <a:lnTo>
                    <a:pt x="145" y="475"/>
                  </a:lnTo>
                  <a:lnTo>
                    <a:pt x="143" y="475"/>
                  </a:lnTo>
                  <a:lnTo>
                    <a:pt x="141" y="475"/>
                  </a:lnTo>
                  <a:lnTo>
                    <a:pt x="141" y="475"/>
                  </a:lnTo>
                  <a:lnTo>
                    <a:pt x="139" y="473"/>
                  </a:lnTo>
                  <a:lnTo>
                    <a:pt x="137" y="473"/>
                  </a:lnTo>
                  <a:lnTo>
                    <a:pt x="135" y="473"/>
                  </a:lnTo>
                  <a:lnTo>
                    <a:pt x="133" y="471"/>
                  </a:lnTo>
                  <a:lnTo>
                    <a:pt x="131" y="469"/>
                  </a:lnTo>
                  <a:lnTo>
                    <a:pt x="131" y="467"/>
                  </a:lnTo>
                  <a:lnTo>
                    <a:pt x="129" y="466"/>
                  </a:lnTo>
                  <a:lnTo>
                    <a:pt x="129" y="467"/>
                  </a:lnTo>
                  <a:lnTo>
                    <a:pt x="127" y="467"/>
                  </a:lnTo>
                  <a:lnTo>
                    <a:pt x="126" y="467"/>
                  </a:lnTo>
                  <a:lnTo>
                    <a:pt x="126" y="466"/>
                  </a:lnTo>
                  <a:lnTo>
                    <a:pt x="122" y="466"/>
                  </a:lnTo>
                  <a:lnTo>
                    <a:pt x="120" y="466"/>
                  </a:lnTo>
                  <a:lnTo>
                    <a:pt x="122" y="464"/>
                  </a:lnTo>
                  <a:lnTo>
                    <a:pt x="122" y="460"/>
                  </a:lnTo>
                  <a:lnTo>
                    <a:pt x="124" y="460"/>
                  </a:lnTo>
                  <a:lnTo>
                    <a:pt x="124" y="458"/>
                  </a:lnTo>
                  <a:lnTo>
                    <a:pt x="124" y="456"/>
                  </a:lnTo>
                  <a:lnTo>
                    <a:pt x="124" y="454"/>
                  </a:lnTo>
                  <a:lnTo>
                    <a:pt x="124" y="452"/>
                  </a:lnTo>
                  <a:lnTo>
                    <a:pt x="124" y="450"/>
                  </a:lnTo>
                  <a:lnTo>
                    <a:pt x="124" y="448"/>
                  </a:lnTo>
                  <a:lnTo>
                    <a:pt x="127" y="450"/>
                  </a:lnTo>
                  <a:lnTo>
                    <a:pt x="126" y="448"/>
                  </a:lnTo>
                  <a:lnTo>
                    <a:pt x="124" y="445"/>
                  </a:lnTo>
                  <a:lnTo>
                    <a:pt x="124" y="443"/>
                  </a:lnTo>
                  <a:lnTo>
                    <a:pt x="122" y="443"/>
                  </a:lnTo>
                  <a:lnTo>
                    <a:pt x="122" y="441"/>
                  </a:lnTo>
                  <a:lnTo>
                    <a:pt x="120" y="441"/>
                  </a:lnTo>
                  <a:lnTo>
                    <a:pt x="120" y="439"/>
                  </a:lnTo>
                  <a:lnTo>
                    <a:pt x="120" y="437"/>
                  </a:lnTo>
                  <a:lnTo>
                    <a:pt x="118" y="437"/>
                  </a:lnTo>
                  <a:lnTo>
                    <a:pt x="118" y="433"/>
                  </a:lnTo>
                  <a:lnTo>
                    <a:pt x="118" y="431"/>
                  </a:lnTo>
                  <a:lnTo>
                    <a:pt x="118" y="427"/>
                  </a:lnTo>
                  <a:lnTo>
                    <a:pt x="120" y="427"/>
                  </a:lnTo>
                  <a:lnTo>
                    <a:pt x="120" y="425"/>
                  </a:lnTo>
                  <a:lnTo>
                    <a:pt x="120" y="422"/>
                  </a:lnTo>
                  <a:lnTo>
                    <a:pt x="122" y="422"/>
                  </a:lnTo>
                  <a:lnTo>
                    <a:pt x="120" y="422"/>
                  </a:lnTo>
                  <a:lnTo>
                    <a:pt x="116" y="422"/>
                  </a:lnTo>
                  <a:lnTo>
                    <a:pt x="114" y="420"/>
                  </a:lnTo>
                  <a:lnTo>
                    <a:pt x="112" y="418"/>
                  </a:lnTo>
                  <a:lnTo>
                    <a:pt x="112" y="416"/>
                  </a:lnTo>
                  <a:lnTo>
                    <a:pt x="110" y="416"/>
                  </a:lnTo>
                  <a:lnTo>
                    <a:pt x="110" y="414"/>
                  </a:lnTo>
                  <a:lnTo>
                    <a:pt x="108" y="414"/>
                  </a:lnTo>
                  <a:lnTo>
                    <a:pt x="108" y="412"/>
                  </a:lnTo>
                  <a:lnTo>
                    <a:pt x="106" y="412"/>
                  </a:lnTo>
                  <a:lnTo>
                    <a:pt x="106" y="412"/>
                  </a:lnTo>
                  <a:lnTo>
                    <a:pt x="106" y="408"/>
                  </a:lnTo>
                  <a:lnTo>
                    <a:pt x="103" y="408"/>
                  </a:lnTo>
                  <a:lnTo>
                    <a:pt x="103" y="406"/>
                  </a:lnTo>
                  <a:lnTo>
                    <a:pt x="106" y="403"/>
                  </a:lnTo>
                  <a:lnTo>
                    <a:pt x="103" y="401"/>
                  </a:lnTo>
                  <a:lnTo>
                    <a:pt x="101" y="401"/>
                  </a:lnTo>
                  <a:lnTo>
                    <a:pt x="101" y="399"/>
                  </a:lnTo>
                  <a:lnTo>
                    <a:pt x="101" y="397"/>
                  </a:lnTo>
                  <a:lnTo>
                    <a:pt x="101" y="395"/>
                  </a:lnTo>
                  <a:lnTo>
                    <a:pt x="99" y="393"/>
                  </a:lnTo>
                  <a:lnTo>
                    <a:pt x="97" y="391"/>
                  </a:lnTo>
                  <a:lnTo>
                    <a:pt x="95" y="391"/>
                  </a:lnTo>
                  <a:lnTo>
                    <a:pt x="95" y="393"/>
                  </a:lnTo>
                  <a:lnTo>
                    <a:pt x="93" y="393"/>
                  </a:lnTo>
                  <a:lnTo>
                    <a:pt x="93" y="395"/>
                  </a:lnTo>
                  <a:lnTo>
                    <a:pt x="93" y="397"/>
                  </a:lnTo>
                  <a:lnTo>
                    <a:pt x="89" y="397"/>
                  </a:lnTo>
                  <a:lnTo>
                    <a:pt x="85" y="395"/>
                  </a:lnTo>
                  <a:lnTo>
                    <a:pt x="85" y="393"/>
                  </a:lnTo>
                  <a:lnTo>
                    <a:pt x="84" y="391"/>
                  </a:lnTo>
                  <a:lnTo>
                    <a:pt x="80" y="391"/>
                  </a:lnTo>
                  <a:lnTo>
                    <a:pt x="78" y="391"/>
                  </a:lnTo>
                  <a:lnTo>
                    <a:pt x="80" y="393"/>
                  </a:lnTo>
                  <a:lnTo>
                    <a:pt x="76" y="393"/>
                  </a:lnTo>
                  <a:lnTo>
                    <a:pt x="74" y="391"/>
                  </a:lnTo>
                  <a:lnTo>
                    <a:pt x="70" y="389"/>
                  </a:lnTo>
                  <a:lnTo>
                    <a:pt x="68" y="391"/>
                  </a:lnTo>
                  <a:lnTo>
                    <a:pt x="66" y="391"/>
                  </a:lnTo>
                  <a:lnTo>
                    <a:pt x="63" y="393"/>
                  </a:lnTo>
                  <a:lnTo>
                    <a:pt x="61" y="395"/>
                  </a:lnTo>
                  <a:lnTo>
                    <a:pt x="59" y="395"/>
                  </a:lnTo>
                  <a:lnTo>
                    <a:pt x="59" y="393"/>
                  </a:lnTo>
                  <a:lnTo>
                    <a:pt x="57" y="391"/>
                  </a:lnTo>
                  <a:lnTo>
                    <a:pt x="57" y="389"/>
                  </a:lnTo>
                  <a:lnTo>
                    <a:pt x="55" y="387"/>
                  </a:lnTo>
                  <a:lnTo>
                    <a:pt x="55" y="385"/>
                  </a:lnTo>
                  <a:lnTo>
                    <a:pt x="55" y="382"/>
                  </a:lnTo>
                  <a:lnTo>
                    <a:pt x="53" y="380"/>
                  </a:lnTo>
                  <a:lnTo>
                    <a:pt x="51" y="378"/>
                  </a:lnTo>
                  <a:lnTo>
                    <a:pt x="51" y="374"/>
                  </a:lnTo>
                  <a:lnTo>
                    <a:pt x="51" y="372"/>
                  </a:lnTo>
                  <a:lnTo>
                    <a:pt x="51" y="368"/>
                  </a:lnTo>
                  <a:lnTo>
                    <a:pt x="51" y="366"/>
                  </a:lnTo>
                  <a:lnTo>
                    <a:pt x="53" y="366"/>
                  </a:lnTo>
                  <a:lnTo>
                    <a:pt x="53" y="363"/>
                  </a:lnTo>
                  <a:lnTo>
                    <a:pt x="51" y="361"/>
                  </a:lnTo>
                  <a:lnTo>
                    <a:pt x="49" y="361"/>
                  </a:lnTo>
                  <a:lnTo>
                    <a:pt x="49" y="359"/>
                  </a:lnTo>
                  <a:lnTo>
                    <a:pt x="49" y="357"/>
                  </a:lnTo>
                  <a:lnTo>
                    <a:pt x="49" y="357"/>
                  </a:lnTo>
                  <a:lnTo>
                    <a:pt x="47" y="355"/>
                  </a:lnTo>
                  <a:lnTo>
                    <a:pt x="47" y="353"/>
                  </a:lnTo>
                  <a:lnTo>
                    <a:pt x="47" y="351"/>
                  </a:lnTo>
                  <a:lnTo>
                    <a:pt x="47" y="347"/>
                  </a:lnTo>
                  <a:lnTo>
                    <a:pt x="49" y="345"/>
                  </a:lnTo>
                  <a:lnTo>
                    <a:pt x="49" y="342"/>
                  </a:lnTo>
                  <a:lnTo>
                    <a:pt x="49" y="340"/>
                  </a:lnTo>
                  <a:lnTo>
                    <a:pt x="49" y="336"/>
                  </a:lnTo>
                  <a:lnTo>
                    <a:pt x="49" y="334"/>
                  </a:lnTo>
                  <a:lnTo>
                    <a:pt x="49" y="334"/>
                  </a:lnTo>
                  <a:lnTo>
                    <a:pt x="49" y="336"/>
                  </a:lnTo>
                  <a:lnTo>
                    <a:pt x="45" y="334"/>
                  </a:lnTo>
                  <a:lnTo>
                    <a:pt x="45" y="336"/>
                  </a:lnTo>
                  <a:lnTo>
                    <a:pt x="43" y="336"/>
                  </a:lnTo>
                  <a:lnTo>
                    <a:pt x="43" y="332"/>
                  </a:lnTo>
                  <a:lnTo>
                    <a:pt x="40" y="332"/>
                  </a:lnTo>
                  <a:lnTo>
                    <a:pt x="38" y="330"/>
                  </a:lnTo>
                  <a:lnTo>
                    <a:pt x="34" y="326"/>
                  </a:lnTo>
                  <a:lnTo>
                    <a:pt x="34" y="324"/>
                  </a:lnTo>
                  <a:lnTo>
                    <a:pt x="32" y="321"/>
                  </a:lnTo>
                  <a:lnTo>
                    <a:pt x="32" y="321"/>
                  </a:lnTo>
                  <a:lnTo>
                    <a:pt x="28" y="321"/>
                  </a:lnTo>
                  <a:lnTo>
                    <a:pt x="30" y="317"/>
                  </a:lnTo>
                  <a:lnTo>
                    <a:pt x="32" y="317"/>
                  </a:lnTo>
                  <a:lnTo>
                    <a:pt x="34" y="317"/>
                  </a:lnTo>
                  <a:lnTo>
                    <a:pt x="36" y="317"/>
                  </a:lnTo>
                  <a:lnTo>
                    <a:pt x="36" y="315"/>
                  </a:lnTo>
                  <a:lnTo>
                    <a:pt x="36" y="313"/>
                  </a:lnTo>
                  <a:lnTo>
                    <a:pt x="38" y="313"/>
                  </a:lnTo>
                  <a:lnTo>
                    <a:pt x="38" y="309"/>
                  </a:lnTo>
                  <a:lnTo>
                    <a:pt x="38" y="307"/>
                  </a:lnTo>
                  <a:lnTo>
                    <a:pt x="36" y="307"/>
                  </a:lnTo>
                  <a:lnTo>
                    <a:pt x="32" y="307"/>
                  </a:lnTo>
                  <a:lnTo>
                    <a:pt x="30" y="307"/>
                  </a:lnTo>
                  <a:lnTo>
                    <a:pt x="30" y="305"/>
                  </a:lnTo>
                  <a:lnTo>
                    <a:pt x="26" y="305"/>
                  </a:lnTo>
                  <a:lnTo>
                    <a:pt x="24" y="300"/>
                  </a:lnTo>
                  <a:lnTo>
                    <a:pt x="22" y="300"/>
                  </a:lnTo>
                  <a:lnTo>
                    <a:pt x="21" y="300"/>
                  </a:lnTo>
                  <a:lnTo>
                    <a:pt x="19" y="300"/>
                  </a:lnTo>
                  <a:lnTo>
                    <a:pt x="15" y="303"/>
                  </a:lnTo>
                  <a:lnTo>
                    <a:pt x="13" y="303"/>
                  </a:lnTo>
                  <a:lnTo>
                    <a:pt x="9" y="303"/>
                  </a:lnTo>
                  <a:lnTo>
                    <a:pt x="7" y="305"/>
                  </a:lnTo>
                  <a:lnTo>
                    <a:pt x="3" y="305"/>
                  </a:lnTo>
                  <a:lnTo>
                    <a:pt x="3" y="307"/>
                  </a:lnTo>
                  <a:lnTo>
                    <a:pt x="3" y="307"/>
                  </a:lnTo>
                  <a:lnTo>
                    <a:pt x="1" y="307"/>
                  </a:lnTo>
                  <a:lnTo>
                    <a:pt x="0" y="307"/>
                  </a:lnTo>
                  <a:lnTo>
                    <a:pt x="1" y="305"/>
                  </a:lnTo>
                  <a:lnTo>
                    <a:pt x="1" y="303"/>
                  </a:lnTo>
                  <a:lnTo>
                    <a:pt x="0" y="301"/>
                  </a:lnTo>
                  <a:lnTo>
                    <a:pt x="0" y="296"/>
                  </a:lnTo>
                  <a:lnTo>
                    <a:pt x="3" y="296"/>
                  </a:lnTo>
                  <a:lnTo>
                    <a:pt x="3" y="294"/>
                  </a:lnTo>
                  <a:lnTo>
                    <a:pt x="3" y="290"/>
                  </a:lnTo>
                  <a:lnTo>
                    <a:pt x="3" y="288"/>
                  </a:lnTo>
                  <a:lnTo>
                    <a:pt x="3" y="286"/>
                  </a:lnTo>
                  <a:lnTo>
                    <a:pt x="5" y="282"/>
                  </a:lnTo>
                  <a:lnTo>
                    <a:pt x="7" y="273"/>
                  </a:lnTo>
                  <a:lnTo>
                    <a:pt x="11" y="259"/>
                  </a:lnTo>
                  <a:lnTo>
                    <a:pt x="11" y="258"/>
                  </a:lnTo>
                  <a:lnTo>
                    <a:pt x="11" y="254"/>
                  </a:lnTo>
                  <a:lnTo>
                    <a:pt x="13" y="254"/>
                  </a:lnTo>
                  <a:lnTo>
                    <a:pt x="15" y="252"/>
                  </a:lnTo>
                  <a:lnTo>
                    <a:pt x="15" y="248"/>
                  </a:lnTo>
                  <a:lnTo>
                    <a:pt x="15" y="242"/>
                  </a:lnTo>
                  <a:lnTo>
                    <a:pt x="19" y="235"/>
                  </a:lnTo>
                  <a:lnTo>
                    <a:pt x="19" y="233"/>
                  </a:lnTo>
                  <a:lnTo>
                    <a:pt x="19" y="231"/>
                  </a:lnTo>
                  <a:lnTo>
                    <a:pt x="22" y="227"/>
                  </a:lnTo>
                  <a:lnTo>
                    <a:pt x="24" y="221"/>
                  </a:lnTo>
                  <a:lnTo>
                    <a:pt x="26" y="218"/>
                  </a:lnTo>
                  <a:lnTo>
                    <a:pt x="28" y="216"/>
                  </a:lnTo>
                  <a:lnTo>
                    <a:pt x="30" y="216"/>
                  </a:lnTo>
                  <a:lnTo>
                    <a:pt x="30" y="214"/>
                  </a:lnTo>
                  <a:lnTo>
                    <a:pt x="34" y="214"/>
                  </a:lnTo>
                  <a:lnTo>
                    <a:pt x="36" y="214"/>
                  </a:lnTo>
                  <a:lnTo>
                    <a:pt x="36" y="210"/>
                  </a:lnTo>
                  <a:lnTo>
                    <a:pt x="38" y="210"/>
                  </a:lnTo>
                  <a:lnTo>
                    <a:pt x="40" y="208"/>
                  </a:lnTo>
                  <a:lnTo>
                    <a:pt x="42" y="210"/>
                  </a:lnTo>
                  <a:lnTo>
                    <a:pt x="43" y="210"/>
                  </a:lnTo>
                  <a:lnTo>
                    <a:pt x="43" y="208"/>
                  </a:lnTo>
                  <a:lnTo>
                    <a:pt x="47" y="206"/>
                  </a:lnTo>
                  <a:lnTo>
                    <a:pt x="47" y="204"/>
                  </a:lnTo>
                  <a:lnTo>
                    <a:pt x="49" y="200"/>
                  </a:lnTo>
                  <a:lnTo>
                    <a:pt x="49" y="200"/>
                  </a:lnTo>
                  <a:lnTo>
                    <a:pt x="51" y="200"/>
                  </a:lnTo>
                  <a:lnTo>
                    <a:pt x="51" y="198"/>
                  </a:lnTo>
                  <a:lnTo>
                    <a:pt x="51" y="195"/>
                  </a:lnTo>
                  <a:lnTo>
                    <a:pt x="57" y="195"/>
                  </a:lnTo>
                  <a:lnTo>
                    <a:pt x="57" y="193"/>
                  </a:lnTo>
                  <a:lnTo>
                    <a:pt x="59" y="191"/>
                  </a:lnTo>
                  <a:lnTo>
                    <a:pt x="61" y="189"/>
                  </a:lnTo>
                  <a:lnTo>
                    <a:pt x="64" y="189"/>
                  </a:lnTo>
                  <a:lnTo>
                    <a:pt x="64" y="185"/>
                  </a:lnTo>
                  <a:lnTo>
                    <a:pt x="66" y="185"/>
                  </a:lnTo>
                  <a:lnTo>
                    <a:pt x="66" y="183"/>
                  </a:lnTo>
                  <a:lnTo>
                    <a:pt x="68" y="183"/>
                  </a:lnTo>
                  <a:lnTo>
                    <a:pt x="68" y="183"/>
                  </a:lnTo>
                  <a:lnTo>
                    <a:pt x="72" y="183"/>
                  </a:lnTo>
                  <a:lnTo>
                    <a:pt x="76" y="181"/>
                  </a:lnTo>
                  <a:lnTo>
                    <a:pt x="78" y="181"/>
                  </a:lnTo>
                  <a:lnTo>
                    <a:pt x="80" y="181"/>
                  </a:lnTo>
                  <a:lnTo>
                    <a:pt x="82" y="181"/>
                  </a:lnTo>
                  <a:lnTo>
                    <a:pt x="84" y="179"/>
                  </a:lnTo>
                  <a:lnTo>
                    <a:pt x="84" y="176"/>
                  </a:lnTo>
                  <a:lnTo>
                    <a:pt x="84" y="172"/>
                  </a:lnTo>
                  <a:lnTo>
                    <a:pt x="87" y="172"/>
                  </a:lnTo>
                  <a:lnTo>
                    <a:pt x="85" y="170"/>
                  </a:lnTo>
                  <a:lnTo>
                    <a:pt x="85" y="166"/>
                  </a:lnTo>
                  <a:lnTo>
                    <a:pt x="89" y="164"/>
                  </a:lnTo>
                  <a:lnTo>
                    <a:pt x="89" y="160"/>
                  </a:lnTo>
                  <a:lnTo>
                    <a:pt x="93" y="160"/>
                  </a:lnTo>
                  <a:lnTo>
                    <a:pt x="91" y="158"/>
                  </a:lnTo>
                  <a:lnTo>
                    <a:pt x="91" y="155"/>
                  </a:lnTo>
                  <a:lnTo>
                    <a:pt x="91" y="153"/>
                  </a:lnTo>
                  <a:lnTo>
                    <a:pt x="87" y="155"/>
                  </a:lnTo>
                  <a:lnTo>
                    <a:pt x="87" y="153"/>
                  </a:lnTo>
                  <a:lnTo>
                    <a:pt x="85" y="153"/>
                  </a:lnTo>
                  <a:lnTo>
                    <a:pt x="85" y="151"/>
                  </a:lnTo>
                  <a:lnTo>
                    <a:pt x="84" y="149"/>
                  </a:lnTo>
                  <a:lnTo>
                    <a:pt x="85" y="149"/>
                  </a:lnTo>
                  <a:lnTo>
                    <a:pt x="87" y="149"/>
                  </a:lnTo>
                  <a:lnTo>
                    <a:pt x="87" y="147"/>
                  </a:lnTo>
                  <a:lnTo>
                    <a:pt x="87" y="143"/>
                  </a:lnTo>
                  <a:lnTo>
                    <a:pt x="87" y="141"/>
                  </a:lnTo>
                  <a:lnTo>
                    <a:pt x="89" y="141"/>
                  </a:lnTo>
                  <a:lnTo>
                    <a:pt x="91" y="137"/>
                  </a:lnTo>
                  <a:lnTo>
                    <a:pt x="95" y="137"/>
                  </a:lnTo>
                  <a:lnTo>
                    <a:pt x="95" y="137"/>
                  </a:lnTo>
                  <a:lnTo>
                    <a:pt x="97" y="135"/>
                  </a:lnTo>
                  <a:lnTo>
                    <a:pt x="97" y="134"/>
                  </a:lnTo>
                  <a:lnTo>
                    <a:pt x="95" y="134"/>
                  </a:lnTo>
                  <a:lnTo>
                    <a:pt x="95" y="132"/>
                  </a:lnTo>
                  <a:lnTo>
                    <a:pt x="97" y="130"/>
                  </a:lnTo>
                  <a:lnTo>
                    <a:pt x="99" y="130"/>
                  </a:lnTo>
                  <a:lnTo>
                    <a:pt x="99" y="128"/>
                  </a:lnTo>
                  <a:lnTo>
                    <a:pt x="99" y="126"/>
                  </a:lnTo>
                  <a:lnTo>
                    <a:pt x="99" y="120"/>
                  </a:lnTo>
                  <a:lnTo>
                    <a:pt x="99" y="116"/>
                  </a:lnTo>
                  <a:lnTo>
                    <a:pt x="101" y="114"/>
                  </a:lnTo>
                  <a:lnTo>
                    <a:pt x="101" y="111"/>
                  </a:lnTo>
                  <a:lnTo>
                    <a:pt x="101" y="109"/>
                  </a:lnTo>
                  <a:lnTo>
                    <a:pt x="103" y="109"/>
                  </a:lnTo>
                  <a:lnTo>
                    <a:pt x="105" y="103"/>
                  </a:lnTo>
                  <a:lnTo>
                    <a:pt x="105" y="99"/>
                  </a:lnTo>
                  <a:lnTo>
                    <a:pt x="105" y="97"/>
                  </a:lnTo>
                  <a:lnTo>
                    <a:pt x="106" y="97"/>
                  </a:lnTo>
                  <a:lnTo>
                    <a:pt x="108" y="93"/>
                  </a:lnTo>
                  <a:lnTo>
                    <a:pt x="114" y="92"/>
                  </a:lnTo>
                  <a:lnTo>
                    <a:pt x="116" y="92"/>
                  </a:lnTo>
                  <a:lnTo>
                    <a:pt x="116" y="84"/>
                  </a:lnTo>
                  <a:lnTo>
                    <a:pt x="118" y="84"/>
                  </a:lnTo>
                  <a:lnTo>
                    <a:pt x="120" y="82"/>
                  </a:lnTo>
                  <a:lnTo>
                    <a:pt x="120" y="78"/>
                  </a:lnTo>
                  <a:lnTo>
                    <a:pt x="120" y="76"/>
                  </a:lnTo>
                  <a:lnTo>
                    <a:pt x="122" y="76"/>
                  </a:lnTo>
                  <a:lnTo>
                    <a:pt x="122" y="72"/>
                  </a:lnTo>
                  <a:lnTo>
                    <a:pt x="120" y="72"/>
                  </a:lnTo>
                  <a:lnTo>
                    <a:pt x="122" y="71"/>
                  </a:lnTo>
                  <a:lnTo>
                    <a:pt x="122" y="69"/>
                  </a:lnTo>
                  <a:lnTo>
                    <a:pt x="122" y="71"/>
                  </a:lnTo>
                  <a:lnTo>
                    <a:pt x="124" y="71"/>
                  </a:lnTo>
                  <a:lnTo>
                    <a:pt x="124" y="69"/>
                  </a:lnTo>
                  <a:lnTo>
                    <a:pt x="124" y="67"/>
                  </a:lnTo>
                  <a:lnTo>
                    <a:pt x="133" y="55"/>
                  </a:lnTo>
                  <a:lnTo>
                    <a:pt x="137" y="53"/>
                  </a:lnTo>
                  <a:lnTo>
                    <a:pt x="137" y="50"/>
                  </a:lnTo>
                  <a:lnTo>
                    <a:pt x="139" y="52"/>
                  </a:lnTo>
                  <a:lnTo>
                    <a:pt x="141" y="52"/>
                  </a:lnTo>
                  <a:lnTo>
                    <a:pt x="141" y="50"/>
                  </a:lnTo>
                  <a:lnTo>
                    <a:pt x="141" y="48"/>
                  </a:lnTo>
                  <a:lnTo>
                    <a:pt x="141" y="46"/>
                  </a:lnTo>
                  <a:lnTo>
                    <a:pt x="141" y="44"/>
                  </a:lnTo>
                  <a:lnTo>
                    <a:pt x="145" y="44"/>
                  </a:lnTo>
                  <a:lnTo>
                    <a:pt x="147" y="46"/>
                  </a:lnTo>
                  <a:lnTo>
                    <a:pt x="147" y="42"/>
                  </a:lnTo>
                  <a:lnTo>
                    <a:pt x="150" y="42"/>
                  </a:lnTo>
                  <a:lnTo>
                    <a:pt x="150" y="46"/>
                  </a:lnTo>
                  <a:lnTo>
                    <a:pt x="152" y="46"/>
                  </a:lnTo>
                  <a:lnTo>
                    <a:pt x="156" y="46"/>
                  </a:lnTo>
                  <a:lnTo>
                    <a:pt x="160" y="44"/>
                  </a:lnTo>
                  <a:lnTo>
                    <a:pt x="162" y="44"/>
                  </a:lnTo>
                  <a:lnTo>
                    <a:pt x="162" y="40"/>
                  </a:lnTo>
                  <a:lnTo>
                    <a:pt x="162" y="38"/>
                  </a:lnTo>
                  <a:lnTo>
                    <a:pt x="162" y="34"/>
                  </a:lnTo>
                  <a:lnTo>
                    <a:pt x="164" y="34"/>
                  </a:lnTo>
                  <a:lnTo>
                    <a:pt x="166" y="36"/>
                  </a:lnTo>
                  <a:lnTo>
                    <a:pt x="166" y="32"/>
                  </a:lnTo>
                  <a:lnTo>
                    <a:pt x="168" y="19"/>
                  </a:lnTo>
                  <a:lnTo>
                    <a:pt x="168" y="15"/>
                  </a:lnTo>
                  <a:lnTo>
                    <a:pt x="171" y="11"/>
                  </a:lnTo>
                  <a:lnTo>
                    <a:pt x="171" y="10"/>
                  </a:lnTo>
                  <a:lnTo>
                    <a:pt x="173" y="11"/>
                  </a:lnTo>
                  <a:lnTo>
                    <a:pt x="173" y="8"/>
                  </a:lnTo>
                  <a:lnTo>
                    <a:pt x="173" y="4"/>
                  </a:lnTo>
                  <a:lnTo>
                    <a:pt x="175" y="4"/>
                  </a:lnTo>
                  <a:lnTo>
                    <a:pt x="177" y="6"/>
                  </a:lnTo>
                  <a:lnTo>
                    <a:pt x="177" y="4"/>
                  </a:lnTo>
                  <a:lnTo>
                    <a:pt x="179" y="6"/>
                  </a:lnTo>
                  <a:lnTo>
                    <a:pt x="179" y="2"/>
                  </a:lnTo>
                  <a:lnTo>
                    <a:pt x="181" y="4"/>
                  </a:lnTo>
                  <a:lnTo>
                    <a:pt x="181" y="2"/>
                  </a:lnTo>
                  <a:lnTo>
                    <a:pt x="181" y="0"/>
                  </a:lnTo>
                  <a:lnTo>
                    <a:pt x="183" y="2"/>
                  </a:lnTo>
                  <a:lnTo>
                    <a:pt x="185" y="2"/>
                  </a:lnTo>
                  <a:lnTo>
                    <a:pt x="187" y="2"/>
                  </a:lnTo>
                  <a:lnTo>
                    <a:pt x="187" y="2"/>
                  </a:lnTo>
                  <a:lnTo>
                    <a:pt x="187" y="2"/>
                  </a:lnTo>
                  <a:close/>
                </a:path>
              </a:pathLst>
            </a:custGeom>
            <a:solidFill>
              <a:srgbClr val="FF9302"/>
            </a:solid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uk-UA"/>
            </a:p>
          </p:txBody>
        </p:sp>
        <p:sp>
          <p:nvSpPr>
            <p:cNvPr id="69" name="Freeform 26">
              <a:extLst>
                <a:ext uri="{FF2B5EF4-FFF2-40B4-BE49-F238E27FC236}">
                  <a16:creationId xmlns:a16="http://schemas.microsoft.com/office/drawing/2014/main" id="{CC0E142A-A783-15DD-D9FC-CDCB08B45BAD}"/>
                </a:ext>
              </a:extLst>
            </p:cNvPr>
            <p:cNvSpPr>
              <a:spLocks/>
            </p:cNvSpPr>
            <p:nvPr/>
          </p:nvSpPr>
          <p:spPr bwMode="auto">
            <a:xfrm>
              <a:off x="828" y="571"/>
              <a:ext cx="415" cy="429"/>
            </a:xfrm>
            <a:custGeom>
              <a:avLst/>
              <a:gdLst>
                <a:gd name="T0" fmla="*/ 544 w 831"/>
                <a:gd name="T1" fmla="*/ 80 h 859"/>
                <a:gd name="T2" fmla="*/ 539 w 831"/>
                <a:gd name="T3" fmla="*/ 122 h 859"/>
                <a:gd name="T4" fmla="*/ 579 w 831"/>
                <a:gd name="T5" fmla="*/ 147 h 859"/>
                <a:gd name="T6" fmla="*/ 623 w 831"/>
                <a:gd name="T7" fmla="*/ 134 h 859"/>
                <a:gd name="T8" fmla="*/ 674 w 831"/>
                <a:gd name="T9" fmla="*/ 118 h 859"/>
                <a:gd name="T10" fmla="*/ 690 w 831"/>
                <a:gd name="T11" fmla="*/ 145 h 859"/>
                <a:gd name="T12" fmla="*/ 701 w 831"/>
                <a:gd name="T13" fmla="*/ 195 h 859"/>
                <a:gd name="T14" fmla="*/ 691 w 831"/>
                <a:gd name="T15" fmla="*/ 259 h 859"/>
                <a:gd name="T16" fmla="*/ 733 w 831"/>
                <a:gd name="T17" fmla="*/ 315 h 859"/>
                <a:gd name="T18" fmla="*/ 753 w 831"/>
                <a:gd name="T19" fmla="*/ 343 h 859"/>
                <a:gd name="T20" fmla="*/ 724 w 831"/>
                <a:gd name="T21" fmla="*/ 384 h 859"/>
                <a:gd name="T22" fmla="*/ 718 w 831"/>
                <a:gd name="T23" fmla="*/ 422 h 859"/>
                <a:gd name="T24" fmla="*/ 732 w 831"/>
                <a:gd name="T25" fmla="*/ 466 h 859"/>
                <a:gd name="T26" fmla="*/ 754 w 831"/>
                <a:gd name="T27" fmla="*/ 511 h 859"/>
                <a:gd name="T28" fmla="*/ 783 w 831"/>
                <a:gd name="T29" fmla="*/ 555 h 859"/>
                <a:gd name="T30" fmla="*/ 821 w 831"/>
                <a:gd name="T31" fmla="*/ 609 h 859"/>
                <a:gd name="T32" fmla="*/ 825 w 831"/>
                <a:gd name="T33" fmla="*/ 658 h 859"/>
                <a:gd name="T34" fmla="*/ 793 w 831"/>
                <a:gd name="T35" fmla="*/ 691 h 859"/>
                <a:gd name="T36" fmla="*/ 756 w 831"/>
                <a:gd name="T37" fmla="*/ 733 h 859"/>
                <a:gd name="T38" fmla="*/ 747 w 831"/>
                <a:gd name="T39" fmla="*/ 788 h 859"/>
                <a:gd name="T40" fmla="*/ 711 w 831"/>
                <a:gd name="T41" fmla="*/ 824 h 859"/>
                <a:gd name="T42" fmla="*/ 682 w 831"/>
                <a:gd name="T43" fmla="*/ 840 h 859"/>
                <a:gd name="T44" fmla="*/ 619 w 831"/>
                <a:gd name="T45" fmla="*/ 840 h 859"/>
                <a:gd name="T46" fmla="*/ 579 w 831"/>
                <a:gd name="T47" fmla="*/ 836 h 859"/>
                <a:gd name="T48" fmla="*/ 571 w 831"/>
                <a:gd name="T49" fmla="*/ 817 h 859"/>
                <a:gd name="T50" fmla="*/ 514 w 831"/>
                <a:gd name="T51" fmla="*/ 819 h 859"/>
                <a:gd name="T52" fmla="*/ 480 w 831"/>
                <a:gd name="T53" fmla="*/ 847 h 859"/>
                <a:gd name="T54" fmla="*/ 437 w 831"/>
                <a:gd name="T55" fmla="*/ 830 h 859"/>
                <a:gd name="T56" fmla="*/ 386 w 831"/>
                <a:gd name="T57" fmla="*/ 820 h 859"/>
                <a:gd name="T58" fmla="*/ 352 w 831"/>
                <a:gd name="T59" fmla="*/ 815 h 859"/>
                <a:gd name="T60" fmla="*/ 334 w 831"/>
                <a:gd name="T61" fmla="*/ 851 h 859"/>
                <a:gd name="T62" fmla="*/ 319 w 831"/>
                <a:gd name="T63" fmla="*/ 809 h 859"/>
                <a:gd name="T64" fmla="*/ 279 w 831"/>
                <a:gd name="T65" fmla="*/ 817 h 859"/>
                <a:gd name="T66" fmla="*/ 292 w 831"/>
                <a:gd name="T67" fmla="*/ 765 h 859"/>
                <a:gd name="T68" fmla="*/ 247 w 831"/>
                <a:gd name="T69" fmla="*/ 782 h 859"/>
                <a:gd name="T70" fmla="*/ 212 w 831"/>
                <a:gd name="T71" fmla="*/ 765 h 859"/>
                <a:gd name="T72" fmla="*/ 168 w 831"/>
                <a:gd name="T73" fmla="*/ 719 h 859"/>
                <a:gd name="T74" fmla="*/ 126 w 831"/>
                <a:gd name="T75" fmla="*/ 660 h 859"/>
                <a:gd name="T76" fmla="*/ 67 w 831"/>
                <a:gd name="T77" fmla="*/ 639 h 859"/>
                <a:gd name="T78" fmla="*/ 29 w 831"/>
                <a:gd name="T79" fmla="*/ 603 h 859"/>
                <a:gd name="T80" fmla="*/ 12 w 831"/>
                <a:gd name="T81" fmla="*/ 534 h 859"/>
                <a:gd name="T82" fmla="*/ 21 w 831"/>
                <a:gd name="T83" fmla="*/ 469 h 859"/>
                <a:gd name="T84" fmla="*/ 23 w 831"/>
                <a:gd name="T85" fmla="*/ 401 h 859"/>
                <a:gd name="T86" fmla="*/ 54 w 831"/>
                <a:gd name="T87" fmla="*/ 361 h 859"/>
                <a:gd name="T88" fmla="*/ 73 w 831"/>
                <a:gd name="T89" fmla="*/ 334 h 859"/>
                <a:gd name="T90" fmla="*/ 124 w 831"/>
                <a:gd name="T91" fmla="*/ 328 h 859"/>
                <a:gd name="T92" fmla="*/ 168 w 831"/>
                <a:gd name="T93" fmla="*/ 319 h 859"/>
                <a:gd name="T94" fmla="*/ 176 w 831"/>
                <a:gd name="T95" fmla="*/ 282 h 859"/>
                <a:gd name="T96" fmla="*/ 168 w 831"/>
                <a:gd name="T97" fmla="*/ 206 h 859"/>
                <a:gd name="T98" fmla="*/ 149 w 831"/>
                <a:gd name="T99" fmla="*/ 181 h 859"/>
                <a:gd name="T100" fmla="*/ 161 w 831"/>
                <a:gd name="T101" fmla="*/ 153 h 859"/>
                <a:gd name="T102" fmla="*/ 170 w 831"/>
                <a:gd name="T103" fmla="*/ 109 h 859"/>
                <a:gd name="T104" fmla="*/ 170 w 831"/>
                <a:gd name="T105" fmla="*/ 69 h 859"/>
                <a:gd name="T106" fmla="*/ 199 w 831"/>
                <a:gd name="T107" fmla="*/ 46 h 859"/>
                <a:gd name="T108" fmla="*/ 285 w 831"/>
                <a:gd name="T109" fmla="*/ 36 h 859"/>
                <a:gd name="T110" fmla="*/ 344 w 831"/>
                <a:gd name="T111" fmla="*/ 44 h 859"/>
                <a:gd name="T112" fmla="*/ 399 w 831"/>
                <a:gd name="T113" fmla="*/ 29 h 859"/>
                <a:gd name="T114" fmla="*/ 453 w 831"/>
                <a:gd name="T115" fmla="*/ 34 h 859"/>
                <a:gd name="T116" fmla="*/ 472 w 831"/>
                <a:gd name="T117" fmla="*/ 21 h 859"/>
                <a:gd name="T118" fmla="*/ 520 w 831"/>
                <a:gd name="T119" fmla="*/ 15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31" h="859">
                  <a:moveTo>
                    <a:pt x="531" y="31"/>
                  </a:moveTo>
                  <a:lnTo>
                    <a:pt x="531" y="32"/>
                  </a:lnTo>
                  <a:lnTo>
                    <a:pt x="531" y="36"/>
                  </a:lnTo>
                  <a:lnTo>
                    <a:pt x="533" y="38"/>
                  </a:lnTo>
                  <a:lnTo>
                    <a:pt x="533" y="42"/>
                  </a:lnTo>
                  <a:lnTo>
                    <a:pt x="525" y="48"/>
                  </a:lnTo>
                  <a:lnTo>
                    <a:pt x="525" y="50"/>
                  </a:lnTo>
                  <a:lnTo>
                    <a:pt x="527" y="50"/>
                  </a:lnTo>
                  <a:lnTo>
                    <a:pt x="531" y="50"/>
                  </a:lnTo>
                  <a:lnTo>
                    <a:pt x="533" y="52"/>
                  </a:lnTo>
                  <a:lnTo>
                    <a:pt x="533" y="57"/>
                  </a:lnTo>
                  <a:lnTo>
                    <a:pt x="537" y="67"/>
                  </a:lnTo>
                  <a:lnTo>
                    <a:pt x="543" y="73"/>
                  </a:lnTo>
                  <a:lnTo>
                    <a:pt x="544" y="74"/>
                  </a:lnTo>
                  <a:lnTo>
                    <a:pt x="544" y="78"/>
                  </a:lnTo>
                  <a:lnTo>
                    <a:pt x="544" y="80"/>
                  </a:lnTo>
                  <a:lnTo>
                    <a:pt x="541" y="80"/>
                  </a:lnTo>
                  <a:lnTo>
                    <a:pt x="541" y="86"/>
                  </a:lnTo>
                  <a:lnTo>
                    <a:pt x="539" y="90"/>
                  </a:lnTo>
                  <a:lnTo>
                    <a:pt x="529" y="95"/>
                  </a:lnTo>
                  <a:lnTo>
                    <a:pt x="529" y="95"/>
                  </a:lnTo>
                  <a:lnTo>
                    <a:pt x="529" y="99"/>
                  </a:lnTo>
                  <a:lnTo>
                    <a:pt x="529" y="101"/>
                  </a:lnTo>
                  <a:lnTo>
                    <a:pt x="529" y="105"/>
                  </a:lnTo>
                  <a:lnTo>
                    <a:pt x="529" y="107"/>
                  </a:lnTo>
                  <a:lnTo>
                    <a:pt x="529" y="111"/>
                  </a:lnTo>
                  <a:lnTo>
                    <a:pt x="533" y="111"/>
                  </a:lnTo>
                  <a:lnTo>
                    <a:pt x="535" y="107"/>
                  </a:lnTo>
                  <a:lnTo>
                    <a:pt x="535" y="111"/>
                  </a:lnTo>
                  <a:lnTo>
                    <a:pt x="535" y="116"/>
                  </a:lnTo>
                  <a:lnTo>
                    <a:pt x="539" y="118"/>
                  </a:lnTo>
                  <a:lnTo>
                    <a:pt x="539" y="122"/>
                  </a:lnTo>
                  <a:lnTo>
                    <a:pt x="541" y="124"/>
                  </a:lnTo>
                  <a:lnTo>
                    <a:pt x="541" y="128"/>
                  </a:lnTo>
                  <a:lnTo>
                    <a:pt x="535" y="135"/>
                  </a:lnTo>
                  <a:lnTo>
                    <a:pt x="537" y="139"/>
                  </a:lnTo>
                  <a:lnTo>
                    <a:pt x="537" y="141"/>
                  </a:lnTo>
                  <a:lnTo>
                    <a:pt x="541" y="143"/>
                  </a:lnTo>
                  <a:lnTo>
                    <a:pt x="546" y="143"/>
                  </a:lnTo>
                  <a:lnTo>
                    <a:pt x="552" y="143"/>
                  </a:lnTo>
                  <a:lnTo>
                    <a:pt x="556" y="143"/>
                  </a:lnTo>
                  <a:lnTo>
                    <a:pt x="558" y="143"/>
                  </a:lnTo>
                  <a:lnTo>
                    <a:pt x="562" y="143"/>
                  </a:lnTo>
                  <a:lnTo>
                    <a:pt x="565" y="143"/>
                  </a:lnTo>
                  <a:lnTo>
                    <a:pt x="567" y="147"/>
                  </a:lnTo>
                  <a:lnTo>
                    <a:pt x="573" y="147"/>
                  </a:lnTo>
                  <a:lnTo>
                    <a:pt x="577" y="149"/>
                  </a:lnTo>
                  <a:lnTo>
                    <a:pt x="579" y="147"/>
                  </a:lnTo>
                  <a:lnTo>
                    <a:pt x="585" y="143"/>
                  </a:lnTo>
                  <a:lnTo>
                    <a:pt x="588" y="143"/>
                  </a:lnTo>
                  <a:lnTo>
                    <a:pt x="590" y="143"/>
                  </a:lnTo>
                  <a:lnTo>
                    <a:pt x="594" y="147"/>
                  </a:lnTo>
                  <a:lnTo>
                    <a:pt x="596" y="147"/>
                  </a:lnTo>
                  <a:lnTo>
                    <a:pt x="600" y="147"/>
                  </a:lnTo>
                  <a:lnTo>
                    <a:pt x="602" y="147"/>
                  </a:lnTo>
                  <a:lnTo>
                    <a:pt x="611" y="143"/>
                  </a:lnTo>
                  <a:lnTo>
                    <a:pt x="615" y="143"/>
                  </a:lnTo>
                  <a:lnTo>
                    <a:pt x="611" y="149"/>
                  </a:lnTo>
                  <a:lnTo>
                    <a:pt x="615" y="149"/>
                  </a:lnTo>
                  <a:lnTo>
                    <a:pt x="615" y="153"/>
                  </a:lnTo>
                  <a:lnTo>
                    <a:pt x="617" y="153"/>
                  </a:lnTo>
                  <a:lnTo>
                    <a:pt x="617" y="149"/>
                  </a:lnTo>
                  <a:lnTo>
                    <a:pt x="623" y="149"/>
                  </a:lnTo>
                  <a:lnTo>
                    <a:pt x="623" y="134"/>
                  </a:lnTo>
                  <a:lnTo>
                    <a:pt x="623" y="132"/>
                  </a:lnTo>
                  <a:lnTo>
                    <a:pt x="623" y="128"/>
                  </a:lnTo>
                  <a:lnTo>
                    <a:pt x="628" y="132"/>
                  </a:lnTo>
                  <a:lnTo>
                    <a:pt x="638" y="132"/>
                  </a:lnTo>
                  <a:lnTo>
                    <a:pt x="644" y="137"/>
                  </a:lnTo>
                  <a:lnTo>
                    <a:pt x="646" y="137"/>
                  </a:lnTo>
                  <a:lnTo>
                    <a:pt x="646" y="134"/>
                  </a:lnTo>
                  <a:lnTo>
                    <a:pt x="651" y="135"/>
                  </a:lnTo>
                  <a:lnTo>
                    <a:pt x="655" y="135"/>
                  </a:lnTo>
                  <a:lnTo>
                    <a:pt x="655" y="135"/>
                  </a:lnTo>
                  <a:lnTo>
                    <a:pt x="655" y="130"/>
                  </a:lnTo>
                  <a:lnTo>
                    <a:pt x="663" y="124"/>
                  </a:lnTo>
                  <a:lnTo>
                    <a:pt x="663" y="120"/>
                  </a:lnTo>
                  <a:lnTo>
                    <a:pt x="665" y="120"/>
                  </a:lnTo>
                  <a:lnTo>
                    <a:pt x="670" y="124"/>
                  </a:lnTo>
                  <a:lnTo>
                    <a:pt x="674" y="118"/>
                  </a:lnTo>
                  <a:lnTo>
                    <a:pt x="680" y="118"/>
                  </a:lnTo>
                  <a:lnTo>
                    <a:pt x="680" y="120"/>
                  </a:lnTo>
                  <a:lnTo>
                    <a:pt x="682" y="124"/>
                  </a:lnTo>
                  <a:lnTo>
                    <a:pt x="684" y="124"/>
                  </a:lnTo>
                  <a:lnTo>
                    <a:pt x="688" y="120"/>
                  </a:lnTo>
                  <a:lnTo>
                    <a:pt x="690" y="120"/>
                  </a:lnTo>
                  <a:lnTo>
                    <a:pt x="695" y="126"/>
                  </a:lnTo>
                  <a:lnTo>
                    <a:pt x="699" y="126"/>
                  </a:lnTo>
                  <a:lnTo>
                    <a:pt x="701" y="130"/>
                  </a:lnTo>
                  <a:lnTo>
                    <a:pt x="703" y="132"/>
                  </a:lnTo>
                  <a:lnTo>
                    <a:pt x="701" y="135"/>
                  </a:lnTo>
                  <a:lnTo>
                    <a:pt x="699" y="135"/>
                  </a:lnTo>
                  <a:lnTo>
                    <a:pt x="695" y="137"/>
                  </a:lnTo>
                  <a:lnTo>
                    <a:pt x="693" y="141"/>
                  </a:lnTo>
                  <a:lnTo>
                    <a:pt x="693" y="141"/>
                  </a:lnTo>
                  <a:lnTo>
                    <a:pt x="690" y="145"/>
                  </a:lnTo>
                  <a:lnTo>
                    <a:pt x="693" y="147"/>
                  </a:lnTo>
                  <a:lnTo>
                    <a:pt x="695" y="153"/>
                  </a:lnTo>
                  <a:lnTo>
                    <a:pt x="695" y="156"/>
                  </a:lnTo>
                  <a:lnTo>
                    <a:pt x="701" y="162"/>
                  </a:lnTo>
                  <a:lnTo>
                    <a:pt x="701" y="166"/>
                  </a:lnTo>
                  <a:lnTo>
                    <a:pt x="703" y="172"/>
                  </a:lnTo>
                  <a:lnTo>
                    <a:pt x="701" y="177"/>
                  </a:lnTo>
                  <a:lnTo>
                    <a:pt x="701" y="183"/>
                  </a:lnTo>
                  <a:lnTo>
                    <a:pt x="701" y="185"/>
                  </a:lnTo>
                  <a:lnTo>
                    <a:pt x="705" y="187"/>
                  </a:lnTo>
                  <a:lnTo>
                    <a:pt x="711" y="187"/>
                  </a:lnTo>
                  <a:lnTo>
                    <a:pt x="711" y="189"/>
                  </a:lnTo>
                  <a:lnTo>
                    <a:pt x="711" y="193"/>
                  </a:lnTo>
                  <a:lnTo>
                    <a:pt x="705" y="193"/>
                  </a:lnTo>
                  <a:lnTo>
                    <a:pt x="701" y="193"/>
                  </a:lnTo>
                  <a:lnTo>
                    <a:pt x="701" y="195"/>
                  </a:lnTo>
                  <a:lnTo>
                    <a:pt x="701" y="200"/>
                  </a:lnTo>
                  <a:lnTo>
                    <a:pt x="705" y="206"/>
                  </a:lnTo>
                  <a:lnTo>
                    <a:pt x="705" y="210"/>
                  </a:lnTo>
                  <a:lnTo>
                    <a:pt x="705" y="212"/>
                  </a:lnTo>
                  <a:lnTo>
                    <a:pt x="716" y="218"/>
                  </a:lnTo>
                  <a:lnTo>
                    <a:pt x="712" y="223"/>
                  </a:lnTo>
                  <a:lnTo>
                    <a:pt x="707" y="233"/>
                  </a:lnTo>
                  <a:lnTo>
                    <a:pt x="707" y="233"/>
                  </a:lnTo>
                  <a:lnTo>
                    <a:pt x="701" y="237"/>
                  </a:lnTo>
                  <a:lnTo>
                    <a:pt x="691" y="239"/>
                  </a:lnTo>
                  <a:lnTo>
                    <a:pt x="688" y="242"/>
                  </a:lnTo>
                  <a:lnTo>
                    <a:pt x="686" y="244"/>
                  </a:lnTo>
                  <a:lnTo>
                    <a:pt x="686" y="248"/>
                  </a:lnTo>
                  <a:lnTo>
                    <a:pt x="686" y="250"/>
                  </a:lnTo>
                  <a:lnTo>
                    <a:pt x="688" y="256"/>
                  </a:lnTo>
                  <a:lnTo>
                    <a:pt x="691" y="259"/>
                  </a:lnTo>
                  <a:lnTo>
                    <a:pt x="693" y="265"/>
                  </a:lnTo>
                  <a:lnTo>
                    <a:pt x="693" y="271"/>
                  </a:lnTo>
                  <a:lnTo>
                    <a:pt x="697" y="275"/>
                  </a:lnTo>
                  <a:lnTo>
                    <a:pt x="697" y="277"/>
                  </a:lnTo>
                  <a:lnTo>
                    <a:pt x="701" y="279"/>
                  </a:lnTo>
                  <a:lnTo>
                    <a:pt x="707" y="279"/>
                  </a:lnTo>
                  <a:lnTo>
                    <a:pt x="714" y="280"/>
                  </a:lnTo>
                  <a:lnTo>
                    <a:pt x="718" y="284"/>
                  </a:lnTo>
                  <a:lnTo>
                    <a:pt x="718" y="286"/>
                  </a:lnTo>
                  <a:lnTo>
                    <a:pt x="714" y="290"/>
                  </a:lnTo>
                  <a:lnTo>
                    <a:pt x="716" y="296"/>
                  </a:lnTo>
                  <a:lnTo>
                    <a:pt x="716" y="301"/>
                  </a:lnTo>
                  <a:lnTo>
                    <a:pt x="720" y="303"/>
                  </a:lnTo>
                  <a:lnTo>
                    <a:pt x="726" y="313"/>
                  </a:lnTo>
                  <a:lnTo>
                    <a:pt x="728" y="313"/>
                  </a:lnTo>
                  <a:lnTo>
                    <a:pt x="733" y="315"/>
                  </a:lnTo>
                  <a:lnTo>
                    <a:pt x="737" y="317"/>
                  </a:lnTo>
                  <a:lnTo>
                    <a:pt x="739" y="317"/>
                  </a:lnTo>
                  <a:lnTo>
                    <a:pt x="743" y="313"/>
                  </a:lnTo>
                  <a:lnTo>
                    <a:pt x="739" y="311"/>
                  </a:lnTo>
                  <a:lnTo>
                    <a:pt x="743" y="307"/>
                  </a:lnTo>
                  <a:lnTo>
                    <a:pt x="745" y="307"/>
                  </a:lnTo>
                  <a:lnTo>
                    <a:pt x="747" y="307"/>
                  </a:lnTo>
                  <a:lnTo>
                    <a:pt x="747" y="311"/>
                  </a:lnTo>
                  <a:lnTo>
                    <a:pt x="747" y="313"/>
                  </a:lnTo>
                  <a:lnTo>
                    <a:pt x="753" y="322"/>
                  </a:lnTo>
                  <a:lnTo>
                    <a:pt x="749" y="324"/>
                  </a:lnTo>
                  <a:lnTo>
                    <a:pt x="747" y="326"/>
                  </a:lnTo>
                  <a:lnTo>
                    <a:pt x="749" y="328"/>
                  </a:lnTo>
                  <a:lnTo>
                    <a:pt x="749" y="334"/>
                  </a:lnTo>
                  <a:lnTo>
                    <a:pt x="749" y="338"/>
                  </a:lnTo>
                  <a:lnTo>
                    <a:pt x="753" y="343"/>
                  </a:lnTo>
                  <a:lnTo>
                    <a:pt x="753" y="345"/>
                  </a:lnTo>
                  <a:lnTo>
                    <a:pt x="749" y="351"/>
                  </a:lnTo>
                  <a:lnTo>
                    <a:pt x="745" y="357"/>
                  </a:lnTo>
                  <a:lnTo>
                    <a:pt x="745" y="363"/>
                  </a:lnTo>
                  <a:lnTo>
                    <a:pt x="747" y="366"/>
                  </a:lnTo>
                  <a:lnTo>
                    <a:pt x="749" y="368"/>
                  </a:lnTo>
                  <a:lnTo>
                    <a:pt x="749" y="372"/>
                  </a:lnTo>
                  <a:lnTo>
                    <a:pt x="747" y="372"/>
                  </a:lnTo>
                  <a:lnTo>
                    <a:pt x="741" y="372"/>
                  </a:lnTo>
                  <a:lnTo>
                    <a:pt x="735" y="372"/>
                  </a:lnTo>
                  <a:lnTo>
                    <a:pt x="735" y="378"/>
                  </a:lnTo>
                  <a:lnTo>
                    <a:pt x="735" y="384"/>
                  </a:lnTo>
                  <a:lnTo>
                    <a:pt x="735" y="387"/>
                  </a:lnTo>
                  <a:lnTo>
                    <a:pt x="733" y="387"/>
                  </a:lnTo>
                  <a:lnTo>
                    <a:pt x="728" y="384"/>
                  </a:lnTo>
                  <a:lnTo>
                    <a:pt x="724" y="384"/>
                  </a:lnTo>
                  <a:lnTo>
                    <a:pt x="724" y="387"/>
                  </a:lnTo>
                  <a:lnTo>
                    <a:pt x="724" y="389"/>
                  </a:lnTo>
                  <a:lnTo>
                    <a:pt x="722" y="395"/>
                  </a:lnTo>
                  <a:lnTo>
                    <a:pt x="722" y="399"/>
                  </a:lnTo>
                  <a:lnTo>
                    <a:pt x="724" y="401"/>
                  </a:lnTo>
                  <a:lnTo>
                    <a:pt x="724" y="405"/>
                  </a:lnTo>
                  <a:lnTo>
                    <a:pt x="724" y="406"/>
                  </a:lnTo>
                  <a:lnTo>
                    <a:pt x="722" y="406"/>
                  </a:lnTo>
                  <a:lnTo>
                    <a:pt x="718" y="406"/>
                  </a:lnTo>
                  <a:lnTo>
                    <a:pt x="716" y="405"/>
                  </a:lnTo>
                  <a:lnTo>
                    <a:pt x="712" y="401"/>
                  </a:lnTo>
                  <a:lnTo>
                    <a:pt x="711" y="401"/>
                  </a:lnTo>
                  <a:lnTo>
                    <a:pt x="712" y="410"/>
                  </a:lnTo>
                  <a:lnTo>
                    <a:pt x="716" y="410"/>
                  </a:lnTo>
                  <a:lnTo>
                    <a:pt x="718" y="420"/>
                  </a:lnTo>
                  <a:lnTo>
                    <a:pt x="718" y="422"/>
                  </a:lnTo>
                  <a:lnTo>
                    <a:pt x="720" y="422"/>
                  </a:lnTo>
                  <a:lnTo>
                    <a:pt x="724" y="422"/>
                  </a:lnTo>
                  <a:lnTo>
                    <a:pt x="730" y="416"/>
                  </a:lnTo>
                  <a:lnTo>
                    <a:pt x="732" y="416"/>
                  </a:lnTo>
                  <a:lnTo>
                    <a:pt x="732" y="420"/>
                  </a:lnTo>
                  <a:lnTo>
                    <a:pt x="735" y="425"/>
                  </a:lnTo>
                  <a:lnTo>
                    <a:pt x="735" y="427"/>
                  </a:lnTo>
                  <a:lnTo>
                    <a:pt x="737" y="431"/>
                  </a:lnTo>
                  <a:lnTo>
                    <a:pt x="735" y="437"/>
                  </a:lnTo>
                  <a:lnTo>
                    <a:pt x="732" y="439"/>
                  </a:lnTo>
                  <a:lnTo>
                    <a:pt x="730" y="445"/>
                  </a:lnTo>
                  <a:lnTo>
                    <a:pt x="724" y="460"/>
                  </a:lnTo>
                  <a:lnTo>
                    <a:pt x="724" y="462"/>
                  </a:lnTo>
                  <a:lnTo>
                    <a:pt x="726" y="462"/>
                  </a:lnTo>
                  <a:lnTo>
                    <a:pt x="730" y="464"/>
                  </a:lnTo>
                  <a:lnTo>
                    <a:pt x="732" y="466"/>
                  </a:lnTo>
                  <a:lnTo>
                    <a:pt x="741" y="469"/>
                  </a:lnTo>
                  <a:lnTo>
                    <a:pt x="747" y="469"/>
                  </a:lnTo>
                  <a:lnTo>
                    <a:pt x="747" y="473"/>
                  </a:lnTo>
                  <a:lnTo>
                    <a:pt x="745" y="475"/>
                  </a:lnTo>
                  <a:lnTo>
                    <a:pt x="743" y="475"/>
                  </a:lnTo>
                  <a:lnTo>
                    <a:pt x="739" y="475"/>
                  </a:lnTo>
                  <a:lnTo>
                    <a:pt x="739" y="479"/>
                  </a:lnTo>
                  <a:lnTo>
                    <a:pt x="745" y="485"/>
                  </a:lnTo>
                  <a:lnTo>
                    <a:pt x="745" y="487"/>
                  </a:lnTo>
                  <a:lnTo>
                    <a:pt x="745" y="492"/>
                  </a:lnTo>
                  <a:lnTo>
                    <a:pt x="747" y="498"/>
                  </a:lnTo>
                  <a:lnTo>
                    <a:pt x="747" y="502"/>
                  </a:lnTo>
                  <a:lnTo>
                    <a:pt x="749" y="508"/>
                  </a:lnTo>
                  <a:lnTo>
                    <a:pt x="753" y="508"/>
                  </a:lnTo>
                  <a:lnTo>
                    <a:pt x="754" y="508"/>
                  </a:lnTo>
                  <a:lnTo>
                    <a:pt x="754" y="511"/>
                  </a:lnTo>
                  <a:lnTo>
                    <a:pt x="754" y="519"/>
                  </a:lnTo>
                  <a:lnTo>
                    <a:pt x="754" y="523"/>
                  </a:lnTo>
                  <a:lnTo>
                    <a:pt x="754" y="525"/>
                  </a:lnTo>
                  <a:lnTo>
                    <a:pt x="753" y="529"/>
                  </a:lnTo>
                  <a:lnTo>
                    <a:pt x="754" y="529"/>
                  </a:lnTo>
                  <a:lnTo>
                    <a:pt x="766" y="532"/>
                  </a:lnTo>
                  <a:lnTo>
                    <a:pt x="772" y="534"/>
                  </a:lnTo>
                  <a:lnTo>
                    <a:pt x="775" y="538"/>
                  </a:lnTo>
                  <a:lnTo>
                    <a:pt x="777" y="538"/>
                  </a:lnTo>
                  <a:lnTo>
                    <a:pt x="783" y="538"/>
                  </a:lnTo>
                  <a:lnTo>
                    <a:pt x="787" y="540"/>
                  </a:lnTo>
                  <a:lnTo>
                    <a:pt x="787" y="546"/>
                  </a:lnTo>
                  <a:lnTo>
                    <a:pt x="787" y="550"/>
                  </a:lnTo>
                  <a:lnTo>
                    <a:pt x="789" y="551"/>
                  </a:lnTo>
                  <a:lnTo>
                    <a:pt x="789" y="553"/>
                  </a:lnTo>
                  <a:lnTo>
                    <a:pt x="783" y="555"/>
                  </a:lnTo>
                  <a:lnTo>
                    <a:pt x="783" y="559"/>
                  </a:lnTo>
                  <a:lnTo>
                    <a:pt x="783" y="561"/>
                  </a:lnTo>
                  <a:lnTo>
                    <a:pt x="785" y="565"/>
                  </a:lnTo>
                  <a:lnTo>
                    <a:pt x="789" y="567"/>
                  </a:lnTo>
                  <a:lnTo>
                    <a:pt x="795" y="576"/>
                  </a:lnTo>
                  <a:lnTo>
                    <a:pt x="795" y="578"/>
                  </a:lnTo>
                  <a:lnTo>
                    <a:pt x="798" y="582"/>
                  </a:lnTo>
                  <a:lnTo>
                    <a:pt x="800" y="582"/>
                  </a:lnTo>
                  <a:lnTo>
                    <a:pt x="804" y="586"/>
                  </a:lnTo>
                  <a:lnTo>
                    <a:pt x="806" y="586"/>
                  </a:lnTo>
                  <a:lnTo>
                    <a:pt x="810" y="586"/>
                  </a:lnTo>
                  <a:lnTo>
                    <a:pt x="812" y="593"/>
                  </a:lnTo>
                  <a:lnTo>
                    <a:pt x="817" y="599"/>
                  </a:lnTo>
                  <a:lnTo>
                    <a:pt x="821" y="603"/>
                  </a:lnTo>
                  <a:lnTo>
                    <a:pt x="823" y="607"/>
                  </a:lnTo>
                  <a:lnTo>
                    <a:pt x="821" y="609"/>
                  </a:lnTo>
                  <a:lnTo>
                    <a:pt x="816" y="612"/>
                  </a:lnTo>
                  <a:lnTo>
                    <a:pt x="812" y="612"/>
                  </a:lnTo>
                  <a:lnTo>
                    <a:pt x="810" y="614"/>
                  </a:lnTo>
                  <a:lnTo>
                    <a:pt x="810" y="618"/>
                  </a:lnTo>
                  <a:lnTo>
                    <a:pt x="810" y="624"/>
                  </a:lnTo>
                  <a:lnTo>
                    <a:pt x="812" y="624"/>
                  </a:lnTo>
                  <a:lnTo>
                    <a:pt x="817" y="626"/>
                  </a:lnTo>
                  <a:lnTo>
                    <a:pt x="823" y="630"/>
                  </a:lnTo>
                  <a:lnTo>
                    <a:pt x="829" y="630"/>
                  </a:lnTo>
                  <a:lnTo>
                    <a:pt x="829" y="645"/>
                  </a:lnTo>
                  <a:lnTo>
                    <a:pt x="831" y="654"/>
                  </a:lnTo>
                  <a:lnTo>
                    <a:pt x="831" y="656"/>
                  </a:lnTo>
                  <a:lnTo>
                    <a:pt x="829" y="656"/>
                  </a:lnTo>
                  <a:lnTo>
                    <a:pt x="823" y="656"/>
                  </a:lnTo>
                  <a:lnTo>
                    <a:pt x="823" y="658"/>
                  </a:lnTo>
                  <a:lnTo>
                    <a:pt x="825" y="658"/>
                  </a:lnTo>
                  <a:lnTo>
                    <a:pt x="829" y="662"/>
                  </a:lnTo>
                  <a:lnTo>
                    <a:pt x="825" y="664"/>
                  </a:lnTo>
                  <a:lnTo>
                    <a:pt x="823" y="668"/>
                  </a:lnTo>
                  <a:lnTo>
                    <a:pt x="819" y="668"/>
                  </a:lnTo>
                  <a:lnTo>
                    <a:pt x="817" y="668"/>
                  </a:lnTo>
                  <a:lnTo>
                    <a:pt x="814" y="670"/>
                  </a:lnTo>
                  <a:lnTo>
                    <a:pt x="812" y="674"/>
                  </a:lnTo>
                  <a:lnTo>
                    <a:pt x="812" y="675"/>
                  </a:lnTo>
                  <a:lnTo>
                    <a:pt x="812" y="681"/>
                  </a:lnTo>
                  <a:lnTo>
                    <a:pt x="812" y="685"/>
                  </a:lnTo>
                  <a:lnTo>
                    <a:pt x="808" y="687"/>
                  </a:lnTo>
                  <a:lnTo>
                    <a:pt x="802" y="691"/>
                  </a:lnTo>
                  <a:lnTo>
                    <a:pt x="796" y="691"/>
                  </a:lnTo>
                  <a:lnTo>
                    <a:pt x="796" y="691"/>
                  </a:lnTo>
                  <a:lnTo>
                    <a:pt x="793" y="691"/>
                  </a:lnTo>
                  <a:lnTo>
                    <a:pt x="793" y="691"/>
                  </a:lnTo>
                  <a:lnTo>
                    <a:pt x="789" y="693"/>
                  </a:lnTo>
                  <a:lnTo>
                    <a:pt x="789" y="696"/>
                  </a:lnTo>
                  <a:lnTo>
                    <a:pt x="787" y="696"/>
                  </a:lnTo>
                  <a:lnTo>
                    <a:pt x="783" y="693"/>
                  </a:lnTo>
                  <a:lnTo>
                    <a:pt x="781" y="696"/>
                  </a:lnTo>
                  <a:lnTo>
                    <a:pt x="777" y="698"/>
                  </a:lnTo>
                  <a:lnTo>
                    <a:pt x="775" y="704"/>
                  </a:lnTo>
                  <a:lnTo>
                    <a:pt x="772" y="704"/>
                  </a:lnTo>
                  <a:lnTo>
                    <a:pt x="770" y="708"/>
                  </a:lnTo>
                  <a:lnTo>
                    <a:pt x="764" y="714"/>
                  </a:lnTo>
                  <a:lnTo>
                    <a:pt x="760" y="716"/>
                  </a:lnTo>
                  <a:lnTo>
                    <a:pt x="754" y="721"/>
                  </a:lnTo>
                  <a:lnTo>
                    <a:pt x="754" y="725"/>
                  </a:lnTo>
                  <a:lnTo>
                    <a:pt x="758" y="727"/>
                  </a:lnTo>
                  <a:lnTo>
                    <a:pt x="756" y="731"/>
                  </a:lnTo>
                  <a:lnTo>
                    <a:pt x="756" y="733"/>
                  </a:lnTo>
                  <a:lnTo>
                    <a:pt x="756" y="737"/>
                  </a:lnTo>
                  <a:lnTo>
                    <a:pt x="756" y="740"/>
                  </a:lnTo>
                  <a:lnTo>
                    <a:pt x="751" y="742"/>
                  </a:lnTo>
                  <a:lnTo>
                    <a:pt x="749" y="742"/>
                  </a:lnTo>
                  <a:lnTo>
                    <a:pt x="749" y="744"/>
                  </a:lnTo>
                  <a:lnTo>
                    <a:pt x="747" y="754"/>
                  </a:lnTo>
                  <a:lnTo>
                    <a:pt x="745" y="754"/>
                  </a:lnTo>
                  <a:lnTo>
                    <a:pt x="741" y="754"/>
                  </a:lnTo>
                  <a:lnTo>
                    <a:pt x="741" y="756"/>
                  </a:lnTo>
                  <a:lnTo>
                    <a:pt x="745" y="759"/>
                  </a:lnTo>
                  <a:lnTo>
                    <a:pt x="747" y="765"/>
                  </a:lnTo>
                  <a:lnTo>
                    <a:pt x="747" y="771"/>
                  </a:lnTo>
                  <a:lnTo>
                    <a:pt x="749" y="773"/>
                  </a:lnTo>
                  <a:lnTo>
                    <a:pt x="749" y="777"/>
                  </a:lnTo>
                  <a:lnTo>
                    <a:pt x="747" y="782"/>
                  </a:lnTo>
                  <a:lnTo>
                    <a:pt x="747" y="788"/>
                  </a:lnTo>
                  <a:lnTo>
                    <a:pt x="747" y="794"/>
                  </a:lnTo>
                  <a:lnTo>
                    <a:pt x="743" y="798"/>
                  </a:lnTo>
                  <a:lnTo>
                    <a:pt x="741" y="798"/>
                  </a:lnTo>
                  <a:lnTo>
                    <a:pt x="737" y="799"/>
                  </a:lnTo>
                  <a:lnTo>
                    <a:pt x="732" y="799"/>
                  </a:lnTo>
                  <a:lnTo>
                    <a:pt x="718" y="801"/>
                  </a:lnTo>
                  <a:lnTo>
                    <a:pt x="714" y="801"/>
                  </a:lnTo>
                  <a:lnTo>
                    <a:pt x="712" y="801"/>
                  </a:lnTo>
                  <a:lnTo>
                    <a:pt x="709" y="801"/>
                  </a:lnTo>
                  <a:lnTo>
                    <a:pt x="709" y="807"/>
                  </a:lnTo>
                  <a:lnTo>
                    <a:pt x="712" y="807"/>
                  </a:lnTo>
                  <a:lnTo>
                    <a:pt x="712" y="811"/>
                  </a:lnTo>
                  <a:lnTo>
                    <a:pt x="712" y="817"/>
                  </a:lnTo>
                  <a:lnTo>
                    <a:pt x="714" y="822"/>
                  </a:lnTo>
                  <a:lnTo>
                    <a:pt x="712" y="822"/>
                  </a:lnTo>
                  <a:lnTo>
                    <a:pt x="711" y="824"/>
                  </a:lnTo>
                  <a:lnTo>
                    <a:pt x="711" y="828"/>
                  </a:lnTo>
                  <a:lnTo>
                    <a:pt x="711" y="832"/>
                  </a:lnTo>
                  <a:lnTo>
                    <a:pt x="709" y="840"/>
                  </a:lnTo>
                  <a:lnTo>
                    <a:pt x="705" y="843"/>
                  </a:lnTo>
                  <a:lnTo>
                    <a:pt x="705" y="840"/>
                  </a:lnTo>
                  <a:lnTo>
                    <a:pt x="703" y="840"/>
                  </a:lnTo>
                  <a:lnTo>
                    <a:pt x="701" y="838"/>
                  </a:lnTo>
                  <a:lnTo>
                    <a:pt x="701" y="834"/>
                  </a:lnTo>
                  <a:lnTo>
                    <a:pt x="701" y="832"/>
                  </a:lnTo>
                  <a:lnTo>
                    <a:pt x="699" y="832"/>
                  </a:lnTo>
                  <a:lnTo>
                    <a:pt x="693" y="830"/>
                  </a:lnTo>
                  <a:lnTo>
                    <a:pt x="690" y="830"/>
                  </a:lnTo>
                  <a:lnTo>
                    <a:pt x="688" y="830"/>
                  </a:lnTo>
                  <a:lnTo>
                    <a:pt x="684" y="834"/>
                  </a:lnTo>
                  <a:lnTo>
                    <a:pt x="684" y="836"/>
                  </a:lnTo>
                  <a:lnTo>
                    <a:pt x="682" y="840"/>
                  </a:lnTo>
                  <a:lnTo>
                    <a:pt x="678" y="841"/>
                  </a:lnTo>
                  <a:lnTo>
                    <a:pt x="672" y="841"/>
                  </a:lnTo>
                  <a:lnTo>
                    <a:pt x="667" y="845"/>
                  </a:lnTo>
                  <a:lnTo>
                    <a:pt x="665" y="841"/>
                  </a:lnTo>
                  <a:lnTo>
                    <a:pt x="659" y="843"/>
                  </a:lnTo>
                  <a:lnTo>
                    <a:pt x="655" y="841"/>
                  </a:lnTo>
                  <a:lnTo>
                    <a:pt x="651" y="838"/>
                  </a:lnTo>
                  <a:lnTo>
                    <a:pt x="649" y="836"/>
                  </a:lnTo>
                  <a:lnTo>
                    <a:pt x="646" y="832"/>
                  </a:lnTo>
                  <a:lnTo>
                    <a:pt x="644" y="832"/>
                  </a:lnTo>
                  <a:lnTo>
                    <a:pt x="638" y="832"/>
                  </a:lnTo>
                  <a:lnTo>
                    <a:pt x="632" y="836"/>
                  </a:lnTo>
                  <a:lnTo>
                    <a:pt x="628" y="832"/>
                  </a:lnTo>
                  <a:lnTo>
                    <a:pt x="627" y="834"/>
                  </a:lnTo>
                  <a:lnTo>
                    <a:pt x="619" y="838"/>
                  </a:lnTo>
                  <a:lnTo>
                    <a:pt x="619" y="840"/>
                  </a:lnTo>
                  <a:lnTo>
                    <a:pt x="619" y="843"/>
                  </a:lnTo>
                  <a:lnTo>
                    <a:pt x="617" y="843"/>
                  </a:lnTo>
                  <a:lnTo>
                    <a:pt x="613" y="843"/>
                  </a:lnTo>
                  <a:lnTo>
                    <a:pt x="611" y="843"/>
                  </a:lnTo>
                  <a:lnTo>
                    <a:pt x="609" y="843"/>
                  </a:lnTo>
                  <a:lnTo>
                    <a:pt x="607" y="843"/>
                  </a:lnTo>
                  <a:lnTo>
                    <a:pt x="604" y="843"/>
                  </a:lnTo>
                  <a:lnTo>
                    <a:pt x="602" y="843"/>
                  </a:lnTo>
                  <a:lnTo>
                    <a:pt x="598" y="843"/>
                  </a:lnTo>
                  <a:lnTo>
                    <a:pt x="596" y="841"/>
                  </a:lnTo>
                  <a:lnTo>
                    <a:pt x="592" y="841"/>
                  </a:lnTo>
                  <a:lnTo>
                    <a:pt x="590" y="841"/>
                  </a:lnTo>
                  <a:lnTo>
                    <a:pt x="585" y="841"/>
                  </a:lnTo>
                  <a:lnTo>
                    <a:pt x="585" y="840"/>
                  </a:lnTo>
                  <a:lnTo>
                    <a:pt x="581" y="836"/>
                  </a:lnTo>
                  <a:lnTo>
                    <a:pt x="579" y="836"/>
                  </a:lnTo>
                  <a:lnTo>
                    <a:pt x="573" y="836"/>
                  </a:lnTo>
                  <a:lnTo>
                    <a:pt x="569" y="836"/>
                  </a:lnTo>
                  <a:lnTo>
                    <a:pt x="567" y="834"/>
                  </a:lnTo>
                  <a:lnTo>
                    <a:pt x="565" y="830"/>
                  </a:lnTo>
                  <a:lnTo>
                    <a:pt x="565" y="828"/>
                  </a:lnTo>
                  <a:lnTo>
                    <a:pt x="565" y="828"/>
                  </a:lnTo>
                  <a:lnTo>
                    <a:pt x="567" y="828"/>
                  </a:lnTo>
                  <a:lnTo>
                    <a:pt x="573" y="828"/>
                  </a:lnTo>
                  <a:lnTo>
                    <a:pt x="577" y="828"/>
                  </a:lnTo>
                  <a:lnTo>
                    <a:pt x="579" y="824"/>
                  </a:lnTo>
                  <a:lnTo>
                    <a:pt x="583" y="824"/>
                  </a:lnTo>
                  <a:lnTo>
                    <a:pt x="583" y="819"/>
                  </a:lnTo>
                  <a:lnTo>
                    <a:pt x="583" y="817"/>
                  </a:lnTo>
                  <a:lnTo>
                    <a:pt x="579" y="817"/>
                  </a:lnTo>
                  <a:lnTo>
                    <a:pt x="577" y="817"/>
                  </a:lnTo>
                  <a:lnTo>
                    <a:pt x="571" y="817"/>
                  </a:lnTo>
                  <a:lnTo>
                    <a:pt x="565" y="819"/>
                  </a:lnTo>
                  <a:lnTo>
                    <a:pt x="564" y="819"/>
                  </a:lnTo>
                  <a:lnTo>
                    <a:pt x="562" y="817"/>
                  </a:lnTo>
                  <a:lnTo>
                    <a:pt x="552" y="819"/>
                  </a:lnTo>
                  <a:lnTo>
                    <a:pt x="550" y="819"/>
                  </a:lnTo>
                  <a:lnTo>
                    <a:pt x="546" y="815"/>
                  </a:lnTo>
                  <a:lnTo>
                    <a:pt x="539" y="809"/>
                  </a:lnTo>
                  <a:lnTo>
                    <a:pt x="533" y="803"/>
                  </a:lnTo>
                  <a:lnTo>
                    <a:pt x="527" y="799"/>
                  </a:lnTo>
                  <a:lnTo>
                    <a:pt x="527" y="796"/>
                  </a:lnTo>
                  <a:lnTo>
                    <a:pt x="525" y="796"/>
                  </a:lnTo>
                  <a:lnTo>
                    <a:pt x="522" y="799"/>
                  </a:lnTo>
                  <a:lnTo>
                    <a:pt x="520" y="803"/>
                  </a:lnTo>
                  <a:lnTo>
                    <a:pt x="518" y="805"/>
                  </a:lnTo>
                  <a:lnTo>
                    <a:pt x="514" y="815"/>
                  </a:lnTo>
                  <a:lnTo>
                    <a:pt x="514" y="819"/>
                  </a:lnTo>
                  <a:lnTo>
                    <a:pt x="514" y="820"/>
                  </a:lnTo>
                  <a:lnTo>
                    <a:pt x="512" y="826"/>
                  </a:lnTo>
                  <a:lnTo>
                    <a:pt x="508" y="828"/>
                  </a:lnTo>
                  <a:lnTo>
                    <a:pt x="506" y="828"/>
                  </a:lnTo>
                  <a:lnTo>
                    <a:pt x="502" y="824"/>
                  </a:lnTo>
                  <a:lnTo>
                    <a:pt x="502" y="819"/>
                  </a:lnTo>
                  <a:lnTo>
                    <a:pt x="501" y="817"/>
                  </a:lnTo>
                  <a:lnTo>
                    <a:pt x="497" y="815"/>
                  </a:lnTo>
                  <a:lnTo>
                    <a:pt x="495" y="815"/>
                  </a:lnTo>
                  <a:lnTo>
                    <a:pt x="485" y="815"/>
                  </a:lnTo>
                  <a:lnTo>
                    <a:pt x="483" y="819"/>
                  </a:lnTo>
                  <a:lnTo>
                    <a:pt x="483" y="824"/>
                  </a:lnTo>
                  <a:lnTo>
                    <a:pt x="480" y="830"/>
                  </a:lnTo>
                  <a:lnTo>
                    <a:pt x="478" y="838"/>
                  </a:lnTo>
                  <a:lnTo>
                    <a:pt x="480" y="843"/>
                  </a:lnTo>
                  <a:lnTo>
                    <a:pt x="480" y="847"/>
                  </a:lnTo>
                  <a:lnTo>
                    <a:pt x="478" y="847"/>
                  </a:lnTo>
                  <a:lnTo>
                    <a:pt x="472" y="847"/>
                  </a:lnTo>
                  <a:lnTo>
                    <a:pt x="464" y="849"/>
                  </a:lnTo>
                  <a:lnTo>
                    <a:pt x="460" y="855"/>
                  </a:lnTo>
                  <a:lnTo>
                    <a:pt x="460" y="857"/>
                  </a:lnTo>
                  <a:lnTo>
                    <a:pt x="457" y="859"/>
                  </a:lnTo>
                  <a:lnTo>
                    <a:pt x="455" y="859"/>
                  </a:lnTo>
                  <a:lnTo>
                    <a:pt x="453" y="857"/>
                  </a:lnTo>
                  <a:lnTo>
                    <a:pt x="451" y="855"/>
                  </a:lnTo>
                  <a:lnTo>
                    <a:pt x="449" y="853"/>
                  </a:lnTo>
                  <a:lnTo>
                    <a:pt x="449" y="847"/>
                  </a:lnTo>
                  <a:lnTo>
                    <a:pt x="449" y="838"/>
                  </a:lnTo>
                  <a:lnTo>
                    <a:pt x="449" y="834"/>
                  </a:lnTo>
                  <a:lnTo>
                    <a:pt x="443" y="830"/>
                  </a:lnTo>
                  <a:lnTo>
                    <a:pt x="441" y="830"/>
                  </a:lnTo>
                  <a:lnTo>
                    <a:pt x="437" y="830"/>
                  </a:lnTo>
                  <a:lnTo>
                    <a:pt x="432" y="830"/>
                  </a:lnTo>
                  <a:lnTo>
                    <a:pt x="428" y="832"/>
                  </a:lnTo>
                  <a:lnTo>
                    <a:pt x="428" y="828"/>
                  </a:lnTo>
                  <a:lnTo>
                    <a:pt x="426" y="828"/>
                  </a:lnTo>
                  <a:lnTo>
                    <a:pt x="424" y="826"/>
                  </a:lnTo>
                  <a:lnTo>
                    <a:pt x="420" y="826"/>
                  </a:lnTo>
                  <a:lnTo>
                    <a:pt x="415" y="828"/>
                  </a:lnTo>
                  <a:lnTo>
                    <a:pt x="413" y="828"/>
                  </a:lnTo>
                  <a:lnTo>
                    <a:pt x="407" y="828"/>
                  </a:lnTo>
                  <a:lnTo>
                    <a:pt x="405" y="826"/>
                  </a:lnTo>
                  <a:lnTo>
                    <a:pt x="401" y="826"/>
                  </a:lnTo>
                  <a:lnTo>
                    <a:pt x="395" y="826"/>
                  </a:lnTo>
                  <a:lnTo>
                    <a:pt x="395" y="822"/>
                  </a:lnTo>
                  <a:lnTo>
                    <a:pt x="395" y="820"/>
                  </a:lnTo>
                  <a:lnTo>
                    <a:pt x="390" y="820"/>
                  </a:lnTo>
                  <a:lnTo>
                    <a:pt x="386" y="820"/>
                  </a:lnTo>
                  <a:lnTo>
                    <a:pt x="384" y="819"/>
                  </a:lnTo>
                  <a:lnTo>
                    <a:pt x="380" y="817"/>
                  </a:lnTo>
                  <a:lnTo>
                    <a:pt x="380" y="811"/>
                  </a:lnTo>
                  <a:lnTo>
                    <a:pt x="378" y="809"/>
                  </a:lnTo>
                  <a:lnTo>
                    <a:pt x="374" y="809"/>
                  </a:lnTo>
                  <a:lnTo>
                    <a:pt x="371" y="807"/>
                  </a:lnTo>
                  <a:lnTo>
                    <a:pt x="371" y="809"/>
                  </a:lnTo>
                  <a:lnTo>
                    <a:pt x="369" y="809"/>
                  </a:lnTo>
                  <a:lnTo>
                    <a:pt x="367" y="811"/>
                  </a:lnTo>
                  <a:lnTo>
                    <a:pt x="365" y="811"/>
                  </a:lnTo>
                  <a:lnTo>
                    <a:pt x="365" y="807"/>
                  </a:lnTo>
                  <a:lnTo>
                    <a:pt x="363" y="805"/>
                  </a:lnTo>
                  <a:lnTo>
                    <a:pt x="357" y="807"/>
                  </a:lnTo>
                  <a:lnTo>
                    <a:pt x="355" y="809"/>
                  </a:lnTo>
                  <a:lnTo>
                    <a:pt x="352" y="811"/>
                  </a:lnTo>
                  <a:lnTo>
                    <a:pt x="352" y="815"/>
                  </a:lnTo>
                  <a:lnTo>
                    <a:pt x="350" y="817"/>
                  </a:lnTo>
                  <a:lnTo>
                    <a:pt x="348" y="819"/>
                  </a:lnTo>
                  <a:lnTo>
                    <a:pt x="348" y="820"/>
                  </a:lnTo>
                  <a:lnTo>
                    <a:pt x="348" y="822"/>
                  </a:lnTo>
                  <a:lnTo>
                    <a:pt x="348" y="824"/>
                  </a:lnTo>
                  <a:lnTo>
                    <a:pt x="348" y="826"/>
                  </a:lnTo>
                  <a:lnTo>
                    <a:pt x="344" y="828"/>
                  </a:lnTo>
                  <a:lnTo>
                    <a:pt x="344" y="828"/>
                  </a:lnTo>
                  <a:lnTo>
                    <a:pt x="340" y="830"/>
                  </a:lnTo>
                  <a:lnTo>
                    <a:pt x="336" y="832"/>
                  </a:lnTo>
                  <a:lnTo>
                    <a:pt x="336" y="834"/>
                  </a:lnTo>
                  <a:lnTo>
                    <a:pt x="336" y="838"/>
                  </a:lnTo>
                  <a:lnTo>
                    <a:pt x="336" y="843"/>
                  </a:lnTo>
                  <a:lnTo>
                    <a:pt x="336" y="847"/>
                  </a:lnTo>
                  <a:lnTo>
                    <a:pt x="334" y="849"/>
                  </a:lnTo>
                  <a:lnTo>
                    <a:pt x="334" y="851"/>
                  </a:lnTo>
                  <a:lnTo>
                    <a:pt x="336" y="853"/>
                  </a:lnTo>
                  <a:lnTo>
                    <a:pt x="336" y="855"/>
                  </a:lnTo>
                  <a:lnTo>
                    <a:pt x="334" y="855"/>
                  </a:lnTo>
                  <a:lnTo>
                    <a:pt x="332" y="853"/>
                  </a:lnTo>
                  <a:lnTo>
                    <a:pt x="329" y="851"/>
                  </a:lnTo>
                  <a:lnTo>
                    <a:pt x="327" y="849"/>
                  </a:lnTo>
                  <a:lnTo>
                    <a:pt x="323" y="847"/>
                  </a:lnTo>
                  <a:lnTo>
                    <a:pt x="321" y="841"/>
                  </a:lnTo>
                  <a:lnTo>
                    <a:pt x="319" y="836"/>
                  </a:lnTo>
                  <a:lnTo>
                    <a:pt x="317" y="830"/>
                  </a:lnTo>
                  <a:lnTo>
                    <a:pt x="315" y="826"/>
                  </a:lnTo>
                  <a:lnTo>
                    <a:pt x="315" y="822"/>
                  </a:lnTo>
                  <a:lnTo>
                    <a:pt x="317" y="819"/>
                  </a:lnTo>
                  <a:lnTo>
                    <a:pt x="319" y="815"/>
                  </a:lnTo>
                  <a:lnTo>
                    <a:pt x="321" y="813"/>
                  </a:lnTo>
                  <a:lnTo>
                    <a:pt x="319" y="809"/>
                  </a:lnTo>
                  <a:lnTo>
                    <a:pt x="319" y="805"/>
                  </a:lnTo>
                  <a:lnTo>
                    <a:pt x="317" y="801"/>
                  </a:lnTo>
                  <a:lnTo>
                    <a:pt x="315" y="801"/>
                  </a:lnTo>
                  <a:lnTo>
                    <a:pt x="311" y="801"/>
                  </a:lnTo>
                  <a:lnTo>
                    <a:pt x="306" y="801"/>
                  </a:lnTo>
                  <a:lnTo>
                    <a:pt x="302" y="799"/>
                  </a:lnTo>
                  <a:lnTo>
                    <a:pt x="298" y="807"/>
                  </a:lnTo>
                  <a:lnTo>
                    <a:pt x="296" y="811"/>
                  </a:lnTo>
                  <a:lnTo>
                    <a:pt x="296" y="813"/>
                  </a:lnTo>
                  <a:lnTo>
                    <a:pt x="294" y="817"/>
                  </a:lnTo>
                  <a:lnTo>
                    <a:pt x="290" y="819"/>
                  </a:lnTo>
                  <a:lnTo>
                    <a:pt x="289" y="819"/>
                  </a:lnTo>
                  <a:lnTo>
                    <a:pt x="287" y="820"/>
                  </a:lnTo>
                  <a:lnTo>
                    <a:pt x="285" y="820"/>
                  </a:lnTo>
                  <a:lnTo>
                    <a:pt x="281" y="819"/>
                  </a:lnTo>
                  <a:lnTo>
                    <a:pt x="279" y="817"/>
                  </a:lnTo>
                  <a:lnTo>
                    <a:pt x="279" y="813"/>
                  </a:lnTo>
                  <a:lnTo>
                    <a:pt x="279" y="809"/>
                  </a:lnTo>
                  <a:lnTo>
                    <a:pt x="281" y="805"/>
                  </a:lnTo>
                  <a:lnTo>
                    <a:pt x="285" y="803"/>
                  </a:lnTo>
                  <a:lnTo>
                    <a:pt x="287" y="801"/>
                  </a:lnTo>
                  <a:lnTo>
                    <a:pt x="289" y="799"/>
                  </a:lnTo>
                  <a:lnTo>
                    <a:pt x="290" y="798"/>
                  </a:lnTo>
                  <a:lnTo>
                    <a:pt x="294" y="796"/>
                  </a:lnTo>
                  <a:lnTo>
                    <a:pt x="296" y="792"/>
                  </a:lnTo>
                  <a:lnTo>
                    <a:pt x="296" y="790"/>
                  </a:lnTo>
                  <a:lnTo>
                    <a:pt x="298" y="786"/>
                  </a:lnTo>
                  <a:lnTo>
                    <a:pt x="298" y="782"/>
                  </a:lnTo>
                  <a:lnTo>
                    <a:pt x="300" y="778"/>
                  </a:lnTo>
                  <a:lnTo>
                    <a:pt x="296" y="769"/>
                  </a:lnTo>
                  <a:lnTo>
                    <a:pt x="294" y="767"/>
                  </a:lnTo>
                  <a:lnTo>
                    <a:pt x="292" y="765"/>
                  </a:lnTo>
                  <a:lnTo>
                    <a:pt x="289" y="767"/>
                  </a:lnTo>
                  <a:lnTo>
                    <a:pt x="289" y="771"/>
                  </a:lnTo>
                  <a:lnTo>
                    <a:pt x="287" y="773"/>
                  </a:lnTo>
                  <a:lnTo>
                    <a:pt x="285" y="771"/>
                  </a:lnTo>
                  <a:lnTo>
                    <a:pt x="283" y="769"/>
                  </a:lnTo>
                  <a:lnTo>
                    <a:pt x="279" y="769"/>
                  </a:lnTo>
                  <a:lnTo>
                    <a:pt x="277" y="769"/>
                  </a:lnTo>
                  <a:lnTo>
                    <a:pt x="273" y="771"/>
                  </a:lnTo>
                  <a:lnTo>
                    <a:pt x="271" y="773"/>
                  </a:lnTo>
                  <a:lnTo>
                    <a:pt x="269" y="775"/>
                  </a:lnTo>
                  <a:lnTo>
                    <a:pt x="268" y="775"/>
                  </a:lnTo>
                  <a:lnTo>
                    <a:pt x="266" y="777"/>
                  </a:lnTo>
                  <a:lnTo>
                    <a:pt x="264" y="778"/>
                  </a:lnTo>
                  <a:lnTo>
                    <a:pt x="258" y="780"/>
                  </a:lnTo>
                  <a:lnTo>
                    <a:pt x="250" y="782"/>
                  </a:lnTo>
                  <a:lnTo>
                    <a:pt x="247" y="782"/>
                  </a:lnTo>
                  <a:lnTo>
                    <a:pt x="243" y="780"/>
                  </a:lnTo>
                  <a:lnTo>
                    <a:pt x="243" y="775"/>
                  </a:lnTo>
                  <a:lnTo>
                    <a:pt x="243" y="769"/>
                  </a:lnTo>
                  <a:lnTo>
                    <a:pt x="243" y="767"/>
                  </a:lnTo>
                  <a:lnTo>
                    <a:pt x="243" y="759"/>
                  </a:lnTo>
                  <a:lnTo>
                    <a:pt x="241" y="757"/>
                  </a:lnTo>
                  <a:lnTo>
                    <a:pt x="237" y="756"/>
                  </a:lnTo>
                  <a:lnTo>
                    <a:pt x="231" y="754"/>
                  </a:lnTo>
                  <a:lnTo>
                    <a:pt x="231" y="756"/>
                  </a:lnTo>
                  <a:lnTo>
                    <a:pt x="231" y="757"/>
                  </a:lnTo>
                  <a:lnTo>
                    <a:pt x="229" y="761"/>
                  </a:lnTo>
                  <a:lnTo>
                    <a:pt x="226" y="763"/>
                  </a:lnTo>
                  <a:lnTo>
                    <a:pt x="224" y="765"/>
                  </a:lnTo>
                  <a:lnTo>
                    <a:pt x="216" y="767"/>
                  </a:lnTo>
                  <a:lnTo>
                    <a:pt x="214" y="767"/>
                  </a:lnTo>
                  <a:lnTo>
                    <a:pt x="212" y="765"/>
                  </a:lnTo>
                  <a:lnTo>
                    <a:pt x="210" y="761"/>
                  </a:lnTo>
                  <a:lnTo>
                    <a:pt x="210" y="757"/>
                  </a:lnTo>
                  <a:lnTo>
                    <a:pt x="214" y="746"/>
                  </a:lnTo>
                  <a:lnTo>
                    <a:pt x="216" y="742"/>
                  </a:lnTo>
                  <a:lnTo>
                    <a:pt x="216" y="737"/>
                  </a:lnTo>
                  <a:lnTo>
                    <a:pt x="214" y="735"/>
                  </a:lnTo>
                  <a:lnTo>
                    <a:pt x="214" y="731"/>
                  </a:lnTo>
                  <a:lnTo>
                    <a:pt x="212" y="729"/>
                  </a:lnTo>
                  <a:lnTo>
                    <a:pt x="210" y="727"/>
                  </a:lnTo>
                  <a:lnTo>
                    <a:pt x="205" y="725"/>
                  </a:lnTo>
                  <a:lnTo>
                    <a:pt x="201" y="723"/>
                  </a:lnTo>
                  <a:lnTo>
                    <a:pt x="195" y="723"/>
                  </a:lnTo>
                  <a:lnTo>
                    <a:pt x="187" y="723"/>
                  </a:lnTo>
                  <a:lnTo>
                    <a:pt x="178" y="723"/>
                  </a:lnTo>
                  <a:lnTo>
                    <a:pt x="174" y="723"/>
                  </a:lnTo>
                  <a:lnTo>
                    <a:pt x="168" y="719"/>
                  </a:lnTo>
                  <a:lnTo>
                    <a:pt x="163" y="719"/>
                  </a:lnTo>
                  <a:lnTo>
                    <a:pt x="157" y="714"/>
                  </a:lnTo>
                  <a:lnTo>
                    <a:pt x="151" y="708"/>
                  </a:lnTo>
                  <a:lnTo>
                    <a:pt x="147" y="704"/>
                  </a:lnTo>
                  <a:lnTo>
                    <a:pt x="145" y="698"/>
                  </a:lnTo>
                  <a:lnTo>
                    <a:pt x="149" y="696"/>
                  </a:lnTo>
                  <a:lnTo>
                    <a:pt x="149" y="695"/>
                  </a:lnTo>
                  <a:lnTo>
                    <a:pt x="151" y="691"/>
                  </a:lnTo>
                  <a:lnTo>
                    <a:pt x="151" y="689"/>
                  </a:lnTo>
                  <a:lnTo>
                    <a:pt x="149" y="683"/>
                  </a:lnTo>
                  <a:lnTo>
                    <a:pt x="149" y="681"/>
                  </a:lnTo>
                  <a:lnTo>
                    <a:pt x="143" y="677"/>
                  </a:lnTo>
                  <a:lnTo>
                    <a:pt x="140" y="675"/>
                  </a:lnTo>
                  <a:lnTo>
                    <a:pt x="136" y="674"/>
                  </a:lnTo>
                  <a:lnTo>
                    <a:pt x="130" y="664"/>
                  </a:lnTo>
                  <a:lnTo>
                    <a:pt x="126" y="660"/>
                  </a:lnTo>
                  <a:lnTo>
                    <a:pt x="119" y="656"/>
                  </a:lnTo>
                  <a:lnTo>
                    <a:pt x="115" y="654"/>
                  </a:lnTo>
                  <a:lnTo>
                    <a:pt x="111" y="654"/>
                  </a:lnTo>
                  <a:lnTo>
                    <a:pt x="103" y="654"/>
                  </a:lnTo>
                  <a:lnTo>
                    <a:pt x="94" y="658"/>
                  </a:lnTo>
                  <a:lnTo>
                    <a:pt x="90" y="660"/>
                  </a:lnTo>
                  <a:lnTo>
                    <a:pt x="80" y="658"/>
                  </a:lnTo>
                  <a:lnTo>
                    <a:pt x="80" y="656"/>
                  </a:lnTo>
                  <a:lnTo>
                    <a:pt x="79" y="656"/>
                  </a:lnTo>
                  <a:lnTo>
                    <a:pt x="73" y="654"/>
                  </a:lnTo>
                  <a:lnTo>
                    <a:pt x="73" y="653"/>
                  </a:lnTo>
                  <a:lnTo>
                    <a:pt x="69" y="651"/>
                  </a:lnTo>
                  <a:lnTo>
                    <a:pt x="67" y="649"/>
                  </a:lnTo>
                  <a:lnTo>
                    <a:pt x="65" y="647"/>
                  </a:lnTo>
                  <a:lnTo>
                    <a:pt x="65" y="643"/>
                  </a:lnTo>
                  <a:lnTo>
                    <a:pt x="67" y="639"/>
                  </a:lnTo>
                  <a:lnTo>
                    <a:pt x="67" y="637"/>
                  </a:lnTo>
                  <a:lnTo>
                    <a:pt x="65" y="637"/>
                  </a:lnTo>
                  <a:lnTo>
                    <a:pt x="61" y="637"/>
                  </a:lnTo>
                  <a:lnTo>
                    <a:pt x="58" y="639"/>
                  </a:lnTo>
                  <a:lnTo>
                    <a:pt x="58" y="643"/>
                  </a:lnTo>
                  <a:lnTo>
                    <a:pt x="56" y="645"/>
                  </a:lnTo>
                  <a:lnTo>
                    <a:pt x="50" y="645"/>
                  </a:lnTo>
                  <a:lnTo>
                    <a:pt x="44" y="647"/>
                  </a:lnTo>
                  <a:lnTo>
                    <a:pt x="44" y="645"/>
                  </a:lnTo>
                  <a:lnTo>
                    <a:pt x="42" y="645"/>
                  </a:lnTo>
                  <a:lnTo>
                    <a:pt x="38" y="643"/>
                  </a:lnTo>
                  <a:lnTo>
                    <a:pt x="33" y="639"/>
                  </a:lnTo>
                  <a:lnTo>
                    <a:pt x="25" y="624"/>
                  </a:lnTo>
                  <a:lnTo>
                    <a:pt x="25" y="622"/>
                  </a:lnTo>
                  <a:lnTo>
                    <a:pt x="29" y="616"/>
                  </a:lnTo>
                  <a:lnTo>
                    <a:pt x="29" y="603"/>
                  </a:lnTo>
                  <a:lnTo>
                    <a:pt x="29" y="601"/>
                  </a:lnTo>
                  <a:lnTo>
                    <a:pt x="23" y="593"/>
                  </a:lnTo>
                  <a:lnTo>
                    <a:pt x="25" y="588"/>
                  </a:lnTo>
                  <a:lnTo>
                    <a:pt x="25" y="586"/>
                  </a:lnTo>
                  <a:lnTo>
                    <a:pt x="21" y="582"/>
                  </a:lnTo>
                  <a:lnTo>
                    <a:pt x="16" y="576"/>
                  </a:lnTo>
                  <a:lnTo>
                    <a:pt x="12" y="571"/>
                  </a:lnTo>
                  <a:lnTo>
                    <a:pt x="6" y="571"/>
                  </a:lnTo>
                  <a:lnTo>
                    <a:pt x="4" y="567"/>
                  </a:lnTo>
                  <a:lnTo>
                    <a:pt x="0" y="565"/>
                  </a:lnTo>
                  <a:lnTo>
                    <a:pt x="0" y="561"/>
                  </a:lnTo>
                  <a:lnTo>
                    <a:pt x="6" y="559"/>
                  </a:lnTo>
                  <a:lnTo>
                    <a:pt x="10" y="550"/>
                  </a:lnTo>
                  <a:lnTo>
                    <a:pt x="12" y="540"/>
                  </a:lnTo>
                  <a:lnTo>
                    <a:pt x="12" y="538"/>
                  </a:lnTo>
                  <a:lnTo>
                    <a:pt x="12" y="534"/>
                  </a:lnTo>
                  <a:lnTo>
                    <a:pt x="12" y="527"/>
                  </a:lnTo>
                  <a:lnTo>
                    <a:pt x="14" y="517"/>
                  </a:lnTo>
                  <a:lnTo>
                    <a:pt x="14" y="515"/>
                  </a:lnTo>
                  <a:lnTo>
                    <a:pt x="12" y="511"/>
                  </a:lnTo>
                  <a:lnTo>
                    <a:pt x="10" y="508"/>
                  </a:lnTo>
                  <a:lnTo>
                    <a:pt x="10" y="508"/>
                  </a:lnTo>
                  <a:lnTo>
                    <a:pt x="12" y="504"/>
                  </a:lnTo>
                  <a:lnTo>
                    <a:pt x="12" y="502"/>
                  </a:lnTo>
                  <a:lnTo>
                    <a:pt x="17" y="502"/>
                  </a:lnTo>
                  <a:lnTo>
                    <a:pt x="17" y="496"/>
                  </a:lnTo>
                  <a:lnTo>
                    <a:pt x="17" y="490"/>
                  </a:lnTo>
                  <a:lnTo>
                    <a:pt x="17" y="487"/>
                  </a:lnTo>
                  <a:lnTo>
                    <a:pt x="16" y="485"/>
                  </a:lnTo>
                  <a:lnTo>
                    <a:pt x="16" y="481"/>
                  </a:lnTo>
                  <a:lnTo>
                    <a:pt x="17" y="473"/>
                  </a:lnTo>
                  <a:lnTo>
                    <a:pt x="21" y="469"/>
                  </a:lnTo>
                  <a:lnTo>
                    <a:pt x="21" y="467"/>
                  </a:lnTo>
                  <a:lnTo>
                    <a:pt x="19" y="464"/>
                  </a:lnTo>
                  <a:lnTo>
                    <a:pt x="19" y="462"/>
                  </a:lnTo>
                  <a:lnTo>
                    <a:pt x="21" y="462"/>
                  </a:lnTo>
                  <a:lnTo>
                    <a:pt x="21" y="458"/>
                  </a:lnTo>
                  <a:lnTo>
                    <a:pt x="19" y="448"/>
                  </a:lnTo>
                  <a:lnTo>
                    <a:pt x="14" y="437"/>
                  </a:lnTo>
                  <a:lnTo>
                    <a:pt x="14" y="431"/>
                  </a:lnTo>
                  <a:lnTo>
                    <a:pt x="14" y="425"/>
                  </a:lnTo>
                  <a:lnTo>
                    <a:pt x="16" y="422"/>
                  </a:lnTo>
                  <a:lnTo>
                    <a:pt x="19" y="420"/>
                  </a:lnTo>
                  <a:lnTo>
                    <a:pt x="19" y="416"/>
                  </a:lnTo>
                  <a:lnTo>
                    <a:pt x="23" y="416"/>
                  </a:lnTo>
                  <a:lnTo>
                    <a:pt x="25" y="410"/>
                  </a:lnTo>
                  <a:lnTo>
                    <a:pt x="23" y="406"/>
                  </a:lnTo>
                  <a:lnTo>
                    <a:pt x="23" y="401"/>
                  </a:lnTo>
                  <a:lnTo>
                    <a:pt x="17" y="395"/>
                  </a:lnTo>
                  <a:lnTo>
                    <a:pt x="17" y="389"/>
                  </a:lnTo>
                  <a:lnTo>
                    <a:pt x="17" y="387"/>
                  </a:lnTo>
                  <a:lnTo>
                    <a:pt x="23" y="382"/>
                  </a:lnTo>
                  <a:lnTo>
                    <a:pt x="25" y="378"/>
                  </a:lnTo>
                  <a:lnTo>
                    <a:pt x="27" y="376"/>
                  </a:lnTo>
                  <a:lnTo>
                    <a:pt x="27" y="372"/>
                  </a:lnTo>
                  <a:lnTo>
                    <a:pt x="33" y="366"/>
                  </a:lnTo>
                  <a:lnTo>
                    <a:pt x="35" y="366"/>
                  </a:lnTo>
                  <a:lnTo>
                    <a:pt x="38" y="366"/>
                  </a:lnTo>
                  <a:lnTo>
                    <a:pt x="44" y="366"/>
                  </a:lnTo>
                  <a:lnTo>
                    <a:pt x="46" y="366"/>
                  </a:lnTo>
                  <a:lnTo>
                    <a:pt x="50" y="368"/>
                  </a:lnTo>
                  <a:lnTo>
                    <a:pt x="54" y="366"/>
                  </a:lnTo>
                  <a:lnTo>
                    <a:pt x="54" y="363"/>
                  </a:lnTo>
                  <a:lnTo>
                    <a:pt x="54" y="361"/>
                  </a:lnTo>
                  <a:lnTo>
                    <a:pt x="50" y="361"/>
                  </a:lnTo>
                  <a:lnTo>
                    <a:pt x="50" y="357"/>
                  </a:lnTo>
                  <a:lnTo>
                    <a:pt x="50" y="355"/>
                  </a:lnTo>
                  <a:lnTo>
                    <a:pt x="50" y="351"/>
                  </a:lnTo>
                  <a:lnTo>
                    <a:pt x="54" y="351"/>
                  </a:lnTo>
                  <a:lnTo>
                    <a:pt x="58" y="349"/>
                  </a:lnTo>
                  <a:lnTo>
                    <a:pt x="58" y="345"/>
                  </a:lnTo>
                  <a:lnTo>
                    <a:pt x="58" y="343"/>
                  </a:lnTo>
                  <a:lnTo>
                    <a:pt x="58" y="340"/>
                  </a:lnTo>
                  <a:lnTo>
                    <a:pt x="58" y="336"/>
                  </a:lnTo>
                  <a:lnTo>
                    <a:pt x="58" y="334"/>
                  </a:lnTo>
                  <a:lnTo>
                    <a:pt x="59" y="334"/>
                  </a:lnTo>
                  <a:lnTo>
                    <a:pt x="63" y="334"/>
                  </a:lnTo>
                  <a:lnTo>
                    <a:pt x="67" y="338"/>
                  </a:lnTo>
                  <a:lnTo>
                    <a:pt x="69" y="338"/>
                  </a:lnTo>
                  <a:lnTo>
                    <a:pt x="73" y="334"/>
                  </a:lnTo>
                  <a:lnTo>
                    <a:pt x="75" y="334"/>
                  </a:lnTo>
                  <a:lnTo>
                    <a:pt x="79" y="340"/>
                  </a:lnTo>
                  <a:lnTo>
                    <a:pt x="80" y="340"/>
                  </a:lnTo>
                  <a:lnTo>
                    <a:pt x="84" y="338"/>
                  </a:lnTo>
                  <a:lnTo>
                    <a:pt x="86" y="328"/>
                  </a:lnTo>
                  <a:lnTo>
                    <a:pt x="86" y="326"/>
                  </a:lnTo>
                  <a:lnTo>
                    <a:pt x="90" y="321"/>
                  </a:lnTo>
                  <a:lnTo>
                    <a:pt x="94" y="322"/>
                  </a:lnTo>
                  <a:lnTo>
                    <a:pt x="96" y="322"/>
                  </a:lnTo>
                  <a:lnTo>
                    <a:pt x="100" y="322"/>
                  </a:lnTo>
                  <a:lnTo>
                    <a:pt x="101" y="322"/>
                  </a:lnTo>
                  <a:lnTo>
                    <a:pt x="103" y="322"/>
                  </a:lnTo>
                  <a:lnTo>
                    <a:pt x="105" y="322"/>
                  </a:lnTo>
                  <a:lnTo>
                    <a:pt x="115" y="328"/>
                  </a:lnTo>
                  <a:lnTo>
                    <a:pt x="117" y="332"/>
                  </a:lnTo>
                  <a:lnTo>
                    <a:pt x="124" y="328"/>
                  </a:lnTo>
                  <a:lnTo>
                    <a:pt x="126" y="328"/>
                  </a:lnTo>
                  <a:lnTo>
                    <a:pt x="130" y="334"/>
                  </a:lnTo>
                  <a:lnTo>
                    <a:pt x="132" y="334"/>
                  </a:lnTo>
                  <a:lnTo>
                    <a:pt x="136" y="332"/>
                  </a:lnTo>
                  <a:lnTo>
                    <a:pt x="147" y="317"/>
                  </a:lnTo>
                  <a:lnTo>
                    <a:pt x="147" y="313"/>
                  </a:lnTo>
                  <a:lnTo>
                    <a:pt x="147" y="307"/>
                  </a:lnTo>
                  <a:lnTo>
                    <a:pt x="149" y="305"/>
                  </a:lnTo>
                  <a:lnTo>
                    <a:pt x="151" y="307"/>
                  </a:lnTo>
                  <a:lnTo>
                    <a:pt x="151" y="311"/>
                  </a:lnTo>
                  <a:lnTo>
                    <a:pt x="155" y="311"/>
                  </a:lnTo>
                  <a:lnTo>
                    <a:pt x="157" y="311"/>
                  </a:lnTo>
                  <a:lnTo>
                    <a:pt x="161" y="311"/>
                  </a:lnTo>
                  <a:lnTo>
                    <a:pt x="163" y="317"/>
                  </a:lnTo>
                  <a:lnTo>
                    <a:pt x="166" y="317"/>
                  </a:lnTo>
                  <a:lnTo>
                    <a:pt x="168" y="319"/>
                  </a:lnTo>
                  <a:lnTo>
                    <a:pt x="172" y="322"/>
                  </a:lnTo>
                  <a:lnTo>
                    <a:pt x="174" y="322"/>
                  </a:lnTo>
                  <a:lnTo>
                    <a:pt x="182" y="319"/>
                  </a:lnTo>
                  <a:lnTo>
                    <a:pt x="184" y="313"/>
                  </a:lnTo>
                  <a:lnTo>
                    <a:pt x="187" y="311"/>
                  </a:lnTo>
                  <a:lnTo>
                    <a:pt x="187" y="307"/>
                  </a:lnTo>
                  <a:lnTo>
                    <a:pt x="187" y="305"/>
                  </a:lnTo>
                  <a:lnTo>
                    <a:pt x="184" y="301"/>
                  </a:lnTo>
                  <a:lnTo>
                    <a:pt x="182" y="301"/>
                  </a:lnTo>
                  <a:lnTo>
                    <a:pt x="178" y="305"/>
                  </a:lnTo>
                  <a:lnTo>
                    <a:pt x="176" y="305"/>
                  </a:lnTo>
                  <a:lnTo>
                    <a:pt x="176" y="301"/>
                  </a:lnTo>
                  <a:lnTo>
                    <a:pt x="176" y="300"/>
                  </a:lnTo>
                  <a:lnTo>
                    <a:pt x="176" y="294"/>
                  </a:lnTo>
                  <a:lnTo>
                    <a:pt x="176" y="288"/>
                  </a:lnTo>
                  <a:lnTo>
                    <a:pt x="176" y="282"/>
                  </a:lnTo>
                  <a:lnTo>
                    <a:pt x="172" y="279"/>
                  </a:lnTo>
                  <a:lnTo>
                    <a:pt x="170" y="279"/>
                  </a:lnTo>
                  <a:lnTo>
                    <a:pt x="170" y="277"/>
                  </a:lnTo>
                  <a:lnTo>
                    <a:pt x="170" y="275"/>
                  </a:lnTo>
                  <a:lnTo>
                    <a:pt x="176" y="269"/>
                  </a:lnTo>
                  <a:lnTo>
                    <a:pt x="176" y="265"/>
                  </a:lnTo>
                  <a:lnTo>
                    <a:pt x="174" y="259"/>
                  </a:lnTo>
                  <a:lnTo>
                    <a:pt x="174" y="254"/>
                  </a:lnTo>
                  <a:lnTo>
                    <a:pt x="170" y="246"/>
                  </a:lnTo>
                  <a:lnTo>
                    <a:pt x="168" y="233"/>
                  </a:lnTo>
                  <a:lnTo>
                    <a:pt x="164" y="223"/>
                  </a:lnTo>
                  <a:lnTo>
                    <a:pt x="163" y="223"/>
                  </a:lnTo>
                  <a:lnTo>
                    <a:pt x="163" y="218"/>
                  </a:lnTo>
                  <a:lnTo>
                    <a:pt x="170" y="212"/>
                  </a:lnTo>
                  <a:lnTo>
                    <a:pt x="168" y="210"/>
                  </a:lnTo>
                  <a:lnTo>
                    <a:pt x="168" y="206"/>
                  </a:lnTo>
                  <a:lnTo>
                    <a:pt x="170" y="204"/>
                  </a:lnTo>
                  <a:lnTo>
                    <a:pt x="174" y="204"/>
                  </a:lnTo>
                  <a:lnTo>
                    <a:pt x="174" y="200"/>
                  </a:lnTo>
                  <a:lnTo>
                    <a:pt x="172" y="198"/>
                  </a:lnTo>
                  <a:lnTo>
                    <a:pt x="168" y="198"/>
                  </a:lnTo>
                  <a:lnTo>
                    <a:pt x="163" y="198"/>
                  </a:lnTo>
                  <a:lnTo>
                    <a:pt x="159" y="195"/>
                  </a:lnTo>
                  <a:lnTo>
                    <a:pt x="157" y="193"/>
                  </a:lnTo>
                  <a:lnTo>
                    <a:pt x="153" y="193"/>
                  </a:lnTo>
                  <a:lnTo>
                    <a:pt x="151" y="193"/>
                  </a:lnTo>
                  <a:lnTo>
                    <a:pt x="149" y="193"/>
                  </a:lnTo>
                  <a:lnTo>
                    <a:pt x="147" y="189"/>
                  </a:lnTo>
                  <a:lnTo>
                    <a:pt x="143" y="187"/>
                  </a:lnTo>
                  <a:lnTo>
                    <a:pt x="143" y="185"/>
                  </a:lnTo>
                  <a:lnTo>
                    <a:pt x="147" y="185"/>
                  </a:lnTo>
                  <a:lnTo>
                    <a:pt x="149" y="181"/>
                  </a:lnTo>
                  <a:lnTo>
                    <a:pt x="151" y="179"/>
                  </a:lnTo>
                  <a:lnTo>
                    <a:pt x="153" y="179"/>
                  </a:lnTo>
                  <a:lnTo>
                    <a:pt x="157" y="174"/>
                  </a:lnTo>
                  <a:lnTo>
                    <a:pt x="157" y="170"/>
                  </a:lnTo>
                  <a:lnTo>
                    <a:pt x="151" y="170"/>
                  </a:lnTo>
                  <a:lnTo>
                    <a:pt x="149" y="168"/>
                  </a:lnTo>
                  <a:lnTo>
                    <a:pt x="147" y="164"/>
                  </a:lnTo>
                  <a:lnTo>
                    <a:pt x="147" y="162"/>
                  </a:lnTo>
                  <a:lnTo>
                    <a:pt x="143" y="158"/>
                  </a:lnTo>
                  <a:lnTo>
                    <a:pt x="143" y="153"/>
                  </a:lnTo>
                  <a:lnTo>
                    <a:pt x="147" y="151"/>
                  </a:lnTo>
                  <a:lnTo>
                    <a:pt x="149" y="151"/>
                  </a:lnTo>
                  <a:lnTo>
                    <a:pt x="151" y="156"/>
                  </a:lnTo>
                  <a:lnTo>
                    <a:pt x="155" y="156"/>
                  </a:lnTo>
                  <a:lnTo>
                    <a:pt x="157" y="156"/>
                  </a:lnTo>
                  <a:lnTo>
                    <a:pt x="161" y="153"/>
                  </a:lnTo>
                  <a:lnTo>
                    <a:pt x="161" y="151"/>
                  </a:lnTo>
                  <a:lnTo>
                    <a:pt x="161" y="147"/>
                  </a:lnTo>
                  <a:lnTo>
                    <a:pt x="161" y="141"/>
                  </a:lnTo>
                  <a:lnTo>
                    <a:pt x="157" y="137"/>
                  </a:lnTo>
                  <a:lnTo>
                    <a:pt x="155" y="135"/>
                  </a:lnTo>
                  <a:lnTo>
                    <a:pt x="155" y="130"/>
                  </a:lnTo>
                  <a:lnTo>
                    <a:pt x="151" y="126"/>
                  </a:lnTo>
                  <a:lnTo>
                    <a:pt x="155" y="126"/>
                  </a:lnTo>
                  <a:lnTo>
                    <a:pt x="161" y="122"/>
                  </a:lnTo>
                  <a:lnTo>
                    <a:pt x="164" y="120"/>
                  </a:lnTo>
                  <a:lnTo>
                    <a:pt x="164" y="116"/>
                  </a:lnTo>
                  <a:lnTo>
                    <a:pt x="164" y="114"/>
                  </a:lnTo>
                  <a:lnTo>
                    <a:pt x="164" y="111"/>
                  </a:lnTo>
                  <a:lnTo>
                    <a:pt x="166" y="111"/>
                  </a:lnTo>
                  <a:lnTo>
                    <a:pt x="170" y="111"/>
                  </a:lnTo>
                  <a:lnTo>
                    <a:pt x="170" y="109"/>
                  </a:lnTo>
                  <a:lnTo>
                    <a:pt x="172" y="105"/>
                  </a:lnTo>
                  <a:lnTo>
                    <a:pt x="172" y="99"/>
                  </a:lnTo>
                  <a:lnTo>
                    <a:pt x="170" y="97"/>
                  </a:lnTo>
                  <a:lnTo>
                    <a:pt x="166" y="95"/>
                  </a:lnTo>
                  <a:lnTo>
                    <a:pt x="164" y="95"/>
                  </a:lnTo>
                  <a:lnTo>
                    <a:pt x="159" y="93"/>
                  </a:lnTo>
                  <a:lnTo>
                    <a:pt x="159" y="90"/>
                  </a:lnTo>
                  <a:lnTo>
                    <a:pt x="155" y="84"/>
                  </a:lnTo>
                  <a:lnTo>
                    <a:pt x="155" y="82"/>
                  </a:lnTo>
                  <a:lnTo>
                    <a:pt x="155" y="74"/>
                  </a:lnTo>
                  <a:lnTo>
                    <a:pt x="155" y="73"/>
                  </a:lnTo>
                  <a:lnTo>
                    <a:pt x="164" y="73"/>
                  </a:lnTo>
                  <a:lnTo>
                    <a:pt x="168" y="73"/>
                  </a:lnTo>
                  <a:lnTo>
                    <a:pt x="174" y="73"/>
                  </a:lnTo>
                  <a:lnTo>
                    <a:pt x="174" y="69"/>
                  </a:lnTo>
                  <a:lnTo>
                    <a:pt x="170" y="69"/>
                  </a:lnTo>
                  <a:lnTo>
                    <a:pt x="170" y="67"/>
                  </a:lnTo>
                  <a:lnTo>
                    <a:pt x="176" y="63"/>
                  </a:lnTo>
                  <a:lnTo>
                    <a:pt x="182" y="57"/>
                  </a:lnTo>
                  <a:lnTo>
                    <a:pt x="180" y="57"/>
                  </a:lnTo>
                  <a:lnTo>
                    <a:pt x="176" y="55"/>
                  </a:lnTo>
                  <a:lnTo>
                    <a:pt x="174" y="52"/>
                  </a:lnTo>
                  <a:lnTo>
                    <a:pt x="174" y="50"/>
                  </a:lnTo>
                  <a:lnTo>
                    <a:pt x="176" y="50"/>
                  </a:lnTo>
                  <a:lnTo>
                    <a:pt x="180" y="50"/>
                  </a:lnTo>
                  <a:lnTo>
                    <a:pt x="182" y="52"/>
                  </a:lnTo>
                  <a:lnTo>
                    <a:pt x="185" y="50"/>
                  </a:lnTo>
                  <a:lnTo>
                    <a:pt x="189" y="50"/>
                  </a:lnTo>
                  <a:lnTo>
                    <a:pt x="195" y="50"/>
                  </a:lnTo>
                  <a:lnTo>
                    <a:pt x="197" y="50"/>
                  </a:lnTo>
                  <a:lnTo>
                    <a:pt x="197" y="48"/>
                  </a:lnTo>
                  <a:lnTo>
                    <a:pt x="199" y="46"/>
                  </a:lnTo>
                  <a:lnTo>
                    <a:pt x="199" y="42"/>
                  </a:lnTo>
                  <a:lnTo>
                    <a:pt x="201" y="42"/>
                  </a:lnTo>
                  <a:lnTo>
                    <a:pt x="206" y="42"/>
                  </a:lnTo>
                  <a:lnTo>
                    <a:pt x="210" y="40"/>
                  </a:lnTo>
                  <a:lnTo>
                    <a:pt x="220" y="40"/>
                  </a:lnTo>
                  <a:lnTo>
                    <a:pt x="227" y="36"/>
                  </a:lnTo>
                  <a:lnTo>
                    <a:pt x="231" y="36"/>
                  </a:lnTo>
                  <a:lnTo>
                    <a:pt x="233" y="36"/>
                  </a:lnTo>
                  <a:lnTo>
                    <a:pt x="241" y="40"/>
                  </a:lnTo>
                  <a:lnTo>
                    <a:pt x="245" y="42"/>
                  </a:lnTo>
                  <a:lnTo>
                    <a:pt x="250" y="46"/>
                  </a:lnTo>
                  <a:lnTo>
                    <a:pt x="264" y="46"/>
                  </a:lnTo>
                  <a:lnTo>
                    <a:pt x="268" y="46"/>
                  </a:lnTo>
                  <a:lnTo>
                    <a:pt x="277" y="42"/>
                  </a:lnTo>
                  <a:lnTo>
                    <a:pt x="283" y="36"/>
                  </a:lnTo>
                  <a:lnTo>
                    <a:pt x="285" y="36"/>
                  </a:lnTo>
                  <a:lnTo>
                    <a:pt x="289" y="40"/>
                  </a:lnTo>
                  <a:lnTo>
                    <a:pt x="294" y="36"/>
                  </a:lnTo>
                  <a:lnTo>
                    <a:pt x="302" y="36"/>
                  </a:lnTo>
                  <a:lnTo>
                    <a:pt x="308" y="36"/>
                  </a:lnTo>
                  <a:lnTo>
                    <a:pt x="310" y="36"/>
                  </a:lnTo>
                  <a:lnTo>
                    <a:pt x="315" y="34"/>
                  </a:lnTo>
                  <a:lnTo>
                    <a:pt x="315" y="31"/>
                  </a:lnTo>
                  <a:lnTo>
                    <a:pt x="319" y="34"/>
                  </a:lnTo>
                  <a:lnTo>
                    <a:pt x="321" y="36"/>
                  </a:lnTo>
                  <a:lnTo>
                    <a:pt x="325" y="40"/>
                  </a:lnTo>
                  <a:lnTo>
                    <a:pt x="327" y="38"/>
                  </a:lnTo>
                  <a:lnTo>
                    <a:pt x="332" y="38"/>
                  </a:lnTo>
                  <a:lnTo>
                    <a:pt x="334" y="38"/>
                  </a:lnTo>
                  <a:lnTo>
                    <a:pt x="338" y="38"/>
                  </a:lnTo>
                  <a:lnTo>
                    <a:pt x="340" y="40"/>
                  </a:lnTo>
                  <a:lnTo>
                    <a:pt x="344" y="44"/>
                  </a:lnTo>
                  <a:lnTo>
                    <a:pt x="346" y="46"/>
                  </a:lnTo>
                  <a:lnTo>
                    <a:pt x="350" y="50"/>
                  </a:lnTo>
                  <a:lnTo>
                    <a:pt x="352" y="46"/>
                  </a:lnTo>
                  <a:lnTo>
                    <a:pt x="355" y="44"/>
                  </a:lnTo>
                  <a:lnTo>
                    <a:pt x="357" y="44"/>
                  </a:lnTo>
                  <a:lnTo>
                    <a:pt x="361" y="40"/>
                  </a:lnTo>
                  <a:lnTo>
                    <a:pt x="363" y="38"/>
                  </a:lnTo>
                  <a:lnTo>
                    <a:pt x="367" y="32"/>
                  </a:lnTo>
                  <a:lnTo>
                    <a:pt x="367" y="27"/>
                  </a:lnTo>
                  <a:lnTo>
                    <a:pt x="376" y="27"/>
                  </a:lnTo>
                  <a:lnTo>
                    <a:pt x="380" y="27"/>
                  </a:lnTo>
                  <a:lnTo>
                    <a:pt x="382" y="29"/>
                  </a:lnTo>
                  <a:lnTo>
                    <a:pt x="386" y="34"/>
                  </a:lnTo>
                  <a:lnTo>
                    <a:pt x="388" y="34"/>
                  </a:lnTo>
                  <a:lnTo>
                    <a:pt x="397" y="29"/>
                  </a:lnTo>
                  <a:lnTo>
                    <a:pt x="399" y="29"/>
                  </a:lnTo>
                  <a:lnTo>
                    <a:pt x="403" y="32"/>
                  </a:lnTo>
                  <a:lnTo>
                    <a:pt x="409" y="50"/>
                  </a:lnTo>
                  <a:lnTo>
                    <a:pt x="411" y="50"/>
                  </a:lnTo>
                  <a:lnTo>
                    <a:pt x="422" y="50"/>
                  </a:lnTo>
                  <a:lnTo>
                    <a:pt x="422" y="46"/>
                  </a:lnTo>
                  <a:lnTo>
                    <a:pt x="422" y="44"/>
                  </a:lnTo>
                  <a:lnTo>
                    <a:pt x="422" y="40"/>
                  </a:lnTo>
                  <a:lnTo>
                    <a:pt x="426" y="38"/>
                  </a:lnTo>
                  <a:lnTo>
                    <a:pt x="426" y="34"/>
                  </a:lnTo>
                  <a:lnTo>
                    <a:pt x="428" y="32"/>
                  </a:lnTo>
                  <a:lnTo>
                    <a:pt x="436" y="32"/>
                  </a:lnTo>
                  <a:lnTo>
                    <a:pt x="439" y="34"/>
                  </a:lnTo>
                  <a:lnTo>
                    <a:pt x="441" y="34"/>
                  </a:lnTo>
                  <a:lnTo>
                    <a:pt x="445" y="38"/>
                  </a:lnTo>
                  <a:lnTo>
                    <a:pt x="447" y="38"/>
                  </a:lnTo>
                  <a:lnTo>
                    <a:pt x="453" y="34"/>
                  </a:lnTo>
                  <a:lnTo>
                    <a:pt x="457" y="34"/>
                  </a:lnTo>
                  <a:lnTo>
                    <a:pt x="457" y="38"/>
                  </a:lnTo>
                  <a:lnTo>
                    <a:pt x="457" y="40"/>
                  </a:lnTo>
                  <a:lnTo>
                    <a:pt x="459" y="44"/>
                  </a:lnTo>
                  <a:lnTo>
                    <a:pt x="462" y="44"/>
                  </a:lnTo>
                  <a:lnTo>
                    <a:pt x="464" y="44"/>
                  </a:lnTo>
                  <a:lnTo>
                    <a:pt x="464" y="38"/>
                  </a:lnTo>
                  <a:lnTo>
                    <a:pt x="468" y="34"/>
                  </a:lnTo>
                  <a:lnTo>
                    <a:pt x="470" y="34"/>
                  </a:lnTo>
                  <a:lnTo>
                    <a:pt x="472" y="36"/>
                  </a:lnTo>
                  <a:lnTo>
                    <a:pt x="472" y="32"/>
                  </a:lnTo>
                  <a:lnTo>
                    <a:pt x="472" y="29"/>
                  </a:lnTo>
                  <a:lnTo>
                    <a:pt x="470" y="29"/>
                  </a:lnTo>
                  <a:lnTo>
                    <a:pt x="468" y="29"/>
                  </a:lnTo>
                  <a:lnTo>
                    <a:pt x="468" y="23"/>
                  </a:lnTo>
                  <a:lnTo>
                    <a:pt x="472" y="21"/>
                  </a:lnTo>
                  <a:lnTo>
                    <a:pt x="472" y="21"/>
                  </a:lnTo>
                  <a:lnTo>
                    <a:pt x="476" y="21"/>
                  </a:lnTo>
                  <a:lnTo>
                    <a:pt x="478" y="21"/>
                  </a:lnTo>
                  <a:lnTo>
                    <a:pt x="481" y="17"/>
                  </a:lnTo>
                  <a:lnTo>
                    <a:pt x="483" y="17"/>
                  </a:lnTo>
                  <a:lnTo>
                    <a:pt x="487" y="17"/>
                  </a:lnTo>
                  <a:lnTo>
                    <a:pt x="493" y="15"/>
                  </a:lnTo>
                  <a:lnTo>
                    <a:pt x="499" y="11"/>
                  </a:lnTo>
                  <a:lnTo>
                    <a:pt x="501" y="11"/>
                  </a:lnTo>
                  <a:lnTo>
                    <a:pt x="501" y="4"/>
                  </a:lnTo>
                  <a:lnTo>
                    <a:pt x="501" y="2"/>
                  </a:lnTo>
                  <a:lnTo>
                    <a:pt x="506" y="0"/>
                  </a:lnTo>
                  <a:lnTo>
                    <a:pt x="512" y="4"/>
                  </a:lnTo>
                  <a:lnTo>
                    <a:pt x="516" y="6"/>
                  </a:lnTo>
                  <a:lnTo>
                    <a:pt x="518" y="13"/>
                  </a:lnTo>
                  <a:lnTo>
                    <a:pt x="520" y="15"/>
                  </a:lnTo>
                  <a:lnTo>
                    <a:pt x="525" y="21"/>
                  </a:lnTo>
                  <a:lnTo>
                    <a:pt x="527" y="27"/>
                  </a:lnTo>
                  <a:lnTo>
                    <a:pt x="531" y="31"/>
                  </a:lnTo>
                  <a:lnTo>
                    <a:pt x="531" y="31"/>
                  </a:lnTo>
                  <a:close/>
                </a:path>
              </a:pathLst>
            </a:custGeom>
            <a:solidFill>
              <a:srgbClr val="FF9302"/>
            </a:solid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uk-UA"/>
            </a:p>
          </p:txBody>
        </p:sp>
        <p:sp>
          <p:nvSpPr>
            <p:cNvPr id="70" name="Freeform 27">
              <a:extLst>
                <a:ext uri="{FF2B5EF4-FFF2-40B4-BE49-F238E27FC236}">
                  <a16:creationId xmlns:a16="http://schemas.microsoft.com/office/drawing/2014/main" id="{57030D73-9418-4D19-1EED-FAB888C49DC0}"/>
                </a:ext>
              </a:extLst>
            </p:cNvPr>
            <p:cNvSpPr>
              <a:spLocks/>
            </p:cNvSpPr>
            <p:nvPr/>
          </p:nvSpPr>
          <p:spPr bwMode="auto">
            <a:xfrm>
              <a:off x="326" y="36"/>
              <a:ext cx="357" cy="395"/>
            </a:xfrm>
            <a:custGeom>
              <a:avLst/>
              <a:gdLst>
                <a:gd name="T0" fmla="*/ 580 w 714"/>
                <a:gd name="T1" fmla="*/ 24 h 789"/>
                <a:gd name="T2" fmla="*/ 621 w 714"/>
                <a:gd name="T3" fmla="*/ 43 h 789"/>
                <a:gd name="T4" fmla="*/ 622 w 714"/>
                <a:gd name="T5" fmla="*/ 76 h 789"/>
                <a:gd name="T6" fmla="*/ 621 w 714"/>
                <a:gd name="T7" fmla="*/ 129 h 789"/>
                <a:gd name="T8" fmla="*/ 579 w 714"/>
                <a:gd name="T9" fmla="*/ 167 h 789"/>
                <a:gd name="T10" fmla="*/ 590 w 714"/>
                <a:gd name="T11" fmla="*/ 219 h 789"/>
                <a:gd name="T12" fmla="*/ 601 w 714"/>
                <a:gd name="T13" fmla="*/ 246 h 789"/>
                <a:gd name="T14" fmla="*/ 621 w 714"/>
                <a:gd name="T15" fmla="*/ 293 h 789"/>
                <a:gd name="T16" fmla="*/ 651 w 714"/>
                <a:gd name="T17" fmla="*/ 293 h 789"/>
                <a:gd name="T18" fmla="*/ 678 w 714"/>
                <a:gd name="T19" fmla="*/ 356 h 789"/>
                <a:gd name="T20" fmla="*/ 693 w 714"/>
                <a:gd name="T21" fmla="*/ 419 h 789"/>
                <a:gd name="T22" fmla="*/ 691 w 714"/>
                <a:gd name="T23" fmla="*/ 442 h 789"/>
                <a:gd name="T24" fmla="*/ 678 w 714"/>
                <a:gd name="T25" fmla="*/ 498 h 789"/>
                <a:gd name="T26" fmla="*/ 676 w 714"/>
                <a:gd name="T27" fmla="*/ 564 h 789"/>
                <a:gd name="T28" fmla="*/ 632 w 714"/>
                <a:gd name="T29" fmla="*/ 604 h 789"/>
                <a:gd name="T30" fmla="*/ 605 w 714"/>
                <a:gd name="T31" fmla="*/ 635 h 789"/>
                <a:gd name="T32" fmla="*/ 552 w 714"/>
                <a:gd name="T33" fmla="*/ 602 h 789"/>
                <a:gd name="T34" fmla="*/ 477 w 714"/>
                <a:gd name="T35" fmla="*/ 625 h 789"/>
                <a:gd name="T36" fmla="*/ 456 w 714"/>
                <a:gd name="T37" fmla="*/ 639 h 789"/>
                <a:gd name="T38" fmla="*/ 424 w 714"/>
                <a:gd name="T39" fmla="*/ 671 h 789"/>
                <a:gd name="T40" fmla="*/ 390 w 714"/>
                <a:gd name="T41" fmla="*/ 700 h 789"/>
                <a:gd name="T42" fmla="*/ 403 w 714"/>
                <a:gd name="T43" fmla="*/ 751 h 789"/>
                <a:gd name="T44" fmla="*/ 369 w 714"/>
                <a:gd name="T45" fmla="*/ 784 h 789"/>
                <a:gd name="T46" fmla="*/ 332 w 714"/>
                <a:gd name="T47" fmla="*/ 742 h 789"/>
                <a:gd name="T48" fmla="*/ 264 w 714"/>
                <a:gd name="T49" fmla="*/ 747 h 789"/>
                <a:gd name="T50" fmla="*/ 231 w 714"/>
                <a:gd name="T51" fmla="*/ 700 h 789"/>
                <a:gd name="T52" fmla="*/ 210 w 714"/>
                <a:gd name="T53" fmla="*/ 641 h 789"/>
                <a:gd name="T54" fmla="*/ 181 w 714"/>
                <a:gd name="T55" fmla="*/ 610 h 789"/>
                <a:gd name="T56" fmla="*/ 130 w 714"/>
                <a:gd name="T57" fmla="*/ 601 h 789"/>
                <a:gd name="T58" fmla="*/ 92 w 714"/>
                <a:gd name="T59" fmla="*/ 585 h 789"/>
                <a:gd name="T60" fmla="*/ 88 w 714"/>
                <a:gd name="T61" fmla="*/ 564 h 789"/>
                <a:gd name="T62" fmla="*/ 82 w 714"/>
                <a:gd name="T63" fmla="*/ 549 h 789"/>
                <a:gd name="T64" fmla="*/ 76 w 714"/>
                <a:gd name="T65" fmla="*/ 524 h 789"/>
                <a:gd name="T66" fmla="*/ 67 w 714"/>
                <a:gd name="T67" fmla="*/ 503 h 789"/>
                <a:gd name="T68" fmla="*/ 94 w 714"/>
                <a:gd name="T69" fmla="*/ 496 h 789"/>
                <a:gd name="T70" fmla="*/ 120 w 714"/>
                <a:gd name="T71" fmla="*/ 492 h 789"/>
                <a:gd name="T72" fmla="*/ 109 w 714"/>
                <a:gd name="T73" fmla="*/ 477 h 789"/>
                <a:gd name="T74" fmla="*/ 92 w 714"/>
                <a:gd name="T75" fmla="*/ 457 h 789"/>
                <a:gd name="T76" fmla="*/ 76 w 714"/>
                <a:gd name="T77" fmla="*/ 435 h 789"/>
                <a:gd name="T78" fmla="*/ 65 w 714"/>
                <a:gd name="T79" fmla="*/ 412 h 789"/>
                <a:gd name="T80" fmla="*/ 65 w 714"/>
                <a:gd name="T81" fmla="*/ 394 h 789"/>
                <a:gd name="T82" fmla="*/ 52 w 714"/>
                <a:gd name="T83" fmla="*/ 370 h 789"/>
                <a:gd name="T84" fmla="*/ 52 w 714"/>
                <a:gd name="T85" fmla="*/ 339 h 789"/>
                <a:gd name="T86" fmla="*/ 36 w 714"/>
                <a:gd name="T87" fmla="*/ 322 h 789"/>
                <a:gd name="T88" fmla="*/ 23 w 714"/>
                <a:gd name="T89" fmla="*/ 303 h 789"/>
                <a:gd name="T90" fmla="*/ 11 w 714"/>
                <a:gd name="T91" fmla="*/ 280 h 789"/>
                <a:gd name="T92" fmla="*/ 0 w 714"/>
                <a:gd name="T93" fmla="*/ 253 h 789"/>
                <a:gd name="T94" fmla="*/ 13 w 714"/>
                <a:gd name="T95" fmla="*/ 232 h 789"/>
                <a:gd name="T96" fmla="*/ 23 w 714"/>
                <a:gd name="T97" fmla="*/ 211 h 789"/>
                <a:gd name="T98" fmla="*/ 11 w 714"/>
                <a:gd name="T99" fmla="*/ 190 h 789"/>
                <a:gd name="T100" fmla="*/ 10 w 714"/>
                <a:gd name="T101" fmla="*/ 177 h 789"/>
                <a:gd name="T102" fmla="*/ 23 w 714"/>
                <a:gd name="T103" fmla="*/ 166 h 789"/>
                <a:gd name="T104" fmla="*/ 21 w 714"/>
                <a:gd name="T105" fmla="*/ 116 h 789"/>
                <a:gd name="T106" fmla="*/ 75 w 714"/>
                <a:gd name="T107" fmla="*/ 104 h 789"/>
                <a:gd name="T108" fmla="*/ 105 w 714"/>
                <a:gd name="T109" fmla="*/ 141 h 789"/>
                <a:gd name="T110" fmla="*/ 172 w 714"/>
                <a:gd name="T111" fmla="*/ 112 h 789"/>
                <a:gd name="T112" fmla="*/ 233 w 714"/>
                <a:gd name="T113" fmla="*/ 47 h 789"/>
                <a:gd name="T114" fmla="*/ 302 w 714"/>
                <a:gd name="T115" fmla="*/ 3 h 789"/>
                <a:gd name="T116" fmla="*/ 367 w 714"/>
                <a:gd name="T117" fmla="*/ 22 h 789"/>
                <a:gd name="T118" fmla="*/ 420 w 714"/>
                <a:gd name="T119" fmla="*/ 19 h 789"/>
                <a:gd name="T120" fmla="*/ 512 w 714"/>
                <a:gd name="T121" fmla="*/ 3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14" h="789">
                  <a:moveTo>
                    <a:pt x="521" y="3"/>
                  </a:moveTo>
                  <a:lnTo>
                    <a:pt x="527" y="5"/>
                  </a:lnTo>
                  <a:lnTo>
                    <a:pt x="533" y="9"/>
                  </a:lnTo>
                  <a:lnTo>
                    <a:pt x="535" y="9"/>
                  </a:lnTo>
                  <a:lnTo>
                    <a:pt x="537" y="15"/>
                  </a:lnTo>
                  <a:lnTo>
                    <a:pt x="540" y="17"/>
                  </a:lnTo>
                  <a:lnTo>
                    <a:pt x="540" y="19"/>
                  </a:lnTo>
                  <a:lnTo>
                    <a:pt x="546" y="19"/>
                  </a:lnTo>
                  <a:lnTo>
                    <a:pt x="552" y="20"/>
                  </a:lnTo>
                  <a:lnTo>
                    <a:pt x="554" y="24"/>
                  </a:lnTo>
                  <a:lnTo>
                    <a:pt x="558" y="24"/>
                  </a:lnTo>
                  <a:lnTo>
                    <a:pt x="558" y="26"/>
                  </a:lnTo>
                  <a:lnTo>
                    <a:pt x="569" y="26"/>
                  </a:lnTo>
                  <a:lnTo>
                    <a:pt x="571" y="30"/>
                  </a:lnTo>
                  <a:lnTo>
                    <a:pt x="575" y="30"/>
                  </a:lnTo>
                  <a:lnTo>
                    <a:pt x="579" y="26"/>
                  </a:lnTo>
                  <a:lnTo>
                    <a:pt x="580" y="24"/>
                  </a:lnTo>
                  <a:lnTo>
                    <a:pt x="582" y="22"/>
                  </a:lnTo>
                  <a:lnTo>
                    <a:pt x="584" y="22"/>
                  </a:lnTo>
                  <a:lnTo>
                    <a:pt x="586" y="22"/>
                  </a:lnTo>
                  <a:lnTo>
                    <a:pt x="590" y="24"/>
                  </a:lnTo>
                  <a:lnTo>
                    <a:pt x="592" y="24"/>
                  </a:lnTo>
                  <a:lnTo>
                    <a:pt x="596" y="22"/>
                  </a:lnTo>
                  <a:lnTo>
                    <a:pt x="598" y="22"/>
                  </a:lnTo>
                  <a:lnTo>
                    <a:pt x="603" y="24"/>
                  </a:lnTo>
                  <a:lnTo>
                    <a:pt x="607" y="28"/>
                  </a:lnTo>
                  <a:lnTo>
                    <a:pt x="609" y="28"/>
                  </a:lnTo>
                  <a:lnTo>
                    <a:pt x="613" y="28"/>
                  </a:lnTo>
                  <a:lnTo>
                    <a:pt x="613" y="32"/>
                  </a:lnTo>
                  <a:lnTo>
                    <a:pt x="613" y="34"/>
                  </a:lnTo>
                  <a:lnTo>
                    <a:pt x="615" y="38"/>
                  </a:lnTo>
                  <a:lnTo>
                    <a:pt x="619" y="40"/>
                  </a:lnTo>
                  <a:lnTo>
                    <a:pt x="619" y="41"/>
                  </a:lnTo>
                  <a:lnTo>
                    <a:pt x="621" y="43"/>
                  </a:lnTo>
                  <a:lnTo>
                    <a:pt x="630" y="43"/>
                  </a:lnTo>
                  <a:lnTo>
                    <a:pt x="632" y="43"/>
                  </a:lnTo>
                  <a:lnTo>
                    <a:pt x="638" y="45"/>
                  </a:lnTo>
                  <a:lnTo>
                    <a:pt x="643" y="49"/>
                  </a:lnTo>
                  <a:lnTo>
                    <a:pt x="647" y="49"/>
                  </a:lnTo>
                  <a:lnTo>
                    <a:pt x="643" y="51"/>
                  </a:lnTo>
                  <a:lnTo>
                    <a:pt x="642" y="51"/>
                  </a:lnTo>
                  <a:lnTo>
                    <a:pt x="642" y="55"/>
                  </a:lnTo>
                  <a:lnTo>
                    <a:pt x="638" y="57"/>
                  </a:lnTo>
                  <a:lnTo>
                    <a:pt x="636" y="59"/>
                  </a:lnTo>
                  <a:lnTo>
                    <a:pt x="632" y="62"/>
                  </a:lnTo>
                  <a:lnTo>
                    <a:pt x="626" y="62"/>
                  </a:lnTo>
                  <a:lnTo>
                    <a:pt x="626" y="64"/>
                  </a:lnTo>
                  <a:lnTo>
                    <a:pt x="622" y="66"/>
                  </a:lnTo>
                  <a:lnTo>
                    <a:pt x="621" y="70"/>
                  </a:lnTo>
                  <a:lnTo>
                    <a:pt x="621" y="74"/>
                  </a:lnTo>
                  <a:lnTo>
                    <a:pt x="622" y="76"/>
                  </a:lnTo>
                  <a:lnTo>
                    <a:pt x="619" y="80"/>
                  </a:lnTo>
                  <a:lnTo>
                    <a:pt x="619" y="82"/>
                  </a:lnTo>
                  <a:lnTo>
                    <a:pt x="617" y="85"/>
                  </a:lnTo>
                  <a:lnTo>
                    <a:pt x="617" y="87"/>
                  </a:lnTo>
                  <a:lnTo>
                    <a:pt x="617" y="91"/>
                  </a:lnTo>
                  <a:lnTo>
                    <a:pt x="619" y="93"/>
                  </a:lnTo>
                  <a:lnTo>
                    <a:pt x="628" y="99"/>
                  </a:lnTo>
                  <a:lnTo>
                    <a:pt x="630" y="104"/>
                  </a:lnTo>
                  <a:lnTo>
                    <a:pt x="634" y="104"/>
                  </a:lnTo>
                  <a:lnTo>
                    <a:pt x="632" y="110"/>
                  </a:lnTo>
                  <a:lnTo>
                    <a:pt x="630" y="112"/>
                  </a:lnTo>
                  <a:lnTo>
                    <a:pt x="630" y="114"/>
                  </a:lnTo>
                  <a:lnTo>
                    <a:pt x="630" y="118"/>
                  </a:lnTo>
                  <a:lnTo>
                    <a:pt x="626" y="120"/>
                  </a:lnTo>
                  <a:lnTo>
                    <a:pt x="626" y="124"/>
                  </a:lnTo>
                  <a:lnTo>
                    <a:pt x="624" y="125"/>
                  </a:lnTo>
                  <a:lnTo>
                    <a:pt x="621" y="129"/>
                  </a:lnTo>
                  <a:lnTo>
                    <a:pt x="621" y="135"/>
                  </a:lnTo>
                  <a:lnTo>
                    <a:pt x="617" y="141"/>
                  </a:lnTo>
                  <a:lnTo>
                    <a:pt x="615" y="143"/>
                  </a:lnTo>
                  <a:lnTo>
                    <a:pt x="611" y="146"/>
                  </a:lnTo>
                  <a:lnTo>
                    <a:pt x="609" y="148"/>
                  </a:lnTo>
                  <a:lnTo>
                    <a:pt x="609" y="152"/>
                  </a:lnTo>
                  <a:lnTo>
                    <a:pt x="605" y="154"/>
                  </a:lnTo>
                  <a:lnTo>
                    <a:pt x="603" y="158"/>
                  </a:lnTo>
                  <a:lnTo>
                    <a:pt x="601" y="158"/>
                  </a:lnTo>
                  <a:lnTo>
                    <a:pt x="601" y="162"/>
                  </a:lnTo>
                  <a:lnTo>
                    <a:pt x="598" y="162"/>
                  </a:lnTo>
                  <a:lnTo>
                    <a:pt x="596" y="162"/>
                  </a:lnTo>
                  <a:lnTo>
                    <a:pt x="592" y="167"/>
                  </a:lnTo>
                  <a:lnTo>
                    <a:pt x="590" y="167"/>
                  </a:lnTo>
                  <a:lnTo>
                    <a:pt x="584" y="167"/>
                  </a:lnTo>
                  <a:lnTo>
                    <a:pt x="580" y="164"/>
                  </a:lnTo>
                  <a:lnTo>
                    <a:pt x="579" y="167"/>
                  </a:lnTo>
                  <a:lnTo>
                    <a:pt x="579" y="169"/>
                  </a:lnTo>
                  <a:lnTo>
                    <a:pt x="580" y="175"/>
                  </a:lnTo>
                  <a:lnTo>
                    <a:pt x="584" y="175"/>
                  </a:lnTo>
                  <a:lnTo>
                    <a:pt x="580" y="179"/>
                  </a:lnTo>
                  <a:lnTo>
                    <a:pt x="582" y="181"/>
                  </a:lnTo>
                  <a:lnTo>
                    <a:pt x="590" y="181"/>
                  </a:lnTo>
                  <a:lnTo>
                    <a:pt x="592" y="185"/>
                  </a:lnTo>
                  <a:lnTo>
                    <a:pt x="594" y="190"/>
                  </a:lnTo>
                  <a:lnTo>
                    <a:pt x="594" y="194"/>
                  </a:lnTo>
                  <a:lnTo>
                    <a:pt x="594" y="196"/>
                  </a:lnTo>
                  <a:lnTo>
                    <a:pt x="594" y="202"/>
                  </a:lnTo>
                  <a:lnTo>
                    <a:pt x="592" y="204"/>
                  </a:lnTo>
                  <a:lnTo>
                    <a:pt x="586" y="209"/>
                  </a:lnTo>
                  <a:lnTo>
                    <a:pt x="588" y="211"/>
                  </a:lnTo>
                  <a:lnTo>
                    <a:pt x="590" y="215"/>
                  </a:lnTo>
                  <a:lnTo>
                    <a:pt x="594" y="219"/>
                  </a:lnTo>
                  <a:lnTo>
                    <a:pt x="590" y="219"/>
                  </a:lnTo>
                  <a:lnTo>
                    <a:pt x="590" y="221"/>
                  </a:lnTo>
                  <a:lnTo>
                    <a:pt x="584" y="221"/>
                  </a:lnTo>
                  <a:lnTo>
                    <a:pt x="582" y="221"/>
                  </a:lnTo>
                  <a:lnTo>
                    <a:pt x="579" y="225"/>
                  </a:lnTo>
                  <a:lnTo>
                    <a:pt x="577" y="227"/>
                  </a:lnTo>
                  <a:lnTo>
                    <a:pt x="579" y="227"/>
                  </a:lnTo>
                  <a:lnTo>
                    <a:pt x="588" y="230"/>
                  </a:lnTo>
                  <a:lnTo>
                    <a:pt x="590" y="227"/>
                  </a:lnTo>
                  <a:lnTo>
                    <a:pt x="594" y="227"/>
                  </a:lnTo>
                  <a:lnTo>
                    <a:pt x="594" y="230"/>
                  </a:lnTo>
                  <a:lnTo>
                    <a:pt x="594" y="232"/>
                  </a:lnTo>
                  <a:lnTo>
                    <a:pt x="596" y="232"/>
                  </a:lnTo>
                  <a:lnTo>
                    <a:pt x="596" y="236"/>
                  </a:lnTo>
                  <a:lnTo>
                    <a:pt x="600" y="240"/>
                  </a:lnTo>
                  <a:lnTo>
                    <a:pt x="601" y="240"/>
                  </a:lnTo>
                  <a:lnTo>
                    <a:pt x="603" y="242"/>
                  </a:lnTo>
                  <a:lnTo>
                    <a:pt x="601" y="246"/>
                  </a:lnTo>
                  <a:lnTo>
                    <a:pt x="601" y="248"/>
                  </a:lnTo>
                  <a:lnTo>
                    <a:pt x="601" y="249"/>
                  </a:lnTo>
                  <a:lnTo>
                    <a:pt x="603" y="255"/>
                  </a:lnTo>
                  <a:lnTo>
                    <a:pt x="603" y="261"/>
                  </a:lnTo>
                  <a:lnTo>
                    <a:pt x="601" y="265"/>
                  </a:lnTo>
                  <a:lnTo>
                    <a:pt x="601" y="267"/>
                  </a:lnTo>
                  <a:lnTo>
                    <a:pt x="603" y="276"/>
                  </a:lnTo>
                  <a:lnTo>
                    <a:pt x="605" y="278"/>
                  </a:lnTo>
                  <a:lnTo>
                    <a:pt x="611" y="282"/>
                  </a:lnTo>
                  <a:lnTo>
                    <a:pt x="611" y="286"/>
                  </a:lnTo>
                  <a:lnTo>
                    <a:pt x="609" y="288"/>
                  </a:lnTo>
                  <a:lnTo>
                    <a:pt x="613" y="291"/>
                  </a:lnTo>
                  <a:lnTo>
                    <a:pt x="613" y="293"/>
                  </a:lnTo>
                  <a:lnTo>
                    <a:pt x="615" y="291"/>
                  </a:lnTo>
                  <a:lnTo>
                    <a:pt x="619" y="291"/>
                  </a:lnTo>
                  <a:lnTo>
                    <a:pt x="619" y="293"/>
                  </a:lnTo>
                  <a:lnTo>
                    <a:pt x="621" y="293"/>
                  </a:lnTo>
                  <a:lnTo>
                    <a:pt x="621" y="291"/>
                  </a:lnTo>
                  <a:lnTo>
                    <a:pt x="622" y="282"/>
                  </a:lnTo>
                  <a:lnTo>
                    <a:pt x="624" y="282"/>
                  </a:lnTo>
                  <a:lnTo>
                    <a:pt x="630" y="282"/>
                  </a:lnTo>
                  <a:lnTo>
                    <a:pt x="630" y="286"/>
                  </a:lnTo>
                  <a:lnTo>
                    <a:pt x="634" y="286"/>
                  </a:lnTo>
                  <a:lnTo>
                    <a:pt x="630" y="288"/>
                  </a:lnTo>
                  <a:lnTo>
                    <a:pt x="630" y="291"/>
                  </a:lnTo>
                  <a:lnTo>
                    <a:pt x="634" y="291"/>
                  </a:lnTo>
                  <a:lnTo>
                    <a:pt x="636" y="293"/>
                  </a:lnTo>
                  <a:lnTo>
                    <a:pt x="638" y="293"/>
                  </a:lnTo>
                  <a:lnTo>
                    <a:pt x="642" y="293"/>
                  </a:lnTo>
                  <a:lnTo>
                    <a:pt x="643" y="295"/>
                  </a:lnTo>
                  <a:lnTo>
                    <a:pt x="647" y="295"/>
                  </a:lnTo>
                  <a:lnTo>
                    <a:pt x="649" y="295"/>
                  </a:lnTo>
                  <a:lnTo>
                    <a:pt x="649" y="293"/>
                  </a:lnTo>
                  <a:lnTo>
                    <a:pt x="651" y="293"/>
                  </a:lnTo>
                  <a:lnTo>
                    <a:pt x="653" y="299"/>
                  </a:lnTo>
                  <a:lnTo>
                    <a:pt x="653" y="301"/>
                  </a:lnTo>
                  <a:lnTo>
                    <a:pt x="653" y="305"/>
                  </a:lnTo>
                  <a:lnTo>
                    <a:pt x="651" y="311"/>
                  </a:lnTo>
                  <a:lnTo>
                    <a:pt x="651" y="314"/>
                  </a:lnTo>
                  <a:lnTo>
                    <a:pt x="657" y="320"/>
                  </a:lnTo>
                  <a:lnTo>
                    <a:pt x="663" y="330"/>
                  </a:lnTo>
                  <a:lnTo>
                    <a:pt x="664" y="330"/>
                  </a:lnTo>
                  <a:lnTo>
                    <a:pt x="664" y="335"/>
                  </a:lnTo>
                  <a:lnTo>
                    <a:pt x="664" y="337"/>
                  </a:lnTo>
                  <a:lnTo>
                    <a:pt x="670" y="339"/>
                  </a:lnTo>
                  <a:lnTo>
                    <a:pt x="672" y="341"/>
                  </a:lnTo>
                  <a:lnTo>
                    <a:pt x="672" y="345"/>
                  </a:lnTo>
                  <a:lnTo>
                    <a:pt x="672" y="349"/>
                  </a:lnTo>
                  <a:lnTo>
                    <a:pt x="676" y="351"/>
                  </a:lnTo>
                  <a:lnTo>
                    <a:pt x="678" y="354"/>
                  </a:lnTo>
                  <a:lnTo>
                    <a:pt x="678" y="356"/>
                  </a:lnTo>
                  <a:lnTo>
                    <a:pt x="682" y="362"/>
                  </a:lnTo>
                  <a:lnTo>
                    <a:pt x="682" y="366"/>
                  </a:lnTo>
                  <a:lnTo>
                    <a:pt x="684" y="368"/>
                  </a:lnTo>
                  <a:lnTo>
                    <a:pt x="687" y="370"/>
                  </a:lnTo>
                  <a:lnTo>
                    <a:pt x="695" y="372"/>
                  </a:lnTo>
                  <a:lnTo>
                    <a:pt x="697" y="375"/>
                  </a:lnTo>
                  <a:lnTo>
                    <a:pt x="701" y="385"/>
                  </a:lnTo>
                  <a:lnTo>
                    <a:pt x="706" y="391"/>
                  </a:lnTo>
                  <a:lnTo>
                    <a:pt x="710" y="396"/>
                  </a:lnTo>
                  <a:lnTo>
                    <a:pt x="710" y="402"/>
                  </a:lnTo>
                  <a:lnTo>
                    <a:pt x="710" y="406"/>
                  </a:lnTo>
                  <a:lnTo>
                    <a:pt x="706" y="412"/>
                  </a:lnTo>
                  <a:lnTo>
                    <a:pt x="701" y="417"/>
                  </a:lnTo>
                  <a:lnTo>
                    <a:pt x="697" y="421"/>
                  </a:lnTo>
                  <a:lnTo>
                    <a:pt x="695" y="423"/>
                  </a:lnTo>
                  <a:lnTo>
                    <a:pt x="693" y="423"/>
                  </a:lnTo>
                  <a:lnTo>
                    <a:pt x="693" y="419"/>
                  </a:lnTo>
                  <a:lnTo>
                    <a:pt x="693" y="417"/>
                  </a:lnTo>
                  <a:lnTo>
                    <a:pt x="691" y="414"/>
                  </a:lnTo>
                  <a:lnTo>
                    <a:pt x="687" y="414"/>
                  </a:lnTo>
                  <a:lnTo>
                    <a:pt x="687" y="417"/>
                  </a:lnTo>
                  <a:lnTo>
                    <a:pt x="687" y="419"/>
                  </a:lnTo>
                  <a:lnTo>
                    <a:pt x="685" y="423"/>
                  </a:lnTo>
                  <a:lnTo>
                    <a:pt x="676" y="423"/>
                  </a:lnTo>
                  <a:lnTo>
                    <a:pt x="670" y="423"/>
                  </a:lnTo>
                  <a:lnTo>
                    <a:pt x="668" y="423"/>
                  </a:lnTo>
                  <a:lnTo>
                    <a:pt x="668" y="425"/>
                  </a:lnTo>
                  <a:lnTo>
                    <a:pt x="668" y="429"/>
                  </a:lnTo>
                  <a:lnTo>
                    <a:pt x="668" y="433"/>
                  </a:lnTo>
                  <a:lnTo>
                    <a:pt x="670" y="435"/>
                  </a:lnTo>
                  <a:lnTo>
                    <a:pt x="672" y="442"/>
                  </a:lnTo>
                  <a:lnTo>
                    <a:pt x="676" y="442"/>
                  </a:lnTo>
                  <a:lnTo>
                    <a:pt x="682" y="442"/>
                  </a:lnTo>
                  <a:lnTo>
                    <a:pt x="691" y="442"/>
                  </a:lnTo>
                  <a:lnTo>
                    <a:pt x="695" y="444"/>
                  </a:lnTo>
                  <a:lnTo>
                    <a:pt x="697" y="444"/>
                  </a:lnTo>
                  <a:lnTo>
                    <a:pt x="703" y="452"/>
                  </a:lnTo>
                  <a:lnTo>
                    <a:pt x="708" y="457"/>
                  </a:lnTo>
                  <a:lnTo>
                    <a:pt x="710" y="459"/>
                  </a:lnTo>
                  <a:lnTo>
                    <a:pt x="710" y="463"/>
                  </a:lnTo>
                  <a:lnTo>
                    <a:pt x="714" y="465"/>
                  </a:lnTo>
                  <a:lnTo>
                    <a:pt x="714" y="473"/>
                  </a:lnTo>
                  <a:lnTo>
                    <a:pt x="714" y="477"/>
                  </a:lnTo>
                  <a:lnTo>
                    <a:pt x="714" y="482"/>
                  </a:lnTo>
                  <a:lnTo>
                    <a:pt x="708" y="484"/>
                  </a:lnTo>
                  <a:lnTo>
                    <a:pt x="705" y="490"/>
                  </a:lnTo>
                  <a:lnTo>
                    <a:pt x="699" y="496"/>
                  </a:lnTo>
                  <a:lnTo>
                    <a:pt x="689" y="499"/>
                  </a:lnTo>
                  <a:lnTo>
                    <a:pt x="685" y="499"/>
                  </a:lnTo>
                  <a:lnTo>
                    <a:pt x="684" y="499"/>
                  </a:lnTo>
                  <a:lnTo>
                    <a:pt x="678" y="498"/>
                  </a:lnTo>
                  <a:lnTo>
                    <a:pt x="674" y="498"/>
                  </a:lnTo>
                  <a:lnTo>
                    <a:pt x="674" y="501"/>
                  </a:lnTo>
                  <a:lnTo>
                    <a:pt x="680" y="507"/>
                  </a:lnTo>
                  <a:lnTo>
                    <a:pt x="684" y="511"/>
                  </a:lnTo>
                  <a:lnTo>
                    <a:pt x="682" y="513"/>
                  </a:lnTo>
                  <a:lnTo>
                    <a:pt x="676" y="517"/>
                  </a:lnTo>
                  <a:lnTo>
                    <a:pt x="676" y="518"/>
                  </a:lnTo>
                  <a:lnTo>
                    <a:pt x="674" y="538"/>
                  </a:lnTo>
                  <a:lnTo>
                    <a:pt x="674" y="543"/>
                  </a:lnTo>
                  <a:lnTo>
                    <a:pt x="676" y="547"/>
                  </a:lnTo>
                  <a:lnTo>
                    <a:pt x="682" y="547"/>
                  </a:lnTo>
                  <a:lnTo>
                    <a:pt x="685" y="549"/>
                  </a:lnTo>
                  <a:lnTo>
                    <a:pt x="687" y="553"/>
                  </a:lnTo>
                  <a:lnTo>
                    <a:pt x="684" y="555"/>
                  </a:lnTo>
                  <a:lnTo>
                    <a:pt x="684" y="564"/>
                  </a:lnTo>
                  <a:lnTo>
                    <a:pt x="682" y="568"/>
                  </a:lnTo>
                  <a:lnTo>
                    <a:pt x="676" y="564"/>
                  </a:lnTo>
                  <a:lnTo>
                    <a:pt x="666" y="560"/>
                  </a:lnTo>
                  <a:lnTo>
                    <a:pt x="661" y="560"/>
                  </a:lnTo>
                  <a:lnTo>
                    <a:pt x="653" y="559"/>
                  </a:lnTo>
                  <a:lnTo>
                    <a:pt x="649" y="557"/>
                  </a:lnTo>
                  <a:lnTo>
                    <a:pt x="649" y="557"/>
                  </a:lnTo>
                  <a:lnTo>
                    <a:pt x="645" y="562"/>
                  </a:lnTo>
                  <a:lnTo>
                    <a:pt x="642" y="566"/>
                  </a:lnTo>
                  <a:lnTo>
                    <a:pt x="642" y="570"/>
                  </a:lnTo>
                  <a:lnTo>
                    <a:pt x="636" y="576"/>
                  </a:lnTo>
                  <a:lnTo>
                    <a:pt x="636" y="580"/>
                  </a:lnTo>
                  <a:lnTo>
                    <a:pt x="636" y="581"/>
                  </a:lnTo>
                  <a:lnTo>
                    <a:pt x="636" y="585"/>
                  </a:lnTo>
                  <a:lnTo>
                    <a:pt x="634" y="591"/>
                  </a:lnTo>
                  <a:lnTo>
                    <a:pt x="634" y="593"/>
                  </a:lnTo>
                  <a:lnTo>
                    <a:pt x="632" y="597"/>
                  </a:lnTo>
                  <a:lnTo>
                    <a:pt x="632" y="599"/>
                  </a:lnTo>
                  <a:lnTo>
                    <a:pt x="632" y="604"/>
                  </a:lnTo>
                  <a:lnTo>
                    <a:pt x="632" y="610"/>
                  </a:lnTo>
                  <a:lnTo>
                    <a:pt x="632" y="616"/>
                  </a:lnTo>
                  <a:lnTo>
                    <a:pt x="630" y="618"/>
                  </a:lnTo>
                  <a:lnTo>
                    <a:pt x="630" y="623"/>
                  </a:lnTo>
                  <a:lnTo>
                    <a:pt x="626" y="627"/>
                  </a:lnTo>
                  <a:lnTo>
                    <a:pt x="622" y="629"/>
                  </a:lnTo>
                  <a:lnTo>
                    <a:pt x="621" y="633"/>
                  </a:lnTo>
                  <a:lnTo>
                    <a:pt x="615" y="639"/>
                  </a:lnTo>
                  <a:lnTo>
                    <a:pt x="615" y="641"/>
                  </a:lnTo>
                  <a:lnTo>
                    <a:pt x="615" y="644"/>
                  </a:lnTo>
                  <a:lnTo>
                    <a:pt x="615" y="646"/>
                  </a:lnTo>
                  <a:lnTo>
                    <a:pt x="621" y="652"/>
                  </a:lnTo>
                  <a:lnTo>
                    <a:pt x="621" y="656"/>
                  </a:lnTo>
                  <a:lnTo>
                    <a:pt x="615" y="656"/>
                  </a:lnTo>
                  <a:lnTo>
                    <a:pt x="611" y="650"/>
                  </a:lnTo>
                  <a:lnTo>
                    <a:pt x="609" y="641"/>
                  </a:lnTo>
                  <a:lnTo>
                    <a:pt x="605" y="635"/>
                  </a:lnTo>
                  <a:lnTo>
                    <a:pt x="605" y="631"/>
                  </a:lnTo>
                  <a:lnTo>
                    <a:pt x="584" y="629"/>
                  </a:lnTo>
                  <a:lnTo>
                    <a:pt x="582" y="629"/>
                  </a:lnTo>
                  <a:lnTo>
                    <a:pt x="579" y="625"/>
                  </a:lnTo>
                  <a:lnTo>
                    <a:pt x="582" y="625"/>
                  </a:lnTo>
                  <a:lnTo>
                    <a:pt x="584" y="623"/>
                  </a:lnTo>
                  <a:lnTo>
                    <a:pt x="582" y="620"/>
                  </a:lnTo>
                  <a:lnTo>
                    <a:pt x="579" y="616"/>
                  </a:lnTo>
                  <a:lnTo>
                    <a:pt x="579" y="612"/>
                  </a:lnTo>
                  <a:lnTo>
                    <a:pt x="579" y="610"/>
                  </a:lnTo>
                  <a:lnTo>
                    <a:pt x="579" y="606"/>
                  </a:lnTo>
                  <a:lnTo>
                    <a:pt x="580" y="604"/>
                  </a:lnTo>
                  <a:lnTo>
                    <a:pt x="577" y="604"/>
                  </a:lnTo>
                  <a:lnTo>
                    <a:pt x="571" y="604"/>
                  </a:lnTo>
                  <a:lnTo>
                    <a:pt x="561" y="606"/>
                  </a:lnTo>
                  <a:lnTo>
                    <a:pt x="559" y="606"/>
                  </a:lnTo>
                  <a:lnTo>
                    <a:pt x="552" y="602"/>
                  </a:lnTo>
                  <a:lnTo>
                    <a:pt x="552" y="606"/>
                  </a:lnTo>
                  <a:lnTo>
                    <a:pt x="552" y="608"/>
                  </a:lnTo>
                  <a:lnTo>
                    <a:pt x="550" y="608"/>
                  </a:lnTo>
                  <a:lnTo>
                    <a:pt x="544" y="608"/>
                  </a:lnTo>
                  <a:lnTo>
                    <a:pt x="531" y="614"/>
                  </a:lnTo>
                  <a:lnTo>
                    <a:pt x="523" y="616"/>
                  </a:lnTo>
                  <a:lnTo>
                    <a:pt x="510" y="620"/>
                  </a:lnTo>
                  <a:lnTo>
                    <a:pt x="504" y="620"/>
                  </a:lnTo>
                  <a:lnTo>
                    <a:pt x="498" y="620"/>
                  </a:lnTo>
                  <a:lnTo>
                    <a:pt x="493" y="618"/>
                  </a:lnTo>
                  <a:lnTo>
                    <a:pt x="491" y="614"/>
                  </a:lnTo>
                  <a:lnTo>
                    <a:pt x="485" y="606"/>
                  </a:lnTo>
                  <a:lnTo>
                    <a:pt x="479" y="610"/>
                  </a:lnTo>
                  <a:lnTo>
                    <a:pt x="479" y="612"/>
                  </a:lnTo>
                  <a:lnTo>
                    <a:pt x="481" y="620"/>
                  </a:lnTo>
                  <a:lnTo>
                    <a:pt x="481" y="623"/>
                  </a:lnTo>
                  <a:lnTo>
                    <a:pt x="477" y="625"/>
                  </a:lnTo>
                  <a:lnTo>
                    <a:pt x="477" y="629"/>
                  </a:lnTo>
                  <a:lnTo>
                    <a:pt x="477" y="631"/>
                  </a:lnTo>
                  <a:lnTo>
                    <a:pt x="481" y="631"/>
                  </a:lnTo>
                  <a:lnTo>
                    <a:pt x="483" y="631"/>
                  </a:lnTo>
                  <a:lnTo>
                    <a:pt x="483" y="635"/>
                  </a:lnTo>
                  <a:lnTo>
                    <a:pt x="487" y="635"/>
                  </a:lnTo>
                  <a:lnTo>
                    <a:pt x="487" y="641"/>
                  </a:lnTo>
                  <a:lnTo>
                    <a:pt x="487" y="643"/>
                  </a:lnTo>
                  <a:lnTo>
                    <a:pt x="481" y="646"/>
                  </a:lnTo>
                  <a:lnTo>
                    <a:pt x="477" y="646"/>
                  </a:lnTo>
                  <a:lnTo>
                    <a:pt x="475" y="648"/>
                  </a:lnTo>
                  <a:lnTo>
                    <a:pt x="472" y="648"/>
                  </a:lnTo>
                  <a:lnTo>
                    <a:pt x="470" y="643"/>
                  </a:lnTo>
                  <a:lnTo>
                    <a:pt x="466" y="643"/>
                  </a:lnTo>
                  <a:lnTo>
                    <a:pt x="464" y="643"/>
                  </a:lnTo>
                  <a:lnTo>
                    <a:pt x="462" y="639"/>
                  </a:lnTo>
                  <a:lnTo>
                    <a:pt x="456" y="639"/>
                  </a:lnTo>
                  <a:lnTo>
                    <a:pt x="453" y="643"/>
                  </a:lnTo>
                  <a:lnTo>
                    <a:pt x="456" y="644"/>
                  </a:lnTo>
                  <a:lnTo>
                    <a:pt x="456" y="654"/>
                  </a:lnTo>
                  <a:lnTo>
                    <a:pt x="456" y="658"/>
                  </a:lnTo>
                  <a:lnTo>
                    <a:pt x="458" y="660"/>
                  </a:lnTo>
                  <a:lnTo>
                    <a:pt x="458" y="662"/>
                  </a:lnTo>
                  <a:lnTo>
                    <a:pt x="458" y="664"/>
                  </a:lnTo>
                  <a:lnTo>
                    <a:pt x="458" y="669"/>
                  </a:lnTo>
                  <a:lnTo>
                    <a:pt x="456" y="671"/>
                  </a:lnTo>
                  <a:lnTo>
                    <a:pt x="454" y="673"/>
                  </a:lnTo>
                  <a:lnTo>
                    <a:pt x="453" y="675"/>
                  </a:lnTo>
                  <a:lnTo>
                    <a:pt x="441" y="679"/>
                  </a:lnTo>
                  <a:lnTo>
                    <a:pt x="437" y="679"/>
                  </a:lnTo>
                  <a:lnTo>
                    <a:pt x="435" y="675"/>
                  </a:lnTo>
                  <a:lnTo>
                    <a:pt x="432" y="675"/>
                  </a:lnTo>
                  <a:lnTo>
                    <a:pt x="430" y="675"/>
                  </a:lnTo>
                  <a:lnTo>
                    <a:pt x="424" y="671"/>
                  </a:lnTo>
                  <a:lnTo>
                    <a:pt x="420" y="669"/>
                  </a:lnTo>
                  <a:lnTo>
                    <a:pt x="416" y="665"/>
                  </a:lnTo>
                  <a:lnTo>
                    <a:pt x="409" y="665"/>
                  </a:lnTo>
                  <a:lnTo>
                    <a:pt x="405" y="665"/>
                  </a:lnTo>
                  <a:lnTo>
                    <a:pt x="403" y="665"/>
                  </a:lnTo>
                  <a:lnTo>
                    <a:pt x="399" y="662"/>
                  </a:lnTo>
                  <a:lnTo>
                    <a:pt x="397" y="665"/>
                  </a:lnTo>
                  <a:lnTo>
                    <a:pt x="393" y="667"/>
                  </a:lnTo>
                  <a:lnTo>
                    <a:pt x="397" y="671"/>
                  </a:lnTo>
                  <a:lnTo>
                    <a:pt x="399" y="677"/>
                  </a:lnTo>
                  <a:lnTo>
                    <a:pt x="401" y="686"/>
                  </a:lnTo>
                  <a:lnTo>
                    <a:pt x="405" y="688"/>
                  </a:lnTo>
                  <a:lnTo>
                    <a:pt x="405" y="698"/>
                  </a:lnTo>
                  <a:lnTo>
                    <a:pt x="405" y="704"/>
                  </a:lnTo>
                  <a:lnTo>
                    <a:pt x="401" y="704"/>
                  </a:lnTo>
                  <a:lnTo>
                    <a:pt x="399" y="704"/>
                  </a:lnTo>
                  <a:lnTo>
                    <a:pt x="390" y="700"/>
                  </a:lnTo>
                  <a:lnTo>
                    <a:pt x="388" y="700"/>
                  </a:lnTo>
                  <a:lnTo>
                    <a:pt x="384" y="700"/>
                  </a:lnTo>
                  <a:lnTo>
                    <a:pt x="384" y="704"/>
                  </a:lnTo>
                  <a:lnTo>
                    <a:pt x="386" y="704"/>
                  </a:lnTo>
                  <a:lnTo>
                    <a:pt x="390" y="705"/>
                  </a:lnTo>
                  <a:lnTo>
                    <a:pt x="395" y="707"/>
                  </a:lnTo>
                  <a:lnTo>
                    <a:pt x="401" y="713"/>
                  </a:lnTo>
                  <a:lnTo>
                    <a:pt x="401" y="717"/>
                  </a:lnTo>
                  <a:lnTo>
                    <a:pt x="403" y="719"/>
                  </a:lnTo>
                  <a:lnTo>
                    <a:pt x="407" y="725"/>
                  </a:lnTo>
                  <a:lnTo>
                    <a:pt x="409" y="732"/>
                  </a:lnTo>
                  <a:lnTo>
                    <a:pt x="409" y="740"/>
                  </a:lnTo>
                  <a:lnTo>
                    <a:pt x="414" y="749"/>
                  </a:lnTo>
                  <a:lnTo>
                    <a:pt x="414" y="751"/>
                  </a:lnTo>
                  <a:lnTo>
                    <a:pt x="409" y="753"/>
                  </a:lnTo>
                  <a:lnTo>
                    <a:pt x="405" y="753"/>
                  </a:lnTo>
                  <a:lnTo>
                    <a:pt x="403" y="751"/>
                  </a:lnTo>
                  <a:lnTo>
                    <a:pt x="399" y="751"/>
                  </a:lnTo>
                  <a:lnTo>
                    <a:pt x="397" y="751"/>
                  </a:lnTo>
                  <a:lnTo>
                    <a:pt x="397" y="753"/>
                  </a:lnTo>
                  <a:lnTo>
                    <a:pt x="397" y="755"/>
                  </a:lnTo>
                  <a:lnTo>
                    <a:pt x="397" y="759"/>
                  </a:lnTo>
                  <a:lnTo>
                    <a:pt x="399" y="767"/>
                  </a:lnTo>
                  <a:lnTo>
                    <a:pt x="397" y="770"/>
                  </a:lnTo>
                  <a:lnTo>
                    <a:pt x="388" y="772"/>
                  </a:lnTo>
                  <a:lnTo>
                    <a:pt x="384" y="772"/>
                  </a:lnTo>
                  <a:lnTo>
                    <a:pt x="382" y="776"/>
                  </a:lnTo>
                  <a:lnTo>
                    <a:pt x="382" y="782"/>
                  </a:lnTo>
                  <a:lnTo>
                    <a:pt x="378" y="782"/>
                  </a:lnTo>
                  <a:lnTo>
                    <a:pt x="378" y="784"/>
                  </a:lnTo>
                  <a:lnTo>
                    <a:pt x="378" y="788"/>
                  </a:lnTo>
                  <a:lnTo>
                    <a:pt x="376" y="789"/>
                  </a:lnTo>
                  <a:lnTo>
                    <a:pt x="372" y="788"/>
                  </a:lnTo>
                  <a:lnTo>
                    <a:pt x="369" y="784"/>
                  </a:lnTo>
                  <a:lnTo>
                    <a:pt x="369" y="782"/>
                  </a:lnTo>
                  <a:lnTo>
                    <a:pt x="367" y="778"/>
                  </a:lnTo>
                  <a:lnTo>
                    <a:pt x="363" y="774"/>
                  </a:lnTo>
                  <a:lnTo>
                    <a:pt x="363" y="768"/>
                  </a:lnTo>
                  <a:lnTo>
                    <a:pt x="367" y="767"/>
                  </a:lnTo>
                  <a:lnTo>
                    <a:pt x="367" y="763"/>
                  </a:lnTo>
                  <a:lnTo>
                    <a:pt x="367" y="761"/>
                  </a:lnTo>
                  <a:lnTo>
                    <a:pt x="367" y="757"/>
                  </a:lnTo>
                  <a:lnTo>
                    <a:pt x="363" y="757"/>
                  </a:lnTo>
                  <a:lnTo>
                    <a:pt x="361" y="757"/>
                  </a:lnTo>
                  <a:lnTo>
                    <a:pt x="357" y="757"/>
                  </a:lnTo>
                  <a:lnTo>
                    <a:pt x="351" y="755"/>
                  </a:lnTo>
                  <a:lnTo>
                    <a:pt x="346" y="749"/>
                  </a:lnTo>
                  <a:lnTo>
                    <a:pt x="344" y="747"/>
                  </a:lnTo>
                  <a:lnTo>
                    <a:pt x="340" y="744"/>
                  </a:lnTo>
                  <a:lnTo>
                    <a:pt x="338" y="738"/>
                  </a:lnTo>
                  <a:lnTo>
                    <a:pt x="332" y="742"/>
                  </a:lnTo>
                  <a:lnTo>
                    <a:pt x="328" y="742"/>
                  </a:lnTo>
                  <a:lnTo>
                    <a:pt x="328" y="744"/>
                  </a:lnTo>
                  <a:lnTo>
                    <a:pt x="328" y="747"/>
                  </a:lnTo>
                  <a:lnTo>
                    <a:pt x="328" y="749"/>
                  </a:lnTo>
                  <a:lnTo>
                    <a:pt x="328" y="751"/>
                  </a:lnTo>
                  <a:lnTo>
                    <a:pt x="325" y="751"/>
                  </a:lnTo>
                  <a:lnTo>
                    <a:pt x="319" y="751"/>
                  </a:lnTo>
                  <a:lnTo>
                    <a:pt x="313" y="749"/>
                  </a:lnTo>
                  <a:lnTo>
                    <a:pt x="313" y="746"/>
                  </a:lnTo>
                  <a:lnTo>
                    <a:pt x="306" y="746"/>
                  </a:lnTo>
                  <a:lnTo>
                    <a:pt x="300" y="746"/>
                  </a:lnTo>
                  <a:lnTo>
                    <a:pt x="296" y="749"/>
                  </a:lnTo>
                  <a:lnTo>
                    <a:pt x="285" y="753"/>
                  </a:lnTo>
                  <a:lnTo>
                    <a:pt x="285" y="755"/>
                  </a:lnTo>
                  <a:lnTo>
                    <a:pt x="275" y="753"/>
                  </a:lnTo>
                  <a:lnTo>
                    <a:pt x="269" y="751"/>
                  </a:lnTo>
                  <a:lnTo>
                    <a:pt x="264" y="747"/>
                  </a:lnTo>
                  <a:lnTo>
                    <a:pt x="264" y="746"/>
                  </a:lnTo>
                  <a:lnTo>
                    <a:pt x="265" y="742"/>
                  </a:lnTo>
                  <a:lnTo>
                    <a:pt x="267" y="734"/>
                  </a:lnTo>
                  <a:lnTo>
                    <a:pt x="267" y="730"/>
                  </a:lnTo>
                  <a:lnTo>
                    <a:pt x="264" y="728"/>
                  </a:lnTo>
                  <a:lnTo>
                    <a:pt x="258" y="725"/>
                  </a:lnTo>
                  <a:lnTo>
                    <a:pt x="252" y="721"/>
                  </a:lnTo>
                  <a:lnTo>
                    <a:pt x="250" y="719"/>
                  </a:lnTo>
                  <a:lnTo>
                    <a:pt x="250" y="715"/>
                  </a:lnTo>
                  <a:lnTo>
                    <a:pt x="246" y="713"/>
                  </a:lnTo>
                  <a:lnTo>
                    <a:pt x="244" y="713"/>
                  </a:lnTo>
                  <a:lnTo>
                    <a:pt x="241" y="713"/>
                  </a:lnTo>
                  <a:lnTo>
                    <a:pt x="239" y="713"/>
                  </a:lnTo>
                  <a:lnTo>
                    <a:pt x="235" y="709"/>
                  </a:lnTo>
                  <a:lnTo>
                    <a:pt x="235" y="707"/>
                  </a:lnTo>
                  <a:lnTo>
                    <a:pt x="231" y="705"/>
                  </a:lnTo>
                  <a:lnTo>
                    <a:pt x="231" y="700"/>
                  </a:lnTo>
                  <a:lnTo>
                    <a:pt x="233" y="688"/>
                  </a:lnTo>
                  <a:lnTo>
                    <a:pt x="235" y="683"/>
                  </a:lnTo>
                  <a:lnTo>
                    <a:pt x="235" y="677"/>
                  </a:lnTo>
                  <a:lnTo>
                    <a:pt x="235" y="671"/>
                  </a:lnTo>
                  <a:lnTo>
                    <a:pt x="233" y="667"/>
                  </a:lnTo>
                  <a:lnTo>
                    <a:pt x="229" y="671"/>
                  </a:lnTo>
                  <a:lnTo>
                    <a:pt x="227" y="671"/>
                  </a:lnTo>
                  <a:lnTo>
                    <a:pt x="223" y="667"/>
                  </a:lnTo>
                  <a:lnTo>
                    <a:pt x="225" y="662"/>
                  </a:lnTo>
                  <a:lnTo>
                    <a:pt x="222" y="658"/>
                  </a:lnTo>
                  <a:lnTo>
                    <a:pt x="222" y="654"/>
                  </a:lnTo>
                  <a:lnTo>
                    <a:pt x="220" y="654"/>
                  </a:lnTo>
                  <a:lnTo>
                    <a:pt x="220" y="648"/>
                  </a:lnTo>
                  <a:lnTo>
                    <a:pt x="220" y="646"/>
                  </a:lnTo>
                  <a:lnTo>
                    <a:pt x="216" y="643"/>
                  </a:lnTo>
                  <a:lnTo>
                    <a:pt x="214" y="641"/>
                  </a:lnTo>
                  <a:lnTo>
                    <a:pt x="210" y="641"/>
                  </a:lnTo>
                  <a:lnTo>
                    <a:pt x="208" y="643"/>
                  </a:lnTo>
                  <a:lnTo>
                    <a:pt x="204" y="643"/>
                  </a:lnTo>
                  <a:lnTo>
                    <a:pt x="202" y="646"/>
                  </a:lnTo>
                  <a:lnTo>
                    <a:pt x="199" y="646"/>
                  </a:lnTo>
                  <a:lnTo>
                    <a:pt x="197" y="646"/>
                  </a:lnTo>
                  <a:lnTo>
                    <a:pt x="193" y="643"/>
                  </a:lnTo>
                  <a:lnTo>
                    <a:pt x="193" y="641"/>
                  </a:lnTo>
                  <a:lnTo>
                    <a:pt x="189" y="637"/>
                  </a:lnTo>
                  <a:lnTo>
                    <a:pt x="187" y="633"/>
                  </a:lnTo>
                  <a:lnTo>
                    <a:pt x="183" y="631"/>
                  </a:lnTo>
                  <a:lnTo>
                    <a:pt x="187" y="627"/>
                  </a:lnTo>
                  <a:lnTo>
                    <a:pt x="189" y="625"/>
                  </a:lnTo>
                  <a:lnTo>
                    <a:pt x="189" y="620"/>
                  </a:lnTo>
                  <a:lnTo>
                    <a:pt x="187" y="616"/>
                  </a:lnTo>
                  <a:lnTo>
                    <a:pt x="185" y="612"/>
                  </a:lnTo>
                  <a:lnTo>
                    <a:pt x="185" y="610"/>
                  </a:lnTo>
                  <a:lnTo>
                    <a:pt x="181" y="610"/>
                  </a:lnTo>
                  <a:lnTo>
                    <a:pt x="180" y="612"/>
                  </a:lnTo>
                  <a:lnTo>
                    <a:pt x="176" y="614"/>
                  </a:lnTo>
                  <a:lnTo>
                    <a:pt x="174" y="614"/>
                  </a:lnTo>
                  <a:lnTo>
                    <a:pt x="170" y="612"/>
                  </a:lnTo>
                  <a:lnTo>
                    <a:pt x="164" y="612"/>
                  </a:lnTo>
                  <a:lnTo>
                    <a:pt x="164" y="614"/>
                  </a:lnTo>
                  <a:lnTo>
                    <a:pt x="162" y="620"/>
                  </a:lnTo>
                  <a:lnTo>
                    <a:pt x="160" y="622"/>
                  </a:lnTo>
                  <a:lnTo>
                    <a:pt x="159" y="622"/>
                  </a:lnTo>
                  <a:lnTo>
                    <a:pt x="155" y="622"/>
                  </a:lnTo>
                  <a:lnTo>
                    <a:pt x="147" y="620"/>
                  </a:lnTo>
                  <a:lnTo>
                    <a:pt x="143" y="616"/>
                  </a:lnTo>
                  <a:lnTo>
                    <a:pt x="136" y="614"/>
                  </a:lnTo>
                  <a:lnTo>
                    <a:pt x="132" y="612"/>
                  </a:lnTo>
                  <a:lnTo>
                    <a:pt x="132" y="610"/>
                  </a:lnTo>
                  <a:lnTo>
                    <a:pt x="132" y="604"/>
                  </a:lnTo>
                  <a:lnTo>
                    <a:pt x="130" y="601"/>
                  </a:lnTo>
                  <a:lnTo>
                    <a:pt x="124" y="597"/>
                  </a:lnTo>
                  <a:lnTo>
                    <a:pt x="120" y="595"/>
                  </a:lnTo>
                  <a:lnTo>
                    <a:pt x="120" y="591"/>
                  </a:lnTo>
                  <a:lnTo>
                    <a:pt x="122" y="589"/>
                  </a:lnTo>
                  <a:lnTo>
                    <a:pt x="122" y="585"/>
                  </a:lnTo>
                  <a:lnTo>
                    <a:pt x="118" y="583"/>
                  </a:lnTo>
                  <a:lnTo>
                    <a:pt x="113" y="583"/>
                  </a:lnTo>
                  <a:lnTo>
                    <a:pt x="111" y="583"/>
                  </a:lnTo>
                  <a:lnTo>
                    <a:pt x="105" y="585"/>
                  </a:lnTo>
                  <a:lnTo>
                    <a:pt x="99" y="585"/>
                  </a:lnTo>
                  <a:lnTo>
                    <a:pt x="97" y="585"/>
                  </a:lnTo>
                  <a:lnTo>
                    <a:pt x="97" y="587"/>
                  </a:lnTo>
                  <a:lnTo>
                    <a:pt x="96" y="587"/>
                  </a:lnTo>
                  <a:lnTo>
                    <a:pt x="96" y="589"/>
                  </a:lnTo>
                  <a:lnTo>
                    <a:pt x="94" y="589"/>
                  </a:lnTo>
                  <a:lnTo>
                    <a:pt x="92" y="587"/>
                  </a:lnTo>
                  <a:lnTo>
                    <a:pt x="92" y="585"/>
                  </a:lnTo>
                  <a:lnTo>
                    <a:pt x="94" y="585"/>
                  </a:lnTo>
                  <a:lnTo>
                    <a:pt x="94" y="583"/>
                  </a:lnTo>
                  <a:lnTo>
                    <a:pt x="96" y="581"/>
                  </a:lnTo>
                  <a:lnTo>
                    <a:pt x="96" y="580"/>
                  </a:lnTo>
                  <a:lnTo>
                    <a:pt x="94" y="580"/>
                  </a:lnTo>
                  <a:lnTo>
                    <a:pt x="94" y="578"/>
                  </a:lnTo>
                  <a:lnTo>
                    <a:pt x="92" y="576"/>
                  </a:lnTo>
                  <a:lnTo>
                    <a:pt x="92" y="574"/>
                  </a:lnTo>
                  <a:lnTo>
                    <a:pt x="90" y="574"/>
                  </a:lnTo>
                  <a:lnTo>
                    <a:pt x="90" y="572"/>
                  </a:lnTo>
                  <a:lnTo>
                    <a:pt x="90" y="570"/>
                  </a:lnTo>
                  <a:lnTo>
                    <a:pt x="88" y="570"/>
                  </a:lnTo>
                  <a:lnTo>
                    <a:pt x="88" y="568"/>
                  </a:lnTo>
                  <a:lnTo>
                    <a:pt x="88" y="568"/>
                  </a:lnTo>
                  <a:lnTo>
                    <a:pt x="88" y="566"/>
                  </a:lnTo>
                  <a:lnTo>
                    <a:pt x="86" y="566"/>
                  </a:lnTo>
                  <a:lnTo>
                    <a:pt x="88" y="564"/>
                  </a:lnTo>
                  <a:lnTo>
                    <a:pt x="84" y="564"/>
                  </a:lnTo>
                  <a:lnTo>
                    <a:pt x="86" y="562"/>
                  </a:lnTo>
                  <a:lnTo>
                    <a:pt x="88" y="562"/>
                  </a:lnTo>
                  <a:lnTo>
                    <a:pt x="88" y="560"/>
                  </a:lnTo>
                  <a:lnTo>
                    <a:pt x="88" y="559"/>
                  </a:lnTo>
                  <a:lnTo>
                    <a:pt x="90" y="559"/>
                  </a:lnTo>
                  <a:lnTo>
                    <a:pt x="90" y="557"/>
                  </a:lnTo>
                  <a:lnTo>
                    <a:pt x="94" y="557"/>
                  </a:lnTo>
                  <a:lnTo>
                    <a:pt x="94" y="555"/>
                  </a:lnTo>
                  <a:lnTo>
                    <a:pt x="94" y="551"/>
                  </a:lnTo>
                  <a:lnTo>
                    <a:pt x="92" y="551"/>
                  </a:lnTo>
                  <a:lnTo>
                    <a:pt x="90" y="551"/>
                  </a:lnTo>
                  <a:lnTo>
                    <a:pt x="88" y="551"/>
                  </a:lnTo>
                  <a:lnTo>
                    <a:pt x="84" y="551"/>
                  </a:lnTo>
                  <a:lnTo>
                    <a:pt x="84" y="553"/>
                  </a:lnTo>
                  <a:lnTo>
                    <a:pt x="82" y="553"/>
                  </a:lnTo>
                  <a:lnTo>
                    <a:pt x="82" y="549"/>
                  </a:lnTo>
                  <a:lnTo>
                    <a:pt x="80" y="549"/>
                  </a:lnTo>
                  <a:lnTo>
                    <a:pt x="78" y="549"/>
                  </a:lnTo>
                  <a:lnTo>
                    <a:pt x="76" y="549"/>
                  </a:lnTo>
                  <a:lnTo>
                    <a:pt x="76" y="547"/>
                  </a:lnTo>
                  <a:lnTo>
                    <a:pt x="76" y="545"/>
                  </a:lnTo>
                  <a:lnTo>
                    <a:pt x="78" y="541"/>
                  </a:lnTo>
                  <a:lnTo>
                    <a:pt x="78" y="539"/>
                  </a:lnTo>
                  <a:lnTo>
                    <a:pt x="78" y="538"/>
                  </a:lnTo>
                  <a:lnTo>
                    <a:pt x="78" y="536"/>
                  </a:lnTo>
                  <a:lnTo>
                    <a:pt x="78" y="534"/>
                  </a:lnTo>
                  <a:lnTo>
                    <a:pt x="80" y="532"/>
                  </a:lnTo>
                  <a:lnTo>
                    <a:pt x="80" y="530"/>
                  </a:lnTo>
                  <a:lnTo>
                    <a:pt x="80" y="528"/>
                  </a:lnTo>
                  <a:lnTo>
                    <a:pt x="80" y="526"/>
                  </a:lnTo>
                  <a:lnTo>
                    <a:pt x="78" y="526"/>
                  </a:lnTo>
                  <a:lnTo>
                    <a:pt x="78" y="524"/>
                  </a:lnTo>
                  <a:lnTo>
                    <a:pt x="76" y="524"/>
                  </a:lnTo>
                  <a:lnTo>
                    <a:pt x="75" y="524"/>
                  </a:lnTo>
                  <a:lnTo>
                    <a:pt x="73" y="522"/>
                  </a:lnTo>
                  <a:lnTo>
                    <a:pt x="69" y="522"/>
                  </a:lnTo>
                  <a:lnTo>
                    <a:pt x="67" y="522"/>
                  </a:lnTo>
                  <a:lnTo>
                    <a:pt x="65" y="522"/>
                  </a:lnTo>
                  <a:lnTo>
                    <a:pt x="65" y="522"/>
                  </a:lnTo>
                  <a:lnTo>
                    <a:pt x="67" y="518"/>
                  </a:lnTo>
                  <a:lnTo>
                    <a:pt x="63" y="518"/>
                  </a:lnTo>
                  <a:lnTo>
                    <a:pt x="65" y="517"/>
                  </a:lnTo>
                  <a:lnTo>
                    <a:pt x="65" y="515"/>
                  </a:lnTo>
                  <a:lnTo>
                    <a:pt x="65" y="513"/>
                  </a:lnTo>
                  <a:lnTo>
                    <a:pt x="63" y="513"/>
                  </a:lnTo>
                  <a:lnTo>
                    <a:pt x="63" y="509"/>
                  </a:lnTo>
                  <a:lnTo>
                    <a:pt x="65" y="511"/>
                  </a:lnTo>
                  <a:lnTo>
                    <a:pt x="65" y="509"/>
                  </a:lnTo>
                  <a:lnTo>
                    <a:pt x="67" y="505"/>
                  </a:lnTo>
                  <a:lnTo>
                    <a:pt x="67" y="503"/>
                  </a:lnTo>
                  <a:lnTo>
                    <a:pt x="69" y="503"/>
                  </a:lnTo>
                  <a:lnTo>
                    <a:pt x="69" y="501"/>
                  </a:lnTo>
                  <a:lnTo>
                    <a:pt x="69" y="499"/>
                  </a:lnTo>
                  <a:lnTo>
                    <a:pt x="71" y="498"/>
                  </a:lnTo>
                  <a:lnTo>
                    <a:pt x="73" y="498"/>
                  </a:lnTo>
                  <a:lnTo>
                    <a:pt x="73" y="496"/>
                  </a:lnTo>
                  <a:lnTo>
                    <a:pt x="73" y="494"/>
                  </a:lnTo>
                  <a:lnTo>
                    <a:pt x="75" y="494"/>
                  </a:lnTo>
                  <a:lnTo>
                    <a:pt x="76" y="492"/>
                  </a:lnTo>
                  <a:lnTo>
                    <a:pt x="78" y="492"/>
                  </a:lnTo>
                  <a:lnTo>
                    <a:pt x="80" y="492"/>
                  </a:lnTo>
                  <a:lnTo>
                    <a:pt x="82" y="494"/>
                  </a:lnTo>
                  <a:lnTo>
                    <a:pt x="84" y="494"/>
                  </a:lnTo>
                  <a:lnTo>
                    <a:pt x="86" y="494"/>
                  </a:lnTo>
                  <a:lnTo>
                    <a:pt x="88" y="494"/>
                  </a:lnTo>
                  <a:lnTo>
                    <a:pt x="92" y="494"/>
                  </a:lnTo>
                  <a:lnTo>
                    <a:pt x="94" y="496"/>
                  </a:lnTo>
                  <a:lnTo>
                    <a:pt x="96" y="496"/>
                  </a:lnTo>
                  <a:lnTo>
                    <a:pt x="97" y="496"/>
                  </a:lnTo>
                  <a:lnTo>
                    <a:pt x="97" y="496"/>
                  </a:lnTo>
                  <a:lnTo>
                    <a:pt x="99" y="496"/>
                  </a:lnTo>
                  <a:lnTo>
                    <a:pt x="101" y="498"/>
                  </a:lnTo>
                  <a:lnTo>
                    <a:pt x="105" y="498"/>
                  </a:lnTo>
                  <a:lnTo>
                    <a:pt x="107" y="498"/>
                  </a:lnTo>
                  <a:lnTo>
                    <a:pt x="109" y="498"/>
                  </a:lnTo>
                  <a:lnTo>
                    <a:pt x="109" y="496"/>
                  </a:lnTo>
                  <a:lnTo>
                    <a:pt x="111" y="496"/>
                  </a:lnTo>
                  <a:lnTo>
                    <a:pt x="113" y="498"/>
                  </a:lnTo>
                  <a:lnTo>
                    <a:pt x="115" y="494"/>
                  </a:lnTo>
                  <a:lnTo>
                    <a:pt x="117" y="496"/>
                  </a:lnTo>
                  <a:lnTo>
                    <a:pt x="117" y="494"/>
                  </a:lnTo>
                  <a:lnTo>
                    <a:pt x="118" y="494"/>
                  </a:lnTo>
                  <a:lnTo>
                    <a:pt x="118" y="492"/>
                  </a:lnTo>
                  <a:lnTo>
                    <a:pt x="120" y="492"/>
                  </a:lnTo>
                  <a:lnTo>
                    <a:pt x="122" y="490"/>
                  </a:lnTo>
                  <a:lnTo>
                    <a:pt x="124" y="490"/>
                  </a:lnTo>
                  <a:lnTo>
                    <a:pt x="124" y="488"/>
                  </a:lnTo>
                  <a:lnTo>
                    <a:pt x="124" y="486"/>
                  </a:lnTo>
                  <a:lnTo>
                    <a:pt x="124" y="482"/>
                  </a:lnTo>
                  <a:lnTo>
                    <a:pt x="122" y="482"/>
                  </a:lnTo>
                  <a:lnTo>
                    <a:pt x="122" y="484"/>
                  </a:lnTo>
                  <a:lnTo>
                    <a:pt x="120" y="484"/>
                  </a:lnTo>
                  <a:lnTo>
                    <a:pt x="120" y="482"/>
                  </a:lnTo>
                  <a:lnTo>
                    <a:pt x="118" y="482"/>
                  </a:lnTo>
                  <a:lnTo>
                    <a:pt x="117" y="482"/>
                  </a:lnTo>
                  <a:lnTo>
                    <a:pt x="115" y="480"/>
                  </a:lnTo>
                  <a:lnTo>
                    <a:pt x="115" y="478"/>
                  </a:lnTo>
                  <a:lnTo>
                    <a:pt x="113" y="478"/>
                  </a:lnTo>
                  <a:lnTo>
                    <a:pt x="111" y="478"/>
                  </a:lnTo>
                  <a:lnTo>
                    <a:pt x="111" y="477"/>
                  </a:lnTo>
                  <a:lnTo>
                    <a:pt x="109" y="477"/>
                  </a:lnTo>
                  <a:lnTo>
                    <a:pt x="109" y="475"/>
                  </a:lnTo>
                  <a:lnTo>
                    <a:pt x="107" y="475"/>
                  </a:lnTo>
                  <a:lnTo>
                    <a:pt x="107" y="473"/>
                  </a:lnTo>
                  <a:lnTo>
                    <a:pt x="105" y="473"/>
                  </a:lnTo>
                  <a:lnTo>
                    <a:pt x="103" y="473"/>
                  </a:lnTo>
                  <a:lnTo>
                    <a:pt x="99" y="471"/>
                  </a:lnTo>
                  <a:lnTo>
                    <a:pt x="97" y="471"/>
                  </a:lnTo>
                  <a:lnTo>
                    <a:pt x="97" y="471"/>
                  </a:lnTo>
                  <a:lnTo>
                    <a:pt x="97" y="469"/>
                  </a:lnTo>
                  <a:lnTo>
                    <a:pt x="97" y="467"/>
                  </a:lnTo>
                  <a:lnTo>
                    <a:pt x="96" y="465"/>
                  </a:lnTo>
                  <a:lnTo>
                    <a:pt x="97" y="463"/>
                  </a:lnTo>
                  <a:lnTo>
                    <a:pt x="96" y="463"/>
                  </a:lnTo>
                  <a:lnTo>
                    <a:pt x="96" y="461"/>
                  </a:lnTo>
                  <a:lnTo>
                    <a:pt x="94" y="461"/>
                  </a:lnTo>
                  <a:lnTo>
                    <a:pt x="90" y="459"/>
                  </a:lnTo>
                  <a:lnTo>
                    <a:pt x="92" y="457"/>
                  </a:lnTo>
                  <a:lnTo>
                    <a:pt x="88" y="457"/>
                  </a:lnTo>
                  <a:lnTo>
                    <a:pt x="90" y="456"/>
                  </a:lnTo>
                  <a:lnTo>
                    <a:pt x="88" y="456"/>
                  </a:lnTo>
                  <a:lnTo>
                    <a:pt x="88" y="454"/>
                  </a:lnTo>
                  <a:lnTo>
                    <a:pt x="86" y="452"/>
                  </a:lnTo>
                  <a:lnTo>
                    <a:pt x="86" y="450"/>
                  </a:lnTo>
                  <a:lnTo>
                    <a:pt x="84" y="450"/>
                  </a:lnTo>
                  <a:lnTo>
                    <a:pt x="84" y="448"/>
                  </a:lnTo>
                  <a:lnTo>
                    <a:pt x="82" y="448"/>
                  </a:lnTo>
                  <a:lnTo>
                    <a:pt x="82" y="446"/>
                  </a:lnTo>
                  <a:lnTo>
                    <a:pt x="82" y="442"/>
                  </a:lnTo>
                  <a:lnTo>
                    <a:pt x="80" y="442"/>
                  </a:lnTo>
                  <a:lnTo>
                    <a:pt x="80" y="440"/>
                  </a:lnTo>
                  <a:lnTo>
                    <a:pt x="78" y="440"/>
                  </a:lnTo>
                  <a:lnTo>
                    <a:pt x="78" y="438"/>
                  </a:lnTo>
                  <a:lnTo>
                    <a:pt x="76" y="438"/>
                  </a:lnTo>
                  <a:lnTo>
                    <a:pt x="76" y="435"/>
                  </a:lnTo>
                  <a:lnTo>
                    <a:pt x="78" y="433"/>
                  </a:lnTo>
                  <a:lnTo>
                    <a:pt x="78" y="431"/>
                  </a:lnTo>
                  <a:lnTo>
                    <a:pt x="78" y="431"/>
                  </a:lnTo>
                  <a:lnTo>
                    <a:pt x="76" y="431"/>
                  </a:lnTo>
                  <a:lnTo>
                    <a:pt x="76" y="429"/>
                  </a:lnTo>
                  <a:lnTo>
                    <a:pt x="76" y="425"/>
                  </a:lnTo>
                  <a:lnTo>
                    <a:pt x="76" y="423"/>
                  </a:lnTo>
                  <a:lnTo>
                    <a:pt x="75" y="423"/>
                  </a:lnTo>
                  <a:lnTo>
                    <a:pt x="76" y="421"/>
                  </a:lnTo>
                  <a:lnTo>
                    <a:pt x="73" y="421"/>
                  </a:lnTo>
                  <a:lnTo>
                    <a:pt x="75" y="419"/>
                  </a:lnTo>
                  <a:lnTo>
                    <a:pt x="75" y="415"/>
                  </a:lnTo>
                  <a:lnTo>
                    <a:pt x="73" y="415"/>
                  </a:lnTo>
                  <a:lnTo>
                    <a:pt x="71" y="415"/>
                  </a:lnTo>
                  <a:lnTo>
                    <a:pt x="71" y="414"/>
                  </a:lnTo>
                  <a:lnTo>
                    <a:pt x="69" y="414"/>
                  </a:lnTo>
                  <a:lnTo>
                    <a:pt x="65" y="412"/>
                  </a:lnTo>
                  <a:lnTo>
                    <a:pt x="63" y="412"/>
                  </a:lnTo>
                  <a:lnTo>
                    <a:pt x="63" y="410"/>
                  </a:lnTo>
                  <a:lnTo>
                    <a:pt x="65" y="410"/>
                  </a:lnTo>
                  <a:lnTo>
                    <a:pt x="65" y="408"/>
                  </a:lnTo>
                  <a:lnTo>
                    <a:pt x="67" y="408"/>
                  </a:lnTo>
                  <a:lnTo>
                    <a:pt x="69" y="408"/>
                  </a:lnTo>
                  <a:lnTo>
                    <a:pt x="69" y="406"/>
                  </a:lnTo>
                  <a:lnTo>
                    <a:pt x="67" y="406"/>
                  </a:lnTo>
                  <a:lnTo>
                    <a:pt x="67" y="404"/>
                  </a:lnTo>
                  <a:lnTo>
                    <a:pt x="67" y="402"/>
                  </a:lnTo>
                  <a:lnTo>
                    <a:pt x="65" y="402"/>
                  </a:lnTo>
                  <a:lnTo>
                    <a:pt x="67" y="398"/>
                  </a:lnTo>
                  <a:lnTo>
                    <a:pt x="69" y="400"/>
                  </a:lnTo>
                  <a:lnTo>
                    <a:pt x="69" y="396"/>
                  </a:lnTo>
                  <a:lnTo>
                    <a:pt x="67" y="396"/>
                  </a:lnTo>
                  <a:lnTo>
                    <a:pt x="67" y="394"/>
                  </a:lnTo>
                  <a:lnTo>
                    <a:pt x="65" y="394"/>
                  </a:lnTo>
                  <a:lnTo>
                    <a:pt x="65" y="393"/>
                  </a:lnTo>
                  <a:lnTo>
                    <a:pt x="65" y="391"/>
                  </a:lnTo>
                  <a:lnTo>
                    <a:pt x="65" y="389"/>
                  </a:lnTo>
                  <a:lnTo>
                    <a:pt x="65" y="387"/>
                  </a:lnTo>
                  <a:lnTo>
                    <a:pt x="65" y="385"/>
                  </a:lnTo>
                  <a:lnTo>
                    <a:pt x="65" y="385"/>
                  </a:lnTo>
                  <a:lnTo>
                    <a:pt x="65" y="381"/>
                  </a:lnTo>
                  <a:lnTo>
                    <a:pt x="65" y="379"/>
                  </a:lnTo>
                  <a:lnTo>
                    <a:pt x="63" y="379"/>
                  </a:lnTo>
                  <a:lnTo>
                    <a:pt x="61" y="379"/>
                  </a:lnTo>
                  <a:lnTo>
                    <a:pt x="57" y="379"/>
                  </a:lnTo>
                  <a:lnTo>
                    <a:pt x="57" y="377"/>
                  </a:lnTo>
                  <a:lnTo>
                    <a:pt x="57" y="375"/>
                  </a:lnTo>
                  <a:lnTo>
                    <a:pt x="55" y="375"/>
                  </a:lnTo>
                  <a:lnTo>
                    <a:pt x="52" y="375"/>
                  </a:lnTo>
                  <a:lnTo>
                    <a:pt x="52" y="373"/>
                  </a:lnTo>
                  <a:lnTo>
                    <a:pt x="52" y="370"/>
                  </a:lnTo>
                  <a:lnTo>
                    <a:pt x="52" y="368"/>
                  </a:lnTo>
                  <a:lnTo>
                    <a:pt x="52" y="368"/>
                  </a:lnTo>
                  <a:lnTo>
                    <a:pt x="52" y="366"/>
                  </a:lnTo>
                  <a:lnTo>
                    <a:pt x="52" y="364"/>
                  </a:lnTo>
                  <a:lnTo>
                    <a:pt x="52" y="362"/>
                  </a:lnTo>
                  <a:lnTo>
                    <a:pt x="52" y="358"/>
                  </a:lnTo>
                  <a:lnTo>
                    <a:pt x="52" y="356"/>
                  </a:lnTo>
                  <a:lnTo>
                    <a:pt x="52" y="352"/>
                  </a:lnTo>
                  <a:lnTo>
                    <a:pt x="54" y="351"/>
                  </a:lnTo>
                  <a:lnTo>
                    <a:pt x="55" y="351"/>
                  </a:lnTo>
                  <a:lnTo>
                    <a:pt x="55" y="349"/>
                  </a:lnTo>
                  <a:lnTo>
                    <a:pt x="55" y="347"/>
                  </a:lnTo>
                  <a:lnTo>
                    <a:pt x="55" y="345"/>
                  </a:lnTo>
                  <a:lnTo>
                    <a:pt x="55" y="343"/>
                  </a:lnTo>
                  <a:lnTo>
                    <a:pt x="54" y="343"/>
                  </a:lnTo>
                  <a:lnTo>
                    <a:pt x="54" y="339"/>
                  </a:lnTo>
                  <a:lnTo>
                    <a:pt x="52" y="339"/>
                  </a:lnTo>
                  <a:lnTo>
                    <a:pt x="52" y="339"/>
                  </a:lnTo>
                  <a:lnTo>
                    <a:pt x="52" y="337"/>
                  </a:lnTo>
                  <a:lnTo>
                    <a:pt x="50" y="337"/>
                  </a:lnTo>
                  <a:lnTo>
                    <a:pt x="50" y="339"/>
                  </a:lnTo>
                  <a:lnTo>
                    <a:pt x="46" y="339"/>
                  </a:lnTo>
                  <a:lnTo>
                    <a:pt x="44" y="335"/>
                  </a:lnTo>
                  <a:lnTo>
                    <a:pt x="48" y="335"/>
                  </a:lnTo>
                  <a:lnTo>
                    <a:pt x="46" y="335"/>
                  </a:lnTo>
                  <a:lnTo>
                    <a:pt x="44" y="333"/>
                  </a:lnTo>
                  <a:lnTo>
                    <a:pt x="44" y="330"/>
                  </a:lnTo>
                  <a:lnTo>
                    <a:pt x="44" y="328"/>
                  </a:lnTo>
                  <a:lnTo>
                    <a:pt x="42" y="328"/>
                  </a:lnTo>
                  <a:lnTo>
                    <a:pt x="42" y="326"/>
                  </a:lnTo>
                  <a:lnTo>
                    <a:pt x="42" y="324"/>
                  </a:lnTo>
                  <a:lnTo>
                    <a:pt x="40" y="324"/>
                  </a:lnTo>
                  <a:lnTo>
                    <a:pt x="38" y="322"/>
                  </a:lnTo>
                  <a:lnTo>
                    <a:pt x="36" y="322"/>
                  </a:lnTo>
                  <a:lnTo>
                    <a:pt x="36" y="320"/>
                  </a:lnTo>
                  <a:lnTo>
                    <a:pt x="36" y="318"/>
                  </a:lnTo>
                  <a:lnTo>
                    <a:pt x="34" y="318"/>
                  </a:lnTo>
                  <a:lnTo>
                    <a:pt x="34" y="316"/>
                  </a:lnTo>
                  <a:lnTo>
                    <a:pt x="31" y="316"/>
                  </a:lnTo>
                  <a:lnTo>
                    <a:pt x="31" y="314"/>
                  </a:lnTo>
                  <a:lnTo>
                    <a:pt x="29" y="312"/>
                  </a:lnTo>
                  <a:lnTo>
                    <a:pt x="29" y="311"/>
                  </a:lnTo>
                  <a:lnTo>
                    <a:pt x="27" y="311"/>
                  </a:lnTo>
                  <a:lnTo>
                    <a:pt x="27" y="309"/>
                  </a:lnTo>
                  <a:lnTo>
                    <a:pt x="25" y="309"/>
                  </a:lnTo>
                  <a:lnTo>
                    <a:pt x="25" y="307"/>
                  </a:lnTo>
                  <a:lnTo>
                    <a:pt x="23" y="307"/>
                  </a:lnTo>
                  <a:lnTo>
                    <a:pt x="25" y="307"/>
                  </a:lnTo>
                  <a:lnTo>
                    <a:pt x="25" y="305"/>
                  </a:lnTo>
                  <a:lnTo>
                    <a:pt x="25" y="303"/>
                  </a:lnTo>
                  <a:lnTo>
                    <a:pt x="23" y="303"/>
                  </a:lnTo>
                  <a:lnTo>
                    <a:pt x="23" y="299"/>
                  </a:lnTo>
                  <a:lnTo>
                    <a:pt x="23" y="297"/>
                  </a:lnTo>
                  <a:lnTo>
                    <a:pt x="21" y="297"/>
                  </a:lnTo>
                  <a:lnTo>
                    <a:pt x="19" y="297"/>
                  </a:lnTo>
                  <a:lnTo>
                    <a:pt x="19" y="295"/>
                  </a:lnTo>
                  <a:lnTo>
                    <a:pt x="21" y="293"/>
                  </a:lnTo>
                  <a:lnTo>
                    <a:pt x="21" y="291"/>
                  </a:lnTo>
                  <a:lnTo>
                    <a:pt x="21" y="290"/>
                  </a:lnTo>
                  <a:lnTo>
                    <a:pt x="21" y="288"/>
                  </a:lnTo>
                  <a:lnTo>
                    <a:pt x="19" y="288"/>
                  </a:lnTo>
                  <a:lnTo>
                    <a:pt x="19" y="286"/>
                  </a:lnTo>
                  <a:lnTo>
                    <a:pt x="21" y="284"/>
                  </a:lnTo>
                  <a:lnTo>
                    <a:pt x="17" y="282"/>
                  </a:lnTo>
                  <a:lnTo>
                    <a:pt x="15" y="282"/>
                  </a:lnTo>
                  <a:lnTo>
                    <a:pt x="15" y="280"/>
                  </a:lnTo>
                  <a:lnTo>
                    <a:pt x="13" y="280"/>
                  </a:lnTo>
                  <a:lnTo>
                    <a:pt x="11" y="280"/>
                  </a:lnTo>
                  <a:lnTo>
                    <a:pt x="11" y="276"/>
                  </a:lnTo>
                  <a:lnTo>
                    <a:pt x="10" y="276"/>
                  </a:lnTo>
                  <a:lnTo>
                    <a:pt x="8" y="276"/>
                  </a:lnTo>
                  <a:lnTo>
                    <a:pt x="8" y="274"/>
                  </a:lnTo>
                  <a:lnTo>
                    <a:pt x="6" y="274"/>
                  </a:lnTo>
                  <a:lnTo>
                    <a:pt x="6" y="272"/>
                  </a:lnTo>
                  <a:lnTo>
                    <a:pt x="6" y="272"/>
                  </a:lnTo>
                  <a:lnTo>
                    <a:pt x="2" y="272"/>
                  </a:lnTo>
                  <a:lnTo>
                    <a:pt x="2" y="270"/>
                  </a:lnTo>
                  <a:lnTo>
                    <a:pt x="2" y="269"/>
                  </a:lnTo>
                  <a:lnTo>
                    <a:pt x="2" y="267"/>
                  </a:lnTo>
                  <a:lnTo>
                    <a:pt x="2" y="265"/>
                  </a:lnTo>
                  <a:lnTo>
                    <a:pt x="2" y="261"/>
                  </a:lnTo>
                  <a:lnTo>
                    <a:pt x="2" y="259"/>
                  </a:lnTo>
                  <a:lnTo>
                    <a:pt x="0" y="259"/>
                  </a:lnTo>
                  <a:lnTo>
                    <a:pt x="0" y="257"/>
                  </a:lnTo>
                  <a:lnTo>
                    <a:pt x="0" y="253"/>
                  </a:lnTo>
                  <a:lnTo>
                    <a:pt x="0" y="251"/>
                  </a:lnTo>
                  <a:lnTo>
                    <a:pt x="2" y="249"/>
                  </a:lnTo>
                  <a:lnTo>
                    <a:pt x="2" y="248"/>
                  </a:lnTo>
                  <a:lnTo>
                    <a:pt x="4" y="248"/>
                  </a:lnTo>
                  <a:lnTo>
                    <a:pt x="4" y="248"/>
                  </a:lnTo>
                  <a:lnTo>
                    <a:pt x="6" y="248"/>
                  </a:lnTo>
                  <a:lnTo>
                    <a:pt x="6" y="246"/>
                  </a:lnTo>
                  <a:lnTo>
                    <a:pt x="6" y="244"/>
                  </a:lnTo>
                  <a:lnTo>
                    <a:pt x="6" y="242"/>
                  </a:lnTo>
                  <a:lnTo>
                    <a:pt x="6" y="240"/>
                  </a:lnTo>
                  <a:lnTo>
                    <a:pt x="6" y="238"/>
                  </a:lnTo>
                  <a:lnTo>
                    <a:pt x="8" y="238"/>
                  </a:lnTo>
                  <a:lnTo>
                    <a:pt x="10" y="236"/>
                  </a:lnTo>
                  <a:lnTo>
                    <a:pt x="10" y="234"/>
                  </a:lnTo>
                  <a:lnTo>
                    <a:pt x="11" y="234"/>
                  </a:lnTo>
                  <a:lnTo>
                    <a:pt x="13" y="234"/>
                  </a:lnTo>
                  <a:lnTo>
                    <a:pt x="13" y="232"/>
                  </a:lnTo>
                  <a:lnTo>
                    <a:pt x="15" y="232"/>
                  </a:lnTo>
                  <a:lnTo>
                    <a:pt x="15" y="230"/>
                  </a:lnTo>
                  <a:lnTo>
                    <a:pt x="15" y="227"/>
                  </a:lnTo>
                  <a:lnTo>
                    <a:pt x="15" y="225"/>
                  </a:lnTo>
                  <a:lnTo>
                    <a:pt x="17" y="227"/>
                  </a:lnTo>
                  <a:lnTo>
                    <a:pt x="17" y="225"/>
                  </a:lnTo>
                  <a:lnTo>
                    <a:pt x="15" y="223"/>
                  </a:lnTo>
                  <a:lnTo>
                    <a:pt x="15" y="221"/>
                  </a:lnTo>
                  <a:lnTo>
                    <a:pt x="19" y="221"/>
                  </a:lnTo>
                  <a:lnTo>
                    <a:pt x="19" y="219"/>
                  </a:lnTo>
                  <a:lnTo>
                    <a:pt x="21" y="219"/>
                  </a:lnTo>
                  <a:lnTo>
                    <a:pt x="21" y="217"/>
                  </a:lnTo>
                  <a:lnTo>
                    <a:pt x="23" y="217"/>
                  </a:lnTo>
                  <a:lnTo>
                    <a:pt x="23" y="215"/>
                  </a:lnTo>
                  <a:lnTo>
                    <a:pt x="21" y="215"/>
                  </a:lnTo>
                  <a:lnTo>
                    <a:pt x="21" y="213"/>
                  </a:lnTo>
                  <a:lnTo>
                    <a:pt x="23" y="211"/>
                  </a:lnTo>
                  <a:lnTo>
                    <a:pt x="23" y="209"/>
                  </a:lnTo>
                  <a:lnTo>
                    <a:pt x="21" y="207"/>
                  </a:lnTo>
                  <a:lnTo>
                    <a:pt x="21" y="206"/>
                  </a:lnTo>
                  <a:lnTo>
                    <a:pt x="19" y="206"/>
                  </a:lnTo>
                  <a:lnTo>
                    <a:pt x="19" y="204"/>
                  </a:lnTo>
                  <a:lnTo>
                    <a:pt x="19" y="202"/>
                  </a:lnTo>
                  <a:lnTo>
                    <a:pt x="19" y="202"/>
                  </a:lnTo>
                  <a:lnTo>
                    <a:pt x="21" y="200"/>
                  </a:lnTo>
                  <a:lnTo>
                    <a:pt x="19" y="200"/>
                  </a:lnTo>
                  <a:lnTo>
                    <a:pt x="15" y="198"/>
                  </a:lnTo>
                  <a:lnTo>
                    <a:pt x="13" y="198"/>
                  </a:lnTo>
                  <a:lnTo>
                    <a:pt x="11" y="198"/>
                  </a:lnTo>
                  <a:lnTo>
                    <a:pt x="11" y="196"/>
                  </a:lnTo>
                  <a:lnTo>
                    <a:pt x="11" y="194"/>
                  </a:lnTo>
                  <a:lnTo>
                    <a:pt x="10" y="194"/>
                  </a:lnTo>
                  <a:lnTo>
                    <a:pt x="10" y="192"/>
                  </a:lnTo>
                  <a:lnTo>
                    <a:pt x="11" y="190"/>
                  </a:lnTo>
                  <a:lnTo>
                    <a:pt x="11" y="188"/>
                  </a:lnTo>
                  <a:lnTo>
                    <a:pt x="13" y="188"/>
                  </a:lnTo>
                  <a:lnTo>
                    <a:pt x="15" y="188"/>
                  </a:lnTo>
                  <a:lnTo>
                    <a:pt x="15" y="186"/>
                  </a:lnTo>
                  <a:lnTo>
                    <a:pt x="17" y="186"/>
                  </a:lnTo>
                  <a:lnTo>
                    <a:pt x="19" y="185"/>
                  </a:lnTo>
                  <a:lnTo>
                    <a:pt x="19" y="183"/>
                  </a:lnTo>
                  <a:lnTo>
                    <a:pt x="19" y="181"/>
                  </a:lnTo>
                  <a:lnTo>
                    <a:pt x="17" y="181"/>
                  </a:lnTo>
                  <a:lnTo>
                    <a:pt x="17" y="179"/>
                  </a:lnTo>
                  <a:lnTo>
                    <a:pt x="17" y="177"/>
                  </a:lnTo>
                  <a:lnTo>
                    <a:pt x="15" y="177"/>
                  </a:lnTo>
                  <a:lnTo>
                    <a:pt x="13" y="177"/>
                  </a:lnTo>
                  <a:lnTo>
                    <a:pt x="13" y="175"/>
                  </a:lnTo>
                  <a:lnTo>
                    <a:pt x="13" y="177"/>
                  </a:lnTo>
                  <a:lnTo>
                    <a:pt x="11" y="177"/>
                  </a:lnTo>
                  <a:lnTo>
                    <a:pt x="10" y="177"/>
                  </a:lnTo>
                  <a:lnTo>
                    <a:pt x="8" y="177"/>
                  </a:lnTo>
                  <a:lnTo>
                    <a:pt x="10" y="175"/>
                  </a:lnTo>
                  <a:lnTo>
                    <a:pt x="8" y="173"/>
                  </a:lnTo>
                  <a:lnTo>
                    <a:pt x="8" y="171"/>
                  </a:lnTo>
                  <a:lnTo>
                    <a:pt x="6" y="171"/>
                  </a:lnTo>
                  <a:lnTo>
                    <a:pt x="6" y="169"/>
                  </a:lnTo>
                  <a:lnTo>
                    <a:pt x="6" y="169"/>
                  </a:lnTo>
                  <a:lnTo>
                    <a:pt x="6" y="166"/>
                  </a:lnTo>
                  <a:lnTo>
                    <a:pt x="6" y="164"/>
                  </a:lnTo>
                  <a:lnTo>
                    <a:pt x="6" y="162"/>
                  </a:lnTo>
                  <a:lnTo>
                    <a:pt x="6" y="162"/>
                  </a:lnTo>
                  <a:lnTo>
                    <a:pt x="6" y="164"/>
                  </a:lnTo>
                  <a:lnTo>
                    <a:pt x="11" y="166"/>
                  </a:lnTo>
                  <a:lnTo>
                    <a:pt x="15" y="166"/>
                  </a:lnTo>
                  <a:lnTo>
                    <a:pt x="17" y="167"/>
                  </a:lnTo>
                  <a:lnTo>
                    <a:pt x="19" y="167"/>
                  </a:lnTo>
                  <a:lnTo>
                    <a:pt x="23" y="166"/>
                  </a:lnTo>
                  <a:lnTo>
                    <a:pt x="25" y="164"/>
                  </a:lnTo>
                  <a:lnTo>
                    <a:pt x="27" y="160"/>
                  </a:lnTo>
                  <a:lnTo>
                    <a:pt x="27" y="156"/>
                  </a:lnTo>
                  <a:lnTo>
                    <a:pt x="25" y="152"/>
                  </a:lnTo>
                  <a:lnTo>
                    <a:pt x="23" y="148"/>
                  </a:lnTo>
                  <a:lnTo>
                    <a:pt x="23" y="146"/>
                  </a:lnTo>
                  <a:lnTo>
                    <a:pt x="23" y="145"/>
                  </a:lnTo>
                  <a:lnTo>
                    <a:pt x="23" y="143"/>
                  </a:lnTo>
                  <a:lnTo>
                    <a:pt x="25" y="141"/>
                  </a:lnTo>
                  <a:lnTo>
                    <a:pt x="29" y="135"/>
                  </a:lnTo>
                  <a:lnTo>
                    <a:pt x="29" y="133"/>
                  </a:lnTo>
                  <a:lnTo>
                    <a:pt x="31" y="129"/>
                  </a:lnTo>
                  <a:lnTo>
                    <a:pt x="27" y="127"/>
                  </a:lnTo>
                  <a:lnTo>
                    <a:pt x="25" y="124"/>
                  </a:lnTo>
                  <a:lnTo>
                    <a:pt x="23" y="122"/>
                  </a:lnTo>
                  <a:lnTo>
                    <a:pt x="23" y="120"/>
                  </a:lnTo>
                  <a:lnTo>
                    <a:pt x="21" y="116"/>
                  </a:lnTo>
                  <a:lnTo>
                    <a:pt x="23" y="112"/>
                  </a:lnTo>
                  <a:lnTo>
                    <a:pt x="23" y="110"/>
                  </a:lnTo>
                  <a:lnTo>
                    <a:pt x="25" y="108"/>
                  </a:lnTo>
                  <a:lnTo>
                    <a:pt x="27" y="106"/>
                  </a:lnTo>
                  <a:lnTo>
                    <a:pt x="31" y="104"/>
                  </a:lnTo>
                  <a:lnTo>
                    <a:pt x="32" y="103"/>
                  </a:lnTo>
                  <a:lnTo>
                    <a:pt x="36" y="103"/>
                  </a:lnTo>
                  <a:lnTo>
                    <a:pt x="38" y="103"/>
                  </a:lnTo>
                  <a:lnTo>
                    <a:pt x="40" y="103"/>
                  </a:lnTo>
                  <a:lnTo>
                    <a:pt x="42" y="103"/>
                  </a:lnTo>
                  <a:lnTo>
                    <a:pt x="44" y="103"/>
                  </a:lnTo>
                  <a:lnTo>
                    <a:pt x="46" y="103"/>
                  </a:lnTo>
                  <a:lnTo>
                    <a:pt x="55" y="104"/>
                  </a:lnTo>
                  <a:lnTo>
                    <a:pt x="59" y="104"/>
                  </a:lnTo>
                  <a:lnTo>
                    <a:pt x="63" y="103"/>
                  </a:lnTo>
                  <a:lnTo>
                    <a:pt x="69" y="103"/>
                  </a:lnTo>
                  <a:lnTo>
                    <a:pt x="75" y="104"/>
                  </a:lnTo>
                  <a:lnTo>
                    <a:pt x="76" y="104"/>
                  </a:lnTo>
                  <a:lnTo>
                    <a:pt x="78" y="104"/>
                  </a:lnTo>
                  <a:lnTo>
                    <a:pt x="78" y="106"/>
                  </a:lnTo>
                  <a:lnTo>
                    <a:pt x="78" y="110"/>
                  </a:lnTo>
                  <a:lnTo>
                    <a:pt x="78" y="112"/>
                  </a:lnTo>
                  <a:lnTo>
                    <a:pt x="82" y="116"/>
                  </a:lnTo>
                  <a:lnTo>
                    <a:pt x="88" y="112"/>
                  </a:lnTo>
                  <a:lnTo>
                    <a:pt x="96" y="116"/>
                  </a:lnTo>
                  <a:lnTo>
                    <a:pt x="101" y="116"/>
                  </a:lnTo>
                  <a:lnTo>
                    <a:pt x="107" y="116"/>
                  </a:lnTo>
                  <a:lnTo>
                    <a:pt x="111" y="120"/>
                  </a:lnTo>
                  <a:lnTo>
                    <a:pt x="115" y="124"/>
                  </a:lnTo>
                  <a:lnTo>
                    <a:pt x="113" y="127"/>
                  </a:lnTo>
                  <a:lnTo>
                    <a:pt x="113" y="129"/>
                  </a:lnTo>
                  <a:lnTo>
                    <a:pt x="107" y="139"/>
                  </a:lnTo>
                  <a:lnTo>
                    <a:pt x="103" y="141"/>
                  </a:lnTo>
                  <a:lnTo>
                    <a:pt x="105" y="141"/>
                  </a:lnTo>
                  <a:lnTo>
                    <a:pt x="109" y="141"/>
                  </a:lnTo>
                  <a:lnTo>
                    <a:pt x="111" y="139"/>
                  </a:lnTo>
                  <a:lnTo>
                    <a:pt x="118" y="139"/>
                  </a:lnTo>
                  <a:lnTo>
                    <a:pt x="124" y="141"/>
                  </a:lnTo>
                  <a:lnTo>
                    <a:pt x="126" y="143"/>
                  </a:lnTo>
                  <a:lnTo>
                    <a:pt x="128" y="146"/>
                  </a:lnTo>
                  <a:lnTo>
                    <a:pt x="132" y="145"/>
                  </a:lnTo>
                  <a:lnTo>
                    <a:pt x="134" y="145"/>
                  </a:lnTo>
                  <a:lnTo>
                    <a:pt x="138" y="145"/>
                  </a:lnTo>
                  <a:lnTo>
                    <a:pt x="139" y="143"/>
                  </a:lnTo>
                  <a:lnTo>
                    <a:pt x="141" y="143"/>
                  </a:lnTo>
                  <a:lnTo>
                    <a:pt x="143" y="141"/>
                  </a:lnTo>
                  <a:lnTo>
                    <a:pt x="145" y="139"/>
                  </a:lnTo>
                  <a:lnTo>
                    <a:pt x="157" y="131"/>
                  </a:lnTo>
                  <a:lnTo>
                    <a:pt x="162" y="124"/>
                  </a:lnTo>
                  <a:lnTo>
                    <a:pt x="168" y="118"/>
                  </a:lnTo>
                  <a:lnTo>
                    <a:pt x="172" y="112"/>
                  </a:lnTo>
                  <a:lnTo>
                    <a:pt x="172" y="110"/>
                  </a:lnTo>
                  <a:lnTo>
                    <a:pt x="178" y="106"/>
                  </a:lnTo>
                  <a:lnTo>
                    <a:pt x="183" y="103"/>
                  </a:lnTo>
                  <a:lnTo>
                    <a:pt x="187" y="103"/>
                  </a:lnTo>
                  <a:lnTo>
                    <a:pt x="193" y="99"/>
                  </a:lnTo>
                  <a:lnTo>
                    <a:pt x="201" y="95"/>
                  </a:lnTo>
                  <a:lnTo>
                    <a:pt x="204" y="93"/>
                  </a:lnTo>
                  <a:lnTo>
                    <a:pt x="210" y="89"/>
                  </a:lnTo>
                  <a:lnTo>
                    <a:pt x="216" y="83"/>
                  </a:lnTo>
                  <a:lnTo>
                    <a:pt x="222" y="76"/>
                  </a:lnTo>
                  <a:lnTo>
                    <a:pt x="231" y="72"/>
                  </a:lnTo>
                  <a:lnTo>
                    <a:pt x="233" y="66"/>
                  </a:lnTo>
                  <a:lnTo>
                    <a:pt x="235" y="66"/>
                  </a:lnTo>
                  <a:lnTo>
                    <a:pt x="235" y="64"/>
                  </a:lnTo>
                  <a:lnTo>
                    <a:pt x="235" y="62"/>
                  </a:lnTo>
                  <a:lnTo>
                    <a:pt x="233" y="53"/>
                  </a:lnTo>
                  <a:lnTo>
                    <a:pt x="233" y="47"/>
                  </a:lnTo>
                  <a:lnTo>
                    <a:pt x="233" y="43"/>
                  </a:lnTo>
                  <a:lnTo>
                    <a:pt x="233" y="38"/>
                  </a:lnTo>
                  <a:lnTo>
                    <a:pt x="235" y="32"/>
                  </a:lnTo>
                  <a:lnTo>
                    <a:pt x="241" y="22"/>
                  </a:lnTo>
                  <a:lnTo>
                    <a:pt x="243" y="19"/>
                  </a:lnTo>
                  <a:lnTo>
                    <a:pt x="244" y="19"/>
                  </a:lnTo>
                  <a:lnTo>
                    <a:pt x="246" y="17"/>
                  </a:lnTo>
                  <a:lnTo>
                    <a:pt x="248" y="11"/>
                  </a:lnTo>
                  <a:lnTo>
                    <a:pt x="250" y="7"/>
                  </a:lnTo>
                  <a:lnTo>
                    <a:pt x="252" y="5"/>
                  </a:lnTo>
                  <a:lnTo>
                    <a:pt x="254" y="3"/>
                  </a:lnTo>
                  <a:lnTo>
                    <a:pt x="258" y="3"/>
                  </a:lnTo>
                  <a:lnTo>
                    <a:pt x="277" y="3"/>
                  </a:lnTo>
                  <a:lnTo>
                    <a:pt x="281" y="7"/>
                  </a:lnTo>
                  <a:lnTo>
                    <a:pt x="285" y="7"/>
                  </a:lnTo>
                  <a:lnTo>
                    <a:pt x="290" y="5"/>
                  </a:lnTo>
                  <a:lnTo>
                    <a:pt x="302" y="3"/>
                  </a:lnTo>
                  <a:lnTo>
                    <a:pt x="307" y="5"/>
                  </a:lnTo>
                  <a:lnTo>
                    <a:pt x="311" y="5"/>
                  </a:lnTo>
                  <a:lnTo>
                    <a:pt x="317" y="3"/>
                  </a:lnTo>
                  <a:lnTo>
                    <a:pt x="319" y="3"/>
                  </a:lnTo>
                  <a:lnTo>
                    <a:pt x="325" y="3"/>
                  </a:lnTo>
                  <a:lnTo>
                    <a:pt x="327" y="7"/>
                  </a:lnTo>
                  <a:lnTo>
                    <a:pt x="334" y="7"/>
                  </a:lnTo>
                  <a:lnTo>
                    <a:pt x="338" y="7"/>
                  </a:lnTo>
                  <a:lnTo>
                    <a:pt x="336" y="11"/>
                  </a:lnTo>
                  <a:lnTo>
                    <a:pt x="342" y="15"/>
                  </a:lnTo>
                  <a:lnTo>
                    <a:pt x="348" y="15"/>
                  </a:lnTo>
                  <a:lnTo>
                    <a:pt x="351" y="15"/>
                  </a:lnTo>
                  <a:lnTo>
                    <a:pt x="353" y="15"/>
                  </a:lnTo>
                  <a:lnTo>
                    <a:pt x="357" y="15"/>
                  </a:lnTo>
                  <a:lnTo>
                    <a:pt x="359" y="20"/>
                  </a:lnTo>
                  <a:lnTo>
                    <a:pt x="361" y="22"/>
                  </a:lnTo>
                  <a:lnTo>
                    <a:pt x="367" y="22"/>
                  </a:lnTo>
                  <a:lnTo>
                    <a:pt x="372" y="20"/>
                  </a:lnTo>
                  <a:lnTo>
                    <a:pt x="374" y="20"/>
                  </a:lnTo>
                  <a:lnTo>
                    <a:pt x="382" y="15"/>
                  </a:lnTo>
                  <a:lnTo>
                    <a:pt x="384" y="13"/>
                  </a:lnTo>
                  <a:lnTo>
                    <a:pt x="390" y="9"/>
                  </a:lnTo>
                  <a:lnTo>
                    <a:pt x="393" y="13"/>
                  </a:lnTo>
                  <a:lnTo>
                    <a:pt x="393" y="19"/>
                  </a:lnTo>
                  <a:lnTo>
                    <a:pt x="395" y="19"/>
                  </a:lnTo>
                  <a:lnTo>
                    <a:pt x="397" y="19"/>
                  </a:lnTo>
                  <a:lnTo>
                    <a:pt x="401" y="19"/>
                  </a:lnTo>
                  <a:lnTo>
                    <a:pt x="407" y="17"/>
                  </a:lnTo>
                  <a:lnTo>
                    <a:pt x="409" y="17"/>
                  </a:lnTo>
                  <a:lnTo>
                    <a:pt x="411" y="17"/>
                  </a:lnTo>
                  <a:lnTo>
                    <a:pt x="412" y="17"/>
                  </a:lnTo>
                  <a:lnTo>
                    <a:pt x="416" y="17"/>
                  </a:lnTo>
                  <a:lnTo>
                    <a:pt x="418" y="19"/>
                  </a:lnTo>
                  <a:lnTo>
                    <a:pt x="420" y="19"/>
                  </a:lnTo>
                  <a:lnTo>
                    <a:pt x="422" y="20"/>
                  </a:lnTo>
                  <a:lnTo>
                    <a:pt x="428" y="24"/>
                  </a:lnTo>
                  <a:lnTo>
                    <a:pt x="432" y="20"/>
                  </a:lnTo>
                  <a:lnTo>
                    <a:pt x="439" y="19"/>
                  </a:lnTo>
                  <a:lnTo>
                    <a:pt x="443" y="17"/>
                  </a:lnTo>
                  <a:lnTo>
                    <a:pt x="447" y="13"/>
                  </a:lnTo>
                  <a:lnTo>
                    <a:pt x="453" y="9"/>
                  </a:lnTo>
                  <a:lnTo>
                    <a:pt x="458" y="3"/>
                  </a:lnTo>
                  <a:lnTo>
                    <a:pt x="464" y="3"/>
                  </a:lnTo>
                  <a:lnTo>
                    <a:pt x="468" y="3"/>
                  </a:lnTo>
                  <a:lnTo>
                    <a:pt x="479" y="1"/>
                  </a:lnTo>
                  <a:lnTo>
                    <a:pt x="485" y="1"/>
                  </a:lnTo>
                  <a:lnTo>
                    <a:pt x="491" y="1"/>
                  </a:lnTo>
                  <a:lnTo>
                    <a:pt x="496" y="1"/>
                  </a:lnTo>
                  <a:lnTo>
                    <a:pt x="506" y="0"/>
                  </a:lnTo>
                  <a:lnTo>
                    <a:pt x="512" y="0"/>
                  </a:lnTo>
                  <a:lnTo>
                    <a:pt x="512" y="3"/>
                  </a:lnTo>
                  <a:lnTo>
                    <a:pt x="516" y="0"/>
                  </a:lnTo>
                  <a:lnTo>
                    <a:pt x="519" y="0"/>
                  </a:lnTo>
                  <a:lnTo>
                    <a:pt x="521" y="0"/>
                  </a:lnTo>
                  <a:lnTo>
                    <a:pt x="521" y="1"/>
                  </a:lnTo>
                  <a:lnTo>
                    <a:pt x="521" y="3"/>
                  </a:lnTo>
                  <a:lnTo>
                    <a:pt x="521" y="3"/>
                  </a:lnTo>
                  <a:close/>
                </a:path>
              </a:pathLst>
            </a:custGeom>
            <a:solidFill>
              <a:srgbClr val="0070C0"/>
            </a:solid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uk-UA"/>
            </a:p>
          </p:txBody>
        </p:sp>
        <p:sp>
          <p:nvSpPr>
            <p:cNvPr id="71" name="Freeform 28">
              <a:extLst>
                <a:ext uri="{FF2B5EF4-FFF2-40B4-BE49-F238E27FC236}">
                  <a16:creationId xmlns:a16="http://schemas.microsoft.com/office/drawing/2014/main" id="{B3CBB268-2A5F-6E03-6227-F6D491ABF01A}"/>
                </a:ext>
              </a:extLst>
            </p:cNvPr>
            <p:cNvSpPr>
              <a:spLocks noEditPoints="1"/>
            </p:cNvSpPr>
            <p:nvPr/>
          </p:nvSpPr>
          <p:spPr bwMode="auto">
            <a:xfrm>
              <a:off x="1889" y="1001"/>
              <a:ext cx="496" cy="482"/>
            </a:xfrm>
            <a:custGeom>
              <a:avLst/>
              <a:gdLst>
                <a:gd name="T0" fmla="*/ 287 w 991"/>
                <a:gd name="T1" fmla="*/ 963 h 965"/>
                <a:gd name="T2" fmla="*/ 317 w 991"/>
                <a:gd name="T3" fmla="*/ 948 h 965"/>
                <a:gd name="T4" fmla="*/ 380 w 991"/>
                <a:gd name="T5" fmla="*/ 904 h 965"/>
                <a:gd name="T6" fmla="*/ 407 w 991"/>
                <a:gd name="T7" fmla="*/ 851 h 965"/>
                <a:gd name="T8" fmla="*/ 365 w 991"/>
                <a:gd name="T9" fmla="*/ 810 h 965"/>
                <a:gd name="T10" fmla="*/ 359 w 991"/>
                <a:gd name="T11" fmla="*/ 820 h 965"/>
                <a:gd name="T12" fmla="*/ 319 w 991"/>
                <a:gd name="T13" fmla="*/ 870 h 965"/>
                <a:gd name="T14" fmla="*/ 287 w 991"/>
                <a:gd name="T15" fmla="*/ 799 h 965"/>
                <a:gd name="T16" fmla="*/ 249 w 991"/>
                <a:gd name="T17" fmla="*/ 767 h 965"/>
                <a:gd name="T18" fmla="*/ 212 w 991"/>
                <a:gd name="T19" fmla="*/ 742 h 965"/>
                <a:gd name="T20" fmla="*/ 174 w 991"/>
                <a:gd name="T21" fmla="*/ 702 h 965"/>
                <a:gd name="T22" fmla="*/ 208 w 991"/>
                <a:gd name="T23" fmla="*/ 675 h 965"/>
                <a:gd name="T24" fmla="*/ 224 w 991"/>
                <a:gd name="T25" fmla="*/ 610 h 965"/>
                <a:gd name="T26" fmla="*/ 165 w 991"/>
                <a:gd name="T27" fmla="*/ 568 h 965"/>
                <a:gd name="T28" fmla="*/ 140 w 991"/>
                <a:gd name="T29" fmla="*/ 524 h 965"/>
                <a:gd name="T30" fmla="*/ 115 w 991"/>
                <a:gd name="T31" fmla="*/ 436 h 965"/>
                <a:gd name="T32" fmla="*/ 111 w 991"/>
                <a:gd name="T33" fmla="*/ 400 h 965"/>
                <a:gd name="T34" fmla="*/ 77 w 991"/>
                <a:gd name="T35" fmla="*/ 417 h 965"/>
                <a:gd name="T36" fmla="*/ 39 w 991"/>
                <a:gd name="T37" fmla="*/ 375 h 965"/>
                <a:gd name="T38" fmla="*/ 14 w 991"/>
                <a:gd name="T39" fmla="*/ 320 h 965"/>
                <a:gd name="T40" fmla="*/ 138 w 991"/>
                <a:gd name="T41" fmla="*/ 284 h 965"/>
                <a:gd name="T42" fmla="*/ 197 w 991"/>
                <a:gd name="T43" fmla="*/ 297 h 965"/>
                <a:gd name="T44" fmla="*/ 243 w 991"/>
                <a:gd name="T45" fmla="*/ 265 h 965"/>
                <a:gd name="T46" fmla="*/ 241 w 991"/>
                <a:gd name="T47" fmla="*/ 208 h 965"/>
                <a:gd name="T48" fmla="*/ 229 w 991"/>
                <a:gd name="T49" fmla="*/ 162 h 965"/>
                <a:gd name="T50" fmla="*/ 210 w 991"/>
                <a:gd name="T51" fmla="*/ 131 h 965"/>
                <a:gd name="T52" fmla="*/ 235 w 991"/>
                <a:gd name="T53" fmla="*/ 104 h 965"/>
                <a:gd name="T54" fmla="*/ 226 w 991"/>
                <a:gd name="T55" fmla="*/ 51 h 965"/>
                <a:gd name="T56" fmla="*/ 254 w 991"/>
                <a:gd name="T57" fmla="*/ 19 h 965"/>
                <a:gd name="T58" fmla="*/ 291 w 991"/>
                <a:gd name="T59" fmla="*/ 19 h 965"/>
                <a:gd name="T60" fmla="*/ 367 w 991"/>
                <a:gd name="T61" fmla="*/ 5 h 965"/>
                <a:gd name="T62" fmla="*/ 449 w 991"/>
                <a:gd name="T63" fmla="*/ 28 h 965"/>
                <a:gd name="T64" fmla="*/ 527 w 991"/>
                <a:gd name="T65" fmla="*/ 19 h 965"/>
                <a:gd name="T66" fmla="*/ 583 w 991"/>
                <a:gd name="T67" fmla="*/ 22 h 965"/>
                <a:gd name="T68" fmla="*/ 600 w 991"/>
                <a:gd name="T69" fmla="*/ 55 h 965"/>
                <a:gd name="T70" fmla="*/ 625 w 991"/>
                <a:gd name="T71" fmla="*/ 116 h 965"/>
                <a:gd name="T72" fmla="*/ 623 w 991"/>
                <a:gd name="T73" fmla="*/ 133 h 965"/>
                <a:gd name="T74" fmla="*/ 688 w 991"/>
                <a:gd name="T75" fmla="*/ 141 h 965"/>
                <a:gd name="T76" fmla="*/ 758 w 991"/>
                <a:gd name="T77" fmla="*/ 124 h 965"/>
                <a:gd name="T78" fmla="*/ 800 w 991"/>
                <a:gd name="T79" fmla="*/ 143 h 965"/>
                <a:gd name="T80" fmla="*/ 840 w 991"/>
                <a:gd name="T81" fmla="*/ 192 h 965"/>
                <a:gd name="T82" fmla="*/ 831 w 991"/>
                <a:gd name="T83" fmla="*/ 228 h 965"/>
                <a:gd name="T84" fmla="*/ 875 w 991"/>
                <a:gd name="T85" fmla="*/ 251 h 965"/>
                <a:gd name="T86" fmla="*/ 926 w 991"/>
                <a:gd name="T87" fmla="*/ 267 h 965"/>
                <a:gd name="T88" fmla="*/ 989 w 991"/>
                <a:gd name="T89" fmla="*/ 284 h 965"/>
                <a:gd name="T90" fmla="*/ 961 w 991"/>
                <a:gd name="T91" fmla="*/ 332 h 965"/>
                <a:gd name="T92" fmla="*/ 928 w 991"/>
                <a:gd name="T93" fmla="*/ 364 h 965"/>
                <a:gd name="T94" fmla="*/ 892 w 991"/>
                <a:gd name="T95" fmla="*/ 366 h 965"/>
                <a:gd name="T96" fmla="*/ 880 w 991"/>
                <a:gd name="T97" fmla="*/ 415 h 965"/>
                <a:gd name="T98" fmla="*/ 909 w 991"/>
                <a:gd name="T99" fmla="*/ 442 h 965"/>
                <a:gd name="T100" fmla="*/ 934 w 991"/>
                <a:gd name="T101" fmla="*/ 473 h 965"/>
                <a:gd name="T102" fmla="*/ 959 w 991"/>
                <a:gd name="T103" fmla="*/ 519 h 965"/>
                <a:gd name="T104" fmla="*/ 932 w 991"/>
                <a:gd name="T105" fmla="*/ 564 h 965"/>
                <a:gd name="T106" fmla="*/ 850 w 991"/>
                <a:gd name="T107" fmla="*/ 681 h 965"/>
                <a:gd name="T108" fmla="*/ 865 w 991"/>
                <a:gd name="T109" fmla="*/ 648 h 965"/>
                <a:gd name="T110" fmla="*/ 829 w 991"/>
                <a:gd name="T111" fmla="*/ 612 h 965"/>
                <a:gd name="T112" fmla="*/ 722 w 991"/>
                <a:gd name="T113" fmla="*/ 662 h 965"/>
                <a:gd name="T114" fmla="*/ 646 w 991"/>
                <a:gd name="T115" fmla="*/ 761 h 965"/>
                <a:gd name="T116" fmla="*/ 688 w 991"/>
                <a:gd name="T117" fmla="*/ 715 h 965"/>
                <a:gd name="T118" fmla="*/ 604 w 991"/>
                <a:gd name="T119" fmla="*/ 688 h 965"/>
                <a:gd name="T120" fmla="*/ 481 w 991"/>
                <a:gd name="T121" fmla="*/ 786 h 965"/>
                <a:gd name="T122" fmla="*/ 405 w 991"/>
                <a:gd name="T123" fmla="*/ 86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91" h="965">
                  <a:moveTo>
                    <a:pt x="380" y="904"/>
                  </a:moveTo>
                  <a:lnTo>
                    <a:pt x="378" y="912"/>
                  </a:lnTo>
                  <a:lnTo>
                    <a:pt x="375" y="913"/>
                  </a:lnTo>
                  <a:lnTo>
                    <a:pt x="367" y="931"/>
                  </a:lnTo>
                  <a:lnTo>
                    <a:pt x="361" y="936"/>
                  </a:lnTo>
                  <a:lnTo>
                    <a:pt x="357" y="940"/>
                  </a:lnTo>
                  <a:lnTo>
                    <a:pt x="355" y="944"/>
                  </a:lnTo>
                  <a:lnTo>
                    <a:pt x="340" y="955"/>
                  </a:lnTo>
                  <a:lnTo>
                    <a:pt x="334" y="957"/>
                  </a:lnTo>
                  <a:lnTo>
                    <a:pt x="323" y="959"/>
                  </a:lnTo>
                  <a:lnTo>
                    <a:pt x="308" y="963"/>
                  </a:lnTo>
                  <a:lnTo>
                    <a:pt x="306" y="963"/>
                  </a:lnTo>
                  <a:lnTo>
                    <a:pt x="296" y="963"/>
                  </a:lnTo>
                  <a:lnTo>
                    <a:pt x="291" y="965"/>
                  </a:lnTo>
                  <a:lnTo>
                    <a:pt x="291" y="961"/>
                  </a:lnTo>
                  <a:lnTo>
                    <a:pt x="287" y="963"/>
                  </a:lnTo>
                  <a:lnTo>
                    <a:pt x="287" y="959"/>
                  </a:lnTo>
                  <a:lnTo>
                    <a:pt x="289" y="959"/>
                  </a:lnTo>
                  <a:lnTo>
                    <a:pt x="292" y="957"/>
                  </a:lnTo>
                  <a:lnTo>
                    <a:pt x="289" y="959"/>
                  </a:lnTo>
                  <a:lnTo>
                    <a:pt x="292" y="957"/>
                  </a:lnTo>
                  <a:lnTo>
                    <a:pt x="294" y="957"/>
                  </a:lnTo>
                  <a:lnTo>
                    <a:pt x="296" y="957"/>
                  </a:lnTo>
                  <a:lnTo>
                    <a:pt x="298" y="957"/>
                  </a:lnTo>
                  <a:lnTo>
                    <a:pt x="302" y="955"/>
                  </a:lnTo>
                  <a:lnTo>
                    <a:pt x="306" y="955"/>
                  </a:lnTo>
                  <a:lnTo>
                    <a:pt x="306" y="954"/>
                  </a:lnTo>
                  <a:lnTo>
                    <a:pt x="308" y="954"/>
                  </a:lnTo>
                  <a:lnTo>
                    <a:pt x="313" y="954"/>
                  </a:lnTo>
                  <a:lnTo>
                    <a:pt x="317" y="954"/>
                  </a:lnTo>
                  <a:lnTo>
                    <a:pt x="317" y="950"/>
                  </a:lnTo>
                  <a:lnTo>
                    <a:pt x="317" y="948"/>
                  </a:lnTo>
                  <a:lnTo>
                    <a:pt x="312" y="950"/>
                  </a:lnTo>
                  <a:lnTo>
                    <a:pt x="312" y="948"/>
                  </a:lnTo>
                  <a:lnTo>
                    <a:pt x="317" y="946"/>
                  </a:lnTo>
                  <a:lnTo>
                    <a:pt x="321" y="946"/>
                  </a:lnTo>
                  <a:lnTo>
                    <a:pt x="327" y="944"/>
                  </a:lnTo>
                  <a:lnTo>
                    <a:pt x="338" y="942"/>
                  </a:lnTo>
                  <a:lnTo>
                    <a:pt x="350" y="936"/>
                  </a:lnTo>
                  <a:lnTo>
                    <a:pt x="365" y="931"/>
                  </a:lnTo>
                  <a:lnTo>
                    <a:pt x="367" y="927"/>
                  </a:lnTo>
                  <a:lnTo>
                    <a:pt x="369" y="923"/>
                  </a:lnTo>
                  <a:lnTo>
                    <a:pt x="369" y="915"/>
                  </a:lnTo>
                  <a:lnTo>
                    <a:pt x="371" y="915"/>
                  </a:lnTo>
                  <a:lnTo>
                    <a:pt x="371" y="912"/>
                  </a:lnTo>
                  <a:lnTo>
                    <a:pt x="373" y="912"/>
                  </a:lnTo>
                  <a:lnTo>
                    <a:pt x="375" y="910"/>
                  </a:lnTo>
                  <a:lnTo>
                    <a:pt x="380" y="904"/>
                  </a:lnTo>
                  <a:lnTo>
                    <a:pt x="380" y="904"/>
                  </a:lnTo>
                  <a:close/>
                  <a:moveTo>
                    <a:pt x="380" y="904"/>
                  </a:moveTo>
                  <a:lnTo>
                    <a:pt x="394" y="881"/>
                  </a:lnTo>
                  <a:lnTo>
                    <a:pt x="394" y="877"/>
                  </a:lnTo>
                  <a:lnTo>
                    <a:pt x="390" y="879"/>
                  </a:lnTo>
                  <a:lnTo>
                    <a:pt x="394" y="873"/>
                  </a:lnTo>
                  <a:lnTo>
                    <a:pt x="399" y="871"/>
                  </a:lnTo>
                  <a:lnTo>
                    <a:pt x="401" y="870"/>
                  </a:lnTo>
                  <a:lnTo>
                    <a:pt x="405" y="860"/>
                  </a:lnTo>
                  <a:lnTo>
                    <a:pt x="401" y="871"/>
                  </a:lnTo>
                  <a:lnTo>
                    <a:pt x="388" y="892"/>
                  </a:lnTo>
                  <a:lnTo>
                    <a:pt x="380" y="904"/>
                  </a:lnTo>
                  <a:lnTo>
                    <a:pt x="380" y="904"/>
                  </a:lnTo>
                  <a:close/>
                  <a:moveTo>
                    <a:pt x="405" y="860"/>
                  </a:moveTo>
                  <a:lnTo>
                    <a:pt x="411" y="849"/>
                  </a:lnTo>
                  <a:lnTo>
                    <a:pt x="407" y="851"/>
                  </a:lnTo>
                  <a:lnTo>
                    <a:pt x="401" y="856"/>
                  </a:lnTo>
                  <a:lnTo>
                    <a:pt x="399" y="864"/>
                  </a:lnTo>
                  <a:lnTo>
                    <a:pt x="396" y="858"/>
                  </a:lnTo>
                  <a:lnTo>
                    <a:pt x="394" y="856"/>
                  </a:lnTo>
                  <a:lnTo>
                    <a:pt x="382" y="858"/>
                  </a:lnTo>
                  <a:lnTo>
                    <a:pt x="380" y="852"/>
                  </a:lnTo>
                  <a:lnTo>
                    <a:pt x="380" y="851"/>
                  </a:lnTo>
                  <a:lnTo>
                    <a:pt x="376" y="841"/>
                  </a:lnTo>
                  <a:lnTo>
                    <a:pt x="376" y="837"/>
                  </a:lnTo>
                  <a:lnTo>
                    <a:pt x="380" y="831"/>
                  </a:lnTo>
                  <a:lnTo>
                    <a:pt x="382" y="826"/>
                  </a:lnTo>
                  <a:lnTo>
                    <a:pt x="380" y="824"/>
                  </a:lnTo>
                  <a:lnTo>
                    <a:pt x="384" y="818"/>
                  </a:lnTo>
                  <a:lnTo>
                    <a:pt x="380" y="816"/>
                  </a:lnTo>
                  <a:lnTo>
                    <a:pt x="369" y="814"/>
                  </a:lnTo>
                  <a:lnTo>
                    <a:pt x="365" y="810"/>
                  </a:lnTo>
                  <a:lnTo>
                    <a:pt x="363" y="805"/>
                  </a:lnTo>
                  <a:lnTo>
                    <a:pt x="359" y="805"/>
                  </a:lnTo>
                  <a:lnTo>
                    <a:pt x="359" y="803"/>
                  </a:lnTo>
                  <a:lnTo>
                    <a:pt x="359" y="799"/>
                  </a:lnTo>
                  <a:lnTo>
                    <a:pt x="354" y="797"/>
                  </a:lnTo>
                  <a:lnTo>
                    <a:pt x="354" y="793"/>
                  </a:lnTo>
                  <a:lnTo>
                    <a:pt x="354" y="789"/>
                  </a:lnTo>
                  <a:lnTo>
                    <a:pt x="352" y="793"/>
                  </a:lnTo>
                  <a:lnTo>
                    <a:pt x="348" y="793"/>
                  </a:lnTo>
                  <a:lnTo>
                    <a:pt x="346" y="793"/>
                  </a:lnTo>
                  <a:lnTo>
                    <a:pt x="346" y="793"/>
                  </a:lnTo>
                  <a:lnTo>
                    <a:pt x="352" y="805"/>
                  </a:lnTo>
                  <a:lnTo>
                    <a:pt x="354" y="809"/>
                  </a:lnTo>
                  <a:lnTo>
                    <a:pt x="354" y="814"/>
                  </a:lnTo>
                  <a:lnTo>
                    <a:pt x="354" y="816"/>
                  </a:lnTo>
                  <a:lnTo>
                    <a:pt x="359" y="820"/>
                  </a:lnTo>
                  <a:lnTo>
                    <a:pt x="363" y="822"/>
                  </a:lnTo>
                  <a:lnTo>
                    <a:pt x="365" y="826"/>
                  </a:lnTo>
                  <a:lnTo>
                    <a:pt x="365" y="833"/>
                  </a:lnTo>
                  <a:lnTo>
                    <a:pt x="365" y="841"/>
                  </a:lnTo>
                  <a:lnTo>
                    <a:pt x="361" y="847"/>
                  </a:lnTo>
                  <a:lnTo>
                    <a:pt x="359" y="849"/>
                  </a:lnTo>
                  <a:lnTo>
                    <a:pt x="354" y="854"/>
                  </a:lnTo>
                  <a:lnTo>
                    <a:pt x="342" y="864"/>
                  </a:lnTo>
                  <a:lnTo>
                    <a:pt x="338" y="868"/>
                  </a:lnTo>
                  <a:lnTo>
                    <a:pt x="336" y="873"/>
                  </a:lnTo>
                  <a:lnTo>
                    <a:pt x="331" y="887"/>
                  </a:lnTo>
                  <a:lnTo>
                    <a:pt x="325" y="887"/>
                  </a:lnTo>
                  <a:lnTo>
                    <a:pt x="323" y="887"/>
                  </a:lnTo>
                  <a:lnTo>
                    <a:pt x="321" y="885"/>
                  </a:lnTo>
                  <a:lnTo>
                    <a:pt x="319" y="875"/>
                  </a:lnTo>
                  <a:lnTo>
                    <a:pt x="319" y="870"/>
                  </a:lnTo>
                  <a:lnTo>
                    <a:pt x="315" y="862"/>
                  </a:lnTo>
                  <a:lnTo>
                    <a:pt x="313" y="858"/>
                  </a:lnTo>
                  <a:lnTo>
                    <a:pt x="315" y="856"/>
                  </a:lnTo>
                  <a:lnTo>
                    <a:pt x="319" y="854"/>
                  </a:lnTo>
                  <a:lnTo>
                    <a:pt x="319" y="852"/>
                  </a:lnTo>
                  <a:lnTo>
                    <a:pt x="319" y="843"/>
                  </a:lnTo>
                  <a:lnTo>
                    <a:pt x="315" y="831"/>
                  </a:lnTo>
                  <a:lnTo>
                    <a:pt x="315" y="826"/>
                  </a:lnTo>
                  <a:lnTo>
                    <a:pt x="313" y="816"/>
                  </a:lnTo>
                  <a:lnTo>
                    <a:pt x="310" y="805"/>
                  </a:lnTo>
                  <a:lnTo>
                    <a:pt x="310" y="801"/>
                  </a:lnTo>
                  <a:lnTo>
                    <a:pt x="304" y="805"/>
                  </a:lnTo>
                  <a:lnTo>
                    <a:pt x="298" y="805"/>
                  </a:lnTo>
                  <a:lnTo>
                    <a:pt x="292" y="803"/>
                  </a:lnTo>
                  <a:lnTo>
                    <a:pt x="291" y="799"/>
                  </a:lnTo>
                  <a:lnTo>
                    <a:pt x="287" y="799"/>
                  </a:lnTo>
                  <a:lnTo>
                    <a:pt x="285" y="797"/>
                  </a:lnTo>
                  <a:lnTo>
                    <a:pt x="281" y="797"/>
                  </a:lnTo>
                  <a:lnTo>
                    <a:pt x="277" y="793"/>
                  </a:lnTo>
                  <a:lnTo>
                    <a:pt x="270" y="793"/>
                  </a:lnTo>
                  <a:lnTo>
                    <a:pt x="266" y="797"/>
                  </a:lnTo>
                  <a:lnTo>
                    <a:pt x="262" y="797"/>
                  </a:lnTo>
                  <a:lnTo>
                    <a:pt x="260" y="797"/>
                  </a:lnTo>
                  <a:lnTo>
                    <a:pt x="260" y="793"/>
                  </a:lnTo>
                  <a:lnTo>
                    <a:pt x="256" y="789"/>
                  </a:lnTo>
                  <a:lnTo>
                    <a:pt x="254" y="782"/>
                  </a:lnTo>
                  <a:lnTo>
                    <a:pt x="256" y="782"/>
                  </a:lnTo>
                  <a:lnTo>
                    <a:pt x="260" y="780"/>
                  </a:lnTo>
                  <a:lnTo>
                    <a:pt x="260" y="778"/>
                  </a:lnTo>
                  <a:lnTo>
                    <a:pt x="258" y="768"/>
                  </a:lnTo>
                  <a:lnTo>
                    <a:pt x="258" y="767"/>
                  </a:lnTo>
                  <a:lnTo>
                    <a:pt x="249" y="767"/>
                  </a:lnTo>
                  <a:lnTo>
                    <a:pt x="245" y="767"/>
                  </a:lnTo>
                  <a:lnTo>
                    <a:pt x="243" y="767"/>
                  </a:lnTo>
                  <a:lnTo>
                    <a:pt x="233" y="768"/>
                  </a:lnTo>
                  <a:lnTo>
                    <a:pt x="224" y="772"/>
                  </a:lnTo>
                  <a:lnTo>
                    <a:pt x="216" y="776"/>
                  </a:lnTo>
                  <a:lnTo>
                    <a:pt x="212" y="772"/>
                  </a:lnTo>
                  <a:lnTo>
                    <a:pt x="212" y="763"/>
                  </a:lnTo>
                  <a:lnTo>
                    <a:pt x="210" y="761"/>
                  </a:lnTo>
                  <a:lnTo>
                    <a:pt x="205" y="761"/>
                  </a:lnTo>
                  <a:lnTo>
                    <a:pt x="201" y="761"/>
                  </a:lnTo>
                  <a:lnTo>
                    <a:pt x="201" y="757"/>
                  </a:lnTo>
                  <a:lnTo>
                    <a:pt x="199" y="747"/>
                  </a:lnTo>
                  <a:lnTo>
                    <a:pt x="199" y="747"/>
                  </a:lnTo>
                  <a:lnTo>
                    <a:pt x="201" y="744"/>
                  </a:lnTo>
                  <a:lnTo>
                    <a:pt x="212" y="744"/>
                  </a:lnTo>
                  <a:lnTo>
                    <a:pt x="212" y="742"/>
                  </a:lnTo>
                  <a:lnTo>
                    <a:pt x="212" y="736"/>
                  </a:lnTo>
                  <a:lnTo>
                    <a:pt x="210" y="711"/>
                  </a:lnTo>
                  <a:lnTo>
                    <a:pt x="207" y="707"/>
                  </a:lnTo>
                  <a:lnTo>
                    <a:pt x="205" y="707"/>
                  </a:lnTo>
                  <a:lnTo>
                    <a:pt x="201" y="707"/>
                  </a:lnTo>
                  <a:lnTo>
                    <a:pt x="199" y="711"/>
                  </a:lnTo>
                  <a:lnTo>
                    <a:pt x="199" y="707"/>
                  </a:lnTo>
                  <a:lnTo>
                    <a:pt x="195" y="711"/>
                  </a:lnTo>
                  <a:lnTo>
                    <a:pt x="193" y="711"/>
                  </a:lnTo>
                  <a:lnTo>
                    <a:pt x="187" y="711"/>
                  </a:lnTo>
                  <a:lnTo>
                    <a:pt x="186" y="711"/>
                  </a:lnTo>
                  <a:lnTo>
                    <a:pt x="187" y="706"/>
                  </a:lnTo>
                  <a:lnTo>
                    <a:pt x="184" y="706"/>
                  </a:lnTo>
                  <a:lnTo>
                    <a:pt x="178" y="707"/>
                  </a:lnTo>
                  <a:lnTo>
                    <a:pt x="174" y="706"/>
                  </a:lnTo>
                  <a:lnTo>
                    <a:pt x="174" y="702"/>
                  </a:lnTo>
                  <a:lnTo>
                    <a:pt x="172" y="702"/>
                  </a:lnTo>
                  <a:lnTo>
                    <a:pt x="172" y="694"/>
                  </a:lnTo>
                  <a:lnTo>
                    <a:pt x="172" y="692"/>
                  </a:lnTo>
                  <a:lnTo>
                    <a:pt x="174" y="692"/>
                  </a:lnTo>
                  <a:lnTo>
                    <a:pt x="178" y="688"/>
                  </a:lnTo>
                  <a:lnTo>
                    <a:pt x="180" y="688"/>
                  </a:lnTo>
                  <a:lnTo>
                    <a:pt x="178" y="683"/>
                  </a:lnTo>
                  <a:lnTo>
                    <a:pt x="180" y="683"/>
                  </a:lnTo>
                  <a:lnTo>
                    <a:pt x="186" y="683"/>
                  </a:lnTo>
                  <a:lnTo>
                    <a:pt x="193" y="681"/>
                  </a:lnTo>
                  <a:lnTo>
                    <a:pt x="195" y="681"/>
                  </a:lnTo>
                  <a:lnTo>
                    <a:pt x="199" y="677"/>
                  </a:lnTo>
                  <a:lnTo>
                    <a:pt x="203" y="677"/>
                  </a:lnTo>
                  <a:lnTo>
                    <a:pt x="205" y="677"/>
                  </a:lnTo>
                  <a:lnTo>
                    <a:pt x="205" y="675"/>
                  </a:lnTo>
                  <a:lnTo>
                    <a:pt x="208" y="675"/>
                  </a:lnTo>
                  <a:lnTo>
                    <a:pt x="208" y="671"/>
                  </a:lnTo>
                  <a:lnTo>
                    <a:pt x="210" y="671"/>
                  </a:lnTo>
                  <a:lnTo>
                    <a:pt x="208" y="665"/>
                  </a:lnTo>
                  <a:lnTo>
                    <a:pt x="210" y="662"/>
                  </a:lnTo>
                  <a:lnTo>
                    <a:pt x="214" y="662"/>
                  </a:lnTo>
                  <a:lnTo>
                    <a:pt x="210" y="650"/>
                  </a:lnTo>
                  <a:lnTo>
                    <a:pt x="210" y="643"/>
                  </a:lnTo>
                  <a:lnTo>
                    <a:pt x="210" y="641"/>
                  </a:lnTo>
                  <a:lnTo>
                    <a:pt x="214" y="641"/>
                  </a:lnTo>
                  <a:lnTo>
                    <a:pt x="216" y="641"/>
                  </a:lnTo>
                  <a:lnTo>
                    <a:pt x="228" y="637"/>
                  </a:lnTo>
                  <a:lnTo>
                    <a:pt x="228" y="631"/>
                  </a:lnTo>
                  <a:lnTo>
                    <a:pt x="226" y="623"/>
                  </a:lnTo>
                  <a:lnTo>
                    <a:pt x="226" y="616"/>
                  </a:lnTo>
                  <a:lnTo>
                    <a:pt x="226" y="614"/>
                  </a:lnTo>
                  <a:lnTo>
                    <a:pt x="224" y="610"/>
                  </a:lnTo>
                  <a:lnTo>
                    <a:pt x="216" y="610"/>
                  </a:lnTo>
                  <a:lnTo>
                    <a:pt x="208" y="610"/>
                  </a:lnTo>
                  <a:lnTo>
                    <a:pt x="205" y="610"/>
                  </a:lnTo>
                  <a:lnTo>
                    <a:pt x="207" y="599"/>
                  </a:lnTo>
                  <a:lnTo>
                    <a:pt x="201" y="583"/>
                  </a:lnTo>
                  <a:lnTo>
                    <a:pt x="201" y="578"/>
                  </a:lnTo>
                  <a:lnTo>
                    <a:pt x="197" y="574"/>
                  </a:lnTo>
                  <a:lnTo>
                    <a:pt x="197" y="572"/>
                  </a:lnTo>
                  <a:lnTo>
                    <a:pt x="191" y="574"/>
                  </a:lnTo>
                  <a:lnTo>
                    <a:pt x="186" y="578"/>
                  </a:lnTo>
                  <a:lnTo>
                    <a:pt x="182" y="578"/>
                  </a:lnTo>
                  <a:lnTo>
                    <a:pt x="178" y="578"/>
                  </a:lnTo>
                  <a:lnTo>
                    <a:pt x="180" y="570"/>
                  </a:lnTo>
                  <a:lnTo>
                    <a:pt x="176" y="568"/>
                  </a:lnTo>
                  <a:lnTo>
                    <a:pt x="166" y="568"/>
                  </a:lnTo>
                  <a:lnTo>
                    <a:pt x="165" y="568"/>
                  </a:lnTo>
                  <a:lnTo>
                    <a:pt x="161" y="568"/>
                  </a:lnTo>
                  <a:lnTo>
                    <a:pt x="163" y="562"/>
                  </a:lnTo>
                  <a:lnTo>
                    <a:pt x="163" y="560"/>
                  </a:lnTo>
                  <a:lnTo>
                    <a:pt x="159" y="559"/>
                  </a:lnTo>
                  <a:lnTo>
                    <a:pt x="157" y="559"/>
                  </a:lnTo>
                  <a:lnTo>
                    <a:pt x="153" y="559"/>
                  </a:lnTo>
                  <a:lnTo>
                    <a:pt x="151" y="559"/>
                  </a:lnTo>
                  <a:lnTo>
                    <a:pt x="151" y="549"/>
                  </a:lnTo>
                  <a:lnTo>
                    <a:pt x="151" y="545"/>
                  </a:lnTo>
                  <a:lnTo>
                    <a:pt x="151" y="543"/>
                  </a:lnTo>
                  <a:lnTo>
                    <a:pt x="147" y="543"/>
                  </a:lnTo>
                  <a:lnTo>
                    <a:pt x="145" y="545"/>
                  </a:lnTo>
                  <a:lnTo>
                    <a:pt x="145" y="543"/>
                  </a:lnTo>
                  <a:lnTo>
                    <a:pt x="142" y="540"/>
                  </a:lnTo>
                  <a:lnTo>
                    <a:pt x="140" y="534"/>
                  </a:lnTo>
                  <a:lnTo>
                    <a:pt x="140" y="524"/>
                  </a:lnTo>
                  <a:lnTo>
                    <a:pt x="138" y="515"/>
                  </a:lnTo>
                  <a:lnTo>
                    <a:pt x="136" y="507"/>
                  </a:lnTo>
                  <a:lnTo>
                    <a:pt x="132" y="503"/>
                  </a:lnTo>
                  <a:lnTo>
                    <a:pt x="130" y="507"/>
                  </a:lnTo>
                  <a:lnTo>
                    <a:pt x="126" y="507"/>
                  </a:lnTo>
                  <a:lnTo>
                    <a:pt x="126" y="498"/>
                  </a:lnTo>
                  <a:lnTo>
                    <a:pt x="124" y="494"/>
                  </a:lnTo>
                  <a:lnTo>
                    <a:pt x="124" y="492"/>
                  </a:lnTo>
                  <a:lnTo>
                    <a:pt x="123" y="486"/>
                  </a:lnTo>
                  <a:lnTo>
                    <a:pt x="123" y="477"/>
                  </a:lnTo>
                  <a:lnTo>
                    <a:pt x="123" y="475"/>
                  </a:lnTo>
                  <a:lnTo>
                    <a:pt x="119" y="463"/>
                  </a:lnTo>
                  <a:lnTo>
                    <a:pt x="117" y="456"/>
                  </a:lnTo>
                  <a:lnTo>
                    <a:pt x="117" y="452"/>
                  </a:lnTo>
                  <a:lnTo>
                    <a:pt x="111" y="436"/>
                  </a:lnTo>
                  <a:lnTo>
                    <a:pt x="115" y="436"/>
                  </a:lnTo>
                  <a:lnTo>
                    <a:pt x="117" y="436"/>
                  </a:lnTo>
                  <a:lnTo>
                    <a:pt x="123" y="436"/>
                  </a:lnTo>
                  <a:lnTo>
                    <a:pt x="126" y="438"/>
                  </a:lnTo>
                  <a:lnTo>
                    <a:pt x="128" y="438"/>
                  </a:lnTo>
                  <a:lnTo>
                    <a:pt x="128" y="435"/>
                  </a:lnTo>
                  <a:lnTo>
                    <a:pt x="126" y="435"/>
                  </a:lnTo>
                  <a:lnTo>
                    <a:pt x="123" y="425"/>
                  </a:lnTo>
                  <a:lnTo>
                    <a:pt x="123" y="421"/>
                  </a:lnTo>
                  <a:lnTo>
                    <a:pt x="121" y="419"/>
                  </a:lnTo>
                  <a:lnTo>
                    <a:pt x="115" y="421"/>
                  </a:lnTo>
                  <a:lnTo>
                    <a:pt x="111" y="419"/>
                  </a:lnTo>
                  <a:lnTo>
                    <a:pt x="111" y="415"/>
                  </a:lnTo>
                  <a:lnTo>
                    <a:pt x="109" y="406"/>
                  </a:lnTo>
                  <a:lnTo>
                    <a:pt x="109" y="404"/>
                  </a:lnTo>
                  <a:lnTo>
                    <a:pt x="109" y="400"/>
                  </a:lnTo>
                  <a:lnTo>
                    <a:pt x="111" y="400"/>
                  </a:lnTo>
                  <a:lnTo>
                    <a:pt x="115" y="400"/>
                  </a:lnTo>
                  <a:lnTo>
                    <a:pt x="111" y="398"/>
                  </a:lnTo>
                  <a:lnTo>
                    <a:pt x="111" y="394"/>
                  </a:lnTo>
                  <a:lnTo>
                    <a:pt x="105" y="394"/>
                  </a:lnTo>
                  <a:lnTo>
                    <a:pt x="103" y="394"/>
                  </a:lnTo>
                  <a:lnTo>
                    <a:pt x="98" y="398"/>
                  </a:lnTo>
                  <a:lnTo>
                    <a:pt x="94" y="394"/>
                  </a:lnTo>
                  <a:lnTo>
                    <a:pt x="90" y="398"/>
                  </a:lnTo>
                  <a:lnTo>
                    <a:pt x="88" y="398"/>
                  </a:lnTo>
                  <a:lnTo>
                    <a:pt x="88" y="400"/>
                  </a:lnTo>
                  <a:lnTo>
                    <a:pt x="88" y="404"/>
                  </a:lnTo>
                  <a:lnTo>
                    <a:pt x="88" y="410"/>
                  </a:lnTo>
                  <a:lnTo>
                    <a:pt x="88" y="412"/>
                  </a:lnTo>
                  <a:lnTo>
                    <a:pt x="82" y="412"/>
                  </a:lnTo>
                  <a:lnTo>
                    <a:pt x="79" y="415"/>
                  </a:lnTo>
                  <a:lnTo>
                    <a:pt x="77" y="417"/>
                  </a:lnTo>
                  <a:lnTo>
                    <a:pt x="73" y="421"/>
                  </a:lnTo>
                  <a:lnTo>
                    <a:pt x="71" y="417"/>
                  </a:lnTo>
                  <a:lnTo>
                    <a:pt x="67" y="415"/>
                  </a:lnTo>
                  <a:lnTo>
                    <a:pt x="65" y="415"/>
                  </a:lnTo>
                  <a:lnTo>
                    <a:pt x="61" y="415"/>
                  </a:lnTo>
                  <a:lnTo>
                    <a:pt x="60" y="417"/>
                  </a:lnTo>
                  <a:lnTo>
                    <a:pt x="56" y="421"/>
                  </a:lnTo>
                  <a:lnTo>
                    <a:pt x="52" y="423"/>
                  </a:lnTo>
                  <a:lnTo>
                    <a:pt x="50" y="417"/>
                  </a:lnTo>
                  <a:lnTo>
                    <a:pt x="48" y="412"/>
                  </a:lnTo>
                  <a:lnTo>
                    <a:pt x="44" y="394"/>
                  </a:lnTo>
                  <a:lnTo>
                    <a:pt x="44" y="391"/>
                  </a:lnTo>
                  <a:lnTo>
                    <a:pt x="40" y="385"/>
                  </a:lnTo>
                  <a:lnTo>
                    <a:pt x="40" y="381"/>
                  </a:lnTo>
                  <a:lnTo>
                    <a:pt x="40" y="379"/>
                  </a:lnTo>
                  <a:lnTo>
                    <a:pt x="39" y="375"/>
                  </a:lnTo>
                  <a:lnTo>
                    <a:pt x="39" y="372"/>
                  </a:lnTo>
                  <a:lnTo>
                    <a:pt x="39" y="366"/>
                  </a:lnTo>
                  <a:lnTo>
                    <a:pt x="42" y="364"/>
                  </a:lnTo>
                  <a:lnTo>
                    <a:pt x="42" y="360"/>
                  </a:lnTo>
                  <a:lnTo>
                    <a:pt x="39" y="360"/>
                  </a:lnTo>
                  <a:lnTo>
                    <a:pt x="37" y="358"/>
                  </a:lnTo>
                  <a:lnTo>
                    <a:pt x="37" y="354"/>
                  </a:lnTo>
                  <a:lnTo>
                    <a:pt x="33" y="349"/>
                  </a:lnTo>
                  <a:lnTo>
                    <a:pt x="31" y="345"/>
                  </a:lnTo>
                  <a:lnTo>
                    <a:pt x="27" y="343"/>
                  </a:lnTo>
                  <a:lnTo>
                    <a:pt x="25" y="339"/>
                  </a:lnTo>
                  <a:lnTo>
                    <a:pt x="16" y="337"/>
                  </a:lnTo>
                  <a:lnTo>
                    <a:pt x="8" y="330"/>
                  </a:lnTo>
                  <a:lnTo>
                    <a:pt x="0" y="324"/>
                  </a:lnTo>
                  <a:lnTo>
                    <a:pt x="10" y="320"/>
                  </a:lnTo>
                  <a:lnTo>
                    <a:pt x="14" y="320"/>
                  </a:lnTo>
                  <a:lnTo>
                    <a:pt x="29" y="314"/>
                  </a:lnTo>
                  <a:lnTo>
                    <a:pt x="35" y="312"/>
                  </a:lnTo>
                  <a:lnTo>
                    <a:pt x="42" y="312"/>
                  </a:lnTo>
                  <a:lnTo>
                    <a:pt x="46" y="311"/>
                  </a:lnTo>
                  <a:lnTo>
                    <a:pt x="48" y="307"/>
                  </a:lnTo>
                  <a:lnTo>
                    <a:pt x="56" y="307"/>
                  </a:lnTo>
                  <a:lnTo>
                    <a:pt x="58" y="305"/>
                  </a:lnTo>
                  <a:lnTo>
                    <a:pt x="69" y="301"/>
                  </a:lnTo>
                  <a:lnTo>
                    <a:pt x="73" y="299"/>
                  </a:lnTo>
                  <a:lnTo>
                    <a:pt x="81" y="299"/>
                  </a:lnTo>
                  <a:lnTo>
                    <a:pt x="96" y="293"/>
                  </a:lnTo>
                  <a:lnTo>
                    <a:pt x="102" y="293"/>
                  </a:lnTo>
                  <a:lnTo>
                    <a:pt x="111" y="290"/>
                  </a:lnTo>
                  <a:lnTo>
                    <a:pt x="121" y="288"/>
                  </a:lnTo>
                  <a:lnTo>
                    <a:pt x="123" y="288"/>
                  </a:lnTo>
                  <a:lnTo>
                    <a:pt x="138" y="284"/>
                  </a:lnTo>
                  <a:lnTo>
                    <a:pt x="142" y="284"/>
                  </a:lnTo>
                  <a:lnTo>
                    <a:pt x="144" y="284"/>
                  </a:lnTo>
                  <a:lnTo>
                    <a:pt x="147" y="284"/>
                  </a:lnTo>
                  <a:lnTo>
                    <a:pt x="149" y="284"/>
                  </a:lnTo>
                  <a:lnTo>
                    <a:pt x="155" y="284"/>
                  </a:lnTo>
                  <a:lnTo>
                    <a:pt x="159" y="284"/>
                  </a:lnTo>
                  <a:lnTo>
                    <a:pt x="165" y="284"/>
                  </a:lnTo>
                  <a:lnTo>
                    <a:pt x="170" y="288"/>
                  </a:lnTo>
                  <a:lnTo>
                    <a:pt x="176" y="288"/>
                  </a:lnTo>
                  <a:lnTo>
                    <a:pt x="178" y="288"/>
                  </a:lnTo>
                  <a:lnTo>
                    <a:pt x="182" y="291"/>
                  </a:lnTo>
                  <a:lnTo>
                    <a:pt x="187" y="293"/>
                  </a:lnTo>
                  <a:lnTo>
                    <a:pt x="187" y="293"/>
                  </a:lnTo>
                  <a:lnTo>
                    <a:pt x="191" y="293"/>
                  </a:lnTo>
                  <a:lnTo>
                    <a:pt x="191" y="297"/>
                  </a:lnTo>
                  <a:lnTo>
                    <a:pt x="197" y="297"/>
                  </a:lnTo>
                  <a:lnTo>
                    <a:pt x="199" y="301"/>
                  </a:lnTo>
                  <a:lnTo>
                    <a:pt x="205" y="301"/>
                  </a:lnTo>
                  <a:lnTo>
                    <a:pt x="214" y="301"/>
                  </a:lnTo>
                  <a:lnTo>
                    <a:pt x="220" y="301"/>
                  </a:lnTo>
                  <a:lnTo>
                    <a:pt x="233" y="301"/>
                  </a:lnTo>
                  <a:lnTo>
                    <a:pt x="243" y="295"/>
                  </a:lnTo>
                  <a:lnTo>
                    <a:pt x="252" y="295"/>
                  </a:lnTo>
                  <a:lnTo>
                    <a:pt x="254" y="290"/>
                  </a:lnTo>
                  <a:lnTo>
                    <a:pt x="254" y="284"/>
                  </a:lnTo>
                  <a:lnTo>
                    <a:pt x="254" y="282"/>
                  </a:lnTo>
                  <a:lnTo>
                    <a:pt x="252" y="278"/>
                  </a:lnTo>
                  <a:lnTo>
                    <a:pt x="249" y="276"/>
                  </a:lnTo>
                  <a:lnTo>
                    <a:pt x="247" y="276"/>
                  </a:lnTo>
                  <a:lnTo>
                    <a:pt x="243" y="272"/>
                  </a:lnTo>
                  <a:lnTo>
                    <a:pt x="243" y="270"/>
                  </a:lnTo>
                  <a:lnTo>
                    <a:pt x="243" y="265"/>
                  </a:lnTo>
                  <a:lnTo>
                    <a:pt x="247" y="261"/>
                  </a:lnTo>
                  <a:lnTo>
                    <a:pt x="247" y="253"/>
                  </a:lnTo>
                  <a:lnTo>
                    <a:pt x="247" y="246"/>
                  </a:lnTo>
                  <a:lnTo>
                    <a:pt x="245" y="246"/>
                  </a:lnTo>
                  <a:lnTo>
                    <a:pt x="245" y="244"/>
                  </a:lnTo>
                  <a:lnTo>
                    <a:pt x="239" y="244"/>
                  </a:lnTo>
                  <a:lnTo>
                    <a:pt x="239" y="242"/>
                  </a:lnTo>
                  <a:lnTo>
                    <a:pt x="235" y="234"/>
                  </a:lnTo>
                  <a:lnTo>
                    <a:pt x="235" y="228"/>
                  </a:lnTo>
                  <a:lnTo>
                    <a:pt x="235" y="225"/>
                  </a:lnTo>
                  <a:lnTo>
                    <a:pt x="241" y="225"/>
                  </a:lnTo>
                  <a:lnTo>
                    <a:pt x="241" y="223"/>
                  </a:lnTo>
                  <a:lnTo>
                    <a:pt x="241" y="219"/>
                  </a:lnTo>
                  <a:lnTo>
                    <a:pt x="241" y="213"/>
                  </a:lnTo>
                  <a:lnTo>
                    <a:pt x="241" y="209"/>
                  </a:lnTo>
                  <a:lnTo>
                    <a:pt x="241" y="208"/>
                  </a:lnTo>
                  <a:lnTo>
                    <a:pt x="245" y="208"/>
                  </a:lnTo>
                  <a:lnTo>
                    <a:pt x="247" y="204"/>
                  </a:lnTo>
                  <a:lnTo>
                    <a:pt x="250" y="202"/>
                  </a:lnTo>
                  <a:lnTo>
                    <a:pt x="250" y="196"/>
                  </a:lnTo>
                  <a:lnTo>
                    <a:pt x="250" y="187"/>
                  </a:lnTo>
                  <a:lnTo>
                    <a:pt x="250" y="183"/>
                  </a:lnTo>
                  <a:lnTo>
                    <a:pt x="250" y="181"/>
                  </a:lnTo>
                  <a:lnTo>
                    <a:pt x="249" y="181"/>
                  </a:lnTo>
                  <a:lnTo>
                    <a:pt x="243" y="183"/>
                  </a:lnTo>
                  <a:lnTo>
                    <a:pt x="239" y="183"/>
                  </a:lnTo>
                  <a:lnTo>
                    <a:pt x="237" y="183"/>
                  </a:lnTo>
                  <a:lnTo>
                    <a:pt x="233" y="187"/>
                  </a:lnTo>
                  <a:lnTo>
                    <a:pt x="233" y="183"/>
                  </a:lnTo>
                  <a:lnTo>
                    <a:pt x="233" y="181"/>
                  </a:lnTo>
                  <a:lnTo>
                    <a:pt x="233" y="171"/>
                  </a:lnTo>
                  <a:lnTo>
                    <a:pt x="229" y="162"/>
                  </a:lnTo>
                  <a:lnTo>
                    <a:pt x="228" y="156"/>
                  </a:lnTo>
                  <a:lnTo>
                    <a:pt x="228" y="154"/>
                  </a:lnTo>
                  <a:lnTo>
                    <a:pt x="229" y="150"/>
                  </a:lnTo>
                  <a:lnTo>
                    <a:pt x="233" y="150"/>
                  </a:lnTo>
                  <a:lnTo>
                    <a:pt x="233" y="150"/>
                  </a:lnTo>
                  <a:lnTo>
                    <a:pt x="237" y="145"/>
                  </a:lnTo>
                  <a:lnTo>
                    <a:pt x="233" y="141"/>
                  </a:lnTo>
                  <a:lnTo>
                    <a:pt x="229" y="145"/>
                  </a:lnTo>
                  <a:lnTo>
                    <a:pt x="228" y="141"/>
                  </a:lnTo>
                  <a:lnTo>
                    <a:pt x="228" y="139"/>
                  </a:lnTo>
                  <a:lnTo>
                    <a:pt x="226" y="135"/>
                  </a:lnTo>
                  <a:lnTo>
                    <a:pt x="222" y="131"/>
                  </a:lnTo>
                  <a:lnTo>
                    <a:pt x="220" y="131"/>
                  </a:lnTo>
                  <a:lnTo>
                    <a:pt x="214" y="135"/>
                  </a:lnTo>
                  <a:lnTo>
                    <a:pt x="210" y="135"/>
                  </a:lnTo>
                  <a:lnTo>
                    <a:pt x="210" y="131"/>
                  </a:lnTo>
                  <a:lnTo>
                    <a:pt x="210" y="124"/>
                  </a:lnTo>
                  <a:lnTo>
                    <a:pt x="210" y="120"/>
                  </a:lnTo>
                  <a:lnTo>
                    <a:pt x="208" y="118"/>
                  </a:lnTo>
                  <a:lnTo>
                    <a:pt x="208" y="112"/>
                  </a:lnTo>
                  <a:lnTo>
                    <a:pt x="210" y="112"/>
                  </a:lnTo>
                  <a:lnTo>
                    <a:pt x="216" y="112"/>
                  </a:lnTo>
                  <a:lnTo>
                    <a:pt x="220" y="108"/>
                  </a:lnTo>
                  <a:lnTo>
                    <a:pt x="222" y="106"/>
                  </a:lnTo>
                  <a:lnTo>
                    <a:pt x="222" y="104"/>
                  </a:lnTo>
                  <a:lnTo>
                    <a:pt x="222" y="103"/>
                  </a:lnTo>
                  <a:lnTo>
                    <a:pt x="226" y="103"/>
                  </a:lnTo>
                  <a:lnTo>
                    <a:pt x="228" y="103"/>
                  </a:lnTo>
                  <a:lnTo>
                    <a:pt x="233" y="99"/>
                  </a:lnTo>
                  <a:lnTo>
                    <a:pt x="233" y="103"/>
                  </a:lnTo>
                  <a:lnTo>
                    <a:pt x="233" y="104"/>
                  </a:lnTo>
                  <a:lnTo>
                    <a:pt x="235" y="104"/>
                  </a:lnTo>
                  <a:lnTo>
                    <a:pt x="241" y="104"/>
                  </a:lnTo>
                  <a:lnTo>
                    <a:pt x="243" y="104"/>
                  </a:lnTo>
                  <a:lnTo>
                    <a:pt x="243" y="103"/>
                  </a:lnTo>
                  <a:lnTo>
                    <a:pt x="243" y="97"/>
                  </a:lnTo>
                  <a:lnTo>
                    <a:pt x="243" y="83"/>
                  </a:lnTo>
                  <a:lnTo>
                    <a:pt x="245" y="78"/>
                  </a:lnTo>
                  <a:lnTo>
                    <a:pt x="239" y="82"/>
                  </a:lnTo>
                  <a:lnTo>
                    <a:pt x="233" y="83"/>
                  </a:lnTo>
                  <a:lnTo>
                    <a:pt x="231" y="83"/>
                  </a:lnTo>
                  <a:lnTo>
                    <a:pt x="231" y="72"/>
                  </a:lnTo>
                  <a:lnTo>
                    <a:pt x="233" y="70"/>
                  </a:lnTo>
                  <a:lnTo>
                    <a:pt x="231" y="70"/>
                  </a:lnTo>
                  <a:lnTo>
                    <a:pt x="229" y="70"/>
                  </a:lnTo>
                  <a:lnTo>
                    <a:pt x="229" y="61"/>
                  </a:lnTo>
                  <a:lnTo>
                    <a:pt x="229" y="59"/>
                  </a:lnTo>
                  <a:lnTo>
                    <a:pt x="226" y="51"/>
                  </a:lnTo>
                  <a:lnTo>
                    <a:pt x="231" y="51"/>
                  </a:lnTo>
                  <a:lnTo>
                    <a:pt x="235" y="51"/>
                  </a:lnTo>
                  <a:lnTo>
                    <a:pt x="235" y="42"/>
                  </a:lnTo>
                  <a:lnTo>
                    <a:pt x="233" y="34"/>
                  </a:lnTo>
                  <a:lnTo>
                    <a:pt x="233" y="22"/>
                  </a:lnTo>
                  <a:lnTo>
                    <a:pt x="229" y="17"/>
                  </a:lnTo>
                  <a:lnTo>
                    <a:pt x="229" y="13"/>
                  </a:lnTo>
                  <a:lnTo>
                    <a:pt x="229" y="13"/>
                  </a:lnTo>
                  <a:lnTo>
                    <a:pt x="233" y="13"/>
                  </a:lnTo>
                  <a:lnTo>
                    <a:pt x="233" y="13"/>
                  </a:lnTo>
                  <a:lnTo>
                    <a:pt x="237" y="13"/>
                  </a:lnTo>
                  <a:lnTo>
                    <a:pt x="239" y="13"/>
                  </a:lnTo>
                  <a:lnTo>
                    <a:pt x="245" y="13"/>
                  </a:lnTo>
                  <a:lnTo>
                    <a:pt x="249" y="13"/>
                  </a:lnTo>
                  <a:lnTo>
                    <a:pt x="250" y="13"/>
                  </a:lnTo>
                  <a:lnTo>
                    <a:pt x="254" y="19"/>
                  </a:lnTo>
                  <a:lnTo>
                    <a:pt x="250" y="19"/>
                  </a:lnTo>
                  <a:lnTo>
                    <a:pt x="249" y="19"/>
                  </a:lnTo>
                  <a:lnTo>
                    <a:pt x="247" y="22"/>
                  </a:lnTo>
                  <a:lnTo>
                    <a:pt x="247" y="24"/>
                  </a:lnTo>
                  <a:lnTo>
                    <a:pt x="247" y="28"/>
                  </a:lnTo>
                  <a:lnTo>
                    <a:pt x="250" y="30"/>
                  </a:lnTo>
                  <a:lnTo>
                    <a:pt x="256" y="30"/>
                  </a:lnTo>
                  <a:lnTo>
                    <a:pt x="258" y="30"/>
                  </a:lnTo>
                  <a:lnTo>
                    <a:pt x="262" y="30"/>
                  </a:lnTo>
                  <a:lnTo>
                    <a:pt x="264" y="30"/>
                  </a:lnTo>
                  <a:lnTo>
                    <a:pt x="275" y="30"/>
                  </a:lnTo>
                  <a:lnTo>
                    <a:pt x="279" y="28"/>
                  </a:lnTo>
                  <a:lnTo>
                    <a:pt x="283" y="28"/>
                  </a:lnTo>
                  <a:lnTo>
                    <a:pt x="285" y="28"/>
                  </a:lnTo>
                  <a:lnTo>
                    <a:pt x="289" y="24"/>
                  </a:lnTo>
                  <a:lnTo>
                    <a:pt x="291" y="19"/>
                  </a:lnTo>
                  <a:lnTo>
                    <a:pt x="291" y="17"/>
                  </a:lnTo>
                  <a:lnTo>
                    <a:pt x="300" y="13"/>
                  </a:lnTo>
                  <a:lnTo>
                    <a:pt x="306" y="13"/>
                  </a:lnTo>
                  <a:lnTo>
                    <a:pt x="308" y="13"/>
                  </a:lnTo>
                  <a:lnTo>
                    <a:pt x="313" y="13"/>
                  </a:lnTo>
                  <a:lnTo>
                    <a:pt x="317" y="13"/>
                  </a:lnTo>
                  <a:lnTo>
                    <a:pt x="323" y="13"/>
                  </a:lnTo>
                  <a:lnTo>
                    <a:pt x="329" y="13"/>
                  </a:lnTo>
                  <a:lnTo>
                    <a:pt x="334" y="9"/>
                  </a:lnTo>
                  <a:lnTo>
                    <a:pt x="344" y="7"/>
                  </a:lnTo>
                  <a:lnTo>
                    <a:pt x="346" y="7"/>
                  </a:lnTo>
                  <a:lnTo>
                    <a:pt x="350" y="7"/>
                  </a:lnTo>
                  <a:lnTo>
                    <a:pt x="350" y="9"/>
                  </a:lnTo>
                  <a:lnTo>
                    <a:pt x="355" y="9"/>
                  </a:lnTo>
                  <a:lnTo>
                    <a:pt x="361" y="7"/>
                  </a:lnTo>
                  <a:lnTo>
                    <a:pt x="367" y="5"/>
                  </a:lnTo>
                  <a:lnTo>
                    <a:pt x="371" y="5"/>
                  </a:lnTo>
                  <a:lnTo>
                    <a:pt x="373" y="9"/>
                  </a:lnTo>
                  <a:lnTo>
                    <a:pt x="382" y="13"/>
                  </a:lnTo>
                  <a:lnTo>
                    <a:pt x="388" y="13"/>
                  </a:lnTo>
                  <a:lnTo>
                    <a:pt x="396" y="17"/>
                  </a:lnTo>
                  <a:lnTo>
                    <a:pt x="407" y="19"/>
                  </a:lnTo>
                  <a:lnTo>
                    <a:pt x="413" y="22"/>
                  </a:lnTo>
                  <a:lnTo>
                    <a:pt x="417" y="22"/>
                  </a:lnTo>
                  <a:lnTo>
                    <a:pt x="422" y="24"/>
                  </a:lnTo>
                  <a:lnTo>
                    <a:pt x="426" y="24"/>
                  </a:lnTo>
                  <a:lnTo>
                    <a:pt x="438" y="24"/>
                  </a:lnTo>
                  <a:lnTo>
                    <a:pt x="439" y="24"/>
                  </a:lnTo>
                  <a:lnTo>
                    <a:pt x="443" y="28"/>
                  </a:lnTo>
                  <a:lnTo>
                    <a:pt x="443" y="30"/>
                  </a:lnTo>
                  <a:lnTo>
                    <a:pt x="445" y="30"/>
                  </a:lnTo>
                  <a:lnTo>
                    <a:pt x="449" y="28"/>
                  </a:lnTo>
                  <a:lnTo>
                    <a:pt x="460" y="19"/>
                  </a:lnTo>
                  <a:lnTo>
                    <a:pt x="462" y="19"/>
                  </a:lnTo>
                  <a:lnTo>
                    <a:pt x="464" y="15"/>
                  </a:lnTo>
                  <a:lnTo>
                    <a:pt x="470" y="13"/>
                  </a:lnTo>
                  <a:lnTo>
                    <a:pt x="472" y="11"/>
                  </a:lnTo>
                  <a:lnTo>
                    <a:pt x="481" y="9"/>
                  </a:lnTo>
                  <a:lnTo>
                    <a:pt x="489" y="3"/>
                  </a:lnTo>
                  <a:lnTo>
                    <a:pt x="495" y="0"/>
                  </a:lnTo>
                  <a:lnTo>
                    <a:pt x="499" y="0"/>
                  </a:lnTo>
                  <a:lnTo>
                    <a:pt x="501" y="3"/>
                  </a:lnTo>
                  <a:lnTo>
                    <a:pt x="506" y="15"/>
                  </a:lnTo>
                  <a:lnTo>
                    <a:pt x="508" y="15"/>
                  </a:lnTo>
                  <a:lnTo>
                    <a:pt x="514" y="15"/>
                  </a:lnTo>
                  <a:lnTo>
                    <a:pt x="520" y="15"/>
                  </a:lnTo>
                  <a:lnTo>
                    <a:pt x="527" y="15"/>
                  </a:lnTo>
                  <a:lnTo>
                    <a:pt x="527" y="19"/>
                  </a:lnTo>
                  <a:lnTo>
                    <a:pt x="527" y="21"/>
                  </a:lnTo>
                  <a:lnTo>
                    <a:pt x="531" y="26"/>
                  </a:lnTo>
                  <a:lnTo>
                    <a:pt x="531" y="30"/>
                  </a:lnTo>
                  <a:lnTo>
                    <a:pt x="531" y="32"/>
                  </a:lnTo>
                  <a:lnTo>
                    <a:pt x="543" y="26"/>
                  </a:lnTo>
                  <a:lnTo>
                    <a:pt x="548" y="26"/>
                  </a:lnTo>
                  <a:lnTo>
                    <a:pt x="550" y="24"/>
                  </a:lnTo>
                  <a:lnTo>
                    <a:pt x="554" y="24"/>
                  </a:lnTo>
                  <a:lnTo>
                    <a:pt x="564" y="21"/>
                  </a:lnTo>
                  <a:lnTo>
                    <a:pt x="569" y="17"/>
                  </a:lnTo>
                  <a:lnTo>
                    <a:pt x="575" y="15"/>
                  </a:lnTo>
                  <a:lnTo>
                    <a:pt x="577" y="15"/>
                  </a:lnTo>
                  <a:lnTo>
                    <a:pt x="581" y="15"/>
                  </a:lnTo>
                  <a:lnTo>
                    <a:pt x="583" y="17"/>
                  </a:lnTo>
                  <a:lnTo>
                    <a:pt x="583" y="21"/>
                  </a:lnTo>
                  <a:lnTo>
                    <a:pt x="583" y="22"/>
                  </a:lnTo>
                  <a:lnTo>
                    <a:pt x="581" y="28"/>
                  </a:lnTo>
                  <a:lnTo>
                    <a:pt x="581" y="38"/>
                  </a:lnTo>
                  <a:lnTo>
                    <a:pt x="586" y="36"/>
                  </a:lnTo>
                  <a:lnTo>
                    <a:pt x="588" y="34"/>
                  </a:lnTo>
                  <a:lnTo>
                    <a:pt x="592" y="34"/>
                  </a:lnTo>
                  <a:lnTo>
                    <a:pt x="598" y="34"/>
                  </a:lnTo>
                  <a:lnTo>
                    <a:pt x="600" y="32"/>
                  </a:lnTo>
                  <a:lnTo>
                    <a:pt x="602" y="32"/>
                  </a:lnTo>
                  <a:lnTo>
                    <a:pt x="604" y="34"/>
                  </a:lnTo>
                  <a:lnTo>
                    <a:pt x="602" y="38"/>
                  </a:lnTo>
                  <a:lnTo>
                    <a:pt x="606" y="45"/>
                  </a:lnTo>
                  <a:lnTo>
                    <a:pt x="604" y="49"/>
                  </a:lnTo>
                  <a:lnTo>
                    <a:pt x="600" y="49"/>
                  </a:lnTo>
                  <a:lnTo>
                    <a:pt x="596" y="53"/>
                  </a:lnTo>
                  <a:lnTo>
                    <a:pt x="600" y="55"/>
                  </a:lnTo>
                  <a:lnTo>
                    <a:pt x="600" y="55"/>
                  </a:lnTo>
                  <a:lnTo>
                    <a:pt x="604" y="59"/>
                  </a:lnTo>
                  <a:lnTo>
                    <a:pt x="604" y="59"/>
                  </a:lnTo>
                  <a:lnTo>
                    <a:pt x="606" y="59"/>
                  </a:lnTo>
                  <a:lnTo>
                    <a:pt x="606" y="62"/>
                  </a:lnTo>
                  <a:lnTo>
                    <a:pt x="609" y="70"/>
                  </a:lnTo>
                  <a:lnTo>
                    <a:pt x="611" y="76"/>
                  </a:lnTo>
                  <a:lnTo>
                    <a:pt x="611" y="82"/>
                  </a:lnTo>
                  <a:lnTo>
                    <a:pt x="611" y="85"/>
                  </a:lnTo>
                  <a:lnTo>
                    <a:pt x="615" y="87"/>
                  </a:lnTo>
                  <a:lnTo>
                    <a:pt x="615" y="91"/>
                  </a:lnTo>
                  <a:lnTo>
                    <a:pt x="617" y="91"/>
                  </a:lnTo>
                  <a:lnTo>
                    <a:pt x="621" y="91"/>
                  </a:lnTo>
                  <a:lnTo>
                    <a:pt x="623" y="91"/>
                  </a:lnTo>
                  <a:lnTo>
                    <a:pt x="625" y="103"/>
                  </a:lnTo>
                  <a:lnTo>
                    <a:pt x="625" y="106"/>
                  </a:lnTo>
                  <a:lnTo>
                    <a:pt x="625" y="116"/>
                  </a:lnTo>
                  <a:lnTo>
                    <a:pt x="623" y="122"/>
                  </a:lnTo>
                  <a:lnTo>
                    <a:pt x="619" y="124"/>
                  </a:lnTo>
                  <a:lnTo>
                    <a:pt x="617" y="124"/>
                  </a:lnTo>
                  <a:lnTo>
                    <a:pt x="617" y="122"/>
                  </a:lnTo>
                  <a:lnTo>
                    <a:pt x="617" y="116"/>
                  </a:lnTo>
                  <a:lnTo>
                    <a:pt x="613" y="116"/>
                  </a:lnTo>
                  <a:lnTo>
                    <a:pt x="611" y="116"/>
                  </a:lnTo>
                  <a:lnTo>
                    <a:pt x="606" y="116"/>
                  </a:lnTo>
                  <a:lnTo>
                    <a:pt x="606" y="118"/>
                  </a:lnTo>
                  <a:lnTo>
                    <a:pt x="606" y="122"/>
                  </a:lnTo>
                  <a:lnTo>
                    <a:pt x="607" y="122"/>
                  </a:lnTo>
                  <a:lnTo>
                    <a:pt x="613" y="124"/>
                  </a:lnTo>
                  <a:lnTo>
                    <a:pt x="613" y="127"/>
                  </a:lnTo>
                  <a:lnTo>
                    <a:pt x="613" y="129"/>
                  </a:lnTo>
                  <a:lnTo>
                    <a:pt x="617" y="129"/>
                  </a:lnTo>
                  <a:lnTo>
                    <a:pt x="623" y="133"/>
                  </a:lnTo>
                  <a:lnTo>
                    <a:pt x="628" y="133"/>
                  </a:lnTo>
                  <a:lnTo>
                    <a:pt x="630" y="133"/>
                  </a:lnTo>
                  <a:lnTo>
                    <a:pt x="640" y="129"/>
                  </a:lnTo>
                  <a:lnTo>
                    <a:pt x="642" y="124"/>
                  </a:lnTo>
                  <a:lnTo>
                    <a:pt x="646" y="124"/>
                  </a:lnTo>
                  <a:lnTo>
                    <a:pt x="651" y="124"/>
                  </a:lnTo>
                  <a:lnTo>
                    <a:pt x="651" y="131"/>
                  </a:lnTo>
                  <a:lnTo>
                    <a:pt x="651" y="135"/>
                  </a:lnTo>
                  <a:lnTo>
                    <a:pt x="657" y="137"/>
                  </a:lnTo>
                  <a:lnTo>
                    <a:pt x="669" y="135"/>
                  </a:lnTo>
                  <a:lnTo>
                    <a:pt x="672" y="135"/>
                  </a:lnTo>
                  <a:lnTo>
                    <a:pt x="674" y="137"/>
                  </a:lnTo>
                  <a:lnTo>
                    <a:pt x="678" y="141"/>
                  </a:lnTo>
                  <a:lnTo>
                    <a:pt x="678" y="143"/>
                  </a:lnTo>
                  <a:lnTo>
                    <a:pt x="686" y="141"/>
                  </a:lnTo>
                  <a:lnTo>
                    <a:pt x="688" y="141"/>
                  </a:lnTo>
                  <a:lnTo>
                    <a:pt x="691" y="141"/>
                  </a:lnTo>
                  <a:lnTo>
                    <a:pt x="693" y="137"/>
                  </a:lnTo>
                  <a:lnTo>
                    <a:pt x="693" y="135"/>
                  </a:lnTo>
                  <a:lnTo>
                    <a:pt x="695" y="131"/>
                  </a:lnTo>
                  <a:lnTo>
                    <a:pt x="707" y="127"/>
                  </a:lnTo>
                  <a:lnTo>
                    <a:pt x="711" y="127"/>
                  </a:lnTo>
                  <a:lnTo>
                    <a:pt x="712" y="131"/>
                  </a:lnTo>
                  <a:lnTo>
                    <a:pt x="720" y="131"/>
                  </a:lnTo>
                  <a:lnTo>
                    <a:pt x="724" y="133"/>
                  </a:lnTo>
                  <a:lnTo>
                    <a:pt x="730" y="137"/>
                  </a:lnTo>
                  <a:lnTo>
                    <a:pt x="732" y="137"/>
                  </a:lnTo>
                  <a:lnTo>
                    <a:pt x="735" y="137"/>
                  </a:lnTo>
                  <a:lnTo>
                    <a:pt x="739" y="133"/>
                  </a:lnTo>
                  <a:lnTo>
                    <a:pt x="745" y="129"/>
                  </a:lnTo>
                  <a:lnTo>
                    <a:pt x="751" y="127"/>
                  </a:lnTo>
                  <a:lnTo>
                    <a:pt x="758" y="124"/>
                  </a:lnTo>
                  <a:lnTo>
                    <a:pt x="770" y="118"/>
                  </a:lnTo>
                  <a:lnTo>
                    <a:pt x="774" y="118"/>
                  </a:lnTo>
                  <a:lnTo>
                    <a:pt x="775" y="118"/>
                  </a:lnTo>
                  <a:lnTo>
                    <a:pt x="779" y="118"/>
                  </a:lnTo>
                  <a:lnTo>
                    <a:pt x="781" y="120"/>
                  </a:lnTo>
                  <a:lnTo>
                    <a:pt x="779" y="124"/>
                  </a:lnTo>
                  <a:lnTo>
                    <a:pt x="781" y="124"/>
                  </a:lnTo>
                  <a:lnTo>
                    <a:pt x="775" y="135"/>
                  </a:lnTo>
                  <a:lnTo>
                    <a:pt x="774" y="141"/>
                  </a:lnTo>
                  <a:lnTo>
                    <a:pt x="774" y="145"/>
                  </a:lnTo>
                  <a:lnTo>
                    <a:pt x="774" y="150"/>
                  </a:lnTo>
                  <a:lnTo>
                    <a:pt x="775" y="150"/>
                  </a:lnTo>
                  <a:lnTo>
                    <a:pt x="783" y="146"/>
                  </a:lnTo>
                  <a:lnTo>
                    <a:pt x="789" y="145"/>
                  </a:lnTo>
                  <a:lnTo>
                    <a:pt x="795" y="143"/>
                  </a:lnTo>
                  <a:lnTo>
                    <a:pt x="800" y="143"/>
                  </a:lnTo>
                  <a:lnTo>
                    <a:pt x="800" y="146"/>
                  </a:lnTo>
                  <a:lnTo>
                    <a:pt x="800" y="148"/>
                  </a:lnTo>
                  <a:lnTo>
                    <a:pt x="800" y="154"/>
                  </a:lnTo>
                  <a:lnTo>
                    <a:pt x="802" y="156"/>
                  </a:lnTo>
                  <a:lnTo>
                    <a:pt x="806" y="166"/>
                  </a:lnTo>
                  <a:lnTo>
                    <a:pt x="804" y="167"/>
                  </a:lnTo>
                  <a:lnTo>
                    <a:pt x="808" y="171"/>
                  </a:lnTo>
                  <a:lnTo>
                    <a:pt x="810" y="171"/>
                  </a:lnTo>
                  <a:lnTo>
                    <a:pt x="810" y="179"/>
                  </a:lnTo>
                  <a:lnTo>
                    <a:pt x="814" y="185"/>
                  </a:lnTo>
                  <a:lnTo>
                    <a:pt x="814" y="190"/>
                  </a:lnTo>
                  <a:lnTo>
                    <a:pt x="816" y="196"/>
                  </a:lnTo>
                  <a:lnTo>
                    <a:pt x="825" y="196"/>
                  </a:lnTo>
                  <a:lnTo>
                    <a:pt x="827" y="196"/>
                  </a:lnTo>
                  <a:lnTo>
                    <a:pt x="837" y="192"/>
                  </a:lnTo>
                  <a:lnTo>
                    <a:pt x="840" y="192"/>
                  </a:lnTo>
                  <a:lnTo>
                    <a:pt x="837" y="196"/>
                  </a:lnTo>
                  <a:lnTo>
                    <a:pt x="837" y="196"/>
                  </a:lnTo>
                  <a:lnTo>
                    <a:pt x="835" y="196"/>
                  </a:lnTo>
                  <a:lnTo>
                    <a:pt x="829" y="200"/>
                  </a:lnTo>
                  <a:lnTo>
                    <a:pt x="825" y="204"/>
                  </a:lnTo>
                  <a:lnTo>
                    <a:pt x="821" y="206"/>
                  </a:lnTo>
                  <a:lnTo>
                    <a:pt x="821" y="215"/>
                  </a:lnTo>
                  <a:lnTo>
                    <a:pt x="821" y="217"/>
                  </a:lnTo>
                  <a:lnTo>
                    <a:pt x="825" y="217"/>
                  </a:lnTo>
                  <a:lnTo>
                    <a:pt x="829" y="217"/>
                  </a:lnTo>
                  <a:lnTo>
                    <a:pt x="831" y="217"/>
                  </a:lnTo>
                  <a:lnTo>
                    <a:pt x="831" y="221"/>
                  </a:lnTo>
                  <a:lnTo>
                    <a:pt x="831" y="223"/>
                  </a:lnTo>
                  <a:lnTo>
                    <a:pt x="827" y="223"/>
                  </a:lnTo>
                  <a:lnTo>
                    <a:pt x="827" y="227"/>
                  </a:lnTo>
                  <a:lnTo>
                    <a:pt x="831" y="228"/>
                  </a:lnTo>
                  <a:lnTo>
                    <a:pt x="831" y="232"/>
                  </a:lnTo>
                  <a:lnTo>
                    <a:pt x="833" y="232"/>
                  </a:lnTo>
                  <a:lnTo>
                    <a:pt x="837" y="228"/>
                  </a:lnTo>
                  <a:lnTo>
                    <a:pt x="838" y="228"/>
                  </a:lnTo>
                  <a:lnTo>
                    <a:pt x="842" y="227"/>
                  </a:lnTo>
                  <a:lnTo>
                    <a:pt x="852" y="219"/>
                  </a:lnTo>
                  <a:lnTo>
                    <a:pt x="854" y="219"/>
                  </a:lnTo>
                  <a:lnTo>
                    <a:pt x="854" y="223"/>
                  </a:lnTo>
                  <a:lnTo>
                    <a:pt x="859" y="228"/>
                  </a:lnTo>
                  <a:lnTo>
                    <a:pt x="861" y="234"/>
                  </a:lnTo>
                  <a:lnTo>
                    <a:pt x="865" y="236"/>
                  </a:lnTo>
                  <a:lnTo>
                    <a:pt x="865" y="240"/>
                  </a:lnTo>
                  <a:lnTo>
                    <a:pt x="867" y="242"/>
                  </a:lnTo>
                  <a:lnTo>
                    <a:pt x="871" y="246"/>
                  </a:lnTo>
                  <a:lnTo>
                    <a:pt x="873" y="249"/>
                  </a:lnTo>
                  <a:lnTo>
                    <a:pt x="875" y="251"/>
                  </a:lnTo>
                  <a:lnTo>
                    <a:pt x="877" y="251"/>
                  </a:lnTo>
                  <a:lnTo>
                    <a:pt x="880" y="246"/>
                  </a:lnTo>
                  <a:lnTo>
                    <a:pt x="882" y="244"/>
                  </a:lnTo>
                  <a:lnTo>
                    <a:pt x="888" y="242"/>
                  </a:lnTo>
                  <a:lnTo>
                    <a:pt x="892" y="242"/>
                  </a:lnTo>
                  <a:lnTo>
                    <a:pt x="898" y="246"/>
                  </a:lnTo>
                  <a:lnTo>
                    <a:pt x="900" y="249"/>
                  </a:lnTo>
                  <a:lnTo>
                    <a:pt x="903" y="246"/>
                  </a:lnTo>
                  <a:lnTo>
                    <a:pt x="905" y="249"/>
                  </a:lnTo>
                  <a:lnTo>
                    <a:pt x="909" y="249"/>
                  </a:lnTo>
                  <a:lnTo>
                    <a:pt x="911" y="251"/>
                  </a:lnTo>
                  <a:lnTo>
                    <a:pt x="915" y="249"/>
                  </a:lnTo>
                  <a:lnTo>
                    <a:pt x="917" y="251"/>
                  </a:lnTo>
                  <a:lnTo>
                    <a:pt x="922" y="257"/>
                  </a:lnTo>
                  <a:lnTo>
                    <a:pt x="924" y="261"/>
                  </a:lnTo>
                  <a:lnTo>
                    <a:pt x="926" y="267"/>
                  </a:lnTo>
                  <a:lnTo>
                    <a:pt x="930" y="269"/>
                  </a:lnTo>
                  <a:lnTo>
                    <a:pt x="932" y="272"/>
                  </a:lnTo>
                  <a:lnTo>
                    <a:pt x="936" y="274"/>
                  </a:lnTo>
                  <a:lnTo>
                    <a:pt x="953" y="284"/>
                  </a:lnTo>
                  <a:lnTo>
                    <a:pt x="955" y="286"/>
                  </a:lnTo>
                  <a:lnTo>
                    <a:pt x="961" y="288"/>
                  </a:lnTo>
                  <a:lnTo>
                    <a:pt x="964" y="290"/>
                  </a:lnTo>
                  <a:lnTo>
                    <a:pt x="964" y="288"/>
                  </a:lnTo>
                  <a:lnTo>
                    <a:pt x="964" y="286"/>
                  </a:lnTo>
                  <a:lnTo>
                    <a:pt x="966" y="284"/>
                  </a:lnTo>
                  <a:lnTo>
                    <a:pt x="968" y="286"/>
                  </a:lnTo>
                  <a:lnTo>
                    <a:pt x="974" y="286"/>
                  </a:lnTo>
                  <a:lnTo>
                    <a:pt x="976" y="286"/>
                  </a:lnTo>
                  <a:lnTo>
                    <a:pt x="980" y="284"/>
                  </a:lnTo>
                  <a:lnTo>
                    <a:pt x="985" y="286"/>
                  </a:lnTo>
                  <a:lnTo>
                    <a:pt x="989" y="284"/>
                  </a:lnTo>
                  <a:lnTo>
                    <a:pt x="991" y="286"/>
                  </a:lnTo>
                  <a:lnTo>
                    <a:pt x="987" y="290"/>
                  </a:lnTo>
                  <a:lnTo>
                    <a:pt x="982" y="305"/>
                  </a:lnTo>
                  <a:lnTo>
                    <a:pt x="980" y="311"/>
                  </a:lnTo>
                  <a:lnTo>
                    <a:pt x="976" y="316"/>
                  </a:lnTo>
                  <a:lnTo>
                    <a:pt x="974" y="322"/>
                  </a:lnTo>
                  <a:lnTo>
                    <a:pt x="974" y="326"/>
                  </a:lnTo>
                  <a:lnTo>
                    <a:pt x="976" y="328"/>
                  </a:lnTo>
                  <a:lnTo>
                    <a:pt x="976" y="333"/>
                  </a:lnTo>
                  <a:lnTo>
                    <a:pt x="976" y="335"/>
                  </a:lnTo>
                  <a:lnTo>
                    <a:pt x="972" y="337"/>
                  </a:lnTo>
                  <a:lnTo>
                    <a:pt x="968" y="341"/>
                  </a:lnTo>
                  <a:lnTo>
                    <a:pt x="966" y="341"/>
                  </a:lnTo>
                  <a:lnTo>
                    <a:pt x="966" y="337"/>
                  </a:lnTo>
                  <a:lnTo>
                    <a:pt x="963" y="335"/>
                  </a:lnTo>
                  <a:lnTo>
                    <a:pt x="961" y="332"/>
                  </a:lnTo>
                  <a:lnTo>
                    <a:pt x="961" y="328"/>
                  </a:lnTo>
                  <a:lnTo>
                    <a:pt x="957" y="328"/>
                  </a:lnTo>
                  <a:lnTo>
                    <a:pt x="955" y="328"/>
                  </a:lnTo>
                  <a:lnTo>
                    <a:pt x="951" y="328"/>
                  </a:lnTo>
                  <a:lnTo>
                    <a:pt x="949" y="332"/>
                  </a:lnTo>
                  <a:lnTo>
                    <a:pt x="949" y="333"/>
                  </a:lnTo>
                  <a:lnTo>
                    <a:pt x="951" y="337"/>
                  </a:lnTo>
                  <a:lnTo>
                    <a:pt x="951" y="343"/>
                  </a:lnTo>
                  <a:lnTo>
                    <a:pt x="951" y="347"/>
                  </a:lnTo>
                  <a:lnTo>
                    <a:pt x="949" y="347"/>
                  </a:lnTo>
                  <a:lnTo>
                    <a:pt x="945" y="349"/>
                  </a:lnTo>
                  <a:lnTo>
                    <a:pt x="945" y="353"/>
                  </a:lnTo>
                  <a:lnTo>
                    <a:pt x="943" y="354"/>
                  </a:lnTo>
                  <a:lnTo>
                    <a:pt x="938" y="354"/>
                  </a:lnTo>
                  <a:lnTo>
                    <a:pt x="934" y="360"/>
                  </a:lnTo>
                  <a:lnTo>
                    <a:pt x="928" y="364"/>
                  </a:lnTo>
                  <a:lnTo>
                    <a:pt x="924" y="364"/>
                  </a:lnTo>
                  <a:lnTo>
                    <a:pt x="924" y="360"/>
                  </a:lnTo>
                  <a:lnTo>
                    <a:pt x="921" y="358"/>
                  </a:lnTo>
                  <a:lnTo>
                    <a:pt x="909" y="360"/>
                  </a:lnTo>
                  <a:lnTo>
                    <a:pt x="907" y="360"/>
                  </a:lnTo>
                  <a:lnTo>
                    <a:pt x="907" y="358"/>
                  </a:lnTo>
                  <a:lnTo>
                    <a:pt x="903" y="354"/>
                  </a:lnTo>
                  <a:lnTo>
                    <a:pt x="903" y="358"/>
                  </a:lnTo>
                  <a:lnTo>
                    <a:pt x="901" y="360"/>
                  </a:lnTo>
                  <a:lnTo>
                    <a:pt x="898" y="360"/>
                  </a:lnTo>
                  <a:lnTo>
                    <a:pt x="898" y="358"/>
                  </a:lnTo>
                  <a:lnTo>
                    <a:pt x="896" y="354"/>
                  </a:lnTo>
                  <a:lnTo>
                    <a:pt x="892" y="358"/>
                  </a:lnTo>
                  <a:lnTo>
                    <a:pt x="892" y="360"/>
                  </a:lnTo>
                  <a:lnTo>
                    <a:pt x="892" y="364"/>
                  </a:lnTo>
                  <a:lnTo>
                    <a:pt x="892" y="366"/>
                  </a:lnTo>
                  <a:lnTo>
                    <a:pt x="896" y="372"/>
                  </a:lnTo>
                  <a:lnTo>
                    <a:pt x="896" y="379"/>
                  </a:lnTo>
                  <a:lnTo>
                    <a:pt x="898" y="385"/>
                  </a:lnTo>
                  <a:lnTo>
                    <a:pt x="901" y="396"/>
                  </a:lnTo>
                  <a:lnTo>
                    <a:pt x="901" y="398"/>
                  </a:lnTo>
                  <a:lnTo>
                    <a:pt x="903" y="402"/>
                  </a:lnTo>
                  <a:lnTo>
                    <a:pt x="905" y="408"/>
                  </a:lnTo>
                  <a:lnTo>
                    <a:pt x="905" y="410"/>
                  </a:lnTo>
                  <a:lnTo>
                    <a:pt x="903" y="410"/>
                  </a:lnTo>
                  <a:lnTo>
                    <a:pt x="903" y="414"/>
                  </a:lnTo>
                  <a:lnTo>
                    <a:pt x="900" y="414"/>
                  </a:lnTo>
                  <a:lnTo>
                    <a:pt x="894" y="414"/>
                  </a:lnTo>
                  <a:lnTo>
                    <a:pt x="892" y="414"/>
                  </a:lnTo>
                  <a:lnTo>
                    <a:pt x="886" y="410"/>
                  </a:lnTo>
                  <a:lnTo>
                    <a:pt x="882" y="414"/>
                  </a:lnTo>
                  <a:lnTo>
                    <a:pt x="880" y="415"/>
                  </a:lnTo>
                  <a:lnTo>
                    <a:pt x="877" y="415"/>
                  </a:lnTo>
                  <a:lnTo>
                    <a:pt x="875" y="415"/>
                  </a:lnTo>
                  <a:lnTo>
                    <a:pt x="877" y="419"/>
                  </a:lnTo>
                  <a:lnTo>
                    <a:pt x="877" y="421"/>
                  </a:lnTo>
                  <a:lnTo>
                    <a:pt x="882" y="421"/>
                  </a:lnTo>
                  <a:lnTo>
                    <a:pt x="886" y="425"/>
                  </a:lnTo>
                  <a:lnTo>
                    <a:pt x="888" y="425"/>
                  </a:lnTo>
                  <a:lnTo>
                    <a:pt x="892" y="425"/>
                  </a:lnTo>
                  <a:lnTo>
                    <a:pt x="894" y="425"/>
                  </a:lnTo>
                  <a:lnTo>
                    <a:pt x="898" y="429"/>
                  </a:lnTo>
                  <a:lnTo>
                    <a:pt x="900" y="431"/>
                  </a:lnTo>
                  <a:lnTo>
                    <a:pt x="905" y="435"/>
                  </a:lnTo>
                  <a:lnTo>
                    <a:pt x="909" y="435"/>
                  </a:lnTo>
                  <a:lnTo>
                    <a:pt x="911" y="436"/>
                  </a:lnTo>
                  <a:lnTo>
                    <a:pt x="909" y="440"/>
                  </a:lnTo>
                  <a:lnTo>
                    <a:pt x="909" y="442"/>
                  </a:lnTo>
                  <a:lnTo>
                    <a:pt x="911" y="442"/>
                  </a:lnTo>
                  <a:lnTo>
                    <a:pt x="911" y="446"/>
                  </a:lnTo>
                  <a:lnTo>
                    <a:pt x="915" y="446"/>
                  </a:lnTo>
                  <a:lnTo>
                    <a:pt x="917" y="446"/>
                  </a:lnTo>
                  <a:lnTo>
                    <a:pt x="921" y="446"/>
                  </a:lnTo>
                  <a:lnTo>
                    <a:pt x="921" y="448"/>
                  </a:lnTo>
                  <a:lnTo>
                    <a:pt x="921" y="452"/>
                  </a:lnTo>
                  <a:lnTo>
                    <a:pt x="922" y="452"/>
                  </a:lnTo>
                  <a:lnTo>
                    <a:pt x="919" y="457"/>
                  </a:lnTo>
                  <a:lnTo>
                    <a:pt x="922" y="459"/>
                  </a:lnTo>
                  <a:lnTo>
                    <a:pt x="922" y="463"/>
                  </a:lnTo>
                  <a:lnTo>
                    <a:pt x="922" y="465"/>
                  </a:lnTo>
                  <a:lnTo>
                    <a:pt x="922" y="469"/>
                  </a:lnTo>
                  <a:lnTo>
                    <a:pt x="926" y="471"/>
                  </a:lnTo>
                  <a:lnTo>
                    <a:pt x="928" y="471"/>
                  </a:lnTo>
                  <a:lnTo>
                    <a:pt x="934" y="473"/>
                  </a:lnTo>
                  <a:lnTo>
                    <a:pt x="940" y="477"/>
                  </a:lnTo>
                  <a:lnTo>
                    <a:pt x="943" y="478"/>
                  </a:lnTo>
                  <a:lnTo>
                    <a:pt x="945" y="478"/>
                  </a:lnTo>
                  <a:lnTo>
                    <a:pt x="951" y="473"/>
                  </a:lnTo>
                  <a:lnTo>
                    <a:pt x="955" y="473"/>
                  </a:lnTo>
                  <a:lnTo>
                    <a:pt x="961" y="478"/>
                  </a:lnTo>
                  <a:lnTo>
                    <a:pt x="961" y="482"/>
                  </a:lnTo>
                  <a:lnTo>
                    <a:pt x="961" y="484"/>
                  </a:lnTo>
                  <a:lnTo>
                    <a:pt x="961" y="488"/>
                  </a:lnTo>
                  <a:lnTo>
                    <a:pt x="957" y="490"/>
                  </a:lnTo>
                  <a:lnTo>
                    <a:pt x="951" y="496"/>
                  </a:lnTo>
                  <a:lnTo>
                    <a:pt x="951" y="499"/>
                  </a:lnTo>
                  <a:lnTo>
                    <a:pt x="966" y="509"/>
                  </a:lnTo>
                  <a:lnTo>
                    <a:pt x="968" y="511"/>
                  </a:lnTo>
                  <a:lnTo>
                    <a:pt x="963" y="517"/>
                  </a:lnTo>
                  <a:lnTo>
                    <a:pt x="959" y="519"/>
                  </a:lnTo>
                  <a:lnTo>
                    <a:pt x="957" y="519"/>
                  </a:lnTo>
                  <a:lnTo>
                    <a:pt x="953" y="519"/>
                  </a:lnTo>
                  <a:lnTo>
                    <a:pt x="951" y="519"/>
                  </a:lnTo>
                  <a:lnTo>
                    <a:pt x="947" y="520"/>
                  </a:lnTo>
                  <a:lnTo>
                    <a:pt x="945" y="522"/>
                  </a:lnTo>
                  <a:lnTo>
                    <a:pt x="940" y="526"/>
                  </a:lnTo>
                  <a:lnTo>
                    <a:pt x="940" y="528"/>
                  </a:lnTo>
                  <a:lnTo>
                    <a:pt x="942" y="532"/>
                  </a:lnTo>
                  <a:lnTo>
                    <a:pt x="936" y="538"/>
                  </a:lnTo>
                  <a:lnTo>
                    <a:pt x="934" y="538"/>
                  </a:lnTo>
                  <a:lnTo>
                    <a:pt x="934" y="540"/>
                  </a:lnTo>
                  <a:lnTo>
                    <a:pt x="936" y="545"/>
                  </a:lnTo>
                  <a:lnTo>
                    <a:pt x="942" y="555"/>
                  </a:lnTo>
                  <a:lnTo>
                    <a:pt x="943" y="559"/>
                  </a:lnTo>
                  <a:lnTo>
                    <a:pt x="942" y="560"/>
                  </a:lnTo>
                  <a:lnTo>
                    <a:pt x="932" y="564"/>
                  </a:lnTo>
                  <a:lnTo>
                    <a:pt x="924" y="566"/>
                  </a:lnTo>
                  <a:lnTo>
                    <a:pt x="917" y="572"/>
                  </a:lnTo>
                  <a:lnTo>
                    <a:pt x="911" y="578"/>
                  </a:lnTo>
                  <a:lnTo>
                    <a:pt x="905" y="583"/>
                  </a:lnTo>
                  <a:lnTo>
                    <a:pt x="903" y="585"/>
                  </a:lnTo>
                  <a:lnTo>
                    <a:pt x="898" y="591"/>
                  </a:lnTo>
                  <a:lnTo>
                    <a:pt x="894" y="597"/>
                  </a:lnTo>
                  <a:lnTo>
                    <a:pt x="888" y="604"/>
                  </a:lnTo>
                  <a:lnTo>
                    <a:pt x="888" y="612"/>
                  </a:lnTo>
                  <a:lnTo>
                    <a:pt x="880" y="631"/>
                  </a:lnTo>
                  <a:lnTo>
                    <a:pt x="877" y="644"/>
                  </a:lnTo>
                  <a:lnTo>
                    <a:pt x="875" y="650"/>
                  </a:lnTo>
                  <a:lnTo>
                    <a:pt x="871" y="662"/>
                  </a:lnTo>
                  <a:lnTo>
                    <a:pt x="865" y="669"/>
                  </a:lnTo>
                  <a:lnTo>
                    <a:pt x="858" y="679"/>
                  </a:lnTo>
                  <a:lnTo>
                    <a:pt x="850" y="681"/>
                  </a:lnTo>
                  <a:lnTo>
                    <a:pt x="850" y="679"/>
                  </a:lnTo>
                  <a:lnTo>
                    <a:pt x="850" y="675"/>
                  </a:lnTo>
                  <a:lnTo>
                    <a:pt x="854" y="673"/>
                  </a:lnTo>
                  <a:lnTo>
                    <a:pt x="850" y="669"/>
                  </a:lnTo>
                  <a:lnTo>
                    <a:pt x="854" y="664"/>
                  </a:lnTo>
                  <a:lnTo>
                    <a:pt x="856" y="660"/>
                  </a:lnTo>
                  <a:lnTo>
                    <a:pt x="856" y="662"/>
                  </a:lnTo>
                  <a:lnTo>
                    <a:pt x="854" y="669"/>
                  </a:lnTo>
                  <a:lnTo>
                    <a:pt x="856" y="669"/>
                  </a:lnTo>
                  <a:lnTo>
                    <a:pt x="859" y="669"/>
                  </a:lnTo>
                  <a:lnTo>
                    <a:pt x="861" y="664"/>
                  </a:lnTo>
                  <a:lnTo>
                    <a:pt x="865" y="662"/>
                  </a:lnTo>
                  <a:lnTo>
                    <a:pt x="867" y="662"/>
                  </a:lnTo>
                  <a:lnTo>
                    <a:pt x="867" y="660"/>
                  </a:lnTo>
                  <a:lnTo>
                    <a:pt x="865" y="656"/>
                  </a:lnTo>
                  <a:lnTo>
                    <a:pt x="865" y="648"/>
                  </a:lnTo>
                  <a:lnTo>
                    <a:pt x="867" y="646"/>
                  </a:lnTo>
                  <a:lnTo>
                    <a:pt x="867" y="650"/>
                  </a:lnTo>
                  <a:lnTo>
                    <a:pt x="867" y="656"/>
                  </a:lnTo>
                  <a:lnTo>
                    <a:pt x="867" y="656"/>
                  </a:lnTo>
                  <a:lnTo>
                    <a:pt x="871" y="656"/>
                  </a:lnTo>
                  <a:lnTo>
                    <a:pt x="871" y="656"/>
                  </a:lnTo>
                  <a:lnTo>
                    <a:pt x="873" y="648"/>
                  </a:lnTo>
                  <a:lnTo>
                    <a:pt x="873" y="643"/>
                  </a:lnTo>
                  <a:lnTo>
                    <a:pt x="871" y="637"/>
                  </a:lnTo>
                  <a:lnTo>
                    <a:pt x="867" y="633"/>
                  </a:lnTo>
                  <a:lnTo>
                    <a:pt x="856" y="623"/>
                  </a:lnTo>
                  <a:lnTo>
                    <a:pt x="852" y="620"/>
                  </a:lnTo>
                  <a:lnTo>
                    <a:pt x="840" y="614"/>
                  </a:lnTo>
                  <a:lnTo>
                    <a:pt x="835" y="612"/>
                  </a:lnTo>
                  <a:lnTo>
                    <a:pt x="833" y="612"/>
                  </a:lnTo>
                  <a:lnTo>
                    <a:pt x="829" y="612"/>
                  </a:lnTo>
                  <a:lnTo>
                    <a:pt x="825" y="612"/>
                  </a:lnTo>
                  <a:lnTo>
                    <a:pt x="823" y="616"/>
                  </a:lnTo>
                  <a:lnTo>
                    <a:pt x="817" y="612"/>
                  </a:lnTo>
                  <a:lnTo>
                    <a:pt x="806" y="616"/>
                  </a:lnTo>
                  <a:lnTo>
                    <a:pt x="800" y="618"/>
                  </a:lnTo>
                  <a:lnTo>
                    <a:pt x="795" y="622"/>
                  </a:lnTo>
                  <a:lnTo>
                    <a:pt x="789" y="623"/>
                  </a:lnTo>
                  <a:lnTo>
                    <a:pt x="775" y="629"/>
                  </a:lnTo>
                  <a:lnTo>
                    <a:pt x="772" y="631"/>
                  </a:lnTo>
                  <a:lnTo>
                    <a:pt x="766" y="633"/>
                  </a:lnTo>
                  <a:lnTo>
                    <a:pt x="764" y="637"/>
                  </a:lnTo>
                  <a:lnTo>
                    <a:pt x="753" y="639"/>
                  </a:lnTo>
                  <a:lnTo>
                    <a:pt x="737" y="644"/>
                  </a:lnTo>
                  <a:lnTo>
                    <a:pt x="733" y="652"/>
                  </a:lnTo>
                  <a:lnTo>
                    <a:pt x="730" y="654"/>
                  </a:lnTo>
                  <a:lnTo>
                    <a:pt x="722" y="662"/>
                  </a:lnTo>
                  <a:lnTo>
                    <a:pt x="718" y="664"/>
                  </a:lnTo>
                  <a:lnTo>
                    <a:pt x="716" y="667"/>
                  </a:lnTo>
                  <a:lnTo>
                    <a:pt x="712" y="673"/>
                  </a:lnTo>
                  <a:lnTo>
                    <a:pt x="703" y="686"/>
                  </a:lnTo>
                  <a:lnTo>
                    <a:pt x="691" y="709"/>
                  </a:lnTo>
                  <a:lnTo>
                    <a:pt x="691" y="715"/>
                  </a:lnTo>
                  <a:lnTo>
                    <a:pt x="691" y="717"/>
                  </a:lnTo>
                  <a:lnTo>
                    <a:pt x="688" y="723"/>
                  </a:lnTo>
                  <a:lnTo>
                    <a:pt x="680" y="738"/>
                  </a:lnTo>
                  <a:lnTo>
                    <a:pt x="665" y="757"/>
                  </a:lnTo>
                  <a:lnTo>
                    <a:pt x="663" y="757"/>
                  </a:lnTo>
                  <a:lnTo>
                    <a:pt x="659" y="757"/>
                  </a:lnTo>
                  <a:lnTo>
                    <a:pt x="653" y="759"/>
                  </a:lnTo>
                  <a:lnTo>
                    <a:pt x="646" y="767"/>
                  </a:lnTo>
                  <a:lnTo>
                    <a:pt x="644" y="763"/>
                  </a:lnTo>
                  <a:lnTo>
                    <a:pt x="646" y="761"/>
                  </a:lnTo>
                  <a:lnTo>
                    <a:pt x="648" y="763"/>
                  </a:lnTo>
                  <a:lnTo>
                    <a:pt x="651" y="759"/>
                  </a:lnTo>
                  <a:lnTo>
                    <a:pt x="653" y="757"/>
                  </a:lnTo>
                  <a:lnTo>
                    <a:pt x="657" y="753"/>
                  </a:lnTo>
                  <a:lnTo>
                    <a:pt x="657" y="742"/>
                  </a:lnTo>
                  <a:lnTo>
                    <a:pt x="659" y="742"/>
                  </a:lnTo>
                  <a:lnTo>
                    <a:pt x="659" y="744"/>
                  </a:lnTo>
                  <a:lnTo>
                    <a:pt x="663" y="747"/>
                  </a:lnTo>
                  <a:lnTo>
                    <a:pt x="669" y="744"/>
                  </a:lnTo>
                  <a:lnTo>
                    <a:pt x="670" y="744"/>
                  </a:lnTo>
                  <a:lnTo>
                    <a:pt x="670" y="738"/>
                  </a:lnTo>
                  <a:lnTo>
                    <a:pt x="674" y="738"/>
                  </a:lnTo>
                  <a:lnTo>
                    <a:pt x="676" y="734"/>
                  </a:lnTo>
                  <a:lnTo>
                    <a:pt x="680" y="734"/>
                  </a:lnTo>
                  <a:lnTo>
                    <a:pt x="682" y="732"/>
                  </a:lnTo>
                  <a:lnTo>
                    <a:pt x="688" y="715"/>
                  </a:lnTo>
                  <a:lnTo>
                    <a:pt x="691" y="706"/>
                  </a:lnTo>
                  <a:lnTo>
                    <a:pt x="691" y="696"/>
                  </a:lnTo>
                  <a:lnTo>
                    <a:pt x="688" y="694"/>
                  </a:lnTo>
                  <a:lnTo>
                    <a:pt x="686" y="690"/>
                  </a:lnTo>
                  <a:lnTo>
                    <a:pt x="678" y="683"/>
                  </a:lnTo>
                  <a:lnTo>
                    <a:pt x="669" y="681"/>
                  </a:lnTo>
                  <a:lnTo>
                    <a:pt x="669" y="677"/>
                  </a:lnTo>
                  <a:lnTo>
                    <a:pt x="667" y="677"/>
                  </a:lnTo>
                  <a:lnTo>
                    <a:pt x="661" y="679"/>
                  </a:lnTo>
                  <a:lnTo>
                    <a:pt x="651" y="681"/>
                  </a:lnTo>
                  <a:lnTo>
                    <a:pt x="642" y="686"/>
                  </a:lnTo>
                  <a:lnTo>
                    <a:pt x="628" y="685"/>
                  </a:lnTo>
                  <a:lnTo>
                    <a:pt x="623" y="685"/>
                  </a:lnTo>
                  <a:lnTo>
                    <a:pt x="615" y="686"/>
                  </a:lnTo>
                  <a:lnTo>
                    <a:pt x="609" y="686"/>
                  </a:lnTo>
                  <a:lnTo>
                    <a:pt x="604" y="688"/>
                  </a:lnTo>
                  <a:lnTo>
                    <a:pt x="600" y="690"/>
                  </a:lnTo>
                  <a:lnTo>
                    <a:pt x="600" y="690"/>
                  </a:lnTo>
                  <a:lnTo>
                    <a:pt x="588" y="690"/>
                  </a:lnTo>
                  <a:lnTo>
                    <a:pt x="583" y="694"/>
                  </a:lnTo>
                  <a:lnTo>
                    <a:pt x="569" y="700"/>
                  </a:lnTo>
                  <a:lnTo>
                    <a:pt x="565" y="704"/>
                  </a:lnTo>
                  <a:lnTo>
                    <a:pt x="560" y="707"/>
                  </a:lnTo>
                  <a:lnTo>
                    <a:pt x="554" y="713"/>
                  </a:lnTo>
                  <a:lnTo>
                    <a:pt x="539" y="719"/>
                  </a:lnTo>
                  <a:lnTo>
                    <a:pt x="533" y="726"/>
                  </a:lnTo>
                  <a:lnTo>
                    <a:pt x="522" y="732"/>
                  </a:lnTo>
                  <a:lnTo>
                    <a:pt x="520" y="738"/>
                  </a:lnTo>
                  <a:lnTo>
                    <a:pt x="516" y="744"/>
                  </a:lnTo>
                  <a:lnTo>
                    <a:pt x="504" y="765"/>
                  </a:lnTo>
                  <a:lnTo>
                    <a:pt x="489" y="780"/>
                  </a:lnTo>
                  <a:lnTo>
                    <a:pt x="481" y="786"/>
                  </a:lnTo>
                  <a:lnTo>
                    <a:pt x="476" y="789"/>
                  </a:lnTo>
                  <a:lnTo>
                    <a:pt x="466" y="793"/>
                  </a:lnTo>
                  <a:lnTo>
                    <a:pt x="464" y="795"/>
                  </a:lnTo>
                  <a:lnTo>
                    <a:pt x="457" y="801"/>
                  </a:lnTo>
                  <a:lnTo>
                    <a:pt x="455" y="801"/>
                  </a:lnTo>
                  <a:lnTo>
                    <a:pt x="449" y="807"/>
                  </a:lnTo>
                  <a:lnTo>
                    <a:pt x="443" y="807"/>
                  </a:lnTo>
                  <a:lnTo>
                    <a:pt x="438" y="810"/>
                  </a:lnTo>
                  <a:lnTo>
                    <a:pt x="438" y="812"/>
                  </a:lnTo>
                  <a:lnTo>
                    <a:pt x="438" y="816"/>
                  </a:lnTo>
                  <a:lnTo>
                    <a:pt x="432" y="822"/>
                  </a:lnTo>
                  <a:lnTo>
                    <a:pt x="422" y="833"/>
                  </a:lnTo>
                  <a:lnTo>
                    <a:pt x="420" y="839"/>
                  </a:lnTo>
                  <a:lnTo>
                    <a:pt x="417" y="843"/>
                  </a:lnTo>
                  <a:lnTo>
                    <a:pt x="411" y="854"/>
                  </a:lnTo>
                  <a:lnTo>
                    <a:pt x="405" y="860"/>
                  </a:lnTo>
                  <a:lnTo>
                    <a:pt x="405" y="860"/>
                  </a:lnTo>
                  <a:close/>
                </a:path>
              </a:pathLst>
            </a:custGeom>
            <a:solidFill>
              <a:schemeClr val="bg2"/>
            </a:solid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uk-UA"/>
            </a:p>
          </p:txBody>
        </p:sp>
        <p:sp>
          <p:nvSpPr>
            <p:cNvPr id="72" name="Freeform 29">
              <a:extLst>
                <a:ext uri="{FF2B5EF4-FFF2-40B4-BE49-F238E27FC236}">
                  <a16:creationId xmlns:a16="http://schemas.microsoft.com/office/drawing/2014/main" id="{8D818B0F-6848-7C41-5739-9EBDF548E4D3}"/>
                </a:ext>
              </a:extLst>
            </p:cNvPr>
            <p:cNvSpPr>
              <a:spLocks/>
            </p:cNvSpPr>
            <p:nvPr/>
          </p:nvSpPr>
          <p:spPr bwMode="auto">
            <a:xfrm>
              <a:off x="834" y="140"/>
              <a:ext cx="377" cy="507"/>
            </a:xfrm>
            <a:custGeom>
              <a:avLst/>
              <a:gdLst>
                <a:gd name="T0" fmla="*/ 397 w 754"/>
                <a:gd name="T1" fmla="*/ 67 h 1014"/>
                <a:gd name="T2" fmla="*/ 460 w 754"/>
                <a:gd name="T3" fmla="*/ 71 h 1014"/>
                <a:gd name="T4" fmla="*/ 477 w 754"/>
                <a:gd name="T5" fmla="*/ 126 h 1014"/>
                <a:gd name="T6" fmla="*/ 504 w 754"/>
                <a:gd name="T7" fmla="*/ 130 h 1014"/>
                <a:gd name="T8" fmla="*/ 529 w 754"/>
                <a:gd name="T9" fmla="*/ 81 h 1014"/>
                <a:gd name="T10" fmla="*/ 605 w 754"/>
                <a:gd name="T11" fmla="*/ 37 h 1014"/>
                <a:gd name="T12" fmla="*/ 637 w 754"/>
                <a:gd name="T13" fmla="*/ 83 h 1014"/>
                <a:gd name="T14" fmla="*/ 658 w 754"/>
                <a:gd name="T15" fmla="*/ 136 h 1014"/>
                <a:gd name="T16" fmla="*/ 681 w 754"/>
                <a:gd name="T17" fmla="*/ 180 h 1014"/>
                <a:gd name="T18" fmla="*/ 645 w 754"/>
                <a:gd name="T19" fmla="*/ 224 h 1014"/>
                <a:gd name="T20" fmla="*/ 681 w 754"/>
                <a:gd name="T21" fmla="*/ 279 h 1014"/>
                <a:gd name="T22" fmla="*/ 693 w 754"/>
                <a:gd name="T23" fmla="*/ 355 h 1014"/>
                <a:gd name="T24" fmla="*/ 708 w 754"/>
                <a:gd name="T25" fmla="*/ 413 h 1014"/>
                <a:gd name="T26" fmla="*/ 700 w 754"/>
                <a:gd name="T27" fmla="*/ 441 h 1014"/>
                <a:gd name="T28" fmla="*/ 718 w 754"/>
                <a:gd name="T29" fmla="*/ 453 h 1014"/>
                <a:gd name="T30" fmla="*/ 702 w 754"/>
                <a:gd name="T31" fmla="*/ 502 h 1014"/>
                <a:gd name="T32" fmla="*/ 695 w 754"/>
                <a:gd name="T33" fmla="*/ 554 h 1014"/>
                <a:gd name="T34" fmla="*/ 685 w 754"/>
                <a:gd name="T35" fmla="*/ 598 h 1014"/>
                <a:gd name="T36" fmla="*/ 700 w 754"/>
                <a:gd name="T37" fmla="*/ 615 h 1014"/>
                <a:gd name="T38" fmla="*/ 735 w 754"/>
                <a:gd name="T39" fmla="*/ 666 h 1014"/>
                <a:gd name="T40" fmla="*/ 748 w 754"/>
                <a:gd name="T41" fmla="*/ 714 h 1014"/>
                <a:gd name="T42" fmla="*/ 739 w 754"/>
                <a:gd name="T43" fmla="*/ 779 h 1014"/>
                <a:gd name="T44" fmla="*/ 746 w 754"/>
                <a:gd name="T45" fmla="*/ 855 h 1014"/>
                <a:gd name="T46" fmla="*/ 697 w 754"/>
                <a:gd name="T47" fmla="*/ 899 h 1014"/>
                <a:gd name="T48" fmla="*/ 666 w 754"/>
                <a:gd name="T49" fmla="*/ 911 h 1014"/>
                <a:gd name="T50" fmla="*/ 679 w 754"/>
                <a:gd name="T51" fmla="*/ 962 h 1014"/>
                <a:gd name="T52" fmla="*/ 641 w 754"/>
                <a:gd name="T53" fmla="*/ 991 h 1014"/>
                <a:gd name="T54" fmla="*/ 597 w 754"/>
                <a:gd name="T55" fmla="*/ 1010 h 1014"/>
                <a:gd name="T56" fmla="*/ 542 w 754"/>
                <a:gd name="T57" fmla="*/ 1004 h 1014"/>
                <a:gd name="T58" fmla="*/ 515 w 754"/>
                <a:gd name="T59" fmla="*/ 966 h 1014"/>
                <a:gd name="T60" fmla="*/ 511 w 754"/>
                <a:gd name="T61" fmla="*/ 911 h 1014"/>
                <a:gd name="T62" fmla="*/ 485 w 754"/>
                <a:gd name="T63" fmla="*/ 872 h 1014"/>
                <a:gd name="T64" fmla="*/ 450 w 754"/>
                <a:gd name="T65" fmla="*/ 899 h 1014"/>
                <a:gd name="T66" fmla="*/ 408 w 754"/>
                <a:gd name="T67" fmla="*/ 905 h 1014"/>
                <a:gd name="T68" fmla="*/ 343 w 754"/>
                <a:gd name="T69" fmla="*/ 905 h 1014"/>
                <a:gd name="T70" fmla="*/ 294 w 754"/>
                <a:gd name="T71" fmla="*/ 897 h 1014"/>
                <a:gd name="T72" fmla="*/ 192 w 754"/>
                <a:gd name="T73" fmla="*/ 903 h 1014"/>
                <a:gd name="T74" fmla="*/ 154 w 754"/>
                <a:gd name="T75" fmla="*/ 918 h 1014"/>
                <a:gd name="T76" fmla="*/ 126 w 754"/>
                <a:gd name="T77" fmla="*/ 882 h 1014"/>
                <a:gd name="T78" fmla="*/ 101 w 754"/>
                <a:gd name="T79" fmla="*/ 834 h 1014"/>
                <a:gd name="T80" fmla="*/ 89 w 754"/>
                <a:gd name="T81" fmla="*/ 792 h 1014"/>
                <a:gd name="T82" fmla="*/ 131 w 754"/>
                <a:gd name="T83" fmla="*/ 771 h 1014"/>
                <a:gd name="T84" fmla="*/ 131 w 754"/>
                <a:gd name="T85" fmla="*/ 727 h 1014"/>
                <a:gd name="T86" fmla="*/ 108 w 754"/>
                <a:gd name="T87" fmla="*/ 684 h 1014"/>
                <a:gd name="T88" fmla="*/ 65 w 754"/>
                <a:gd name="T89" fmla="*/ 659 h 1014"/>
                <a:gd name="T90" fmla="*/ 34 w 754"/>
                <a:gd name="T91" fmla="*/ 613 h 1014"/>
                <a:gd name="T92" fmla="*/ 30 w 754"/>
                <a:gd name="T93" fmla="*/ 560 h 1014"/>
                <a:gd name="T94" fmla="*/ 7 w 754"/>
                <a:gd name="T95" fmla="*/ 508 h 1014"/>
                <a:gd name="T96" fmla="*/ 9 w 754"/>
                <a:gd name="T97" fmla="*/ 466 h 1014"/>
                <a:gd name="T98" fmla="*/ 28 w 754"/>
                <a:gd name="T99" fmla="*/ 388 h 1014"/>
                <a:gd name="T100" fmla="*/ 21 w 754"/>
                <a:gd name="T101" fmla="*/ 310 h 1014"/>
                <a:gd name="T102" fmla="*/ 57 w 754"/>
                <a:gd name="T103" fmla="*/ 277 h 1014"/>
                <a:gd name="T104" fmla="*/ 84 w 754"/>
                <a:gd name="T105" fmla="*/ 228 h 1014"/>
                <a:gd name="T106" fmla="*/ 107 w 754"/>
                <a:gd name="T107" fmla="*/ 186 h 1014"/>
                <a:gd name="T108" fmla="*/ 122 w 754"/>
                <a:gd name="T109" fmla="*/ 132 h 1014"/>
                <a:gd name="T110" fmla="*/ 147 w 754"/>
                <a:gd name="T111" fmla="*/ 121 h 1014"/>
                <a:gd name="T112" fmla="*/ 179 w 754"/>
                <a:gd name="T113" fmla="*/ 71 h 1014"/>
                <a:gd name="T114" fmla="*/ 229 w 754"/>
                <a:gd name="T115" fmla="*/ 62 h 1014"/>
                <a:gd name="T116" fmla="*/ 246 w 754"/>
                <a:gd name="T117" fmla="*/ 23 h 1014"/>
                <a:gd name="T118" fmla="*/ 259 w 754"/>
                <a:gd name="T119" fmla="*/ 58 h 1014"/>
                <a:gd name="T120" fmla="*/ 326 w 754"/>
                <a:gd name="T121" fmla="*/ 21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54" h="1014">
                  <a:moveTo>
                    <a:pt x="353" y="31"/>
                  </a:moveTo>
                  <a:lnTo>
                    <a:pt x="353" y="35"/>
                  </a:lnTo>
                  <a:lnTo>
                    <a:pt x="359" y="33"/>
                  </a:lnTo>
                  <a:lnTo>
                    <a:pt x="362" y="31"/>
                  </a:lnTo>
                  <a:lnTo>
                    <a:pt x="364" y="33"/>
                  </a:lnTo>
                  <a:lnTo>
                    <a:pt x="366" y="39"/>
                  </a:lnTo>
                  <a:lnTo>
                    <a:pt x="368" y="42"/>
                  </a:lnTo>
                  <a:lnTo>
                    <a:pt x="374" y="52"/>
                  </a:lnTo>
                  <a:lnTo>
                    <a:pt x="380" y="60"/>
                  </a:lnTo>
                  <a:lnTo>
                    <a:pt x="381" y="65"/>
                  </a:lnTo>
                  <a:lnTo>
                    <a:pt x="380" y="67"/>
                  </a:lnTo>
                  <a:lnTo>
                    <a:pt x="380" y="71"/>
                  </a:lnTo>
                  <a:lnTo>
                    <a:pt x="380" y="73"/>
                  </a:lnTo>
                  <a:lnTo>
                    <a:pt x="381" y="73"/>
                  </a:lnTo>
                  <a:lnTo>
                    <a:pt x="389" y="69"/>
                  </a:lnTo>
                  <a:lnTo>
                    <a:pt x="391" y="69"/>
                  </a:lnTo>
                  <a:lnTo>
                    <a:pt x="397" y="67"/>
                  </a:lnTo>
                  <a:lnTo>
                    <a:pt x="410" y="58"/>
                  </a:lnTo>
                  <a:lnTo>
                    <a:pt x="418" y="52"/>
                  </a:lnTo>
                  <a:lnTo>
                    <a:pt x="422" y="52"/>
                  </a:lnTo>
                  <a:lnTo>
                    <a:pt x="423" y="56"/>
                  </a:lnTo>
                  <a:lnTo>
                    <a:pt x="425" y="56"/>
                  </a:lnTo>
                  <a:lnTo>
                    <a:pt x="429" y="56"/>
                  </a:lnTo>
                  <a:lnTo>
                    <a:pt x="431" y="58"/>
                  </a:lnTo>
                  <a:lnTo>
                    <a:pt x="433" y="60"/>
                  </a:lnTo>
                  <a:lnTo>
                    <a:pt x="439" y="63"/>
                  </a:lnTo>
                  <a:lnTo>
                    <a:pt x="443" y="63"/>
                  </a:lnTo>
                  <a:lnTo>
                    <a:pt x="443" y="65"/>
                  </a:lnTo>
                  <a:lnTo>
                    <a:pt x="445" y="67"/>
                  </a:lnTo>
                  <a:lnTo>
                    <a:pt x="448" y="67"/>
                  </a:lnTo>
                  <a:lnTo>
                    <a:pt x="452" y="67"/>
                  </a:lnTo>
                  <a:lnTo>
                    <a:pt x="452" y="71"/>
                  </a:lnTo>
                  <a:lnTo>
                    <a:pt x="458" y="73"/>
                  </a:lnTo>
                  <a:lnTo>
                    <a:pt x="460" y="71"/>
                  </a:lnTo>
                  <a:lnTo>
                    <a:pt x="462" y="69"/>
                  </a:lnTo>
                  <a:lnTo>
                    <a:pt x="466" y="71"/>
                  </a:lnTo>
                  <a:lnTo>
                    <a:pt x="467" y="73"/>
                  </a:lnTo>
                  <a:lnTo>
                    <a:pt x="471" y="73"/>
                  </a:lnTo>
                  <a:lnTo>
                    <a:pt x="473" y="73"/>
                  </a:lnTo>
                  <a:lnTo>
                    <a:pt x="473" y="77"/>
                  </a:lnTo>
                  <a:lnTo>
                    <a:pt x="473" y="79"/>
                  </a:lnTo>
                  <a:lnTo>
                    <a:pt x="471" y="83"/>
                  </a:lnTo>
                  <a:lnTo>
                    <a:pt x="469" y="86"/>
                  </a:lnTo>
                  <a:lnTo>
                    <a:pt x="469" y="86"/>
                  </a:lnTo>
                  <a:lnTo>
                    <a:pt x="469" y="94"/>
                  </a:lnTo>
                  <a:lnTo>
                    <a:pt x="471" y="98"/>
                  </a:lnTo>
                  <a:lnTo>
                    <a:pt x="471" y="100"/>
                  </a:lnTo>
                  <a:lnTo>
                    <a:pt x="471" y="107"/>
                  </a:lnTo>
                  <a:lnTo>
                    <a:pt x="475" y="109"/>
                  </a:lnTo>
                  <a:lnTo>
                    <a:pt x="475" y="121"/>
                  </a:lnTo>
                  <a:lnTo>
                    <a:pt x="477" y="126"/>
                  </a:lnTo>
                  <a:lnTo>
                    <a:pt x="481" y="128"/>
                  </a:lnTo>
                  <a:lnTo>
                    <a:pt x="483" y="130"/>
                  </a:lnTo>
                  <a:lnTo>
                    <a:pt x="487" y="130"/>
                  </a:lnTo>
                  <a:lnTo>
                    <a:pt x="487" y="128"/>
                  </a:lnTo>
                  <a:lnTo>
                    <a:pt x="488" y="126"/>
                  </a:lnTo>
                  <a:lnTo>
                    <a:pt x="488" y="125"/>
                  </a:lnTo>
                  <a:lnTo>
                    <a:pt x="492" y="125"/>
                  </a:lnTo>
                  <a:lnTo>
                    <a:pt x="494" y="126"/>
                  </a:lnTo>
                  <a:lnTo>
                    <a:pt x="494" y="132"/>
                  </a:lnTo>
                  <a:lnTo>
                    <a:pt x="496" y="134"/>
                  </a:lnTo>
                  <a:lnTo>
                    <a:pt x="498" y="136"/>
                  </a:lnTo>
                  <a:lnTo>
                    <a:pt x="498" y="138"/>
                  </a:lnTo>
                  <a:lnTo>
                    <a:pt x="502" y="136"/>
                  </a:lnTo>
                  <a:lnTo>
                    <a:pt x="504" y="136"/>
                  </a:lnTo>
                  <a:lnTo>
                    <a:pt x="504" y="134"/>
                  </a:lnTo>
                  <a:lnTo>
                    <a:pt x="504" y="132"/>
                  </a:lnTo>
                  <a:lnTo>
                    <a:pt x="504" y="130"/>
                  </a:lnTo>
                  <a:lnTo>
                    <a:pt x="504" y="130"/>
                  </a:lnTo>
                  <a:lnTo>
                    <a:pt x="508" y="128"/>
                  </a:lnTo>
                  <a:lnTo>
                    <a:pt x="508" y="126"/>
                  </a:lnTo>
                  <a:lnTo>
                    <a:pt x="508" y="123"/>
                  </a:lnTo>
                  <a:lnTo>
                    <a:pt x="504" y="121"/>
                  </a:lnTo>
                  <a:lnTo>
                    <a:pt x="504" y="119"/>
                  </a:lnTo>
                  <a:lnTo>
                    <a:pt x="504" y="117"/>
                  </a:lnTo>
                  <a:lnTo>
                    <a:pt x="504" y="111"/>
                  </a:lnTo>
                  <a:lnTo>
                    <a:pt x="504" y="109"/>
                  </a:lnTo>
                  <a:lnTo>
                    <a:pt x="504" y="105"/>
                  </a:lnTo>
                  <a:lnTo>
                    <a:pt x="508" y="100"/>
                  </a:lnTo>
                  <a:lnTo>
                    <a:pt x="509" y="92"/>
                  </a:lnTo>
                  <a:lnTo>
                    <a:pt x="513" y="88"/>
                  </a:lnTo>
                  <a:lnTo>
                    <a:pt x="515" y="86"/>
                  </a:lnTo>
                  <a:lnTo>
                    <a:pt x="519" y="84"/>
                  </a:lnTo>
                  <a:lnTo>
                    <a:pt x="521" y="83"/>
                  </a:lnTo>
                  <a:lnTo>
                    <a:pt x="529" y="81"/>
                  </a:lnTo>
                  <a:lnTo>
                    <a:pt x="540" y="71"/>
                  </a:lnTo>
                  <a:lnTo>
                    <a:pt x="546" y="71"/>
                  </a:lnTo>
                  <a:lnTo>
                    <a:pt x="550" y="71"/>
                  </a:lnTo>
                  <a:lnTo>
                    <a:pt x="550" y="71"/>
                  </a:lnTo>
                  <a:lnTo>
                    <a:pt x="561" y="71"/>
                  </a:lnTo>
                  <a:lnTo>
                    <a:pt x="563" y="71"/>
                  </a:lnTo>
                  <a:lnTo>
                    <a:pt x="563" y="75"/>
                  </a:lnTo>
                  <a:lnTo>
                    <a:pt x="565" y="77"/>
                  </a:lnTo>
                  <a:lnTo>
                    <a:pt x="571" y="77"/>
                  </a:lnTo>
                  <a:lnTo>
                    <a:pt x="574" y="73"/>
                  </a:lnTo>
                  <a:lnTo>
                    <a:pt x="580" y="71"/>
                  </a:lnTo>
                  <a:lnTo>
                    <a:pt x="586" y="65"/>
                  </a:lnTo>
                  <a:lnTo>
                    <a:pt x="590" y="60"/>
                  </a:lnTo>
                  <a:lnTo>
                    <a:pt x="599" y="46"/>
                  </a:lnTo>
                  <a:lnTo>
                    <a:pt x="601" y="41"/>
                  </a:lnTo>
                  <a:lnTo>
                    <a:pt x="603" y="41"/>
                  </a:lnTo>
                  <a:lnTo>
                    <a:pt x="605" y="37"/>
                  </a:lnTo>
                  <a:lnTo>
                    <a:pt x="609" y="37"/>
                  </a:lnTo>
                  <a:lnTo>
                    <a:pt x="611" y="37"/>
                  </a:lnTo>
                  <a:lnTo>
                    <a:pt x="614" y="39"/>
                  </a:lnTo>
                  <a:lnTo>
                    <a:pt x="616" y="39"/>
                  </a:lnTo>
                  <a:lnTo>
                    <a:pt x="616" y="41"/>
                  </a:lnTo>
                  <a:lnTo>
                    <a:pt x="620" y="44"/>
                  </a:lnTo>
                  <a:lnTo>
                    <a:pt x="622" y="48"/>
                  </a:lnTo>
                  <a:lnTo>
                    <a:pt x="622" y="50"/>
                  </a:lnTo>
                  <a:lnTo>
                    <a:pt x="624" y="58"/>
                  </a:lnTo>
                  <a:lnTo>
                    <a:pt x="626" y="60"/>
                  </a:lnTo>
                  <a:lnTo>
                    <a:pt x="630" y="65"/>
                  </a:lnTo>
                  <a:lnTo>
                    <a:pt x="630" y="67"/>
                  </a:lnTo>
                  <a:lnTo>
                    <a:pt x="634" y="69"/>
                  </a:lnTo>
                  <a:lnTo>
                    <a:pt x="632" y="71"/>
                  </a:lnTo>
                  <a:lnTo>
                    <a:pt x="632" y="75"/>
                  </a:lnTo>
                  <a:lnTo>
                    <a:pt x="635" y="79"/>
                  </a:lnTo>
                  <a:lnTo>
                    <a:pt x="637" y="83"/>
                  </a:lnTo>
                  <a:lnTo>
                    <a:pt x="641" y="84"/>
                  </a:lnTo>
                  <a:lnTo>
                    <a:pt x="645" y="86"/>
                  </a:lnTo>
                  <a:lnTo>
                    <a:pt x="643" y="92"/>
                  </a:lnTo>
                  <a:lnTo>
                    <a:pt x="643" y="96"/>
                  </a:lnTo>
                  <a:lnTo>
                    <a:pt x="643" y="100"/>
                  </a:lnTo>
                  <a:lnTo>
                    <a:pt x="643" y="102"/>
                  </a:lnTo>
                  <a:lnTo>
                    <a:pt x="641" y="104"/>
                  </a:lnTo>
                  <a:lnTo>
                    <a:pt x="637" y="107"/>
                  </a:lnTo>
                  <a:lnTo>
                    <a:pt x="637" y="111"/>
                  </a:lnTo>
                  <a:lnTo>
                    <a:pt x="637" y="113"/>
                  </a:lnTo>
                  <a:lnTo>
                    <a:pt x="643" y="121"/>
                  </a:lnTo>
                  <a:lnTo>
                    <a:pt x="643" y="125"/>
                  </a:lnTo>
                  <a:lnTo>
                    <a:pt x="649" y="130"/>
                  </a:lnTo>
                  <a:lnTo>
                    <a:pt x="651" y="130"/>
                  </a:lnTo>
                  <a:lnTo>
                    <a:pt x="655" y="132"/>
                  </a:lnTo>
                  <a:lnTo>
                    <a:pt x="656" y="132"/>
                  </a:lnTo>
                  <a:lnTo>
                    <a:pt x="658" y="136"/>
                  </a:lnTo>
                  <a:lnTo>
                    <a:pt x="658" y="138"/>
                  </a:lnTo>
                  <a:lnTo>
                    <a:pt x="658" y="140"/>
                  </a:lnTo>
                  <a:lnTo>
                    <a:pt x="658" y="144"/>
                  </a:lnTo>
                  <a:lnTo>
                    <a:pt x="658" y="153"/>
                  </a:lnTo>
                  <a:lnTo>
                    <a:pt x="658" y="157"/>
                  </a:lnTo>
                  <a:lnTo>
                    <a:pt x="658" y="159"/>
                  </a:lnTo>
                  <a:lnTo>
                    <a:pt x="660" y="161"/>
                  </a:lnTo>
                  <a:lnTo>
                    <a:pt x="662" y="161"/>
                  </a:lnTo>
                  <a:lnTo>
                    <a:pt x="664" y="163"/>
                  </a:lnTo>
                  <a:lnTo>
                    <a:pt x="666" y="163"/>
                  </a:lnTo>
                  <a:lnTo>
                    <a:pt x="670" y="163"/>
                  </a:lnTo>
                  <a:lnTo>
                    <a:pt x="674" y="165"/>
                  </a:lnTo>
                  <a:lnTo>
                    <a:pt x="676" y="166"/>
                  </a:lnTo>
                  <a:lnTo>
                    <a:pt x="679" y="166"/>
                  </a:lnTo>
                  <a:lnTo>
                    <a:pt x="679" y="168"/>
                  </a:lnTo>
                  <a:lnTo>
                    <a:pt x="681" y="172"/>
                  </a:lnTo>
                  <a:lnTo>
                    <a:pt x="681" y="180"/>
                  </a:lnTo>
                  <a:lnTo>
                    <a:pt x="681" y="182"/>
                  </a:lnTo>
                  <a:lnTo>
                    <a:pt x="681" y="186"/>
                  </a:lnTo>
                  <a:lnTo>
                    <a:pt x="681" y="187"/>
                  </a:lnTo>
                  <a:lnTo>
                    <a:pt x="679" y="193"/>
                  </a:lnTo>
                  <a:lnTo>
                    <a:pt x="676" y="197"/>
                  </a:lnTo>
                  <a:lnTo>
                    <a:pt x="676" y="201"/>
                  </a:lnTo>
                  <a:lnTo>
                    <a:pt x="674" y="207"/>
                  </a:lnTo>
                  <a:lnTo>
                    <a:pt x="670" y="208"/>
                  </a:lnTo>
                  <a:lnTo>
                    <a:pt x="668" y="212"/>
                  </a:lnTo>
                  <a:lnTo>
                    <a:pt x="664" y="212"/>
                  </a:lnTo>
                  <a:lnTo>
                    <a:pt x="658" y="212"/>
                  </a:lnTo>
                  <a:lnTo>
                    <a:pt x="656" y="212"/>
                  </a:lnTo>
                  <a:lnTo>
                    <a:pt x="651" y="212"/>
                  </a:lnTo>
                  <a:lnTo>
                    <a:pt x="645" y="218"/>
                  </a:lnTo>
                  <a:lnTo>
                    <a:pt x="641" y="218"/>
                  </a:lnTo>
                  <a:lnTo>
                    <a:pt x="645" y="220"/>
                  </a:lnTo>
                  <a:lnTo>
                    <a:pt x="645" y="224"/>
                  </a:lnTo>
                  <a:lnTo>
                    <a:pt x="645" y="224"/>
                  </a:lnTo>
                  <a:lnTo>
                    <a:pt x="645" y="228"/>
                  </a:lnTo>
                  <a:lnTo>
                    <a:pt x="645" y="231"/>
                  </a:lnTo>
                  <a:lnTo>
                    <a:pt x="649" y="252"/>
                  </a:lnTo>
                  <a:lnTo>
                    <a:pt x="649" y="258"/>
                  </a:lnTo>
                  <a:lnTo>
                    <a:pt x="655" y="283"/>
                  </a:lnTo>
                  <a:lnTo>
                    <a:pt x="655" y="285"/>
                  </a:lnTo>
                  <a:lnTo>
                    <a:pt x="660" y="283"/>
                  </a:lnTo>
                  <a:lnTo>
                    <a:pt x="660" y="279"/>
                  </a:lnTo>
                  <a:lnTo>
                    <a:pt x="660" y="277"/>
                  </a:lnTo>
                  <a:lnTo>
                    <a:pt x="658" y="271"/>
                  </a:lnTo>
                  <a:lnTo>
                    <a:pt x="660" y="270"/>
                  </a:lnTo>
                  <a:lnTo>
                    <a:pt x="664" y="270"/>
                  </a:lnTo>
                  <a:lnTo>
                    <a:pt x="666" y="271"/>
                  </a:lnTo>
                  <a:lnTo>
                    <a:pt x="672" y="273"/>
                  </a:lnTo>
                  <a:lnTo>
                    <a:pt x="676" y="277"/>
                  </a:lnTo>
                  <a:lnTo>
                    <a:pt x="681" y="279"/>
                  </a:lnTo>
                  <a:lnTo>
                    <a:pt x="687" y="289"/>
                  </a:lnTo>
                  <a:lnTo>
                    <a:pt x="693" y="294"/>
                  </a:lnTo>
                  <a:lnTo>
                    <a:pt x="695" y="304"/>
                  </a:lnTo>
                  <a:lnTo>
                    <a:pt x="700" y="308"/>
                  </a:lnTo>
                  <a:lnTo>
                    <a:pt x="706" y="313"/>
                  </a:lnTo>
                  <a:lnTo>
                    <a:pt x="710" y="315"/>
                  </a:lnTo>
                  <a:lnTo>
                    <a:pt x="710" y="317"/>
                  </a:lnTo>
                  <a:lnTo>
                    <a:pt x="710" y="323"/>
                  </a:lnTo>
                  <a:lnTo>
                    <a:pt x="706" y="323"/>
                  </a:lnTo>
                  <a:lnTo>
                    <a:pt x="700" y="329"/>
                  </a:lnTo>
                  <a:lnTo>
                    <a:pt x="698" y="332"/>
                  </a:lnTo>
                  <a:lnTo>
                    <a:pt x="698" y="338"/>
                  </a:lnTo>
                  <a:lnTo>
                    <a:pt x="698" y="350"/>
                  </a:lnTo>
                  <a:lnTo>
                    <a:pt x="700" y="357"/>
                  </a:lnTo>
                  <a:lnTo>
                    <a:pt x="700" y="361"/>
                  </a:lnTo>
                  <a:lnTo>
                    <a:pt x="698" y="361"/>
                  </a:lnTo>
                  <a:lnTo>
                    <a:pt x="693" y="355"/>
                  </a:lnTo>
                  <a:lnTo>
                    <a:pt x="689" y="352"/>
                  </a:lnTo>
                  <a:lnTo>
                    <a:pt x="685" y="352"/>
                  </a:lnTo>
                  <a:lnTo>
                    <a:pt x="683" y="352"/>
                  </a:lnTo>
                  <a:lnTo>
                    <a:pt x="683" y="357"/>
                  </a:lnTo>
                  <a:lnTo>
                    <a:pt x="683" y="361"/>
                  </a:lnTo>
                  <a:lnTo>
                    <a:pt x="683" y="367"/>
                  </a:lnTo>
                  <a:lnTo>
                    <a:pt x="687" y="367"/>
                  </a:lnTo>
                  <a:lnTo>
                    <a:pt x="687" y="371"/>
                  </a:lnTo>
                  <a:lnTo>
                    <a:pt x="693" y="374"/>
                  </a:lnTo>
                  <a:lnTo>
                    <a:pt x="695" y="380"/>
                  </a:lnTo>
                  <a:lnTo>
                    <a:pt x="697" y="382"/>
                  </a:lnTo>
                  <a:lnTo>
                    <a:pt x="697" y="392"/>
                  </a:lnTo>
                  <a:lnTo>
                    <a:pt x="700" y="394"/>
                  </a:lnTo>
                  <a:lnTo>
                    <a:pt x="702" y="401"/>
                  </a:lnTo>
                  <a:lnTo>
                    <a:pt x="708" y="407"/>
                  </a:lnTo>
                  <a:lnTo>
                    <a:pt x="708" y="407"/>
                  </a:lnTo>
                  <a:lnTo>
                    <a:pt x="708" y="413"/>
                  </a:lnTo>
                  <a:lnTo>
                    <a:pt x="706" y="416"/>
                  </a:lnTo>
                  <a:lnTo>
                    <a:pt x="706" y="418"/>
                  </a:lnTo>
                  <a:lnTo>
                    <a:pt x="702" y="422"/>
                  </a:lnTo>
                  <a:lnTo>
                    <a:pt x="706" y="424"/>
                  </a:lnTo>
                  <a:lnTo>
                    <a:pt x="712" y="428"/>
                  </a:lnTo>
                  <a:lnTo>
                    <a:pt x="718" y="432"/>
                  </a:lnTo>
                  <a:lnTo>
                    <a:pt x="719" y="432"/>
                  </a:lnTo>
                  <a:lnTo>
                    <a:pt x="719" y="434"/>
                  </a:lnTo>
                  <a:lnTo>
                    <a:pt x="718" y="437"/>
                  </a:lnTo>
                  <a:lnTo>
                    <a:pt x="714" y="437"/>
                  </a:lnTo>
                  <a:lnTo>
                    <a:pt x="712" y="437"/>
                  </a:lnTo>
                  <a:lnTo>
                    <a:pt x="708" y="434"/>
                  </a:lnTo>
                  <a:lnTo>
                    <a:pt x="706" y="434"/>
                  </a:lnTo>
                  <a:lnTo>
                    <a:pt x="700" y="434"/>
                  </a:lnTo>
                  <a:lnTo>
                    <a:pt x="697" y="436"/>
                  </a:lnTo>
                  <a:lnTo>
                    <a:pt x="697" y="439"/>
                  </a:lnTo>
                  <a:lnTo>
                    <a:pt x="700" y="441"/>
                  </a:lnTo>
                  <a:lnTo>
                    <a:pt x="700" y="445"/>
                  </a:lnTo>
                  <a:lnTo>
                    <a:pt x="700" y="449"/>
                  </a:lnTo>
                  <a:lnTo>
                    <a:pt x="702" y="449"/>
                  </a:lnTo>
                  <a:lnTo>
                    <a:pt x="702" y="451"/>
                  </a:lnTo>
                  <a:lnTo>
                    <a:pt x="700" y="451"/>
                  </a:lnTo>
                  <a:lnTo>
                    <a:pt x="697" y="451"/>
                  </a:lnTo>
                  <a:lnTo>
                    <a:pt x="695" y="451"/>
                  </a:lnTo>
                  <a:lnTo>
                    <a:pt x="691" y="451"/>
                  </a:lnTo>
                  <a:lnTo>
                    <a:pt x="691" y="453"/>
                  </a:lnTo>
                  <a:lnTo>
                    <a:pt x="695" y="455"/>
                  </a:lnTo>
                  <a:lnTo>
                    <a:pt x="697" y="455"/>
                  </a:lnTo>
                  <a:lnTo>
                    <a:pt x="702" y="455"/>
                  </a:lnTo>
                  <a:lnTo>
                    <a:pt x="708" y="455"/>
                  </a:lnTo>
                  <a:lnTo>
                    <a:pt x="712" y="455"/>
                  </a:lnTo>
                  <a:lnTo>
                    <a:pt x="714" y="455"/>
                  </a:lnTo>
                  <a:lnTo>
                    <a:pt x="718" y="455"/>
                  </a:lnTo>
                  <a:lnTo>
                    <a:pt x="718" y="453"/>
                  </a:lnTo>
                  <a:lnTo>
                    <a:pt x="725" y="453"/>
                  </a:lnTo>
                  <a:lnTo>
                    <a:pt x="721" y="455"/>
                  </a:lnTo>
                  <a:lnTo>
                    <a:pt x="721" y="458"/>
                  </a:lnTo>
                  <a:lnTo>
                    <a:pt x="727" y="468"/>
                  </a:lnTo>
                  <a:lnTo>
                    <a:pt x="727" y="470"/>
                  </a:lnTo>
                  <a:lnTo>
                    <a:pt x="727" y="476"/>
                  </a:lnTo>
                  <a:lnTo>
                    <a:pt x="727" y="481"/>
                  </a:lnTo>
                  <a:lnTo>
                    <a:pt x="725" y="485"/>
                  </a:lnTo>
                  <a:lnTo>
                    <a:pt x="725" y="491"/>
                  </a:lnTo>
                  <a:lnTo>
                    <a:pt x="719" y="491"/>
                  </a:lnTo>
                  <a:lnTo>
                    <a:pt x="716" y="493"/>
                  </a:lnTo>
                  <a:lnTo>
                    <a:pt x="714" y="493"/>
                  </a:lnTo>
                  <a:lnTo>
                    <a:pt x="710" y="497"/>
                  </a:lnTo>
                  <a:lnTo>
                    <a:pt x="708" y="498"/>
                  </a:lnTo>
                  <a:lnTo>
                    <a:pt x="708" y="500"/>
                  </a:lnTo>
                  <a:lnTo>
                    <a:pt x="704" y="500"/>
                  </a:lnTo>
                  <a:lnTo>
                    <a:pt x="702" y="502"/>
                  </a:lnTo>
                  <a:lnTo>
                    <a:pt x="698" y="500"/>
                  </a:lnTo>
                  <a:lnTo>
                    <a:pt x="697" y="502"/>
                  </a:lnTo>
                  <a:lnTo>
                    <a:pt x="693" y="502"/>
                  </a:lnTo>
                  <a:lnTo>
                    <a:pt x="693" y="506"/>
                  </a:lnTo>
                  <a:lnTo>
                    <a:pt x="693" y="512"/>
                  </a:lnTo>
                  <a:lnTo>
                    <a:pt x="693" y="514"/>
                  </a:lnTo>
                  <a:lnTo>
                    <a:pt x="693" y="519"/>
                  </a:lnTo>
                  <a:lnTo>
                    <a:pt x="691" y="523"/>
                  </a:lnTo>
                  <a:lnTo>
                    <a:pt x="691" y="525"/>
                  </a:lnTo>
                  <a:lnTo>
                    <a:pt x="691" y="529"/>
                  </a:lnTo>
                  <a:lnTo>
                    <a:pt x="693" y="529"/>
                  </a:lnTo>
                  <a:lnTo>
                    <a:pt x="697" y="529"/>
                  </a:lnTo>
                  <a:lnTo>
                    <a:pt x="698" y="535"/>
                  </a:lnTo>
                  <a:lnTo>
                    <a:pt x="698" y="537"/>
                  </a:lnTo>
                  <a:lnTo>
                    <a:pt x="698" y="542"/>
                  </a:lnTo>
                  <a:lnTo>
                    <a:pt x="695" y="544"/>
                  </a:lnTo>
                  <a:lnTo>
                    <a:pt x="695" y="554"/>
                  </a:lnTo>
                  <a:lnTo>
                    <a:pt x="693" y="556"/>
                  </a:lnTo>
                  <a:lnTo>
                    <a:pt x="693" y="560"/>
                  </a:lnTo>
                  <a:lnTo>
                    <a:pt x="689" y="558"/>
                  </a:lnTo>
                  <a:lnTo>
                    <a:pt x="687" y="561"/>
                  </a:lnTo>
                  <a:lnTo>
                    <a:pt x="689" y="567"/>
                  </a:lnTo>
                  <a:lnTo>
                    <a:pt x="689" y="571"/>
                  </a:lnTo>
                  <a:lnTo>
                    <a:pt x="687" y="573"/>
                  </a:lnTo>
                  <a:lnTo>
                    <a:pt x="687" y="577"/>
                  </a:lnTo>
                  <a:lnTo>
                    <a:pt x="689" y="577"/>
                  </a:lnTo>
                  <a:lnTo>
                    <a:pt x="693" y="579"/>
                  </a:lnTo>
                  <a:lnTo>
                    <a:pt x="695" y="579"/>
                  </a:lnTo>
                  <a:lnTo>
                    <a:pt x="698" y="579"/>
                  </a:lnTo>
                  <a:lnTo>
                    <a:pt x="698" y="590"/>
                  </a:lnTo>
                  <a:lnTo>
                    <a:pt x="698" y="594"/>
                  </a:lnTo>
                  <a:lnTo>
                    <a:pt x="695" y="598"/>
                  </a:lnTo>
                  <a:lnTo>
                    <a:pt x="689" y="598"/>
                  </a:lnTo>
                  <a:lnTo>
                    <a:pt x="685" y="598"/>
                  </a:lnTo>
                  <a:lnTo>
                    <a:pt x="683" y="598"/>
                  </a:lnTo>
                  <a:lnTo>
                    <a:pt x="683" y="600"/>
                  </a:lnTo>
                  <a:lnTo>
                    <a:pt x="683" y="603"/>
                  </a:lnTo>
                  <a:lnTo>
                    <a:pt x="687" y="603"/>
                  </a:lnTo>
                  <a:lnTo>
                    <a:pt x="693" y="605"/>
                  </a:lnTo>
                  <a:lnTo>
                    <a:pt x="695" y="605"/>
                  </a:lnTo>
                  <a:lnTo>
                    <a:pt x="693" y="615"/>
                  </a:lnTo>
                  <a:lnTo>
                    <a:pt x="689" y="617"/>
                  </a:lnTo>
                  <a:lnTo>
                    <a:pt x="681" y="617"/>
                  </a:lnTo>
                  <a:lnTo>
                    <a:pt x="679" y="621"/>
                  </a:lnTo>
                  <a:lnTo>
                    <a:pt x="679" y="623"/>
                  </a:lnTo>
                  <a:lnTo>
                    <a:pt x="685" y="630"/>
                  </a:lnTo>
                  <a:lnTo>
                    <a:pt x="687" y="626"/>
                  </a:lnTo>
                  <a:lnTo>
                    <a:pt x="689" y="626"/>
                  </a:lnTo>
                  <a:lnTo>
                    <a:pt x="691" y="624"/>
                  </a:lnTo>
                  <a:lnTo>
                    <a:pt x="697" y="619"/>
                  </a:lnTo>
                  <a:lnTo>
                    <a:pt x="700" y="615"/>
                  </a:lnTo>
                  <a:lnTo>
                    <a:pt x="706" y="615"/>
                  </a:lnTo>
                  <a:lnTo>
                    <a:pt x="708" y="615"/>
                  </a:lnTo>
                  <a:lnTo>
                    <a:pt x="712" y="619"/>
                  </a:lnTo>
                  <a:lnTo>
                    <a:pt x="718" y="621"/>
                  </a:lnTo>
                  <a:lnTo>
                    <a:pt x="719" y="630"/>
                  </a:lnTo>
                  <a:lnTo>
                    <a:pt x="723" y="638"/>
                  </a:lnTo>
                  <a:lnTo>
                    <a:pt x="725" y="640"/>
                  </a:lnTo>
                  <a:lnTo>
                    <a:pt x="729" y="643"/>
                  </a:lnTo>
                  <a:lnTo>
                    <a:pt x="731" y="643"/>
                  </a:lnTo>
                  <a:lnTo>
                    <a:pt x="733" y="643"/>
                  </a:lnTo>
                  <a:lnTo>
                    <a:pt x="735" y="645"/>
                  </a:lnTo>
                  <a:lnTo>
                    <a:pt x="735" y="649"/>
                  </a:lnTo>
                  <a:lnTo>
                    <a:pt x="735" y="651"/>
                  </a:lnTo>
                  <a:lnTo>
                    <a:pt x="735" y="655"/>
                  </a:lnTo>
                  <a:lnTo>
                    <a:pt x="729" y="661"/>
                  </a:lnTo>
                  <a:lnTo>
                    <a:pt x="733" y="663"/>
                  </a:lnTo>
                  <a:lnTo>
                    <a:pt x="735" y="666"/>
                  </a:lnTo>
                  <a:lnTo>
                    <a:pt x="737" y="668"/>
                  </a:lnTo>
                  <a:lnTo>
                    <a:pt x="737" y="666"/>
                  </a:lnTo>
                  <a:lnTo>
                    <a:pt x="740" y="666"/>
                  </a:lnTo>
                  <a:lnTo>
                    <a:pt x="746" y="666"/>
                  </a:lnTo>
                  <a:lnTo>
                    <a:pt x="752" y="670"/>
                  </a:lnTo>
                  <a:lnTo>
                    <a:pt x="748" y="676"/>
                  </a:lnTo>
                  <a:lnTo>
                    <a:pt x="746" y="682"/>
                  </a:lnTo>
                  <a:lnTo>
                    <a:pt x="746" y="682"/>
                  </a:lnTo>
                  <a:lnTo>
                    <a:pt x="748" y="685"/>
                  </a:lnTo>
                  <a:lnTo>
                    <a:pt x="746" y="687"/>
                  </a:lnTo>
                  <a:lnTo>
                    <a:pt x="742" y="687"/>
                  </a:lnTo>
                  <a:lnTo>
                    <a:pt x="742" y="691"/>
                  </a:lnTo>
                  <a:lnTo>
                    <a:pt x="742" y="693"/>
                  </a:lnTo>
                  <a:lnTo>
                    <a:pt x="746" y="705"/>
                  </a:lnTo>
                  <a:lnTo>
                    <a:pt x="748" y="705"/>
                  </a:lnTo>
                  <a:lnTo>
                    <a:pt x="748" y="710"/>
                  </a:lnTo>
                  <a:lnTo>
                    <a:pt x="748" y="714"/>
                  </a:lnTo>
                  <a:lnTo>
                    <a:pt x="744" y="720"/>
                  </a:lnTo>
                  <a:lnTo>
                    <a:pt x="742" y="726"/>
                  </a:lnTo>
                  <a:lnTo>
                    <a:pt x="739" y="727"/>
                  </a:lnTo>
                  <a:lnTo>
                    <a:pt x="737" y="729"/>
                  </a:lnTo>
                  <a:lnTo>
                    <a:pt x="737" y="731"/>
                  </a:lnTo>
                  <a:lnTo>
                    <a:pt x="739" y="737"/>
                  </a:lnTo>
                  <a:lnTo>
                    <a:pt x="742" y="743"/>
                  </a:lnTo>
                  <a:lnTo>
                    <a:pt x="744" y="747"/>
                  </a:lnTo>
                  <a:lnTo>
                    <a:pt x="744" y="750"/>
                  </a:lnTo>
                  <a:lnTo>
                    <a:pt x="742" y="752"/>
                  </a:lnTo>
                  <a:lnTo>
                    <a:pt x="737" y="754"/>
                  </a:lnTo>
                  <a:lnTo>
                    <a:pt x="737" y="758"/>
                  </a:lnTo>
                  <a:lnTo>
                    <a:pt x="737" y="764"/>
                  </a:lnTo>
                  <a:lnTo>
                    <a:pt x="737" y="768"/>
                  </a:lnTo>
                  <a:lnTo>
                    <a:pt x="737" y="773"/>
                  </a:lnTo>
                  <a:lnTo>
                    <a:pt x="737" y="773"/>
                  </a:lnTo>
                  <a:lnTo>
                    <a:pt x="739" y="779"/>
                  </a:lnTo>
                  <a:lnTo>
                    <a:pt x="740" y="783"/>
                  </a:lnTo>
                  <a:lnTo>
                    <a:pt x="746" y="788"/>
                  </a:lnTo>
                  <a:lnTo>
                    <a:pt x="746" y="790"/>
                  </a:lnTo>
                  <a:lnTo>
                    <a:pt x="746" y="796"/>
                  </a:lnTo>
                  <a:lnTo>
                    <a:pt x="744" y="802"/>
                  </a:lnTo>
                  <a:lnTo>
                    <a:pt x="740" y="817"/>
                  </a:lnTo>
                  <a:lnTo>
                    <a:pt x="740" y="819"/>
                  </a:lnTo>
                  <a:lnTo>
                    <a:pt x="740" y="821"/>
                  </a:lnTo>
                  <a:lnTo>
                    <a:pt x="744" y="823"/>
                  </a:lnTo>
                  <a:lnTo>
                    <a:pt x="746" y="827"/>
                  </a:lnTo>
                  <a:lnTo>
                    <a:pt x="746" y="830"/>
                  </a:lnTo>
                  <a:lnTo>
                    <a:pt x="746" y="832"/>
                  </a:lnTo>
                  <a:lnTo>
                    <a:pt x="748" y="836"/>
                  </a:lnTo>
                  <a:lnTo>
                    <a:pt x="754" y="842"/>
                  </a:lnTo>
                  <a:lnTo>
                    <a:pt x="754" y="844"/>
                  </a:lnTo>
                  <a:lnTo>
                    <a:pt x="752" y="850"/>
                  </a:lnTo>
                  <a:lnTo>
                    <a:pt x="746" y="855"/>
                  </a:lnTo>
                  <a:lnTo>
                    <a:pt x="737" y="859"/>
                  </a:lnTo>
                  <a:lnTo>
                    <a:pt x="735" y="861"/>
                  </a:lnTo>
                  <a:lnTo>
                    <a:pt x="735" y="865"/>
                  </a:lnTo>
                  <a:lnTo>
                    <a:pt x="731" y="871"/>
                  </a:lnTo>
                  <a:lnTo>
                    <a:pt x="727" y="876"/>
                  </a:lnTo>
                  <a:lnTo>
                    <a:pt x="731" y="880"/>
                  </a:lnTo>
                  <a:lnTo>
                    <a:pt x="731" y="882"/>
                  </a:lnTo>
                  <a:lnTo>
                    <a:pt x="727" y="886"/>
                  </a:lnTo>
                  <a:lnTo>
                    <a:pt x="725" y="886"/>
                  </a:lnTo>
                  <a:lnTo>
                    <a:pt x="719" y="892"/>
                  </a:lnTo>
                  <a:lnTo>
                    <a:pt x="716" y="888"/>
                  </a:lnTo>
                  <a:lnTo>
                    <a:pt x="714" y="888"/>
                  </a:lnTo>
                  <a:lnTo>
                    <a:pt x="704" y="897"/>
                  </a:lnTo>
                  <a:lnTo>
                    <a:pt x="702" y="899"/>
                  </a:lnTo>
                  <a:lnTo>
                    <a:pt x="698" y="899"/>
                  </a:lnTo>
                  <a:lnTo>
                    <a:pt x="697" y="895"/>
                  </a:lnTo>
                  <a:lnTo>
                    <a:pt x="697" y="899"/>
                  </a:lnTo>
                  <a:lnTo>
                    <a:pt x="697" y="901"/>
                  </a:lnTo>
                  <a:lnTo>
                    <a:pt x="697" y="905"/>
                  </a:lnTo>
                  <a:lnTo>
                    <a:pt x="693" y="907"/>
                  </a:lnTo>
                  <a:lnTo>
                    <a:pt x="691" y="905"/>
                  </a:lnTo>
                  <a:lnTo>
                    <a:pt x="687" y="901"/>
                  </a:lnTo>
                  <a:lnTo>
                    <a:pt x="687" y="899"/>
                  </a:lnTo>
                  <a:lnTo>
                    <a:pt x="683" y="899"/>
                  </a:lnTo>
                  <a:lnTo>
                    <a:pt x="681" y="901"/>
                  </a:lnTo>
                  <a:lnTo>
                    <a:pt x="677" y="901"/>
                  </a:lnTo>
                  <a:lnTo>
                    <a:pt x="677" y="905"/>
                  </a:lnTo>
                  <a:lnTo>
                    <a:pt x="681" y="914"/>
                  </a:lnTo>
                  <a:lnTo>
                    <a:pt x="677" y="914"/>
                  </a:lnTo>
                  <a:lnTo>
                    <a:pt x="676" y="911"/>
                  </a:lnTo>
                  <a:lnTo>
                    <a:pt x="676" y="907"/>
                  </a:lnTo>
                  <a:lnTo>
                    <a:pt x="672" y="907"/>
                  </a:lnTo>
                  <a:lnTo>
                    <a:pt x="672" y="911"/>
                  </a:lnTo>
                  <a:lnTo>
                    <a:pt x="666" y="911"/>
                  </a:lnTo>
                  <a:lnTo>
                    <a:pt x="666" y="911"/>
                  </a:lnTo>
                  <a:lnTo>
                    <a:pt x="670" y="922"/>
                  </a:lnTo>
                  <a:lnTo>
                    <a:pt x="668" y="926"/>
                  </a:lnTo>
                  <a:lnTo>
                    <a:pt x="668" y="932"/>
                  </a:lnTo>
                  <a:lnTo>
                    <a:pt x="668" y="934"/>
                  </a:lnTo>
                  <a:lnTo>
                    <a:pt x="666" y="939"/>
                  </a:lnTo>
                  <a:lnTo>
                    <a:pt x="666" y="945"/>
                  </a:lnTo>
                  <a:lnTo>
                    <a:pt x="662" y="949"/>
                  </a:lnTo>
                  <a:lnTo>
                    <a:pt x="660" y="949"/>
                  </a:lnTo>
                  <a:lnTo>
                    <a:pt x="660" y="951"/>
                  </a:lnTo>
                  <a:lnTo>
                    <a:pt x="666" y="956"/>
                  </a:lnTo>
                  <a:lnTo>
                    <a:pt x="672" y="954"/>
                  </a:lnTo>
                  <a:lnTo>
                    <a:pt x="674" y="954"/>
                  </a:lnTo>
                  <a:lnTo>
                    <a:pt x="677" y="956"/>
                  </a:lnTo>
                  <a:lnTo>
                    <a:pt x="679" y="956"/>
                  </a:lnTo>
                  <a:lnTo>
                    <a:pt x="679" y="958"/>
                  </a:lnTo>
                  <a:lnTo>
                    <a:pt x="679" y="962"/>
                  </a:lnTo>
                  <a:lnTo>
                    <a:pt x="677" y="964"/>
                  </a:lnTo>
                  <a:lnTo>
                    <a:pt x="677" y="970"/>
                  </a:lnTo>
                  <a:lnTo>
                    <a:pt x="677" y="974"/>
                  </a:lnTo>
                  <a:lnTo>
                    <a:pt x="674" y="974"/>
                  </a:lnTo>
                  <a:lnTo>
                    <a:pt x="674" y="979"/>
                  </a:lnTo>
                  <a:lnTo>
                    <a:pt x="676" y="981"/>
                  </a:lnTo>
                  <a:lnTo>
                    <a:pt x="674" y="981"/>
                  </a:lnTo>
                  <a:lnTo>
                    <a:pt x="670" y="985"/>
                  </a:lnTo>
                  <a:lnTo>
                    <a:pt x="668" y="985"/>
                  </a:lnTo>
                  <a:lnTo>
                    <a:pt x="666" y="981"/>
                  </a:lnTo>
                  <a:lnTo>
                    <a:pt x="666" y="979"/>
                  </a:lnTo>
                  <a:lnTo>
                    <a:pt x="660" y="979"/>
                  </a:lnTo>
                  <a:lnTo>
                    <a:pt x="656" y="985"/>
                  </a:lnTo>
                  <a:lnTo>
                    <a:pt x="651" y="981"/>
                  </a:lnTo>
                  <a:lnTo>
                    <a:pt x="649" y="981"/>
                  </a:lnTo>
                  <a:lnTo>
                    <a:pt x="649" y="985"/>
                  </a:lnTo>
                  <a:lnTo>
                    <a:pt x="641" y="991"/>
                  </a:lnTo>
                  <a:lnTo>
                    <a:pt x="641" y="996"/>
                  </a:lnTo>
                  <a:lnTo>
                    <a:pt x="641" y="996"/>
                  </a:lnTo>
                  <a:lnTo>
                    <a:pt x="637" y="996"/>
                  </a:lnTo>
                  <a:lnTo>
                    <a:pt x="632" y="995"/>
                  </a:lnTo>
                  <a:lnTo>
                    <a:pt x="632" y="998"/>
                  </a:lnTo>
                  <a:lnTo>
                    <a:pt x="630" y="998"/>
                  </a:lnTo>
                  <a:lnTo>
                    <a:pt x="624" y="993"/>
                  </a:lnTo>
                  <a:lnTo>
                    <a:pt x="614" y="993"/>
                  </a:lnTo>
                  <a:lnTo>
                    <a:pt x="609" y="989"/>
                  </a:lnTo>
                  <a:lnTo>
                    <a:pt x="609" y="993"/>
                  </a:lnTo>
                  <a:lnTo>
                    <a:pt x="609" y="995"/>
                  </a:lnTo>
                  <a:lnTo>
                    <a:pt x="609" y="1010"/>
                  </a:lnTo>
                  <a:lnTo>
                    <a:pt x="603" y="1010"/>
                  </a:lnTo>
                  <a:lnTo>
                    <a:pt x="603" y="1014"/>
                  </a:lnTo>
                  <a:lnTo>
                    <a:pt x="601" y="1014"/>
                  </a:lnTo>
                  <a:lnTo>
                    <a:pt x="601" y="1010"/>
                  </a:lnTo>
                  <a:lnTo>
                    <a:pt x="597" y="1010"/>
                  </a:lnTo>
                  <a:lnTo>
                    <a:pt x="601" y="1004"/>
                  </a:lnTo>
                  <a:lnTo>
                    <a:pt x="597" y="1004"/>
                  </a:lnTo>
                  <a:lnTo>
                    <a:pt x="588" y="1008"/>
                  </a:lnTo>
                  <a:lnTo>
                    <a:pt x="586" y="1008"/>
                  </a:lnTo>
                  <a:lnTo>
                    <a:pt x="582" y="1008"/>
                  </a:lnTo>
                  <a:lnTo>
                    <a:pt x="580" y="1008"/>
                  </a:lnTo>
                  <a:lnTo>
                    <a:pt x="576" y="1004"/>
                  </a:lnTo>
                  <a:lnTo>
                    <a:pt x="574" y="1004"/>
                  </a:lnTo>
                  <a:lnTo>
                    <a:pt x="571" y="1004"/>
                  </a:lnTo>
                  <a:lnTo>
                    <a:pt x="565" y="1008"/>
                  </a:lnTo>
                  <a:lnTo>
                    <a:pt x="563" y="1010"/>
                  </a:lnTo>
                  <a:lnTo>
                    <a:pt x="559" y="1008"/>
                  </a:lnTo>
                  <a:lnTo>
                    <a:pt x="553" y="1008"/>
                  </a:lnTo>
                  <a:lnTo>
                    <a:pt x="551" y="1004"/>
                  </a:lnTo>
                  <a:lnTo>
                    <a:pt x="548" y="1004"/>
                  </a:lnTo>
                  <a:lnTo>
                    <a:pt x="544" y="1004"/>
                  </a:lnTo>
                  <a:lnTo>
                    <a:pt x="542" y="1004"/>
                  </a:lnTo>
                  <a:lnTo>
                    <a:pt x="538" y="1004"/>
                  </a:lnTo>
                  <a:lnTo>
                    <a:pt x="532" y="1004"/>
                  </a:lnTo>
                  <a:lnTo>
                    <a:pt x="527" y="1004"/>
                  </a:lnTo>
                  <a:lnTo>
                    <a:pt x="523" y="1002"/>
                  </a:lnTo>
                  <a:lnTo>
                    <a:pt x="523" y="1000"/>
                  </a:lnTo>
                  <a:lnTo>
                    <a:pt x="521" y="996"/>
                  </a:lnTo>
                  <a:lnTo>
                    <a:pt x="527" y="989"/>
                  </a:lnTo>
                  <a:lnTo>
                    <a:pt x="527" y="985"/>
                  </a:lnTo>
                  <a:lnTo>
                    <a:pt x="525" y="983"/>
                  </a:lnTo>
                  <a:lnTo>
                    <a:pt x="525" y="979"/>
                  </a:lnTo>
                  <a:lnTo>
                    <a:pt x="521" y="977"/>
                  </a:lnTo>
                  <a:lnTo>
                    <a:pt x="521" y="972"/>
                  </a:lnTo>
                  <a:lnTo>
                    <a:pt x="521" y="968"/>
                  </a:lnTo>
                  <a:lnTo>
                    <a:pt x="519" y="972"/>
                  </a:lnTo>
                  <a:lnTo>
                    <a:pt x="515" y="972"/>
                  </a:lnTo>
                  <a:lnTo>
                    <a:pt x="515" y="968"/>
                  </a:lnTo>
                  <a:lnTo>
                    <a:pt x="515" y="966"/>
                  </a:lnTo>
                  <a:lnTo>
                    <a:pt x="515" y="962"/>
                  </a:lnTo>
                  <a:lnTo>
                    <a:pt x="515" y="960"/>
                  </a:lnTo>
                  <a:lnTo>
                    <a:pt x="515" y="956"/>
                  </a:lnTo>
                  <a:lnTo>
                    <a:pt x="515" y="956"/>
                  </a:lnTo>
                  <a:lnTo>
                    <a:pt x="525" y="951"/>
                  </a:lnTo>
                  <a:lnTo>
                    <a:pt x="527" y="947"/>
                  </a:lnTo>
                  <a:lnTo>
                    <a:pt x="527" y="941"/>
                  </a:lnTo>
                  <a:lnTo>
                    <a:pt x="530" y="941"/>
                  </a:lnTo>
                  <a:lnTo>
                    <a:pt x="530" y="939"/>
                  </a:lnTo>
                  <a:lnTo>
                    <a:pt x="530" y="935"/>
                  </a:lnTo>
                  <a:lnTo>
                    <a:pt x="529" y="934"/>
                  </a:lnTo>
                  <a:lnTo>
                    <a:pt x="523" y="928"/>
                  </a:lnTo>
                  <a:lnTo>
                    <a:pt x="519" y="918"/>
                  </a:lnTo>
                  <a:lnTo>
                    <a:pt x="519" y="913"/>
                  </a:lnTo>
                  <a:lnTo>
                    <a:pt x="517" y="911"/>
                  </a:lnTo>
                  <a:lnTo>
                    <a:pt x="513" y="911"/>
                  </a:lnTo>
                  <a:lnTo>
                    <a:pt x="511" y="911"/>
                  </a:lnTo>
                  <a:lnTo>
                    <a:pt x="511" y="909"/>
                  </a:lnTo>
                  <a:lnTo>
                    <a:pt x="519" y="903"/>
                  </a:lnTo>
                  <a:lnTo>
                    <a:pt x="519" y="899"/>
                  </a:lnTo>
                  <a:lnTo>
                    <a:pt x="517" y="897"/>
                  </a:lnTo>
                  <a:lnTo>
                    <a:pt x="517" y="893"/>
                  </a:lnTo>
                  <a:lnTo>
                    <a:pt x="517" y="892"/>
                  </a:lnTo>
                  <a:lnTo>
                    <a:pt x="513" y="888"/>
                  </a:lnTo>
                  <a:lnTo>
                    <a:pt x="511" y="882"/>
                  </a:lnTo>
                  <a:lnTo>
                    <a:pt x="506" y="876"/>
                  </a:lnTo>
                  <a:lnTo>
                    <a:pt x="504" y="874"/>
                  </a:lnTo>
                  <a:lnTo>
                    <a:pt x="502" y="867"/>
                  </a:lnTo>
                  <a:lnTo>
                    <a:pt x="498" y="865"/>
                  </a:lnTo>
                  <a:lnTo>
                    <a:pt x="492" y="861"/>
                  </a:lnTo>
                  <a:lnTo>
                    <a:pt x="487" y="863"/>
                  </a:lnTo>
                  <a:lnTo>
                    <a:pt x="487" y="865"/>
                  </a:lnTo>
                  <a:lnTo>
                    <a:pt x="487" y="872"/>
                  </a:lnTo>
                  <a:lnTo>
                    <a:pt x="485" y="872"/>
                  </a:lnTo>
                  <a:lnTo>
                    <a:pt x="479" y="876"/>
                  </a:lnTo>
                  <a:lnTo>
                    <a:pt x="473" y="878"/>
                  </a:lnTo>
                  <a:lnTo>
                    <a:pt x="469" y="878"/>
                  </a:lnTo>
                  <a:lnTo>
                    <a:pt x="467" y="878"/>
                  </a:lnTo>
                  <a:lnTo>
                    <a:pt x="464" y="882"/>
                  </a:lnTo>
                  <a:lnTo>
                    <a:pt x="462" y="882"/>
                  </a:lnTo>
                  <a:lnTo>
                    <a:pt x="458" y="882"/>
                  </a:lnTo>
                  <a:lnTo>
                    <a:pt x="458" y="882"/>
                  </a:lnTo>
                  <a:lnTo>
                    <a:pt x="454" y="884"/>
                  </a:lnTo>
                  <a:lnTo>
                    <a:pt x="454" y="890"/>
                  </a:lnTo>
                  <a:lnTo>
                    <a:pt x="456" y="890"/>
                  </a:lnTo>
                  <a:lnTo>
                    <a:pt x="458" y="890"/>
                  </a:lnTo>
                  <a:lnTo>
                    <a:pt x="458" y="893"/>
                  </a:lnTo>
                  <a:lnTo>
                    <a:pt x="458" y="897"/>
                  </a:lnTo>
                  <a:lnTo>
                    <a:pt x="456" y="895"/>
                  </a:lnTo>
                  <a:lnTo>
                    <a:pt x="454" y="895"/>
                  </a:lnTo>
                  <a:lnTo>
                    <a:pt x="450" y="899"/>
                  </a:lnTo>
                  <a:lnTo>
                    <a:pt x="450" y="905"/>
                  </a:lnTo>
                  <a:lnTo>
                    <a:pt x="448" y="905"/>
                  </a:lnTo>
                  <a:lnTo>
                    <a:pt x="445" y="905"/>
                  </a:lnTo>
                  <a:lnTo>
                    <a:pt x="443" y="901"/>
                  </a:lnTo>
                  <a:lnTo>
                    <a:pt x="443" y="899"/>
                  </a:lnTo>
                  <a:lnTo>
                    <a:pt x="443" y="895"/>
                  </a:lnTo>
                  <a:lnTo>
                    <a:pt x="439" y="895"/>
                  </a:lnTo>
                  <a:lnTo>
                    <a:pt x="433" y="899"/>
                  </a:lnTo>
                  <a:lnTo>
                    <a:pt x="431" y="899"/>
                  </a:lnTo>
                  <a:lnTo>
                    <a:pt x="427" y="895"/>
                  </a:lnTo>
                  <a:lnTo>
                    <a:pt x="425" y="895"/>
                  </a:lnTo>
                  <a:lnTo>
                    <a:pt x="422" y="893"/>
                  </a:lnTo>
                  <a:lnTo>
                    <a:pt x="414" y="893"/>
                  </a:lnTo>
                  <a:lnTo>
                    <a:pt x="412" y="895"/>
                  </a:lnTo>
                  <a:lnTo>
                    <a:pt x="412" y="899"/>
                  </a:lnTo>
                  <a:lnTo>
                    <a:pt x="408" y="901"/>
                  </a:lnTo>
                  <a:lnTo>
                    <a:pt x="408" y="905"/>
                  </a:lnTo>
                  <a:lnTo>
                    <a:pt x="408" y="907"/>
                  </a:lnTo>
                  <a:lnTo>
                    <a:pt x="408" y="911"/>
                  </a:lnTo>
                  <a:lnTo>
                    <a:pt x="397" y="911"/>
                  </a:lnTo>
                  <a:lnTo>
                    <a:pt x="395" y="911"/>
                  </a:lnTo>
                  <a:lnTo>
                    <a:pt x="389" y="893"/>
                  </a:lnTo>
                  <a:lnTo>
                    <a:pt x="385" y="890"/>
                  </a:lnTo>
                  <a:lnTo>
                    <a:pt x="383" y="890"/>
                  </a:lnTo>
                  <a:lnTo>
                    <a:pt x="374" y="895"/>
                  </a:lnTo>
                  <a:lnTo>
                    <a:pt x="372" y="895"/>
                  </a:lnTo>
                  <a:lnTo>
                    <a:pt x="368" y="890"/>
                  </a:lnTo>
                  <a:lnTo>
                    <a:pt x="366" y="888"/>
                  </a:lnTo>
                  <a:lnTo>
                    <a:pt x="362" y="888"/>
                  </a:lnTo>
                  <a:lnTo>
                    <a:pt x="353" y="888"/>
                  </a:lnTo>
                  <a:lnTo>
                    <a:pt x="353" y="893"/>
                  </a:lnTo>
                  <a:lnTo>
                    <a:pt x="349" y="899"/>
                  </a:lnTo>
                  <a:lnTo>
                    <a:pt x="347" y="901"/>
                  </a:lnTo>
                  <a:lnTo>
                    <a:pt x="343" y="905"/>
                  </a:lnTo>
                  <a:lnTo>
                    <a:pt x="341" y="905"/>
                  </a:lnTo>
                  <a:lnTo>
                    <a:pt x="338" y="907"/>
                  </a:lnTo>
                  <a:lnTo>
                    <a:pt x="336" y="911"/>
                  </a:lnTo>
                  <a:lnTo>
                    <a:pt x="332" y="907"/>
                  </a:lnTo>
                  <a:lnTo>
                    <a:pt x="330" y="905"/>
                  </a:lnTo>
                  <a:lnTo>
                    <a:pt x="326" y="901"/>
                  </a:lnTo>
                  <a:lnTo>
                    <a:pt x="324" y="899"/>
                  </a:lnTo>
                  <a:lnTo>
                    <a:pt x="320" y="899"/>
                  </a:lnTo>
                  <a:lnTo>
                    <a:pt x="318" y="899"/>
                  </a:lnTo>
                  <a:lnTo>
                    <a:pt x="313" y="899"/>
                  </a:lnTo>
                  <a:lnTo>
                    <a:pt x="311" y="901"/>
                  </a:lnTo>
                  <a:lnTo>
                    <a:pt x="307" y="897"/>
                  </a:lnTo>
                  <a:lnTo>
                    <a:pt x="305" y="895"/>
                  </a:lnTo>
                  <a:lnTo>
                    <a:pt x="301" y="892"/>
                  </a:lnTo>
                  <a:lnTo>
                    <a:pt x="301" y="895"/>
                  </a:lnTo>
                  <a:lnTo>
                    <a:pt x="296" y="897"/>
                  </a:lnTo>
                  <a:lnTo>
                    <a:pt x="294" y="897"/>
                  </a:lnTo>
                  <a:lnTo>
                    <a:pt x="288" y="897"/>
                  </a:lnTo>
                  <a:lnTo>
                    <a:pt x="280" y="897"/>
                  </a:lnTo>
                  <a:lnTo>
                    <a:pt x="275" y="901"/>
                  </a:lnTo>
                  <a:lnTo>
                    <a:pt x="271" y="897"/>
                  </a:lnTo>
                  <a:lnTo>
                    <a:pt x="269" y="897"/>
                  </a:lnTo>
                  <a:lnTo>
                    <a:pt x="263" y="903"/>
                  </a:lnTo>
                  <a:lnTo>
                    <a:pt x="254" y="907"/>
                  </a:lnTo>
                  <a:lnTo>
                    <a:pt x="250" y="907"/>
                  </a:lnTo>
                  <a:lnTo>
                    <a:pt x="236" y="907"/>
                  </a:lnTo>
                  <a:lnTo>
                    <a:pt x="231" y="903"/>
                  </a:lnTo>
                  <a:lnTo>
                    <a:pt x="227" y="901"/>
                  </a:lnTo>
                  <a:lnTo>
                    <a:pt x="219" y="897"/>
                  </a:lnTo>
                  <a:lnTo>
                    <a:pt x="217" y="897"/>
                  </a:lnTo>
                  <a:lnTo>
                    <a:pt x="213" y="897"/>
                  </a:lnTo>
                  <a:lnTo>
                    <a:pt x="206" y="901"/>
                  </a:lnTo>
                  <a:lnTo>
                    <a:pt x="196" y="901"/>
                  </a:lnTo>
                  <a:lnTo>
                    <a:pt x="192" y="903"/>
                  </a:lnTo>
                  <a:lnTo>
                    <a:pt x="187" y="903"/>
                  </a:lnTo>
                  <a:lnTo>
                    <a:pt x="185" y="903"/>
                  </a:lnTo>
                  <a:lnTo>
                    <a:pt x="185" y="907"/>
                  </a:lnTo>
                  <a:lnTo>
                    <a:pt x="183" y="909"/>
                  </a:lnTo>
                  <a:lnTo>
                    <a:pt x="183" y="911"/>
                  </a:lnTo>
                  <a:lnTo>
                    <a:pt x="181" y="911"/>
                  </a:lnTo>
                  <a:lnTo>
                    <a:pt x="175" y="911"/>
                  </a:lnTo>
                  <a:lnTo>
                    <a:pt x="171" y="911"/>
                  </a:lnTo>
                  <a:lnTo>
                    <a:pt x="168" y="913"/>
                  </a:lnTo>
                  <a:lnTo>
                    <a:pt x="166" y="911"/>
                  </a:lnTo>
                  <a:lnTo>
                    <a:pt x="162" y="911"/>
                  </a:lnTo>
                  <a:lnTo>
                    <a:pt x="160" y="911"/>
                  </a:lnTo>
                  <a:lnTo>
                    <a:pt x="160" y="913"/>
                  </a:lnTo>
                  <a:lnTo>
                    <a:pt x="162" y="916"/>
                  </a:lnTo>
                  <a:lnTo>
                    <a:pt x="160" y="918"/>
                  </a:lnTo>
                  <a:lnTo>
                    <a:pt x="156" y="918"/>
                  </a:lnTo>
                  <a:lnTo>
                    <a:pt x="154" y="918"/>
                  </a:lnTo>
                  <a:lnTo>
                    <a:pt x="145" y="916"/>
                  </a:lnTo>
                  <a:lnTo>
                    <a:pt x="145" y="913"/>
                  </a:lnTo>
                  <a:lnTo>
                    <a:pt x="145" y="911"/>
                  </a:lnTo>
                  <a:lnTo>
                    <a:pt x="145" y="909"/>
                  </a:lnTo>
                  <a:lnTo>
                    <a:pt x="143" y="907"/>
                  </a:lnTo>
                  <a:lnTo>
                    <a:pt x="139" y="903"/>
                  </a:lnTo>
                  <a:lnTo>
                    <a:pt x="135" y="903"/>
                  </a:lnTo>
                  <a:lnTo>
                    <a:pt x="135" y="901"/>
                  </a:lnTo>
                  <a:lnTo>
                    <a:pt x="135" y="897"/>
                  </a:lnTo>
                  <a:lnTo>
                    <a:pt x="135" y="895"/>
                  </a:lnTo>
                  <a:lnTo>
                    <a:pt x="137" y="888"/>
                  </a:lnTo>
                  <a:lnTo>
                    <a:pt x="137" y="886"/>
                  </a:lnTo>
                  <a:lnTo>
                    <a:pt x="139" y="886"/>
                  </a:lnTo>
                  <a:lnTo>
                    <a:pt x="139" y="882"/>
                  </a:lnTo>
                  <a:lnTo>
                    <a:pt x="137" y="882"/>
                  </a:lnTo>
                  <a:lnTo>
                    <a:pt x="129" y="882"/>
                  </a:lnTo>
                  <a:lnTo>
                    <a:pt x="126" y="882"/>
                  </a:lnTo>
                  <a:lnTo>
                    <a:pt x="124" y="882"/>
                  </a:lnTo>
                  <a:lnTo>
                    <a:pt x="120" y="880"/>
                  </a:lnTo>
                  <a:lnTo>
                    <a:pt x="118" y="882"/>
                  </a:lnTo>
                  <a:lnTo>
                    <a:pt x="114" y="882"/>
                  </a:lnTo>
                  <a:lnTo>
                    <a:pt x="112" y="886"/>
                  </a:lnTo>
                  <a:lnTo>
                    <a:pt x="108" y="874"/>
                  </a:lnTo>
                  <a:lnTo>
                    <a:pt x="108" y="871"/>
                  </a:lnTo>
                  <a:lnTo>
                    <a:pt x="108" y="869"/>
                  </a:lnTo>
                  <a:lnTo>
                    <a:pt x="108" y="865"/>
                  </a:lnTo>
                  <a:lnTo>
                    <a:pt x="108" y="865"/>
                  </a:lnTo>
                  <a:lnTo>
                    <a:pt x="108" y="859"/>
                  </a:lnTo>
                  <a:lnTo>
                    <a:pt x="103" y="851"/>
                  </a:lnTo>
                  <a:lnTo>
                    <a:pt x="103" y="850"/>
                  </a:lnTo>
                  <a:lnTo>
                    <a:pt x="103" y="844"/>
                  </a:lnTo>
                  <a:lnTo>
                    <a:pt x="103" y="840"/>
                  </a:lnTo>
                  <a:lnTo>
                    <a:pt x="103" y="838"/>
                  </a:lnTo>
                  <a:lnTo>
                    <a:pt x="101" y="834"/>
                  </a:lnTo>
                  <a:lnTo>
                    <a:pt x="97" y="838"/>
                  </a:lnTo>
                  <a:lnTo>
                    <a:pt x="95" y="838"/>
                  </a:lnTo>
                  <a:lnTo>
                    <a:pt x="91" y="832"/>
                  </a:lnTo>
                  <a:lnTo>
                    <a:pt x="89" y="834"/>
                  </a:lnTo>
                  <a:lnTo>
                    <a:pt x="86" y="832"/>
                  </a:lnTo>
                  <a:lnTo>
                    <a:pt x="86" y="829"/>
                  </a:lnTo>
                  <a:lnTo>
                    <a:pt x="82" y="821"/>
                  </a:lnTo>
                  <a:lnTo>
                    <a:pt x="86" y="819"/>
                  </a:lnTo>
                  <a:lnTo>
                    <a:pt x="87" y="819"/>
                  </a:lnTo>
                  <a:lnTo>
                    <a:pt x="87" y="817"/>
                  </a:lnTo>
                  <a:lnTo>
                    <a:pt x="89" y="813"/>
                  </a:lnTo>
                  <a:lnTo>
                    <a:pt x="91" y="813"/>
                  </a:lnTo>
                  <a:lnTo>
                    <a:pt x="93" y="809"/>
                  </a:lnTo>
                  <a:lnTo>
                    <a:pt x="93" y="808"/>
                  </a:lnTo>
                  <a:lnTo>
                    <a:pt x="93" y="804"/>
                  </a:lnTo>
                  <a:lnTo>
                    <a:pt x="89" y="798"/>
                  </a:lnTo>
                  <a:lnTo>
                    <a:pt x="89" y="792"/>
                  </a:lnTo>
                  <a:lnTo>
                    <a:pt x="89" y="787"/>
                  </a:lnTo>
                  <a:lnTo>
                    <a:pt x="89" y="781"/>
                  </a:lnTo>
                  <a:lnTo>
                    <a:pt x="89" y="779"/>
                  </a:lnTo>
                  <a:lnTo>
                    <a:pt x="93" y="779"/>
                  </a:lnTo>
                  <a:lnTo>
                    <a:pt x="99" y="779"/>
                  </a:lnTo>
                  <a:lnTo>
                    <a:pt x="105" y="781"/>
                  </a:lnTo>
                  <a:lnTo>
                    <a:pt x="107" y="785"/>
                  </a:lnTo>
                  <a:lnTo>
                    <a:pt x="110" y="781"/>
                  </a:lnTo>
                  <a:lnTo>
                    <a:pt x="116" y="773"/>
                  </a:lnTo>
                  <a:lnTo>
                    <a:pt x="120" y="771"/>
                  </a:lnTo>
                  <a:lnTo>
                    <a:pt x="122" y="773"/>
                  </a:lnTo>
                  <a:lnTo>
                    <a:pt x="122" y="775"/>
                  </a:lnTo>
                  <a:lnTo>
                    <a:pt x="126" y="779"/>
                  </a:lnTo>
                  <a:lnTo>
                    <a:pt x="128" y="779"/>
                  </a:lnTo>
                  <a:lnTo>
                    <a:pt x="128" y="775"/>
                  </a:lnTo>
                  <a:lnTo>
                    <a:pt x="131" y="773"/>
                  </a:lnTo>
                  <a:lnTo>
                    <a:pt x="131" y="771"/>
                  </a:lnTo>
                  <a:lnTo>
                    <a:pt x="131" y="764"/>
                  </a:lnTo>
                  <a:lnTo>
                    <a:pt x="131" y="760"/>
                  </a:lnTo>
                  <a:lnTo>
                    <a:pt x="131" y="758"/>
                  </a:lnTo>
                  <a:lnTo>
                    <a:pt x="129" y="754"/>
                  </a:lnTo>
                  <a:lnTo>
                    <a:pt x="122" y="750"/>
                  </a:lnTo>
                  <a:lnTo>
                    <a:pt x="114" y="748"/>
                  </a:lnTo>
                  <a:lnTo>
                    <a:pt x="110" y="748"/>
                  </a:lnTo>
                  <a:lnTo>
                    <a:pt x="110" y="745"/>
                  </a:lnTo>
                  <a:lnTo>
                    <a:pt x="114" y="745"/>
                  </a:lnTo>
                  <a:lnTo>
                    <a:pt x="114" y="737"/>
                  </a:lnTo>
                  <a:lnTo>
                    <a:pt x="114" y="731"/>
                  </a:lnTo>
                  <a:lnTo>
                    <a:pt x="114" y="727"/>
                  </a:lnTo>
                  <a:lnTo>
                    <a:pt x="118" y="727"/>
                  </a:lnTo>
                  <a:lnTo>
                    <a:pt x="124" y="727"/>
                  </a:lnTo>
                  <a:lnTo>
                    <a:pt x="126" y="727"/>
                  </a:lnTo>
                  <a:lnTo>
                    <a:pt x="129" y="727"/>
                  </a:lnTo>
                  <a:lnTo>
                    <a:pt x="131" y="727"/>
                  </a:lnTo>
                  <a:lnTo>
                    <a:pt x="135" y="724"/>
                  </a:lnTo>
                  <a:lnTo>
                    <a:pt x="135" y="718"/>
                  </a:lnTo>
                  <a:lnTo>
                    <a:pt x="131" y="710"/>
                  </a:lnTo>
                  <a:lnTo>
                    <a:pt x="129" y="706"/>
                  </a:lnTo>
                  <a:lnTo>
                    <a:pt x="133" y="701"/>
                  </a:lnTo>
                  <a:lnTo>
                    <a:pt x="129" y="701"/>
                  </a:lnTo>
                  <a:lnTo>
                    <a:pt x="126" y="701"/>
                  </a:lnTo>
                  <a:lnTo>
                    <a:pt x="124" y="701"/>
                  </a:lnTo>
                  <a:lnTo>
                    <a:pt x="124" y="703"/>
                  </a:lnTo>
                  <a:lnTo>
                    <a:pt x="120" y="706"/>
                  </a:lnTo>
                  <a:lnTo>
                    <a:pt x="118" y="706"/>
                  </a:lnTo>
                  <a:lnTo>
                    <a:pt x="118" y="703"/>
                  </a:lnTo>
                  <a:lnTo>
                    <a:pt x="118" y="701"/>
                  </a:lnTo>
                  <a:lnTo>
                    <a:pt x="114" y="695"/>
                  </a:lnTo>
                  <a:lnTo>
                    <a:pt x="114" y="691"/>
                  </a:lnTo>
                  <a:lnTo>
                    <a:pt x="108" y="685"/>
                  </a:lnTo>
                  <a:lnTo>
                    <a:pt x="108" y="684"/>
                  </a:lnTo>
                  <a:lnTo>
                    <a:pt x="112" y="682"/>
                  </a:lnTo>
                  <a:lnTo>
                    <a:pt x="112" y="680"/>
                  </a:lnTo>
                  <a:lnTo>
                    <a:pt x="114" y="674"/>
                  </a:lnTo>
                  <a:lnTo>
                    <a:pt x="114" y="670"/>
                  </a:lnTo>
                  <a:lnTo>
                    <a:pt x="112" y="666"/>
                  </a:lnTo>
                  <a:lnTo>
                    <a:pt x="112" y="664"/>
                  </a:lnTo>
                  <a:lnTo>
                    <a:pt x="108" y="664"/>
                  </a:lnTo>
                  <a:lnTo>
                    <a:pt x="101" y="670"/>
                  </a:lnTo>
                  <a:lnTo>
                    <a:pt x="95" y="672"/>
                  </a:lnTo>
                  <a:lnTo>
                    <a:pt x="91" y="676"/>
                  </a:lnTo>
                  <a:lnTo>
                    <a:pt x="91" y="680"/>
                  </a:lnTo>
                  <a:lnTo>
                    <a:pt x="84" y="678"/>
                  </a:lnTo>
                  <a:lnTo>
                    <a:pt x="82" y="676"/>
                  </a:lnTo>
                  <a:lnTo>
                    <a:pt x="78" y="666"/>
                  </a:lnTo>
                  <a:lnTo>
                    <a:pt x="76" y="664"/>
                  </a:lnTo>
                  <a:lnTo>
                    <a:pt x="65" y="661"/>
                  </a:lnTo>
                  <a:lnTo>
                    <a:pt x="65" y="659"/>
                  </a:lnTo>
                  <a:lnTo>
                    <a:pt x="61" y="655"/>
                  </a:lnTo>
                  <a:lnTo>
                    <a:pt x="55" y="653"/>
                  </a:lnTo>
                  <a:lnTo>
                    <a:pt x="53" y="645"/>
                  </a:lnTo>
                  <a:lnTo>
                    <a:pt x="53" y="643"/>
                  </a:lnTo>
                  <a:lnTo>
                    <a:pt x="59" y="640"/>
                  </a:lnTo>
                  <a:lnTo>
                    <a:pt x="59" y="638"/>
                  </a:lnTo>
                  <a:lnTo>
                    <a:pt x="55" y="634"/>
                  </a:lnTo>
                  <a:lnTo>
                    <a:pt x="49" y="630"/>
                  </a:lnTo>
                  <a:lnTo>
                    <a:pt x="47" y="628"/>
                  </a:lnTo>
                  <a:lnTo>
                    <a:pt x="44" y="628"/>
                  </a:lnTo>
                  <a:lnTo>
                    <a:pt x="44" y="624"/>
                  </a:lnTo>
                  <a:lnTo>
                    <a:pt x="44" y="623"/>
                  </a:lnTo>
                  <a:lnTo>
                    <a:pt x="38" y="623"/>
                  </a:lnTo>
                  <a:lnTo>
                    <a:pt x="34" y="623"/>
                  </a:lnTo>
                  <a:lnTo>
                    <a:pt x="32" y="619"/>
                  </a:lnTo>
                  <a:lnTo>
                    <a:pt x="34" y="619"/>
                  </a:lnTo>
                  <a:lnTo>
                    <a:pt x="34" y="613"/>
                  </a:lnTo>
                  <a:lnTo>
                    <a:pt x="34" y="609"/>
                  </a:lnTo>
                  <a:lnTo>
                    <a:pt x="32" y="607"/>
                  </a:lnTo>
                  <a:lnTo>
                    <a:pt x="28" y="603"/>
                  </a:lnTo>
                  <a:lnTo>
                    <a:pt x="26" y="602"/>
                  </a:lnTo>
                  <a:lnTo>
                    <a:pt x="21" y="598"/>
                  </a:lnTo>
                  <a:lnTo>
                    <a:pt x="17" y="598"/>
                  </a:lnTo>
                  <a:lnTo>
                    <a:pt x="15" y="596"/>
                  </a:lnTo>
                  <a:lnTo>
                    <a:pt x="11" y="592"/>
                  </a:lnTo>
                  <a:lnTo>
                    <a:pt x="15" y="590"/>
                  </a:lnTo>
                  <a:lnTo>
                    <a:pt x="17" y="584"/>
                  </a:lnTo>
                  <a:lnTo>
                    <a:pt x="17" y="582"/>
                  </a:lnTo>
                  <a:lnTo>
                    <a:pt x="21" y="577"/>
                  </a:lnTo>
                  <a:lnTo>
                    <a:pt x="23" y="573"/>
                  </a:lnTo>
                  <a:lnTo>
                    <a:pt x="23" y="565"/>
                  </a:lnTo>
                  <a:lnTo>
                    <a:pt x="26" y="565"/>
                  </a:lnTo>
                  <a:lnTo>
                    <a:pt x="26" y="561"/>
                  </a:lnTo>
                  <a:lnTo>
                    <a:pt x="30" y="560"/>
                  </a:lnTo>
                  <a:lnTo>
                    <a:pt x="32" y="550"/>
                  </a:lnTo>
                  <a:lnTo>
                    <a:pt x="32" y="548"/>
                  </a:lnTo>
                  <a:lnTo>
                    <a:pt x="26" y="548"/>
                  </a:lnTo>
                  <a:lnTo>
                    <a:pt x="21" y="548"/>
                  </a:lnTo>
                  <a:lnTo>
                    <a:pt x="21" y="544"/>
                  </a:lnTo>
                  <a:lnTo>
                    <a:pt x="21" y="542"/>
                  </a:lnTo>
                  <a:lnTo>
                    <a:pt x="21" y="540"/>
                  </a:lnTo>
                  <a:lnTo>
                    <a:pt x="15" y="535"/>
                  </a:lnTo>
                  <a:lnTo>
                    <a:pt x="9" y="531"/>
                  </a:lnTo>
                  <a:lnTo>
                    <a:pt x="5" y="529"/>
                  </a:lnTo>
                  <a:lnTo>
                    <a:pt x="3" y="525"/>
                  </a:lnTo>
                  <a:lnTo>
                    <a:pt x="3" y="523"/>
                  </a:lnTo>
                  <a:lnTo>
                    <a:pt x="3" y="518"/>
                  </a:lnTo>
                  <a:lnTo>
                    <a:pt x="3" y="514"/>
                  </a:lnTo>
                  <a:lnTo>
                    <a:pt x="0" y="514"/>
                  </a:lnTo>
                  <a:lnTo>
                    <a:pt x="2" y="510"/>
                  </a:lnTo>
                  <a:lnTo>
                    <a:pt x="7" y="508"/>
                  </a:lnTo>
                  <a:lnTo>
                    <a:pt x="7" y="510"/>
                  </a:lnTo>
                  <a:lnTo>
                    <a:pt x="9" y="508"/>
                  </a:lnTo>
                  <a:lnTo>
                    <a:pt x="13" y="512"/>
                  </a:lnTo>
                  <a:lnTo>
                    <a:pt x="15" y="508"/>
                  </a:lnTo>
                  <a:lnTo>
                    <a:pt x="9" y="504"/>
                  </a:lnTo>
                  <a:lnTo>
                    <a:pt x="9" y="502"/>
                  </a:lnTo>
                  <a:lnTo>
                    <a:pt x="9" y="498"/>
                  </a:lnTo>
                  <a:lnTo>
                    <a:pt x="9" y="498"/>
                  </a:lnTo>
                  <a:lnTo>
                    <a:pt x="9" y="495"/>
                  </a:lnTo>
                  <a:lnTo>
                    <a:pt x="9" y="493"/>
                  </a:lnTo>
                  <a:lnTo>
                    <a:pt x="9" y="489"/>
                  </a:lnTo>
                  <a:lnTo>
                    <a:pt x="7" y="483"/>
                  </a:lnTo>
                  <a:lnTo>
                    <a:pt x="9" y="481"/>
                  </a:lnTo>
                  <a:lnTo>
                    <a:pt x="13" y="477"/>
                  </a:lnTo>
                  <a:lnTo>
                    <a:pt x="13" y="476"/>
                  </a:lnTo>
                  <a:lnTo>
                    <a:pt x="9" y="468"/>
                  </a:lnTo>
                  <a:lnTo>
                    <a:pt x="9" y="466"/>
                  </a:lnTo>
                  <a:lnTo>
                    <a:pt x="11" y="462"/>
                  </a:lnTo>
                  <a:lnTo>
                    <a:pt x="11" y="460"/>
                  </a:lnTo>
                  <a:lnTo>
                    <a:pt x="13" y="457"/>
                  </a:lnTo>
                  <a:lnTo>
                    <a:pt x="19" y="455"/>
                  </a:lnTo>
                  <a:lnTo>
                    <a:pt x="24" y="453"/>
                  </a:lnTo>
                  <a:lnTo>
                    <a:pt x="28" y="451"/>
                  </a:lnTo>
                  <a:lnTo>
                    <a:pt x="28" y="445"/>
                  </a:lnTo>
                  <a:lnTo>
                    <a:pt x="34" y="439"/>
                  </a:lnTo>
                  <a:lnTo>
                    <a:pt x="34" y="436"/>
                  </a:lnTo>
                  <a:lnTo>
                    <a:pt x="38" y="424"/>
                  </a:lnTo>
                  <a:lnTo>
                    <a:pt x="38" y="418"/>
                  </a:lnTo>
                  <a:lnTo>
                    <a:pt x="34" y="415"/>
                  </a:lnTo>
                  <a:lnTo>
                    <a:pt x="32" y="415"/>
                  </a:lnTo>
                  <a:lnTo>
                    <a:pt x="28" y="413"/>
                  </a:lnTo>
                  <a:lnTo>
                    <a:pt x="28" y="407"/>
                  </a:lnTo>
                  <a:lnTo>
                    <a:pt x="28" y="394"/>
                  </a:lnTo>
                  <a:lnTo>
                    <a:pt x="28" y="388"/>
                  </a:lnTo>
                  <a:lnTo>
                    <a:pt x="28" y="384"/>
                  </a:lnTo>
                  <a:lnTo>
                    <a:pt x="28" y="378"/>
                  </a:lnTo>
                  <a:lnTo>
                    <a:pt x="26" y="376"/>
                  </a:lnTo>
                  <a:lnTo>
                    <a:pt x="26" y="371"/>
                  </a:lnTo>
                  <a:lnTo>
                    <a:pt x="32" y="355"/>
                  </a:lnTo>
                  <a:lnTo>
                    <a:pt x="32" y="346"/>
                  </a:lnTo>
                  <a:lnTo>
                    <a:pt x="30" y="342"/>
                  </a:lnTo>
                  <a:lnTo>
                    <a:pt x="24" y="342"/>
                  </a:lnTo>
                  <a:lnTo>
                    <a:pt x="21" y="342"/>
                  </a:lnTo>
                  <a:lnTo>
                    <a:pt x="24" y="340"/>
                  </a:lnTo>
                  <a:lnTo>
                    <a:pt x="26" y="336"/>
                  </a:lnTo>
                  <a:lnTo>
                    <a:pt x="30" y="334"/>
                  </a:lnTo>
                  <a:lnTo>
                    <a:pt x="30" y="331"/>
                  </a:lnTo>
                  <a:lnTo>
                    <a:pt x="26" y="331"/>
                  </a:lnTo>
                  <a:lnTo>
                    <a:pt x="24" y="315"/>
                  </a:lnTo>
                  <a:lnTo>
                    <a:pt x="21" y="311"/>
                  </a:lnTo>
                  <a:lnTo>
                    <a:pt x="21" y="310"/>
                  </a:lnTo>
                  <a:lnTo>
                    <a:pt x="21" y="304"/>
                  </a:lnTo>
                  <a:lnTo>
                    <a:pt x="26" y="300"/>
                  </a:lnTo>
                  <a:lnTo>
                    <a:pt x="30" y="304"/>
                  </a:lnTo>
                  <a:lnTo>
                    <a:pt x="30" y="300"/>
                  </a:lnTo>
                  <a:lnTo>
                    <a:pt x="32" y="298"/>
                  </a:lnTo>
                  <a:lnTo>
                    <a:pt x="30" y="294"/>
                  </a:lnTo>
                  <a:lnTo>
                    <a:pt x="30" y="292"/>
                  </a:lnTo>
                  <a:lnTo>
                    <a:pt x="34" y="289"/>
                  </a:lnTo>
                  <a:lnTo>
                    <a:pt x="36" y="292"/>
                  </a:lnTo>
                  <a:lnTo>
                    <a:pt x="40" y="289"/>
                  </a:lnTo>
                  <a:lnTo>
                    <a:pt x="42" y="289"/>
                  </a:lnTo>
                  <a:lnTo>
                    <a:pt x="44" y="287"/>
                  </a:lnTo>
                  <a:lnTo>
                    <a:pt x="45" y="287"/>
                  </a:lnTo>
                  <a:lnTo>
                    <a:pt x="51" y="287"/>
                  </a:lnTo>
                  <a:lnTo>
                    <a:pt x="57" y="287"/>
                  </a:lnTo>
                  <a:lnTo>
                    <a:pt x="61" y="283"/>
                  </a:lnTo>
                  <a:lnTo>
                    <a:pt x="57" y="277"/>
                  </a:lnTo>
                  <a:lnTo>
                    <a:pt x="57" y="271"/>
                  </a:lnTo>
                  <a:lnTo>
                    <a:pt x="61" y="271"/>
                  </a:lnTo>
                  <a:lnTo>
                    <a:pt x="63" y="270"/>
                  </a:lnTo>
                  <a:lnTo>
                    <a:pt x="66" y="268"/>
                  </a:lnTo>
                  <a:lnTo>
                    <a:pt x="70" y="266"/>
                  </a:lnTo>
                  <a:lnTo>
                    <a:pt x="72" y="262"/>
                  </a:lnTo>
                  <a:lnTo>
                    <a:pt x="72" y="258"/>
                  </a:lnTo>
                  <a:lnTo>
                    <a:pt x="76" y="252"/>
                  </a:lnTo>
                  <a:lnTo>
                    <a:pt x="72" y="250"/>
                  </a:lnTo>
                  <a:lnTo>
                    <a:pt x="72" y="245"/>
                  </a:lnTo>
                  <a:lnTo>
                    <a:pt x="72" y="241"/>
                  </a:lnTo>
                  <a:lnTo>
                    <a:pt x="76" y="239"/>
                  </a:lnTo>
                  <a:lnTo>
                    <a:pt x="78" y="239"/>
                  </a:lnTo>
                  <a:lnTo>
                    <a:pt x="78" y="233"/>
                  </a:lnTo>
                  <a:lnTo>
                    <a:pt x="82" y="233"/>
                  </a:lnTo>
                  <a:lnTo>
                    <a:pt x="84" y="229"/>
                  </a:lnTo>
                  <a:lnTo>
                    <a:pt x="84" y="228"/>
                  </a:lnTo>
                  <a:lnTo>
                    <a:pt x="84" y="222"/>
                  </a:lnTo>
                  <a:lnTo>
                    <a:pt x="87" y="216"/>
                  </a:lnTo>
                  <a:lnTo>
                    <a:pt x="97" y="208"/>
                  </a:lnTo>
                  <a:lnTo>
                    <a:pt x="97" y="205"/>
                  </a:lnTo>
                  <a:lnTo>
                    <a:pt x="101" y="205"/>
                  </a:lnTo>
                  <a:lnTo>
                    <a:pt x="103" y="203"/>
                  </a:lnTo>
                  <a:lnTo>
                    <a:pt x="107" y="203"/>
                  </a:lnTo>
                  <a:lnTo>
                    <a:pt x="107" y="199"/>
                  </a:lnTo>
                  <a:lnTo>
                    <a:pt x="107" y="197"/>
                  </a:lnTo>
                  <a:lnTo>
                    <a:pt x="107" y="193"/>
                  </a:lnTo>
                  <a:lnTo>
                    <a:pt x="108" y="193"/>
                  </a:lnTo>
                  <a:lnTo>
                    <a:pt x="112" y="191"/>
                  </a:lnTo>
                  <a:lnTo>
                    <a:pt x="108" y="187"/>
                  </a:lnTo>
                  <a:lnTo>
                    <a:pt x="103" y="187"/>
                  </a:lnTo>
                  <a:lnTo>
                    <a:pt x="101" y="186"/>
                  </a:lnTo>
                  <a:lnTo>
                    <a:pt x="103" y="186"/>
                  </a:lnTo>
                  <a:lnTo>
                    <a:pt x="107" y="186"/>
                  </a:lnTo>
                  <a:lnTo>
                    <a:pt x="107" y="182"/>
                  </a:lnTo>
                  <a:lnTo>
                    <a:pt x="103" y="180"/>
                  </a:lnTo>
                  <a:lnTo>
                    <a:pt x="101" y="172"/>
                  </a:lnTo>
                  <a:lnTo>
                    <a:pt x="97" y="168"/>
                  </a:lnTo>
                  <a:lnTo>
                    <a:pt x="101" y="163"/>
                  </a:lnTo>
                  <a:lnTo>
                    <a:pt x="107" y="161"/>
                  </a:lnTo>
                  <a:lnTo>
                    <a:pt x="112" y="161"/>
                  </a:lnTo>
                  <a:lnTo>
                    <a:pt x="114" y="161"/>
                  </a:lnTo>
                  <a:lnTo>
                    <a:pt x="118" y="157"/>
                  </a:lnTo>
                  <a:lnTo>
                    <a:pt x="122" y="155"/>
                  </a:lnTo>
                  <a:lnTo>
                    <a:pt x="124" y="151"/>
                  </a:lnTo>
                  <a:lnTo>
                    <a:pt x="128" y="145"/>
                  </a:lnTo>
                  <a:lnTo>
                    <a:pt x="129" y="144"/>
                  </a:lnTo>
                  <a:lnTo>
                    <a:pt x="128" y="136"/>
                  </a:lnTo>
                  <a:lnTo>
                    <a:pt x="124" y="134"/>
                  </a:lnTo>
                  <a:lnTo>
                    <a:pt x="122" y="134"/>
                  </a:lnTo>
                  <a:lnTo>
                    <a:pt x="122" y="132"/>
                  </a:lnTo>
                  <a:lnTo>
                    <a:pt x="118" y="130"/>
                  </a:lnTo>
                  <a:lnTo>
                    <a:pt x="122" y="126"/>
                  </a:lnTo>
                  <a:lnTo>
                    <a:pt x="118" y="125"/>
                  </a:lnTo>
                  <a:lnTo>
                    <a:pt x="122" y="121"/>
                  </a:lnTo>
                  <a:lnTo>
                    <a:pt x="122" y="113"/>
                  </a:lnTo>
                  <a:lnTo>
                    <a:pt x="124" y="98"/>
                  </a:lnTo>
                  <a:lnTo>
                    <a:pt x="128" y="94"/>
                  </a:lnTo>
                  <a:lnTo>
                    <a:pt x="133" y="94"/>
                  </a:lnTo>
                  <a:lnTo>
                    <a:pt x="133" y="100"/>
                  </a:lnTo>
                  <a:lnTo>
                    <a:pt x="129" y="104"/>
                  </a:lnTo>
                  <a:lnTo>
                    <a:pt x="129" y="107"/>
                  </a:lnTo>
                  <a:lnTo>
                    <a:pt x="133" y="109"/>
                  </a:lnTo>
                  <a:lnTo>
                    <a:pt x="137" y="113"/>
                  </a:lnTo>
                  <a:lnTo>
                    <a:pt x="143" y="115"/>
                  </a:lnTo>
                  <a:lnTo>
                    <a:pt x="143" y="119"/>
                  </a:lnTo>
                  <a:lnTo>
                    <a:pt x="143" y="121"/>
                  </a:lnTo>
                  <a:lnTo>
                    <a:pt x="147" y="121"/>
                  </a:lnTo>
                  <a:lnTo>
                    <a:pt x="149" y="121"/>
                  </a:lnTo>
                  <a:lnTo>
                    <a:pt x="152" y="125"/>
                  </a:lnTo>
                  <a:lnTo>
                    <a:pt x="154" y="121"/>
                  </a:lnTo>
                  <a:lnTo>
                    <a:pt x="152" y="111"/>
                  </a:lnTo>
                  <a:lnTo>
                    <a:pt x="149" y="105"/>
                  </a:lnTo>
                  <a:lnTo>
                    <a:pt x="149" y="104"/>
                  </a:lnTo>
                  <a:lnTo>
                    <a:pt x="147" y="98"/>
                  </a:lnTo>
                  <a:lnTo>
                    <a:pt x="147" y="88"/>
                  </a:lnTo>
                  <a:lnTo>
                    <a:pt x="147" y="86"/>
                  </a:lnTo>
                  <a:lnTo>
                    <a:pt x="152" y="84"/>
                  </a:lnTo>
                  <a:lnTo>
                    <a:pt x="156" y="84"/>
                  </a:lnTo>
                  <a:lnTo>
                    <a:pt x="158" y="84"/>
                  </a:lnTo>
                  <a:lnTo>
                    <a:pt x="164" y="79"/>
                  </a:lnTo>
                  <a:lnTo>
                    <a:pt x="168" y="75"/>
                  </a:lnTo>
                  <a:lnTo>
                    <a:pt x="173" y="79"/>
                  </a:lnTo>
                  <a:lnTo>
                    <a:pt x="177" y="75"/>
                  </a:lnTo>
                  <a:lnTo>
                    <a:pt x="179" y="71"/>
                  </a:lnTo>
                  <a:lnTo>
                    <a:pt x="179" y="75"/>
                  </a:lnTo>
                  <a:lnTo>
                    <a:pt x="183" y="77"/>
                  </a:lnTo>
                  <a:lnTo>
                    <a:pt x="183" y="77"/>
                  </a:lnTo>
                  <a:lnTo>
                    <a:pt x="187" y="81"/>
                  </a:lnTo>
                  <a:lnTo>
                    <a:pt x="189" y="83"/>
                  </a:lnTo>
                  <a:lnTo>
                    <a:pt x="192" y="86"/>
                  </a:lnTo>
                  <a:lnTo>
                    <a:pt x="198" y="86"/>
                  </a:lnTo>
                  <a:lnTo>
                    <a:pt x="202" y="86"/>
                  </a:lnTo>
                  <a:lnTo>
                    <a:pt x="204" y="81"/>
                  </a:lnTo>
                  <a:lnTo>
                    <a:pt x="204" y="77"/>
                  </a:lnTo>
                  <a:lnTo>
                    <a:pt x="210" y="73"/>
                  </a:lnTo>
                  <a:lnTo>
                    <a:pt x="210" y="69"/>
                  </a:lnTo>
                  <a:lnTo>
                    <a:pt x="210" y="67"/>
                  </a:lnTo>
                  <a:lnTo>
                    <a:pt x="217" y="63"/>
                  </a:lnTo>
                  <a:lnTo>
                    <a:pt x="219" y="63"/>
                  </a:lnTo>
                  <a:lnTo>
                    <a:pt x="225" y="65"/>
                  </a:lnTo>
                  <a:lnTo>
                    <a:pt x="229" y="62"/>
                  </a:lnTo>
                  <a:lnTo>
                    <a:pt x="229" y="60"/>
                  </a:lnTo>
                  <a:lnTo>
                    <a:pt x="223" y="52"/>
                  </a:lnTo>
                  <a:lnTo>
                    <a:pt x="223" y="46"/>
                  </a:lnTo>
                  <a:lnTo>
                    <a:pt x="223" y="44"/>
                  </a:lnTo>
                  <a:lnTo>
                    <a:pt x="225" y="41"/>
                  </a:lnTo>
                  <a:lnTo>
                    <a:pt x="229" y="35"/>
                  </a:lnTo>
                  <a:lnTo>
                    <a:pt x="229" y="31"/>
                  </a:lnTo>
                  <a:lnTo>
                    <a:pt x="229" y="29"/>
                  </a:lnTo>
                  <a:lnTo>
                    <a:pt x="227" y="25"/>
                  </a:lnTo>
                  <a:lnTo>
                    <a:pt x="223" y="25"/>
                  </a:lnTo>
                  <a:lnTo>
                    <a:pt x="227" y="23"/>
                  </a:lnTo>
                  <a:lnTo>
                    <a:pt x="229" y="20"/>
                  </a:lnTo>
                  <a:lnTo>
                    <a:pt x="231" y="20"/>
                  </a:lnTo>
                  <a:lnTo>
                    <a:pt x="236" y="20"/>
                  </a:lnTo>
                  <a:lnTo>
                    <a:pt x="238" y="20"/>
                  </a:lnTo>
                  <a:lnTo>
                    <a:pt x="242" y="23"/>
                  </a:lnTo>
                  <a:lnTo>
                    <a:pt x="246" y="23"/>
                  </a:lnTo>
                  <a:lnTo>
                    <a:pt x="248" y="23"/>
                  </a:lnTo>
                  <a:lnTo>
                    <a:pt x="250" y="27"/>
                  </a:lnTo>
                  <a:lnTo>
                    <a:pt x="254" y="31"/>
                  </a:lnTo>
                  <a:lnTo>
                    <a:pt x="254" y="33"/>
                  </a:lnTo>
                  <a:lnTo>
                    <a:pt x="254" y="37"/>
                  </a:lnTo>
                  <a:lnTo>
                    <a:pt x="254" y="41"/>
                  </a:lnTo>
                  <a:lnTo>
                    <a:pt x="254" y="44"/>
                  </a:lnTo>
                  <a:lnTo>
                    <a:pt x="254" y="46"/>
                  </a:lnTo>
                  <a:lnTo>
                    <a:pt x="255" y="46"/>
                  </a:lnTo>
                  <a:lnTo>
                    <a:pt x="259" y="44"/>
                  </a:lnTo>
                  <a:lnTo>
                    <a:pt x="265" y="42"/>
                  </a:lnTo>
                  <a:lnTo>
                    <a:pt x="267" y="42"/>
                  </a:lnTo>
                  <a:lnTo>
                    <a:pt x="271" y="42"/>
                  </a:lnTo>
                  <a:lnTo>
                    <a:pt x="267" y="44"/>
                  </a:lnTo>
                  <a:lnTo>
                    <a:pt x="259" y="52"/>
                  </a:lnTo>
                  <a:lnTo>
                    <a:pt x="259" y="56"/>
                  </a:lnTo>
                  <a:lnTo>
                    <a:pt x="259" y="58"/>
                  </a:lnTo>
                  <a:lnTo>
                    <a:pt x="265" y="56"/>
                  </a:lnTo>
                  <a:lnTo>
                    <a:pt x="275" y="56"/>
                  </a:lnTo>
                  <a:lnTo>
                    <a:pt x="278" y="58"/>
                  </a:lnTo>
                  <a:lnTo>
                    <a:pt x="290" y="58"/>
                  </a:lnTo>
                  <a:lnTo>
                    <a:pt x="292" y="58"/>
                  </a:lnTo>
                  <a:lnTo>
                    <a:pt x="296" y="58"/>
                  </a:lnTo>
                  <a:lnTo>
                    <a:pt x="299" y="58"/>
                  </a:lnTo>
                  <a:lnTo>
                    <a:pt x="305" y="56"/>
                  </a:lnTo>
                  <a:lnTo>
                    <a:pt x="307" y="52"/>
                  </a:lnTo>
                  <a:lnTo>
                    <a:pt x="311" y="42"/>
                  </a:lnTo>
                  <a:lnTo>
                    <a:pt x="317" y="39"/>
                  </a:lnTo>
                  <a:lnTo>
                    <a:pt x="318" y="39"/>
                  </a:lnTo>
                  <a:lnTo>
                    <a:pt x="320" y="39"/>
                  </a:lnTo>
                  <a:lnTo>
                    <a:pt x="326" y="35"/>
                  </a:lnTo>
                  <a:lnTo>
                    <a:pt x="326" y="31"/>
                  </a:lnTo>
                  <a:lnTo>
                    <a:pt x="326" y="29"/>
                  </a:lnTo>
                  <a:lnTo>
                    <a:pt x="326" y="21"/>
                  </a:lnTo>
                  <a:lnTo>
                    <a:pt x="330" y="20"/>
                  </a:lnTo>
                  <a:lnTo>
                    <a:pt x="332" y="16"/>
                  </a:lnTo>
                  <a:lnTo>
                    <a:pt x="341" y="12"/>
                  </a:lnTo>
                  <a:lnTo>
                    <a:pt x="351" y="6"/>
                  </a:lnTo>
                  <a:lnTo>
                    <a:pt x="353" y="4"/>
                  </a:lnTo>
                  <a:lnTo>
                    <a:pt x="359" y="0"/>
                  </a:lnTo>
                  <a:lnTo>
                    <a:pt x="362" y="4"/>
                  </a:lnTo>
                  <a:lnTo>
                    <a:pt x="362" y="6"/>
                  </a:lnTo>
                  <a:lnTo>
                    <a:pt x="359" y="10"/>
                  </a:lnTo>
                  <a:lnTo>
                    <a:pt x="357" y="12"/>
                  </a:lnTo>
                  <a:lnTo>
                    <a:pt x="357" y="25"/>
                  </a:lnTo>
                  <a:lnTo>
                    <a:pt x="353" y="31"/>
                  </a:lnTo>
                  <a:lnTo>
                    <a:pt x="353" y="31"/>
                  </a:lnTo>
                  <a:close/>
                </a:path>
              </a:pathLst>
            </a:custGeom>
            <a:solidFill>
              <a:schemeClr val="bg2"/>
            </a:solid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uk-UA">
                <a:solidFill>
                  <a:schemeClr val="accent1"/>
                </a:solidFill>
              </a:endParaRPr>
            </a:p>
          </p:txBody>
        </p:sp>
      </p:grpSp>
      <p:sp>
        <p:nvSpPr>
          <p:cNvPr id="73" name="Text Box 237">
            <a:extLst>
              <a:ext uri="{FF2B5EF4-FFF2-40B4-BE49-F238E27FC236}">
                <a16:creationId xmlns:a16="http://schemas.microsoft.com/office/drawing/2014/main" id="{DB061259-F8E7-4A9E-AEC5-425278B84420}"/>
              </a:ext>
            </a:extLst>
          </p:cNvPr>
          <p:cNvSpPr txBox="1">
            <a:spLocks noChangeArrowheads="1"/>
          </p:cNvSpPr>
          <p:nvPr/>
        </p:nvSpPr>
        <p:spPr bwMode="auto">
          <a:xfrm>
            <a:off x="5689475" y="1748408"/>
            <a:ext cx="617850" cy="139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0350" tIns="30175" rIns="60350" bIns="30175"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hangingPunct="1">
              <a:spcBef>
                <a:spcPct val="0"/>
              </a:spcBef>
              <a:buFontTx/>
              <a:buNone/>
            </a:pPr>
            <a:r>
              <a:rPr lang="uk-UA" altLang="ru-RU" sz="900" b="1" kern="1200" dirty="0">
                <a:latin typeface="Museo Sans Cyrl 700" panose="02000000000000000000" pitchFamily="50" charset="-52"/>
                <a:ea typeface="ＭＳ Ｐゴシック" pitchFamily="34" charset="-128"/>
                <a:cs typeface="Arial" charset="0"/>
              </a:rPr>
              <a:t>м. Київ</a:t>
            </a:r>
            <a:endParaRPr lang="de-DE" altLang="ru-RU" sz="900" b="1" kern="1200" dirty="0">
              <a:latin typeface="Museo Sans Cyrl 700" panose="02000000000000000000" pitchFamily="50" charset="-52"/>
              <a:ea typeface="ＭＳ Ｐゴシック" pitchFamily="34" charset="-128"/>
              <a:cs typeface="Arial" charset="0"/>
            </a:endParaRPr>
          </a:p>
        </p:txBody>
      </p:sp>
      <p:sp>
        <p:nvSpPr>
          <p:cNvPr id="74" name="Text Box 237">
            <a:extLst>
              <a:ext uri="{FF2B5EF4-FFF2-40B4-BE49-F238E27FC236}">
                <a16:creationId xmlns:a16="http://schemas.microsoft.com/office/drawing/2014/main" id="{BE9B53AC-02AB-4EA5-98F6-575755A541AF}"/>
              </a:ext>
            </a:extLst>
          </p:cNvPr>
          <p:cNvSpPr txBox="1">
            <a:spLocks noChangeArrowheads="1"/>
          </p:cNvSpPr>
          <p:nvPr/>
        </p:nvSpPr>
        <p:spPr bwMode="auto">
          <a:xfrm>
            <a:off x="3494006" y="2252105"/>
            <a:ext cx="1085850" cy="266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0350" tIns="30175" rIns="60350" bIns="30175"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eaLnBrk="1" hangingPunct="1">
              <a:spcBef>
                <a:spcPct val="0"/>
              </a:spcBef>
              <a:buFontTx/>
              <a:buNone/>
            </a:pPr>
            <a:r>
              <a:rPr lang="uk-UA" altLang="ru-RU" sz="600" kern="1200" dirty="0">
                <a:solidFill>
                  <a:schemeClr val="bg1"/>
                </a:solidFill>
                <a:latin typeface="Museo Sans Cyrl 700" panose="02000000000000000000" pitchFamily="50" charset="-52"/>
                <a:ea typeface="ＭＳ Ｐゴシック" pitchFamily="34" charset="-128"/>
                <a:cs typeface="Arial" charset="0"/>
              </a:rPr>
              <a:t>Івано-</a:t>
            </a:r>
            <a:br>
              <a:rPr lang="uk-UA" altLang="ru-RU" sz="600" kern="1200" dirty="0">
                <a:solidFill>
                  <a:schemeClr val="bg1"/>
                </a:solidFill>
                <a:latin typeface="Museo Sans Cyrl 700" panose="02000000000000000000" pitchFamily="50" charset="-52"/>
                <a:ea typeface="ＭＳ Ｐゴシック" pitchFamily="34" charset="-128"/>
                <a:cs typeface="Arial" charset="0"/>
              </a:rPr>
            </a:br>
            <a:r>
              <a:rPr lang="uk-UA" altLang="ru-RU" sz="600" kern="1200" dirty="0">
                <a:solidFill>
                  <a:schemeClr val="bg1"/>
                </a:solidFill>
                <a:latin typeface="Museo Sans Cyrl 700" panose="02000000000000000000" pitchFamily="50" charset="-52"/>
                <a:ea typeface="ＭＳ Ｐゴシック" pitchFamily="34" charset="-128"/>
                <a:cs typeface="Arial" charset="0"/>
              </a:rPr>
              <a:t>Франківська</a:t>
            </a:r>
            <a:endParaRPr lang="de-DE" altLang="ru-RU" sz="600" kern="1200" dirty="0">
              <a:solidFill>
                <a:schemeClr val="bg1"/>
              </a:solidFill>
              <a:latin typeface="Museo Sans Cyrl 700" panose="02000000000000000000" pitchFamily="50" charset="-52"/>
              <a:ea typeface="ＭＳ Ｐゴシック" pitchFamily="34" charset="-128"/>
              <a:cs typeface="Arial" charset="0"/>
            </a:endParaRPr>
          </a:p>
        </p:txBody>
      </p:sp>
      <p:sp>
        <p:nvSpPr>
          <p:cNvPr id="75" name="Text Box 237">
            <a:extLst>
              <a:ext uri="{FF2B5EF4-FFF2-40B4-BE49-F238E27FC236}">
                <a16:creationId xmlns:a16="http://schemas.microsoft.com/office/drawing/2014/main" id="{8F0D1DAC-93C2-427B-8A0B-D1031D0C3EDD}"/>
              </a:ext>
            </a:extLst>
          </p:cNvPr>
          <p:cNvSpPr txBox="1">
            <a:spLocks noChangeArrowheads="1"/>
          </p:cNvSpPr>
          <p:nvPr/>
        </p:nvSpPr>
        <p:spPr bwMode="auto">
          <a:xfrm>
            <a:off x="3167822" y="1794335"/>
            <a:ext cx="906416" cy="150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0350" tIns="30175" rIns="60350" bIns="30175"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hangingPunct="1">
              <a:spcBef>
                <a:spcPct val="0"/>
              </a:spcBef>
              <a:buFontTx/>
              <a:buNone/>
            </a:pPr>
            <a:r>
              <a:rPr lang="uk-UA" altLang="ru-RU" sz="600" kern="1200" dirty="0">
                <a:solidFill>
                  <a:schemeClr val="bg1"/>
                </a:solidFill>
                <a:latin typeface="Museo Sans Cyrl 700" panose="02000000000000000000" pitchFamily="50" charset="-52"/>
                <a:ea typeface="ＭＳ Ｐゴシック" pitchFamily="34" charset="-128"/>
                <a:cs typeface="Arial" charset="0"/>
              </a:rPr>
              <a:t>Львівська</a:t>
            </a:r>
            <a:endParaRPr lang="de-DE" altLang="ru-RU" sz="600" kern="1200" dirty="0">
              <a:solidFill>
                <a:schemeClr val="bg1"/>
              </a:solidFill>
              <a:latin typeface="Museo Sans Cyrl 700" panose="02000000000000000000" pitchFamily="50" charset="-52"/>
              <a:ea typeface="ＭＳ Ｐゴシック" pitchFamily="34" charset="-128"/>
              <a:cs typeface="Arial" charset="0"/>
            </a:endParaRPr>
          </a:p>
        </p:txBody>
      </p:sp>
      <p:sp>
        <p:nvSpPr>
          <p:cNvPr id="76" name="Text Box 237">
            <a:extLst>
              <a:ext uri="{FF2B5EF4-FFF2-40B4-BE49-F238E27FC236}">
                <a16:creationId xmlns:a16="http://schemas.microsoft.com/office/drawing/2014/main" id="{17845870-02A7-4BDA-B888-E975368D89DC}"/>
              </a:ext>
            </a:extLst>
          </p:cNvPr>
          <p:cNvSpPr txBox="1">
            <a:spLocks noChangeArrowheads="1"/>
          </p:cNvSpPr>
          <p:nvPr/>
        </p:nvSpPr>
        <p:spPr bwMode="auto">
          <a:xfrm>
            <a:off x="7205463" y="1994167"/>
            <a:ext cx="1085850" cy="266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0350" tIns="30175" rIns="60350" bIns="30175"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hangingPunct="1">
              <a:spcBef>
                <a:spcPct val="0"/>
              </a:spcBef>
              <a:buFontTx/>
              <a:buNone/>
            </a:pPr>
            <a:r>
              <a:rPr lang="uk-UA" altLang="ru-RU" sz="800" kern="1200" dirty="0">
                <a:latin typeface="Museo Sans Cyrl 700" panose="02000000000000000000" pitchFamily="50" charset="-52"/>
                <a:ea typeface="ＭＳ Ｐゴシック" pitchFamily="34" charset="-128"/>
                <a:cs typeface="Arial" charset="0"/>
              </a:rPr>
              <a:t>Харківська</a:t>
            </a:r>
            <a:endParaRPr lang="de-DE" altLang="ru-RU" sz="800" kern="1200" dirty="0">
              <a:latin typeface="Museo Sans Cyrl 700" panose="02000000000000000000" pitchFamily="50" charset="-52"/>
              <a:ea typeface="ＭＳ Ｐゴシック" pitchFamily="34" charset="-128"/>
              <a:cs typeface="Arial" charset="0"/>
            </a:endParaRPr>
          </a:p>
        </p:txBody>
      </p:sp>
      <p:sp>
        <p:nvSpPr>
          <p:cNvPr id="77" name="Text Box 237">
            <a:extLst>
              <a:ext uri="{FF2B5EF4-FFF2-40B4-BE49-F238E27FC236}">
                <a16:creationId xmlns:a16="http://schemas.microsoft.com/office/drawing/2014/main" id="{D8E3AD47-E565-4505-BDE0-71D69EE8DE1B}"/>
              </a:ext>
            </a:extLst>
          </p:cNvPr>
          <p:cNvSpPr txBox="1">
            <a:spLocks noChangeArrowheads="1"/>
          </p:cNvSpPr>
          <p:nvPr/>
        </p:nvSpPr>
        <p:spPr bwMode="auto">
          <a:xfrm>
            <a:off x="6930047" y="3134366"/>
            <a:ext cx="1085850" cy="266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0350" tIns="30175" rIns="60350" bIns="30175"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hangingPunct="1">
              <a:spcBef>
                <a:spcPct val="0"/>
              </a:spcBef>
              <a:buFontTx/>
              <a:buNone/>
            </a:pPr>
            <a:r>
              <a:rPr lang="uk-UA" altLang="ru-RU" sz="600" kern="1200" dirty="0">
                <a:solidFill>
                  <a:schemeClr val="bg1"/>
                </a:solidFill>
                <a:latin typeface="Museo Sans Cyrl 700" panose="02000000000000000000" pitchFamily="50" charset="-52"/>
                <a:ea typeface="ＭＳ Ｐゴシック" pitchFamily="34" charset="-128"/>
                <a:cs typeface="Arial" charset="0"/>
              </a:rPr>
              <a:t>Запорізька</a:t>
            </a:r>
            <a:endParaRPr lang="de-DE" altLang="ru-RU" sz="600" kern="1200" dirty="0">
              <a:solidFill>
                <a:schemeClr val="bg1"/>
              </a:solidFill>
              <a:latin typeface="Museo Sans Cyrl 700" panose="02000000000000000000" pitchFamily="50" charset="-52"/>
              <a:ea typeface="ＭＳ Ｐゴシック" pitchFamily="34" charset="-128"/>
              <a:cs typeface="Arial" charset="0"/>
            </a:endParaRPr>
          </a:p>
        </p:txBody>
      </p:sp>
      <p:sp>
        <p:nvSpPr>
          <p:cNvPr id="78" name="Text Box 237">
            <a:extLst>
              <a:ext uri="{FF2B5EF4-FFF2-40B4-BE49-F238E27FC236}">
                <a16:creationId xmlns:a16="http://schemas.microsoft.com/office/drawing/2014/main" id="{17845870-02A7-4BDA-B888-E975368D89DC}"/>
              </a:ext>
            </a:extLst>
          </p:cNvPr>
          <p:cNvSpPr txBox="1">
            <a:spLocks noChangeArrowheads="1"/>
          </p:cNvSpPr>
          <p:nvPr/>
        </p:nvSpPr>
        <p:spPr bwMode="auto">
          <a:xfrm>
            <a:off x="5079517" y="3215011"/>
            <a:ext cx="1085850" cy="266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0350" tIns="30175" rIns="60350" bIns="30175"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hangingPunct="1">
              <a:spcBef>
                <a:spcPct val="0"/>
              </a:spcBef>
              <a:buFontTx/>
              <a:buNone/>
            </a:pPr>
            <a:r>
              <a:rPr lang="uk-UA" altLang="ru-RU" sz="600" kern="1200" dirty="0">
                <a:solidFill>
                  <a:schemeClr val="bg1"/>
                </a:solidFill>
                <a:latin typeface="Museo Sans Cyrl 700" panose="02000000000000000000" pitchFamily="50" charset="-52"/>
                <a:ea typeface="ＭＳ Ｐゴシック" pitchFamily="34" charset="-128"/>
                <a:cs typeface="Arial" charset="0"/>
              </a:rPr>
              <a:t>Одеська</a:t>
            </a:r>
            <a:endParaRPr lang="de-DE" altLang="ru-RU" sz="600" kern="1200" dirty="0">
              <a:solidFill>
                <a:schemeClr val="bg1"/>
              </a:solidFill>
              <a:latin typeface="Museo Sans Cyrl 700" panose="02000000000000000000" pitchFamily="50" charset="-52"/>
              <a:ea typeface="ＭＳ Ｐゴシック" pitchFamily="34" charset="-128"/>
              <a:cs typeface="Arial" charset="0"/>
            </a:endParaRPr>
          </a:p>
        </p:txBody>
      </p:sp>
      <p:sp>
        <p:nvSpPr>
          <p:cNvPr id="79" name="Text Box 237">
            <a:extLst>
              <a:ext uri="{FF2B5EF4-FFF2-40B4-BE49-F238E27FC236}">
                <a16:creationId xmlns:a16="http://schemas.microsoft.com/office/drawing/2014/main" id="{62D892D2-FFB3-4239-A514-877FDCD7C8FD}"/>
              </a:ext>
            </a:extLst>
          </p:cNvPr>
          <p:cNvSpPr txBox="1">
            <a:spLocks noChangeArrowheads="1"/>
          </p:cNvSpPr>
          <p:nvPr/>
        </p:nvSpPr>
        <p:spPr bwMode="auto">
          <a:xfrm>
            <a:off x="3701081" y="1098180"/>
            <a:ext cx="573103" cy="266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0350" tIns="30175" rIns="60350" bIns="30175"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hangingPunct="1">
              <a:spcBef>
                <a:spcPct val="0"/>
              </a:spcBef>
              <a:buFontTx/>
              <a:buNone/>
            </a:pPr>
            <a:r>
              <a:rPr lang="uk-UA" altLang="ru-RU" sz="600" b="0" kern="1200" dirty="0">
                <a:solidFill>
                  <a:schemeClr val="bg1">
                    <a:lumMod val="95000"/>
                  </a:schemeClr>
                </a:solidFill>
                <a:latin typeface="Museo Sans Cyrl 300" panose="02000000000000000000" pitchFamily="50" charset="-52"/>
                <a:ea typeface="ＭＳ Ｐゴシック" pitchFamily="34" charset="-128"/>
                <a:cs typeface="Arial" charset="0"/>
              </a:rPr>
              <a:t>Волинська</a:t>
            </a:r>
            <a:endParaRPr lang="de-DE" altLang="ru-RU" sz="700" b="0" kern="1200" dirty="0">
              <a:solidFill>
                <a:schemeClr val="bg1">
                  <a:lumMod val="95000"/>
                </a:schemeClr>
              </a:solidFill>
              <a:latin typeface="Museo Sans Cyrl 300" panose="02000000000000000000" pitchFamily="50" charset="-52"/>
              <a:ea typeface="ＭＳ Ｐゴシック" pitchFamily="34" charset="-128"/>
              <a:cs typeface="Arial" charset="0"/>
            </a:endParaRPr>
          </a:p>
        </p:txBody>
      </p:sp>
      <p:sp>
        <p:nvSpPr>
          <p:cNvPr id="109" name="Text Box 237">
            <a:extLst>
              <a:ext uri="{FF2B5EF4-FFF2-40B4-BE49-F238E27FC236}">
                <a16:creationId xmlns:a16="http://schemas.microsoft.com/office/drawing/2014/main" id="{66300513-B482-4BA3-808D-4AFBDE81B005}"/>
              </a:ext>
            </a:extLst>
          </p:cNvPr>
          <p:cNvSpPr txBox="1">
            <a:spLocks noChangeArrowheads="1"/>
          </p:cNvSpPr>
          <p:nvPr/>
        </p:nvSpPr>
        <p:spPr bwMode="auto">
          <a:xfrm>
            <a:off x="4244647" y="1104741"/>
            <a:ext cx="640280" cy="266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0350" tIns="30175" rIns="60350" bIns="30175"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hangingPunct="1">
              <a:spcBef>
                <a:spcPct val="0"/>
              </a:spcBef>
              <a:buFontTx/>
              <a:buNone/>
            </a:pPr>
            <a:r>
              <a:rPr lang="uk-UA" altLang="ru-RU" sz="600" b="0" kern="1200" dirty="0">
                <a:solidFill>
                  <a:schemeClr val="bg1">
                    <a:lumMod val="95000"/>
                  </a:schemeClr>
                </a:solidFill>
                <a:latin typeface="Museo Sans Cyrl 300" panose="02000000000000000000" pitchFamily="50" charset="-52"/>
                <a:ea typeface="ＭＳ Ｐゴシック" pitchFamily="34" charset="-128"/>
                <a:cs typeface="Arial" charset="0"/>
              </a:rPr>
              <a:t>Рівненська</a:t>
            </a:r>
            <a:endParaRPr lang="de-DE" altLang="ru-RU" sz="1050" b="0" kern="1200" dirty="0">
              <a:solidFill>
                <a:schemeClr val="bg1">
                  <a:lumMod val="95000"/>
                </a:schemeClr>
              </a:solidFill>
              <a:latin typeface="Museo Sans Cyrl 300" panose="02000000000000000000" pitchFamily="50" charset="-52"/>
              <a:ea typeface="ＭＳ Ｐゴシック" pitchFamily="34" charset="-128"/>
              <a:cs typeface="Arial" charset="0"/>
            </a:endParaRPr>
          </a:p>
        </p:txBody>
      </p:sp>
      <p:sp>
        <p:nvSpPr>
          <p:cNvPr id="111" name="Text Box 237">
            <a:extLst>
              <a:ext uri="{FF2B5EF4-FFF2-40B4-BE49-F238E27FC236}">
                <a16:creationId xmlns:a16="http://schemas.microsoft.com/office/drawing/2014/main" id="{53534A5F-F1B6-436B-8839-3F42E7E2055A}"/>
              </a:ext>
            </a:extLst>
          </p:cNvPr>
          <p:cNvSpPr txBox="1">
            <a:spLocks noChangeArrowheads="1"/>
          </p:cNvSpPr>
          <p:nvPr/>
        </p:nvSpPr>
        <p:spPr bwMode="auto">
          <a:xfrm>
            <a:off x="3523986" y="1937448"/>
            <a:ext cx="1085850" cy="266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0350" tIns="30175" rIns="60350" bIns="30175"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hangingPunct="1">
              <a:spcBef>
                <a:spcPct val="0"/>
              </a:spcBef>
              <a:buFontTx/>
              <a:buNone/>
            </a:pPr>
            <a:r>
              <a:rPr lang="uk-UA" altLang="ru-RU" sz="600" b="0" kern="1200" dirty="0">
                <a:solidFill>
                  <a:schemeClr val="bg1">
                    <a:lumMod val="95000"/>
                  </a:schemeClr>
                </a:solidFill>
                <a:latin typeface="Museo Sans Cyrl 300" panose="02000000000000000000" pitchFamily="50" charset="-52"/>
                <a:ea typeface="ＭＳ Ｐゴシック" pitchFamily="34" charset="-128"/>
                <a:cs typeface="Arial" charset="0"/>
              </a:rPr>
              <a:t>Тернопільська</a:t>
            </a:r>
            <a:endParaRPr lang="de-DE" altLang="ru-RU" sz="1050" b="0" kern="1200" dirty="0">
              <a:solidFill>
                <a:schemeClr val="bg1">
                  <a:lumMod val="95000"/>
                </a:schemeClr>
              </a:solidFill>
              <a:latin typeface="Museo Sans Cyrl 300" panose="02000000000000000000" pitchFamily="50" charset="-52"/>
              <a:ea typeface="ＭＳ Ｐゴシック" pitchFamily="34" charset="-128"/>
              <a:cs typeface="Arial" charset="0"/>
            </a:endParaRPr>
          </a:p>
        </p:txBody>
      </p:sp>
      <p:sp>
        <p:nvSpPr>
          <p:cNvPr id="112" name="Text Box 237">
            <a:extLst>
              <a:ext uri="{FF2B5EF4-FFF2-40B4-BE49-F238E27FC236}">
                <a16:creationId xmlns:a16="http://schemas.microsoft.com/office/drawing/2014/main" id="{59A4622F-C7F0-466A-AC2B-862BF400F715}"/>
              </a:ext>
            </a:extLst>
          </p:cNvPr>
          <p:cNvSpPr txBox="1">
            <a:spLocks noChangeArrowheads="1"/>
          </p:cNvSpPr>
          <p:nvPr/>
        </p:nvSpPr>
        <p:spPr bwMode="auto">
          <a:xfrm>
            <a:off x="4043257" y="1972398"/>
            <a:ext cx="1085850" cy="266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0350" tIns="30175" rIns="60350" bIns="30175"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hangingPunct="1">
              <a:spcBef>
                <a:spcPct val="0"/>
              </a:spcBef>
              <a:buFontTx/>
              <a:buNone/>
            </a:pPr>
            <a:r>
              <a:rPr lang="uk-UA" altLang="ru-RU" sz="600" b="0" kern="1200" dirty="0">
                <a:solidFill>
                  <a:schemeClr val="bg1">
                    <a:lumMod val="95000"/>
                  </a:schemeClr>
                </a:solidFill>
                <a:latin typeface="Museo Sans Cyrl 300" panose="02000000000000000000" pitchFamily="50" charset="-52"/>
                <a:ea typeface="ＭＳ Ｐゴシック" pitchFamily="34" charset="-128"/>
                <a:cs typeface="Arial" charset="0"/>
              </a:rPr>
              <a:t>Хмельницька</a:t>
            </a:r>
            <a:endParaRPr lang="de-DE" altLang="ru-RU" sz="700" b="0" kern="1200" dirty="0">
              <a:solidFill>
                <a:schemeClr val="bg1">
                  <a:lumMod val="95000"/>
                </a:schemeClr>
              </a:solidFill>
              <a:latin typeface="Museo Sans Cyrl 300" panose="02000000000000000000" pitchFamily="50" charset="-52"/>
              <a:ea typeface="ＭＳ Ｐゴシック" pitchFamily="34" charset="-128"/>
              <a:cs typeface="Arial" charset="0"/>
            </a:endParaRPr>
          </a:p>
        </p:txBody>
      </p:sp>
      <p:sp>
        <p:nvSpPr>
          <p:cNvPr id="113" name="Text Box 237">
            <a:extLst>
              <a:ext uri="{FF2B5EF4-FFF2-40B4-BE49-F238E27FC236}">
                <a16:creationId xmlns:a16="http://schemas.microsoft.com/office/drawing/2014/main" id="{A89DF9E5-749C-4E77-BA85-4FF71B544DAA}"/>
              </a:ext>
            </a:extLst>
          </p:cNvPr>
          <p:cNvSpPr txBox="1">
            <a:spLocks noChangeArrowheads="1"/>
          </p:cNvSpPr>
          <p:nvPr/>
        </p:nvSpPr>
        <p:spPr bwMode="auto">
          <a:xfrm>
            <a:off x="2724917" y="2381023"/>
            <a:ext cx="1085850" cy="266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0350" tIns="30175" rIns="60350" bIns="30175"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hangingPunct="1">
              <a:spcBef>
                <a:spcPct val="0"/>
              </a:spcBef>
              <a:buFontTx/>
              <a:buNone/>
            </a:pPr>
            <a:r>
              <a:rPr lang="uk-UA" altLang="ru-RU" sz="800" b="0" kern="1200" dirty="0">
                <a:latin typeface="Museo Sans Cyrl 300" panose="02000000000000000000" pitchFamily="50" charset="-52"/>
                <a:ea typeface="ＭＳ Ｐゴシック" pitchFamily="34" charset="-128"/>
                <a:cs typeface="Arial" charset="0"/>
              </a:rPr>
              <a:t>Закарпатська</a:t>
            </a:r>
            <a:endParaRPr lang="de-DE" altLang="ru-RU" sz="900" b="0" kern="1200" dirty="0">
              <a:latin typeface="Museo Sans Cyrl 300" panose="02000000000000000000" pitchFamily="50" charset="-52"/>
              <a:ea typeface="ＭＳ Ｐゴシック" pitchFamily="34" charset="-128"/>
              <a:cs typeface="Arial" charset="0"/>
            </a:endParaRPr>
          </a:p>
        </p:txBody>
      </p:sp>
      <p:sp>
        <p:nvSpPr>
          <p:cNvPr id="114" name="Text Box 237">
            <a:extLst>
              <a:ext uri="{FF2B5EF4-FFF2-40B4-BE49-F238E27FC236}">
                <a16:creationId xmlns:a16="http://schemas.microsoft.com/office/drawing/2014/main" id="{CE89AF20-B1C8-4DAD-9336-D5AE255BE152}"/>
              </a:ext>
            </a:extLst>
          </p:cNvPr>
          <p:cNvSpPr txBox="1">
            <a:spLocks noChangeArrowheads="1"/>
          </p:cNvSpPr>
          <p:nvPr/>
        </p:nvSpPr>
        <p:spPr bwMode="auto">
          <a:xfrm>
            <a:off x="3600919" y="2544019"/>
            <a:ext cx="1085850" cy="266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0350" tIns="30175" rIns="60350" bIns="30175"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hangingPunct="1">
              <a:spcBef>
                <a:spcPct val="0"/>
              </a:spcBef>
              <a:buFontTx/>
              <a:buNone/>
            </a:pPr>
            <a:r>
              <a:rPr lang="uk-UA" altLang="ru-RU" sz="600" b="0" kern="1200" dirty="0">
                <a:solidFill>
                  <a:schemeClr val="bg1">
                    <a:lumMod val="95000"/>
                  </a:schemeClr>
                </a:solidFill>
                <a:latin typeface="Museo Sans Cyrl 300" panose="02000000000000000000" pitchFamily="50" charset="-52"/>
                <a:ea typeface="ＭＳ Ｐゴシック" pitchFamily="34" charset="-128"/>
                <a:cs typeface="Arial" charset="0"/>
              </a:rPr>
              <a:t>Чернівецька</a:t>
            </a:r>
            <a:endParaRPr lang="de-DE" altLang="ru-RU" sz="700" b="0" kern="1200" dirty="0">
              <a:solidFill>
                <a:schemeClr val="bg1">
                  <a:lumMod val="95000"/>
                </a:schemeClr>
              </a:solidFill>
              <a:latin typeface="Museo Sans Cyrl 300" panose="02000000000000000000" pitchFamily="50" charset="-52"/>
              <a:ea typeface="ＭＳ Ｐゴシック" pitchFamily="34" charset="-128"/>
              <a:cs typeface="Arial" charset="0"/>
            </a:endParaRPr>
          </a:p>
        </p:txBody>
      </p:sp>
      <p:sp>
        <p:nvSpPr>
          <p:cNvPr id="115" name="Text Box 237">
            <a:extLst>
              <a:ext uri="{FF2B5EF4-FFF2-40B4-BE49-F238E27FC236}">
                <a16:creationId xmlns:a16="http://schemas.microsoft.com/office/drawing/2014/main" id="{D9C5F8AA-3DB3-4B69-9819-1579F25EAA2E}"/>
              </a:ext>
            </a:extLst>
          </p:cNvPr>
          <p:cNvSpPr txBox="1">
            <a:spLocks noChangeArrowheads="1"/>
          </p:cNvSpPr>
          <p:nvPr/>
        </p:nvSpPr>
        <p:spPr bwMode="auto">
          <a:xfrm>
            <a:off x="4575415" y="2318059"/>
            <a:ext cx="1085850" cy="266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0350" tIns="30175" rIns="60350" bIns="30175"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hangingPunct="1">
              <a:spcBef>
                <a:spcPct val="0"/>
              </a:spcBef>
              <a:buFontTx/>
              <a:buNone/>
            </a:pPr>
            <a:r>
              <a:rPr lang="uk-UA" altLang="ru-RU" sz="800" b="0" kern="1200" dirty="0">
                <a:latin typeface="Museo Sans Cyrl 300" panose="02000000000000000000" pitchFamily="50" charset="-52"/>
                <a:ea typeface="ＭＳ Ｐゴシック" pitchFamily="34" charset="-128"/>
                <a:cs typeface="Arial" charset="0"/>
              </a:rPr>
              <a:t>Вінницька</a:t>
            </a:r>
            <a:endParaRPr lang="de-DE" altLang="ru-RU" sz="900" b="0" kern="1200" dirty="0">
              <a:latin typeface="Museo Sans Cyrl 300" panose="02000000000000000000" pitchFamily="50" charset="-52"/>
              <a:ea typeface="ＭＳ Ｐゴシック" pitchFamily="34" charset="-128"/>
              <a:cs typeface="Arial" charset="0"/>
            </a:endParaRPr>
          </a:p>
        </p:txBody>
      </p:sp>
      <p:sp>
        <p:nvSpPr>
          <p:cNvPr id="116" name="Text Box 237">
            <a:extLst>
              <a:ext uri="{FF2B5EF4-FFF2-40B4-BE49-F238E27FC236}">
                <a16:creationId xmlns:a16="http://schemas.microsoft.com/office/drawing/2014/main" id="{B28B1B2F-D9F0-4A01-B9F7-5D0D31126A88}"/>
              </a:ext>
            </a:extLst>
          </p:cNvPr>
          <p:cNvSpPr txBox="1">
            <a:spLocks noChangeArrowheads="1"/>
          </p:cNvSpPr>
          <p:nvPr/>
        </p:nvSpPr>
        <p:spPr bwMode="auto">
          <a:xfrm>
            <a:off x="5184094" y="1935800"/>
            <a:ext cx="1085850" cy="266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0350" tIns="30175" rIns="60350" bIns="30175"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hangingPunct="1">
              <a:spcBef>
                <a:spcPct val="0"/>
              </a:spcBef>
              <a:buFontTx/>
              <a:buNone/>
            </a:pPr>
            <a:r>
              <a:rPr lang="uk-UA" altLang="ru-RU" sz="600" b="0" kern="1200" dirty="0">
                <a:solidFill>
                  <a:schemeClr val="bg1">
                    <a:lumMod val="95000"/>
                  </a:schemeClr>
                </a:solidFill>
                <a:latin typeface="Museo Sans Cyrl 300" panose="02000000000000000000" pitchFamily="50" charset="-52"/>
                <a:ea typeface="ＭＳ Ｐゴシック" pitchFamily="34" charset="-128"/>
                <a:cs typeface="Arial" charset="0"/>
              </a:rPr>
              <a:t>Київська</a:t>
            </a:r>
            <a:endParaRPr lang="de-DE" altLang="ru-RU" sz="1050" b="0" kern="1200" dirty="0">
              <a:solidFill>
                <a:schemeClr val="bg1">
                  <a:lumMod val="95000"/>
                </a:schemeClr>
              </a:solidFill>
              <a:latin typeface="Museo Sans Cyrl 300" panose="02000000000000000000" pitchFamily="50" charset="-52"/>
              <a:ea typeface="ＭＳ Ｐゴシック" pitchFamily="34" charset="-128"/>
              <a:cs typeface="Arial" charset="0"/>
            </a:endParaRPr>
          </a:p>
        </p:txBody>
      </p:sp>
      <p:sp>
        <p:nvSpPr>
          <p:cNvPr id="117" name="Text Box 237">
            <a:extLst>
              <a:ext uri="{FF2B5EF4-FFF2-40B4-BE49-F238E27FC236}">
                <a16:creationId xmlns:a16="http://schemas.microsoft.com/office/drawing/2014/main" id="{C4D57E91-E9EF-453A-9564-18E071373C2B}"/>
              </a:ext>
            </a:extLst>
          </p:cNvPr>
          <p:cNvSpPr txBox="1">
            <a:spLocks noChangeArrowheads="1"/>
          </p:cNvSpPr>
          <p:nvPr/>
        </p:nvSpPr>
        <p:spPr bwMode="auto">
          <a:xfrm>
            <a:off x="5661826" y="1156838"/>
            <a:ext cx="1085850" cy="266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0350" tIns="30175" rIns="60350" bIns="30175"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hangingPunct="1">
              <a:spcBef>
                <a:spcPct val="0"/>
              </a:spcBef>
              <a:buFontTx/>
              <a:buNone/>
            </a:pPr>
            <a:r>
              <a:rPr lang="uk-UA" altLang="ru-RU" sz="800" b="0" kern="1200" dirty="0">
                <a:latin typeface="Museo Sans Cyrl 300" panose="02000000000000000000" pitchFamily="50" charset="-52"/>
                <a:ea typeface="ＭＳ Ｐゴシック" pitchFamily="34" charset="-128"/>
                <a:cs typeface="Arial" charset="0"/>
              </a:rPr>
              <a:t>Чернігівська</a:t>
            </a:r>
            <a:endParaRPr lang="de-DE" altLang="ru-RU" sz="900" b="0" kern="1200" dirty="0">
              <a:latin typeface="Museo Sans Cyrl 300" panose="02000000000000000000" pitchFamily="50" charset="-52"/>
              <a:ea typeface="ＭＳ Ｐゴシック" pitchFamily="34" charset="-128"/>
              <a:cs typeface="Arial" charset="0"/>
            </a:endParaRPr>
          </a:p>
        </p:txBody>
      </p:sp>
      <p:sp>
        <p:nvSpPr>
          <p:cNvPr id="118" name="Text Box 237">
            <a:extLst>
              <a:ext uri="{FF2B5EF4-FFF2-40B4-BE49-F238E27FC236}">
                <a16:creationId xmlns:a16="http://schemas.microsoft.com/office/drawing/2014/main" id="{9B7F9D05-7995-47C7-B7E4-38ACCDAC1F9F}"/>
              </a:ext>
            </a:extLst>
          </p:cNvPr>
          <p:cNvSpPr txBox="1">
            <a:spLocks noChangeArrowheads="1"/>
          </p:cNvSpPr>
          <p:nvPr/>
        </p:nvSpPr>
        <p:spPr bwMode="auto">
          <a:xfrm>
            <a:off x="6405936" y="1365367"/>
            <a:ext cx="1085850" cy="266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0350" tIns="30175" rIns="60350" bIns="30175"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hangingPunct="1">
              <a:spcBef>
                <a:spcPct val="0"/>
              </a:spcBef>
              <a:buFontTx/>
              <a:buNone/>
            </a:pPr>
            <a:r>
              <a:rPr lang="uk-UA" altLang="ru-RU" sz="600" b="0" kern="1200" dirty="0">
                <a:solidFill>
                  <a:schemeClr val="bg1">
                    <a:lumMod val="95000"/>
                  </a:schemeClr>
                </a:solidFill>
                <a:latin typeface="Museo Sans Cyrl 300" panose="02000000000000000000" pitchFamily="50" charset="-52"/>
                <a:ea typeface="ＭＳ Ｐゴシック" pitchFamily="34" charset="-128"/>
                <a:cs typeface="Arial" charset="0"/>
              </a:rPr>
              <a:t>Сумська</a:t>
            </a:r>
            <a:endParaRPr lang="de-DE" altLang="ru-RU" sz="700" b="0" kern="1200" dirty="0">
              <a:solidFill>
                <a:schemeClr val="bg1">
                  <a:lumMod val="95000"/>
                </a:schemeClr>
              </a:solidFill>
              <a:latin typeface="Museo Sans Cyrl 300" panose="02000000000000000000" pitchFamily="50" charset="-52"/>
              <a:ea typeface="ＭＳ Ｐゴシック" pitchFamily="34" charset="-128"/>
              <a:cs typeface="Arial" charset="0"/>
            </a:endParaRPr>
          </a:p>
        </p:txBody>
      </p:sp>
      <p:sp>
        <p:nvSpPr>
          <p:cNvPr id="119" name="Text Box 237">
            <a:extLst>
              <a:ext uri="{FF2B5EF4-FFF2-40B4-BE49-F238E27FC236}">
                <a16:creationId xmlns:a16="http://schemas.microsoft.com/office/drawing/2014/main" id="{16B27F9B-4653-4384-8132-E16DEF75EB9E}"/>
              </a:ext>
            </a:extLst>
          </p:cNvPr>
          <p:cNvSpPr txBox="1">
            <a:spLocks noChangeArrowheads="1"/>
          </p:cNvSpPr>
          <p:nvPr/>
        </p:nvSpPr>
        <p:spPr bwMode="auto">
          <a:xfrm>
            <a:off x="5489443" y="2215040"/>
            <a:ext cx="1085850" cy="266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0350" tIns="30175" rIns="60350" bIns="30175"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hangingPunct="1">
              <a:spcBef>
                <a:spcPct val="0"/>
              </a:spcBef>
              <a:buFontTx/>
              <a:buNone/>
            </a:pPr>
            <a:r>
              <a:rPr lang="uk-UA" altLang="ru-RU" sz="600" b="0" kern="1200" dirty="0">
                <a:solidFill>
                  <a:schemeClr val="bg1">
                    <a:lumMod val="95000"/>
                  </a:schemeClr>
                </a:solidFill>
                <a:latin typeface="Museo Sans Cyrl 300" panose="02000000000000000000" pitchFamily="50" charset="-52"/>
                <a:ea typeface="ＭＳ Ｐゴシック" pitchFamily="34" charset="-128"/>
                <a:cs typeface="Arial" charset="0"/>
              </a:rPr>
              <a:t>Черкаська</a:t>
            </a:r>
            <a:endParaRPr lang="de-DE" altLang="ru-RU" sz="700" b="0" kern="1200" dirty="0">
              <a:solidFill>
                <a:schemeClr val="bg1">
                  <a:lumMod val="95000"/>
                </a:schemeClr>
              </a:solidFill>
              <a:latin typeface="Museo Sans Cyrl 300" panose="02000000000000000000" pitchFamily="50" charset="-52"/>
              <a:ea typeface="ＭＳ Ｐゴシック" pitchFamily="34" charset="-128"/>
              <a:cs typeface="Arial" charset="0"/>
            </a:endParaRPr>
          </a:p>
        </p:txBody>
      </p:sp>
      <p:sp>
        <p:nvSpPr>
          <p:cNvPr id="120" name="Text Box 237">
            <a:extLst>
              <a:ext uri="{FF2B5EF4-FFF2-40B4-BE49-F238E27FC236}">
                <a16:creationId xmlns:a16="http://schemas.microsoft.com/office/drawing/2014/main" id="{3A46BA6B-9B83-4303-8EEC-610EB5315847}"/>
              </a:ext>
            </a:extLst>
          </p:cNvPr>
          <p:cNvSpPr txBox="1">
            <a:spLocks noChangeArrowheads="1"/>
          </p:cNvSpPr>
          <p:nvPr/>
        </p:nvSpPr>
        <p:spPr bwMode="auto">
          <a:xfrm>
            <a:off x="5727019" y="2578569"/>
            <a:ext cx="1085850" cy="266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0350" tIns="30175" rIns="60350" bIns="30175"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hangingPunct="1">
              <a:spcBef>
                <a:spcPct val="0"/>
              </a:spcBef>
              <a:buFontTx/>
              <a:buNone/>
            </a:pPr>
            <a:r>
              <a:rPr lang="uk-UA" altLang="ru-RU" sz="600" b="0" kern="1200" dirty="0">
                <a:solidFill>
                  <a:schemeClr val="bg1">
                    <a:lumMod val="95000"/>
                  </a:schemeClr>
                </a:solidFill>
                <a:latin typeface="Museo Sans Cyrl 300" panose="02000000000000000000" pitchFamily="50" charset="-52"/>
                <a:ea typeface="ＭＳ Ｐゴシック" pitchFamily="34" charset="-128"/>
                <a:cs typeface="Arial" charset="0"/>
              </a:rPr>
              <a:t>Кіровоградська</a:t>
            </a:r>
            <a:endParaRPr lang="de-DE" altLang="ru-RU" sz="700" b="0" kern="1200" dirty="0">
              <a:solidFill>
                <a:schemeClr val="bg1">
                  <a:lumMod val="95000"/>
                </a:schemeClr>
              </a:solidFill>
              <a:latin typeface="Museo Sans Cyrl 300" panose="02000000000000000000" pitchFamily="50" charset="-52"/>
              <a:ea typeface="ＭＳ Ｐゴシック" pitchFamily="34" charset="-128"/>
              <a:cs typeface="Arial" charset="0"/>
            </a:endParaRPr>
          </a:p>
        </p:txBody>
      </p:sp>
      <p:sp>
        <p:nvSpPr>
          <p:cNvPr id="121" name="Text Box 237">
            <a:extLst>
              <a:ext uri="{FF2B5EF4-FFF2-40B4-BE49-F238E27FC236}">
                <a16:creationId xmlns:a16="http://schemas.microsoft.com/office/drawing/2014/main" id="{1FDD6C17-24D9-4E72-9E40-FBF79C7B9667}"/>
              </a:ext>
            </a:extLst>
          </p:cNvPr>
          <p:cNvSpPr txBox="1">
            <a:spLocks noChangeArrowheads="1"/>
          </p:cNvSpPr>
          <p:nvPr/>
        </p:nvSpPr>
        <p:spPr bwMode="auto">
          <a:xfrm>
            <a:off x="6321808" y="1983577"/>
            <a:ext cx="1085850" cy="266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0350" tIns="30175" rIns="60350" bIns="30175"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hangingPunct="1">
              <a:spcBef>
                <a:spcPct val="0"/>
              </a:spcBef>
              <a:buFontTx/>
              <a:buNone/>
            </a:pPr>
            <a:r>
              <a:rPr lang="uk-UA" altLang="ru-RU" sz="600" b="0" kern="1200" dirty="0">
                <a:solidFill>
                  <a:schemeClr val="bg1">
                    <a:lumMod val="95000"/>
                  </a:schemeClr>
                </a:solidFill>
                <a:latin typeface="Museo Sans Cyrl 300" panose="02000000000000000000" pitchFamily="50" charset="-52"/>
                <a:ea typeface="ＭＳ Ｐゴシック" pitchFamily="34" charset="-128"/>
                <a:cs typeface="Arial" charset="0"/>
              </a:rPr>
              <a:t>Полтавська</a:t>
            </a:r>
            <a:endParaRPr lang="de-DE" altLang="ru-RU" sz="700" b="0" kern="1200" dirty="0">
              <a:solidFill>
                <a:schemeClr val="bg1">
                  <a:lumMod val="95000"/>
                </a:schemeClr>
              </a:solidFill>
              <a:latin typeface="Museo Sans Cyrl 300" panose="02000000000000000000" pitchFamily="50" charset="-52"/>
              <a:ea typeface="ＭＳ Ｐゴシック" pitchFamily="34" charset="-128"/>
              <a:cs typeface="Arial" charset="0"/>
            </a:endParaRPr>
          </a:p>
        </p:txBody>
      </p:sp>
      <p:sp>
        <p:nvSpPr>
          <p:cNvPr id="122" name="Text Box 237">
            <a:extLst>
              <a:ext uri="{FF2B5EF4-FFF2-40B4-BE49-F238E27FC236}">
                <a16:creationId xmlns:a16="http://schemas.microsoft.com/office/drawing/2014/main" id="{4737905A-E399-4EEC-9DE9-25BACBD4A606}"/>
              </a:ext>
            </a:extLst>
          </p:cNvPr>
          <p:cNvSpPr txBox="1">
            <a:spLocks noChangeArrowheads="1"/>
          </p:cNvSpPr>
          <p:nvPr/>
        </p:nvSpPr>
        <p:spPr bwMode="auto">
          <a:xfrm>
            <a:off x="6639885" y="2567579"/>
            <a:ext cx="1085850" cy="266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0350" tIns="30175" rIns="60350" bIns="30175"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hangingPunct="1">
              <a:spcBef>
                <a:spcPct val="0"/>
              </a:spcBef>
              <a:buFontTx/>
              <a:buNone/>
            </a:pPr>
            <a:r>
              <a:rPr lang="uk-UA" altLang="ru-RU" sz="600" b="0" kern="1200" dirty="0">
                <a:solidFill>
                  <a:schemeClr val="bg1">
                    <a:lumMod val="95000"/>
                  </a:schemeClr>
                </a:solidFill>
                <a:latin typeface="Museo Sans Cyrl 300" panose="02000000000000000000" pitchFamily="50" charset="-52"/>
                <a:ea typeface="ＭＳ Ｐゴシック" pitchFamily="34" charset="-128"/>
                <a:cs typeface="Arial" charset="0"/>
              </a:rPr>
              <a:t>Дніпропетровська</a:t>
            </a:r>
            <a:endParaRPr lang="de-DE" altLang="ru-RU" sz="700" b="0" kern="1200" dirty="0">
              <a:solidFill>
                <a:schemeClr val="bg1">
                  <a:lumMod val="95000"/>
                </a:schemeClr>
              </a:solidFill>
              <a:latin typeface="Museo Sans Cyrl 300" panose="02000000000000000000" pitchFamily="50" charset="-52"/>
              <a:ea typeface="ＭＳ Ｐゴシック" pitchFamily="34" charset="-128"/>
              <a:cs typeface="Arial" charset="0"/>
            </a:endParaRPr>
          </a:p>
        </p:txBody>
      </p:sp>
      <p:sp>
        <p:nvSpPr>
          <p:cNvPr id="123" name="Text Box 237">
            <a:extLst>
              <a:ext uri="{FF2B5EF4-FFF2-40B4-BE49-F238E27FC236}">
                <a16:creationId xmlns:a16="http://schemas.microsoft.com/office/drawing/2014/main" id="{CC959FB9-97A3-486B-99F0-C50E95F7A21D}"/>
              </a:ext>
            </a:extLst>
          </p:cNvPr>
          <p:cNvSpPr txBox="1">
            <a:spLocks noChangeArrowheads="1"/>
          </p:cNvSpPr>
          <p:nvPr/>
        </p:nvSpPr>
        <p:spPr bwMode="auto">
          <a:xfrm>
            <a:off x="5653610" y="3078049"/>
            <a:ext cx="1085850" cy="266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0350" tIns="30175" rIns="60350" bIns="30175"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hangingPunct="1">
              <a:spcBef>
                <a:spcPct val="0"/>
              </a:spcBef>
              <a:buFontTx/>
              <a:buNone/>
            </a:pPr>
            <a:r>
              <a:rPr lang="uk-UA" altLang="ru-RU" sz="800" b="0" kern="1200" dirty="0">
                <a:latin typeface="Museo Sans Cyrl 300" panose="02000000000000000000" pitchFamily="50" charset="-52"/>
                <a:ea typeface="ＭＳ Ｐゴシック" pitchFamily="34" charset="-128"/>
                <a:cs typeface="Arial" charset="0"/>
              </a:rPr>
              <a:t>Миколаївська</a:t>
            </a:r>
            <a:endParaRPr lang="de-DE" altLang="ru-RU" sz="900" b="0" kern="1200" dirty="0">
              <a:latin typeface="Museo Sans Cyrl 300" panose="02000000000000000000" pitchFamily="50" charset="-52"/>
              <a:ea typeface="ＭＳ Ｐゴシック" pitchFamily="34" charset="-128"/>
              <a:cs typeface="Arial" charset="0"/>
            </a:endParaRPr>
          </a:p>
        </p:txBody>
      </p:sp>
      <p:sp>
        <p:nvSpPr>
          <p:cNvPr id="124" name="Text Box 237">
            <a:extLst>
              <a:ext uri="{FF2B5EF4-FFF2-40B4-BE49-F238E27FC236}">
                <a16:creationId xmlns:a16="http://schemas.microsoft.com/office/drawing/2014/main" id="{68349BD9-D555-4838-8003-6F68C212CA21}"/>
              </a:ext>
            </a:extLst>
          </p:cNvPr>
          <p:cNvSpPr txBox="1">
            <a:spLocks noChangeArrowheads="1"/>
          </p:cNvSpPr>
          <p:nvPr/>
        </p:nvSpPr>
        <p:spPr bwMode="auto">
          <a:xfrm>
            <a:off x="6234337" y="3476920"/>
            <a:ext cx="1085850" cy="266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0350" tIns="30175" rIns="60350" bIns="30175"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hangingPunct="1">
              <a:spcBef>
                <a:spcPct val="0"/>
              </a:spcBef>
              <a:buFontTx/>
              <a:buNone/>
            </a:pPr>
            <a:r>
              <a:rPr lang="uk-UA" altLang="ru-RU" sz="600" b="0" kern="1200" dirty="0">
                <a:solidFill>
                  <a:schemeClr val="bg1">
                    <a:lumMod val="95000"/>
                  </a:schemeClr>
                </a:solidFill>
                <a:latin typeface="Museo Sans Cyrl 300" panose="02000000000000000000" pitchFamily="50" charset="-52"/>
                <a:ea typeface="ＭＳ Ｐゴシック" pitchFamily="34" charset="-128"/>
                <a:cs typeface="Arial" charset="0"/>
              </a:rPr>
              <a:t>Херсонська</a:t>
            </a:r>
            <a:endParaRPr lang="de-DE" altLang="ru-RU" sz="700" b="0" kern="1200" dirty="0">
              <a:solidFill>
                <a:schemeClr val="bg1">
                  <a:lumMod val="95000"/>
                </a:schemeClr>
              </a:solidFill>
              <a:latin typeface="Museo Sans Cyrl 300" panose="02000000000000000000" pitchFamily="50" charset="-52"/>
              <a:ea typeface="ＭＳ Ｐゴシック" pitchFamily="34" charset="-128"/>
              <a:cs typeface="Arial" charset="0"/>
            </a:endParaRPr>
          </a:p>
        </p:txBody>
      </p:sp>
      <p:sp>
        <p:nvSpPr>
          <p:cNvPr id="125" name="Text Box 237">
            <a:extLst>
              <a:ext uri="{FF2B5EF4-FFF2-40B4-BE49-F238E27FC236}">
                <a16:creationId xmlns:a16="http://schemas.microsoft.com/office/drawing/2014/main" id="{1235138C-AB09-40A3-84D8-F972DDC5ED7F}"/>
              </a:ext>
            </a:extLst>
          </p:cNvPr>
          <p:cNvSpPr txBox="1">
            <a:spLocks noChangeArrowheads="1"/>
          </p:cNvSpPr>
          <p:nvPr/>
        </p:nvSpPr>
        <p:spPr bwMode="auto">
          <a:xfrm>
            <a:off x="7615079" y="2739272"/>
            <a:ext cx="1085850" cy="266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0350" tIns="30175" rIns="60350" bIns="30175"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hangingPunct="1">
              <a:spcBef>
                <a:spcPct val="0"/>
              </a:spcBef>
              <a:buFontTx/>
              <a:buNone/>
            </a:pPr>
            <a:r>
              <a:rPr lang="uk-UA" altLang="ru-RU" sz="600" b="0" kern="1200" dirty="0">
                <a:solidFill>
                  <a:schemeClr val="bg1">
                    <a:lumMod val="95000"/>
                  </a:schemeClr>
                </a:solidFill>
                <a:latin typeface="Museo Sans Cyrl 300" panose="02000000000000000000" pitchFamily="50" charset="-52"/>
                <a:ea typeface="ＭＳ Ｐゴシック" pitchFamily="34" charset="-128"/>
                <a:cs typeface="Arial" charset="0"/>
              </a:rPr>
              <a:t>Донецька</a:t>
            </a:r>
            <a:endParaRPr lang="de-DE" altLang="ru-RU" sz="700" b="0" kern="1200" dirty="0">
              <a:solidFill>
                <a:schemeClr val="bg1">
                  <a:lumMod val="95000"/>
                </a:schemeClr>
              </a:solidFill>
              <a:latin typeface="Museo Sans Cyrl 300" panose="02000000000000000000" pitchFamily="50" charset="-52"/>
              <a:ea typeface="ＭＳ Ｐゴシック" pitchFamily="34" charset="-128"/>
              <a:cs typeface="Arial" charset="0"/>
            </a:endParaRPr>
          </a:p>
        </p:txBody>
      </p:sp>
      <p:sp>
        <p:nvSpPr>
          <p:cNvPr id="126" name="Text Box 237">
            <a:extLst>
              <a:ext uri="{FF2B5EF4-FFF2-40B4-BE49-F238E27FC236}">
                <a16:creationId xmlns:a16="http://schemas.microsoft.com/office/drawing/2014/main" id="{1399020A-51BE-4D85-AC6A-1AEEEEED6AF0}"/>
              </a:ext>
            </a:extLst>
          </p:cNvPr>
          <p:cNvSpPr txBox="1">
            <a:spLocks noChangeArrowheads="1"/>
          </p:cNvSpPr>
          <p:nvPr/>
        </p:nvSpPr>
        <p:spPr bwMode="auto">
          <a:xfrm>
            <a:off x="7973770" y="2147249"/>
            <a:ext cx="1085850" cy="266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0350" tIns="30175" rIns="60350" bIns="30175"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hangingPunct="1">
              <a:spcBef>
                <a:spcPct val="0"/>
              </a:spcBef>
              <a:buFontTx/>
              <a:buNone/>
            </a:pPr>
            <a:r>
              <a:rPr lang="uk-UA" altLang="ru-RU" sz="600" b="0" kern="1200" dirty="0">
                <a:solidFill>
                  <a:schemeClr val="bg1">
                    <a:lumMod val="95000"/>
                  </a:schemeClr>
                </a:solidFill>
                <a:latin typeface="Museo Sans Cyrl 300" panose="02000000000000000000" pitchFamily="50" charset="-52"/>
                <a:ea typeface="ＭＳ Ｐゴシック" pitchFamily="34" charset="-128"/>
                <a:cs typeface="Arial" charset="0"/>
              </a:rPr>
              <a:t>Луганська</a:t>
            </a:r>
            <a:endParaRPr lang="de-DE" altLang="ru-RU" sz="700" b="0" kern="1200" dirty="0">
              <a:solidFill>
                <a:schemeClr val="bg1">
                  <a:lumMod val="95000"/>
                </a:schemeClr>
              </a:solidFill>
              <a:latin typeface="Museo Sans Cyrl 300" panose="02000000000000000000" pitchFamily="50" charset="-52"/>
              <a:ea typeface="ＭＳ Ｐゴシック" pitchFamily="34" charset="-128"/>
              <a:cs typeface="Arial" charset="0"/>
            </a:endParaRPr>
          </a:p>
        </p:txBody>
      </p:sp>
      <p:sp>
        <p:nvSpPr>
          <p:cNvPr id="127" name="Text Box 237">
            <a:extLst>
              <a:ext uri="{FF2B5EF4-FFF2-40B4-BE49-F238E27FC236}">
                <a16:creationId xmlns:a16="http://schemas.microsoft.com/office/drawing/2014/main" id="{E4CA796B-50CF-46CF-9A9E-9B3F2B180545}"/>
              </a:ext>
            </a:extLst>
          </p:cNvPr>
          <p:cNvSpPr txBox="1">
            <a:spLocks noChangeArrowheads="1"/>
          </p:cNvSpPr>
          <p:nvPr/>
        </p:nvSpPr>
        <p:spPr bwMode="auto">
          <a:xfrm>
            <a:off x="6508779" y="4108497"/>
            <a:ext cx="1085850" cy="266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0350" tIns="30175" rIns="60350" bIns="30175"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hangingPunct="1">
              <a:spcBef>
                <a:spcPct val="0"/>
              </a:spcBef>
              <a:buFontTx/>
              <a:buNone/>
            </a:pPr>
            <a:r>
              <a:rPr lang="uk-UA" altLang="ru-RU" sz="600" b="0" kern="1200" dirty="0">
                <a:solidFill>
                  <a:schemeClr val="bg1">
                    <a:lumMod val="95000"/>
                  </a:schemeClr>
                </a:solidFill>
                <a:latin typeface="Museo Sans Cyrl 300" panose="02000000000000000000" pitchFamily="50" charset="-52"/>
                <a:ea typeface="ＭＳ Ｐゴシック" pitchFamily="34" charset="-128"/>
                <a:cs typeface="Arial" charset="0"/>
              </a:rPr>
              <a:t>АР Крим</a:t>
            </a:r>
            <a:endParaRPr lang="de-DE" altLang="ru-RU" sz="600" b="0" kern="1200" dirty="0">
              <a:solidFill>
                <a:schemeClr val="bg1">
                  <a:lumMod val="95000"/>
                </a:schemeClr>
              </a:solidFill>
              <a:latin typeface="Museo Sans Cyrl 300" panose="02000000000000000000" pitchFamily="50" charset="-52"/>
              <a:ea typeface="ＭＳ Ｐゴシック" pitchFamily="34" charset="-128"/>
              <a:cs typeface="Arial" charset="0"/>
            </a:endParaRPr>
          </a:p>
        </p:txBody>
      </p:sp>
      <p:sp>
        <p:nvSpPr>
          <p:cNvPr id="80" name="Text Box 237">
            <a:extLst>
              <a:ext uri="{FF2B5EF4-FFF2-40B4-BE49-F238E27FC236}">
                <a16:creationId xmlns:a16="http://schemas.microsoft.com/office/drawing/2014/main" id="{0DD972A4-C973-4E3B-A42F-3C89D8BDACA1}"/>
              </a:ext>
            </a:extLst>
          </p:cNvPr>
          <p:cNvSpPr txBox="1">
            <a:spLocks noChangeArrowheads="1"/>
          </p:cNvSpPr>
          <p:nvPr/>
        </p:nvSpPr>
        <p:spPr bwMode="auto">
          <a:xfrm>
            <a:off x="4758584" y="1454020"/>
            <a:ext cx="640280" cy="266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0350" tIns="30175" rIns="60350" bIns="30175"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hangingPunct="1">
              <a:spcBef>
                <a:spcPct val="0"/>
              </a:spcBef>
              <a:buFontTx/>
              <a:buNone/>
            </a:pPr>
            <a:r>
              <a:rPr lang="uk-UA" altLang="ru-RU" sz="600" b="0" kern="1200" dirty="0">
                <a:solidFill>
                  <a:schemeClr val="bg1">
                    <a:lumMod val="95000"/>
                  </a:schemeClr>
                </a:solidFill>
                <a:latin typeface="Museo Sans Cyrl 300" panose="02000000000000000000" pitchFamily="50" charset="-52"/>
                <a:ea typeface="ＭＳ Ｐゴシック" pitchFamily="34" charset="-128"/>
                <a:cs typeface="Arial" charset="0"/>
              </a:rPr>
              <a:t>Житомирська</a:t>
            </a:r>
            <a:endParaRPr lang="de-DE" altLang="ru-RU" sz="1050" b="0" kern="1200" dirty="0">
              <a:solidFill>
                <a:schemeClr val="bg1">
                  <a:lumMod val="95000"/>
                </a:schemeClr>
              </a:solidFill>
              <a:latin typeface="Museo Sans Cyrl 300" panose="02000000000000000000" pitchFamily="50" charset="-52"/>
              <a:ea typeface="ＭＳ Ｐゴシック" pitchFamily="34" charset="-128"/>
              <a:cs typeface="Arial" charset="0"/>
            </a:endParaRPr>
          </a:p>
        </p:txBody>
      </p:sp>
      <p:sp>
        <p:nvSpPr>
          <p:cNvPr id="82" name="Прямоугольник 13">
            <a:extLst>
              <a:ext uri="{FF2B5EF4-FFF2-40B4-BE49-F238E27FC236}">
                <a16:creationId xmlns:a16="http://schemas.microsoft.com/office/drawing/2014/main" id="{F9E757D2-D4D5-4B7B-A609-20F1DC768A11}"/>
              </a:ext>
            </a:extLst>
          </p:cNvPr>
          <p:cNvSpPr/>
          <p:nvPr/>
        </p:nvSpPr>
        <p:spPr>
          <a:xfrm>
            <a:off x="821309" y="318024"/>
            <a:ext cx="2573202" cy="1286891"/>
          </a:xfrm>
          <a:prstGeom prst="rect">
            <a:avLst/>
          </a:prstGeom>
          <a:ln w="3175">
            <a:solidFill>
              <a:schemeClr val="bg1"/>
            </a:solidFill>
            <a:prstDash val="sysDot"/>
          </a:ln>
        </p:spPr>
        <p:txBody>
          <a:bodyPr wrap="square">
            <a:spAutoFit/>
          </a:bodyPr>
          <a:lstStyle/>
          <a:p>
            <a:pPr marL="285750" indent="-285750" defTabSz="685800">
              <a:lnSpc>
                <a:spcPct val="107000"/>
              </a:lnSpc>
              <a:buFont typeface="+mj-lt"/>
              <a:buAutoNum type="romanUcPeriod"/>
            </a:pPr>
            <a:r>
              <a:rPr lang="ru-RU" sz="1050" b="1" u="sng" dirty="0" err="1">
                <a:latin typeface="Museo Sans Cyrl 500" panose="02000000000000000000" pitchFamily="50" charset="-52"/>
                <a:ea typeface="Calibri" panose="020F0502020204030204" pitchFamily="34" charset="0"/>
                <a:cs typeface="Times New Roman" panose="02020603050405020304" pitchFamily="18" charset="0"/>
              </a:rPr>
              <a:t>Опитування</a:t>
            </a:r>
            <a:r>
              <a:rPr lang="ru-RU" sz="1050" b="1" u="sng" dirty="0">
                <a:latin typeface="Museo Sans Cyrl 500" panose="02000000000000000000" pitchFamily="50" charset="-52"/>
                <a:ea typeface="Calibri" panose="020F0502020204030204" pitchFamily="34" charset="0"/>
                <a:cs typeface="Times New Roman" panose="02020603050405020304" pitchFamily="18" charset="0"/>
              </a:rPr>
              <a:t> ТБ ЗОЗ</a:t>
            </a:r>
            <a:endParaRPr lang="ru-RU" sz="1050" b="1" dirty="0">
              <a:latin typeface="Museo Sans Cyrl 500" panose="02000000000000000000" pitchFamily="50" charset="-52"/>
              <a:ea typeface="Calibri" panose="020F0502020204030204" pitchFamily="34" charset="0"/>
              <a:cs typeface="Times New Roman" panose="02020603050405020304" pitchFamily="18" charset="0"/>
            </a:endParaRPr>
          </a:p>
          <a:p>
            <a:pPr marL="285750" indent="-285750" defTabSz="685800">
              <a:lnSpc>
                <a:spcPct val="107000"/>
              </a:lnSpc>
              <a:buFont typeface="+mj-lt"/>
              <a:buAutoNum type="romanUcPeriod"/>
            </a:pPr>
            <a:r>
              <a:rPr lang="ru-RU" sz="1050" b="1" u="sng" dirty="0" err="1">
                <a:latin typeface="Museo Sans Cyrl 500" panose="02000000000000000000" pitchFamily="50" charset="-52"/>
                <a:ea typeface="Calibri" panose="020F0502020204030204" pitchFamily="34" charset="0"/>
                <a:cs typeface="Times New Roman" panose="02020603050405020304" pitchFamily="18" charset="0"/>
              </a:rPr>
              <a:t>Глибинні</a:t>
            </a:r>
            <a:r>
              <a:rPr lang="ru-RU" sz="1050" b="1" u="sng" dirty="0">
                <a:latin typeface="Museo Sans Cyrl 500" panose="02000000000000000000" pitchFamily="50" charset="-52"/>
                <a:ea typeface="Calibri" panose="020F0502020204030204" pitchFamily="34" charset="0"/>
                <a:cs typeface="Times New Roman" panose="02020603050405020304" pitchFamily="18" charset="0"/>
              </a:rPr>
              <a:t> інтерв</a:t>
            </a:r>
            <a:r>
              <a:rPr lang="en-US" sz="1050" b="1" u="sng" dirty="0">
                <a:latin typeface="Museo Sans Cyrl 500" panose="02000000000000000000" pitchFamily="50" charset="-52"/>
                <a:ea typeface="Calibri" panose="020F0502020204030204" pitchFamily="34" charset="0"/>
                <a:cs typeface="Times New Roman" panose="02020603050405020304" pitchFamily="18" charset="0"/>
              </a:rPr>
              <a:t>’</a:t>
            </a:r>
            <a:r>
              <a:rPr lang="uk-UA" sz="1050" b="1" u="sng" dirty="0">
                <a:latin typeface="Museo Sans Cyrl 500" panose="02000000000000000000" pitchFamily="50" charset="-52"/>
                <a:ea typeface="Calibri" panose="020F0502020204030204" pitchFamily="34" charset="0"/>
                <a:cs typeface="Times New Roman" panose="02020603050405020304" pitchFamily="18" charset="0"/>
              </a:rPr>
              <a:t>ю:</a:t>
            </a:r>
          </a:p>
          <a:p>
            <a:pPr defTabSz="685800">
              <a:lnSpc>
                <a:spcPct val="107000"/>
              </a:lnSpc>
            </a:pPr>
            <a:r>
              <a:rPr lang="uk-UA" sz="1050" dirty="0">
                <a:latin typeface="Museo Sans Cyrl 500" panose="02000000000000000000" pitchFamily="50" charset="-52"/>
                <a:ea typeface="Calibri" panose="020F0502020204030204" pitchFamily="34" charset="0"/>
                <a:cs typeface="Times New Roman" panose="02020603050405020304" pitchFamily="18" charset="0"/>
              </a:rPr>
              <a:t>	- </a:t>
            </a:r>
            <a:r>
              <a:rPr lang="ru-RU" sz="1000" i="1" dirty="0" err="1">
                <a:latin typeface="Museo Sans Cyrl 500" panose="02000000000000000000" pitchFamily="50" charset="-52"/>
                <a:ea typeface="Calibri" panose="020F0502020204030204" pitchFamily="34" charset="0"/>
                <a:cs typeface="Times New Roman" panose="02020603050405020304" pitchFamily="18" charset="0"/>
              </a:rPr>
              <a:t>керівники</a:t>
            </a:r>
            <a:r>
              <a:rPr lang="ru-RU" sz="1000" i="1" dirty="0">
                <a:latin typeface="Museo Sans Cyrl 500" panose="02000000000000000000" pitchFamily="50" charset="-52"/>
                <a:ea typeface="Calibri" panose="020F0502020204030204" pitchFamily="34" charset="0"/>
                <a:cs typeface="Times New Roman" panose="02020603050405020304" pitchFamily="18" charset="0"/>
              </a:rPr>
              <a:t> ТБ ЗОЗ</a:t>
            </a:r>
          </a:p>
          <a:p>
            <a:pPr defTabSz="685800">
              <a:lnSpc>
                <a:spcPct val="107000"/>
              </a:lnSpc>
            </a:pPr>
            <a:r>
              <a:rPr lang="ru-RU" sz="1000" i="1" dirty="0">
                <a:latin typeface="Museo Sans Cyrl 500" panose="02000000000000000000" pitchFamily="50" charset="-52"/>
                <a:ea typeface="Calibri" panose="020F0502020204030204" pitchFamily="34" charset="0"/>
                <a:cs typeface="Times New Roman" panose="02020603050405020304" pitchFamily="18" charset="0"/>
              </a:rPr>
              <a:t>	- </a:t>
            </a:r>
            <a:r>
              <a:rPr lang="ru-RU" sz="1000" i="1" dirty="0" err="1">
                <a:latin typeface="Museo Sans Cyrl 500" panose="02000000000000000000" pitchFamily="50" charset="-52"/>
                <a:ea typeface="Calibri" panose="020F0502020204030204" pitchFamily="34" charset="0"/>
                <a:cs typeface="Times New Roman" panose="02020603050405020304" pitchFamily="18" charset="0"/>
              </a:rPr>
              <a:t>мед.працівники</a:t>
            </a:r>
            <a:r>
              <a:rPr lang="ru-RU" sz="1000" i="1" dirty="0">
                <a:latin typeface="Museo Sans Cyrl 500" panose="02000000000000000000" pitchFamily="50" charset="-52"/>
                <a:ea typeface="Calibri" panose="020F0502020204030204" pitchFamily="34" charset="0"/>
                <a:cs typeface="Times New Roman" panose="02020603050405020304" pitchFamily="18" charset="0"/>
              </a:rPr>
              <a:t> ТБ ЗОЗ</a:t>
            </a:r>
          </a:p>
          <a:p>
            <a:pPr defTabSz="685800">
              <a:lnSpc>
                <a:spcPct val="107000"/>
              </a:lnSpc>
            </a:pPr>
            <a:r>
              <a:rPr lang="uk-UA" sz="1050" b="1" dirty="0">
                <a:latin typeface="Museo Sans Cyrl 500" panose="02000000000000000000" pitchFamily="50" charset="-52"/>
                <a:ea typeface="Calibri" panose="020F0502020204030204" pitchFamily="34" charset="0"/>
                <a:cs typeface="Times New Roman" panose="02020603050405020304" pitchFamily="18" charset="0"/>
              </a:rPr>
              <a:t>ІІІ.     </a:t>
            </a:r>
            <a:r>
              <a:rPr lang="en-US" sz="1050" b="1" u="sng" dirty="0">
                <a:latin typeface="Museo Sans Cyrl 500" panose="02000000000000000000" pitchFamily="50" charset="-52"/>
                <a:ea typeface="Calibri" panose="020F0502020204030204" pitchFamily="34" charset="0"/>
                <a:cs typeface="Times New Roman" panose="02020603050405020304" pitchFamily="18" charset="0"/>
              </a:rPr>
              <a:t>Face-to-face </a:t>
            </a:r>
            <a:r>
              <a:rPr lang="ru-RU" sz="1050" b="1" u="sng" dirty="0" err="1">
                <a:latin typeface="Museo Sans Cyrl 500" panose="02000000000000000000" pitchFamily="50" charset="-52"/>
                <a:ea typeface="Calibri" panose="020F0502020204030204" pitchFamily="34" charset="0"/>
                <a:cs typeface="Times New Roman" panose="02020603050405020304" pitchFamily="18" charset="0"/>
              </a:rPr>
              <a:t>опитування</a:t>
            </a:r>
            <a:r>
              <a:rPr lang="uk-UA" sz="1050" b="1" u="sng" dirty="0">
                <a:latin typeface="Museo Sans Cyrl 500" panose="02000000000000000000" pitchFamily="50" charset="-52"/>
                <a:ea typeface="Calibri" panose="020F0502020204030204" pitchFamily="34" charset="0"/>
                <a:cs typeface="Times New Roman" panose="02020603050405020304" pitchFamily="18" charset="0"/>
              </a:rPr>
              <a:t>:</a:t>
            </a:r>
          </a:p>
          <a:p>
            <a:pPr defTabSz="685800">
              <a:lnSpc>
                <a:spcPct val="107000"/>
              </a:lnSpc>
            </a:pPr>
            <a:r>
              <a:rPr lang="uk-UA" sz="1050" dirty="0">
                <a:latin typeface="Museo Sans Cyrl 500" panose="02000000000000000000" pitchFamily="50" charset="-52"/>
                <a:ea typeface="Calibri" panose="020F0502020204030204" pitchFamily="34" charset="0"/>
                <a:cs typeface="Times New Roman" panose="02020603050405020304" pitchFamily="18" charset="0"/>
              </a:rPr>
              <a:t>	- </a:t>
            </a:r>
            <a:r>
              <a:rPr lang="ru-RU" sz="1000" i="1" dirty="0" err="1">
                <a:latin typeface="Museo Sans Cyrl 500" panose="02000000000000000000" pitchFamily="50" charset="-52"/>
                <a:ea typeface="Calibri" panose="020F0502020204030204" pitchFamily="34" charset="0"/>
                <a:cs typeface="Times New Roman" panose="02020603050405020304" pitchFamily="18" charset="0"/>
              </a:rPr>
              <a:t>пацієнти</a:t>
            </a:r>
            <a:r>
              <a:rPr lang="ru-RU" sz="1000" i="1" dirty="0">
                <a:latin typeface="Museo Sans Cyrl 500" panose="02000000000000000000" pitchFamily="50" charset="-52"/>
                <a:ea typeface="Calibri" panose="020F0502020204030204" pitchFamily="34" charset="0"/>
                <a:cs typeface="Times New Roman" panose="02020603050405020304" pitchFamily="18" charset="0"/>
              </a:rPr>
              <a:t>, </a:t>
            </a:r>
            <a:r>
              <a:rPr lang="ru-RU" sz="1000" i="1" dirty="0" err="1">
                <a:latin typeface="Museo Sans Cyrl 500" panose="02000000000000000000" pitchFamily="50" charset="-52"/>
                <a:ea typeface="Calibri" panose="020F0502020204030204" pitchFamily="34" charset="0"/>
                <a:cs typeface="Times New Roman" panose="02020603050405020304" pitchFamily="18" charset="0"/>
              </a:rPr>
              <a:t>які</a:t>
            </a:r>
            <a:r>
              <a:rPr lang="ru-RU" sz="1000" i="1" dirty="0">
                <a:latin typeface="Museo Sans Cyrl 500" panose="02000000000000000000" pitchFamily="50" charset="-52"/>
                <a:ea typeface="Calibri" panose="020F0502020204030204" pitchFamily="34" charset="0"/>
                <a:cs typeface="Times New Roman" panose="02020603050405020304" pitchFamily="18" charset="0"/>
              </a:rPr>
              <a:t> </a:t>
            </a:r>
            <a:r>
              <a:rPr lang="ru-RU" sz="1000" i="1" dirty="0" err="1">
                <a:latin typeface="Museo Sans Cyrl 500" panose="02000000000000000000" pitchFamily="50" charset="-52"/>
                <a:ea typeface="Calibri" panose="020F0502020204030204" pitchFamily="34" charset="0"/>
                <a:cs typeface="Times New Roman" panose="02020603050405020304" pitchFamily="18" charset="0"/>
              </a:rPr>
              <a:t>хворіють</a:t>
            </a:r>
            <a:r>
              <a:rPr lang="ru-RU" sz="1000" i="1" dirty="0">
                <a:latin typeface="Museo Sans Cyrl 500" panose="02000000000000000000" pitchFamily="50" charset="-52"/>
                <a:ea typeface="Calibri" panose="020F0502020204030204" pitchFamily="34" charset="0"/>
                <a:cs typeface="Times New Roman" panose="02020603050405020304" pitchFamily="18" charset="0"/>
              </a:rPr>
              <a:t> на ТБ</a:t>
            </a:r>
          </a:p>
          <a:p>
            <a:pPr defTabSz="685800">
              <a:lnSpc>
                <a:spcPct val="107000"/>
              </a:lnSpc>
            </a:pPr>
            <a:r>
              <a:rPr lang="ru-RU" sz="1000" i="1" dirty="0">
                <a:latin typeface="Museo Sans Cyrl 500" panose="02000000000000000000" pitchFamily="50" charset="-52"/>
                <a:ea typeface="Calibri" panose="020F0502020204030204" pitchFamily="34" charset="0"/>
                <a:cs typeface="Times New Roman" panose="02020603050405020304" pitchFamily="18" charset="0"/>
              </a:rPr>
              <a:t>	- </a:t>
            </a:r>
            <a:r>
              <a:rPr lang="ru-RU" sz="1000" i="1" dirty="0" err="1">
                <a:latin typeface="Museo Sans Cyrl 500" panose="02000000000000000000" pitchFamily="50" charset="-52"/>
                <a:ea typeface="Calibri" panose="020F0502020204030204" pitchFamily="34" charset="0"/>
                <a:cs typeface="Times New Roman" panose="02020603050405020304" pitchFamily="18" charset="0"/>
              </a:rPr>
              <a:t>мед.працівники</a:t>
            </a:r>
            <a:r>
              <a:rPr lang="ru-RU" sz="1000" i="1" dirty="0">
                <a:latin typeface="Museo Sans Cyrl 500" panose="02000000000000000000" pitchFamily="50" charset="-52"/>
                <a:ea typeface="Calibri" panose="020F0502020204030204" pitchFamily="34" charset="0"/>
                <a:cs typeface="Times New Roman" panose="02020603050405020304" pitchFamily="18" charset="0"/>
              </a:rPr>
              <a:t> ТБ ЗОЗ</a:t>
            </a:r>
          </a:p>
        </p:txBody>
      </p:sp>
      <p:sp>
        <p:nvSpPr>
          <p:cNvPr id="2" name="TextBox 1">
            <a:extLst>
              <a:ext uri="{FF2B5EF4-FFF2-40B4-BE49-F238E27FC236}">
                <a16:creationId xmlns:a16="http://schemas.microsoft.com/office/drawing/2014/main" id="{1987C15A-0134-4EAC-93AA-A49DC7F0E4AD}"/>
              </a:ext>
            </a:extLst>
          </p:cNvPr>
          <p:cNvSpPr txBox="1"/>
          <p:nvPr/>
        </p:nvSpPr>
        <p:spPr>
          <a:xfrm>
            <a:off x="3478529" y="5170646"/>
            <a:ext cx="5665471" cy="246221"/>
          </a:xfrm>
          <a:prstGeom prst="rect">
            <a:avLst/>
          </a:prstGeom>
          <a:noFill/>
        </p:spPr>
        <p:txBody>
          <a:bodyPr wrap="square" rtlCol="0">
            <a:spAutoFit/>
          </a:bodyPr>
          <a:lstStyle/>
          <a:p>
            <a:pPr algn="r"/>
            <a:r>
              <a:rPr lang="uk-UA" sz="1000" i="1" dirty="0"/>
              <a:t>Дані було зібрано ДУ «Центр громадського здоров</a:t>
            </a:r>
            <a:r>
              <a:rPr lang="en-US" sz="1000" i="1" dirty="0"/>
              <a:t>’</a:t>
            </a:r>
            <a:r>
              <a:rPr lang="uk-UA" sz="1000" i="1" dirty="0"/>
              <a:t>я МОЗ України» в період травень-червень 2024</a:t>
            </a:r>
          </a:p>
        </p:txBody>
      </p:sp>
      <p:graphicFrame>
        <p:nvGraphicFramePr>
          <p:cNvPr id="83" name="Таблица 20">
            <a:extLst>
              <a:ext uri="{FF2B5EF4-FFF2-40B4-BE49-F238E27FC236}">
                <a16:creationId xmlns:a16="http://schemas.microsoft.com/office/drawing/2014/main" id="{1F8EDF39-E96D-4F0C-B9B0-B1D32FB4847E}"/>
              </a:ext>
            </a:extLst>
          </p:cNvPr>
          <p:cNvGraphicFramePr>
            <a:graphicFrameLocks noGrp="1"/>
          </p:cNvGraphicFramePr>
          <p:nvPr>
            <p:extLst>
              <p:ext uri="{D42A27DB-BD31-4B8C-83A1-F6EECF244321}">
                <p14:modId xmlns:p14="http://schemas.microsoft.com/office/powerpoint/2010/main" val="1810181591"/>
              </p:ext>
            </p:extLst>
          </p:nvPr>
        </p:nvGraphicFramePr>
        <p:xfrm>
          <a:off x="328625" y="3059361"/>
          <a:ext cx="3869323" cy="2023914"/>
        </p:xfrm>
        <a:graphic>
          <a:graphicData uri="http://schemas.openxmlformats.org/drawingml/2006/table">
            <a:tbl>
              <a:tblPr firstRow="1" bandRow="1">
                <a:tableStyleId>{5C22544A-7EE6-4342-B048-85BDC9FD1C3A}</a:tableStyleId>
              </a:tblPr>
              <a:tblGrid>
                <a:gridCol w="915112">
                  <a:extLst>
                    <a:ext uri="{9D8B030D-6E8A-4147-A177-3AD203B41FA5}">
                      <a16:colId xmlns:a16="http://schemas.microsoft.com/office/drawing/2014/main" val="1347645679"/>
                    </a:ext>
                  </a:extLst>
                </a:gridCol>
                <a:gridCol w="566065">
                  <a:extLst>
                    <a:ext uri="{9D8B030D-6E8A-4147-A177-3AD203B41FA5}">
                      <a16:colId xmlns:a16="http://schemas.microsoft.com/office/drawing/2014/main" val="1376334192"/>
                    </a:ext>
                  </a:extLst>
                </a:gridCol>
                <a:gridCol w="493995">
                  <a:extLst>
                    <a:ext uri="{9D8B030D-6E8A-4147-A177-3AD203B41FA5}">
                      <a16:colId xmlns:a16="http://schemas.microsoft.com/office/drawing/2014/main" val="3990310320"/>
                    </a:ext>
                  </a:extLst>
                </a:gridCol>
                <a:gridCol w="703305">
                  <a:extLst>
                    <a:ext uri="{9D8B030D-6E8A-4147-A177-3AD203B41FA5}">
                      <a16:colId xmlns:a16="http://schemas.microsoft.com/office/drawing/2014/main" val="3126193868"/>
                    </a:ext>
                  </a:extLst>
                </a:gridCol>
                <a:gridCol w="467833">
                  <a:extLst>
                    <a:ext uri="{9D8B030D-6E8A-4147-A177-3AD203B41FA5}">
                      <a16:colId xmlns:a16="http://schemas.microsoft.com/office/drawing/2014/main" val="186575630"/>
                    </a:ext>
                  </a:extLst>
                </a:gridCol>
                <a:gridCol w="723013">
                  <a:extLst>
                    <a:ext uri="{9D8B030D-6E8A-4147-A177-3AD203B41FA5}">
                      <a16:colId xmlns:a16="http://schemas.microsoft.com/office/drawing/2014/main" val="501006775"/>
                    </a:ext>
                  </a:extLst>
                </a:gridCol>
              </a:tblGrid>
              <a:tr h="219372">
                <a:tc rowSpan="2">
                  <a:txBody>
                    <a:bodyPr/>
                    <a:lstStyle/>
                    <a:p>
                      <a:pPr algn="l">
                        <a:lnSpc>
                          <a:spcPts val="1000"/>
                        </a:lnSpc>
                        <a:spcAft>
                          <a:spcPts val="0"/>
                        </a:spcAft>
                      </a:pPr>
                      <a:r>
                        <a:rPr lang="uk-UA" sz="1000" b="0" kern="1200" dirty="0">
                          <a:solidFill>
                            <a:schemeClr val="tx1">
                              <a:lumMod val="75000"/>
                              <a:lumOff val="25000"/>
                            </a:schemeClr>
                          </a:solidFill>
                          <a:effectLst/>
                          <a:latin typeface="Museo Sans Cyrl 500" panose="02000000000000000000" pitchFamily="50" charset="-52"/>
                          <a:ea typeface="Calibri" panose="020F0502020204030204" pitchFamily="34" charset="0"/>
                          <a:cs typeface="Times New Roman" panose="02020603050405020304" pitchFamily="18" charset="0"/>
                        </a:rPr>
                        <a:t>Регіон дослідження</a:t>
                      </a:r>
                      <a:endParaRPr lang="ru-RU" sz="1000" b="0" kern="1200" dirty="0">
                        <a:solidFill>
                          <a:schemeClr val="tx1">
                            <a:lumMod val="75000"/>
                            <a:lumOff val="25000"/>
                          </a:schemeClr>
                        </a:solidFill>
                        <a:effectLst/>
                        <a:latin typeface="Museo Sans Cyrl 500" panose="02000000000000000000" pitchFamily="50" charset="-52"/>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rowSpan="2">
                  <a:txBody>
                    <a:bodyPr/>
                    <a:lstStyle/>
                    <a:p>
                      <a:pPr algn="ctr">
                        <a:lnSpc>
                          <a:spcPct val="107000"/>
                        </a:lnSpc>
                        <a:spcAft>
                          <a:spcPts val="0"/>
                        </a:spcAft>
                      </a:pPr>
                      <a:r>
                        <a:rPr lang="uk-UA" sz="700" b="0" kern="1200" dirty="0">
                          <a:solidFill>
                            <a:schemeClr val="bg1"/>
                          </a:solidFill>
                          <a:effectLst/>
                          <a:latin typeface="Museo Sans Cyrl 700" panose="02000000000000000000" pitchFamily="50" charset="-52"/>
                          <a:ea typeface="Calibri" panose="020F0502020204030204" pitchFamily="34" charset="0"/>
                          <a:cs typeface="Times New Roman" panose="02020603050405020304" pitchFamily="18" charset="0"/>
                        </a:rPr>
                        <a:t>І компонент</a:t>
                      </a:r>
                      <a:br>
                        <a:rPr lang="uk-UA" sz="700" b="0" kern="1200" dirty="0">
                          <a:solidFill>
                            <a:schemeClr val="bg1"/>
                          </a:solidFill>
                          <a:effectLst/>
                          <a:latin typeface="Museo Sans Cyrl 700" panose="02000000000000000000" pitchFamily="50" charset="-52"/>
                          <a:ea typeface="Calibri" panose="020F0502020204030204" pitchFamily="34" charset="0"/>
                          <a:cs typeface="Times New Roman" panose="02020603050405020304" pitchFamily="18" charset="0"/>
                        </a:rPr>
                      </a:br>
                      <a:r>
                        <a:rPr lang="uk-UA" sz="700" b="0" kern="1200" dirty="0">
                          <a:solidFill>
                            <a:schemeClr val="bg1"/>
                          </a:solidFill>
                          <a:effectLst/>
                          <a:latin typeface="Museo Sans Cyrl 700" panose="02000000000000000000" pitchFamily="50" charset="-52"/>
                          <a:ea typeface="Calibri" panose="020F0502020204030204" pitchFamily="34" charset="0"/>
                          <a:cs typeface="Times New Roman" panose="02020603050405020304" pitchFamily="18" charset="0"/>
                        </a:rPr>
                        <a:t>(ТБ ЗОЗ)</a:t>
                      </a:r>
                      <a:endParaRPr lang="ru-RU" sz="700" b="0" kern="1200" dirty="0">
                        <a:solidFill>
                          <a:schemeClr val="bg1"/>
                        </a:solidFill>
                        <a:effectLst/>
                        <a:latin typeface="Museo Sans Cyrl 700" panose="02000000000000000000" pitchFamily="50" charset="-52"/>
                        <a:ea typeface="Calibri" panose="020F0502020204030204" pitchFamily="34" charset="0"/>
                        <a:cs typeface="Times New Roman" panose="02020603050405020304" pitchFamily="18" charset="0"/>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gridSpan="2">
                  <a:txBody>
                    <a:bodyPr/>
                    <a:lstStyle/>
                    <a:p>
                      <a:pPr algn="ctr">
                        <a:lnSpc>
                          <a:spcPct val="107000"/>
                        </a:lnSpc>
                        <a:spcAft>
                          <a:spcPts val="0"/>
                        </a:spcAft>
                      </a:pPr>
                      <a:r>
                        <a:rPr lang="uk-UA" sz="700" b="0" kern="1200" dirty="0">
                          <a:solidFill>
                            <a:schemeClr val="bg1"/>
                          </a:solidFill>
                          <a:effectLst/>
                          <a:latin typeface="Museo Sans Cyrl 700" panose="02000000000000000000" pitchFamily="50" charset="-52"/>
                          <a:ea typeface="Calibri" panose="020F0502020204030204" pitchFamily="34" charset="0"/>
                          <a:cs typeface="Times New Roman" panose="02020603050405020304" pitchFamily="18" charset="0"/>
                        </a:rPr>
                        <a:t>ІІ компонент</a:t>
                      </a:r>
                      <a:br>
                        <a:rPr lang="uk-UA" sz="700" b="0" kern="1200" dirty="0">
                          <a:solidFill>
                            <a:schemeClr val="bg1"/>
                          </a:solidFill>
                          <a:effectLst/>
                          <a:latin typeface="Museo Sans Cyrl 700" panose="02000000000000000000" pitchFamily="50" charset="-52"/>
                          <a:ea typeface="Calibri" panose="020F0502020204030204" pitchFamily="34" charset="0"/>
                          <a:cs typeface="Times New Roman" panose="02020603050405020304" pitchFamily="18" charset="0"/>
                        </a:rPr>
                      </a:br>
                      <a:r>
                        <a:rPr lang="uk-UA" sz="700" b="0" kern="1200" dirty="0">
                          <a:solidFill>
                            <a:schemeClr val="bg1"/>
                          </a:solidFill>
                          <a:effectLst/>
                          <a:latin typeface="Museo Sans Cyrl 700" panose="02000000000000000000" pitchFamily="50" charset="-52"/>
                          <a:ea typeface="Calibri" panose="020F0502020204030204" pitchFamily="34" charset="0"/>
                          <a:cs typeface="Times New Roman" panose="02020603050405020304" pitchFamily="18" charset="0"/>
                        </a:rPr>
                        <a:t>(глибинні інтерв</a:t>
                      </a:r>
                      <a:r>
                        <a:rPr lang="en-US" sz="700" b="0" kern="1200" dirty="0">
                          <a:solidFill>
                            <a:schemeClr val="bg1"/>
                          </a:solidFill>
                          <a:effectLst/>
                          <a:latin typeface="Museo Sans Cyrl 700" panose="02000000000000000000" pitchFamily="50" charset="-52"/>
                          <a:ea typeface="Calibri" panose="020F0502020204030204" pitchFamily="34" charset="0"/>
                          <a:cs typeface="Times New Roman" panose="02020603050405020304" pitchFamily="18" charset="0"/>
                        </a:rPr>
                        <a:t>’</a:t>
                      </a:r>
                      <a:r>
                        <a:rPr lang="uk-UA" sz="700" b="0" kern="1200" dirty="0">
                          <a:solidFill>
                            <a:schemeClr val="bg1"/>
                          </a:solidFill>
                          <a:effectLst/>
                          <a:latin typeface="Museo Sans Cyrl 700" panose="02000000000000000000" pitchFamily="50" charset="-52"/>
                          <a:ea typeface="Calibri" panose="020F0502020204030204" pitchFamily="34" charset="0"/>
                          <a:cs typeface="Times New Roman" panose="02020603050405020304" pitchFamily="18" charset="0"/>
                        </a:rPr>
                        <a:t>ю)</a:t>
                      </a:r>
                      <a:endParaRPr lang="ru-RU" sz="700" b="0" kern="1200" dirty="0">
                        <a:solidFill>
                          <a:schemeClr val="bg1"/>
                        </a:solidFill>
                        <a:effectLst/>
                        <a:latin typeface="Museo Sans Cyrl 700" panose="02000000000000000000" pitchFamily="50" charset="-52"/>
                        <a:ea typeface="Calibri" panose="020F0502020204030204" pitchFamily="34" charset="0"/>
                        <a:cs typeface="Times New Roman" panose="02020603050405020304" pitchFamily="18" charset="0"/>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lnSpc>
                          <a:spcPct val="107000"/>
                        </a:lnSpc>
                        <a:spcAft>
                          <a:spcPts val="0"/>
                        </a:spcAft>
                      </a:pPr>
                      <a:endParaRPr lang="ru-RU" sz="700" b="0" kern="1200" dirty="0">
                        <a:solidFill>
                          <a:schemeClr val="bg1"/>
                        </a:solidFill>
                        <a:effectLst/>
                        <a:latin typeface="Museo Sans Cyrl 700" panose="02000000000000000000" pitchFamily="50" charset="-52"/>
                        <a:ea typeface="Calibri" panose="020F0502020204030204" pitchFamily="34" charset="0"/>
                        <a:cs typeface="Times New Roman" panose="02020603050405020304" pitchFamily="18" charset="0"/>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pPr algn="ctr">
                        <a:lnSpc>
                          <a:spcPct val="107000"/>
                        </a:lnSpc>
                        <a:spcAft>
                          <a:spcPts val="0"/>
                        </a:spcAft>
                      </a:pPr>
                      <a:r>
                        <a:rPr lang="ru-RU" sz="700" b="0" kern="1200" dirty="0">
                          <a:solidFill>
                            <a:schemeClr val="bg1"/>
                          </a:solidFill>
                          <a:effectLst/>
                          <a:latin typeface="Museo Sans Cyrl 700" panose="02000000000000000000" pitchFamily="50" charset="-52"/>
                          <a:ea typeface="Calibri" panose="020F0502020204030204" pitchFamily="34" charset="0"/>
                          <a:cs typeface="Times New Roman" panose="02020603050405020304" pitchFamily="18" charset="0"/>
                        </a:rPr>
                        <a:t>ІІІ компонент</a:t>
                      </a:r>
                      <a:br>
                        <a:rPr lang="ru-RU" sz="700" b="0" kern="1200" dirty="0">
                          <a:solidFill>
                            <a:schemeClr val="bg1"/>
                          </a:solidFill>
                          <a:effectLst/>
                          <a:latin typeface="Museo Sans Cyrl 700" panose="02000000000000000000" pitchFamily="50" charset="-52"/>
                          <a:ea typeface="Calibri" panose="020F0502020204030204" pitchFamily="34" charset="0"/>
                          <a:cs typeface="Times New Roman" panose="02020603050405020304" pitchFamily="18" charset="0"/>
                        </a:rPr>
                      </a:br>
                      <a:r>
                        <a:rPr lang="ru-RU" sz="700" b="0" kern="1200" dirty="0">
                          <a:solidFill>
                            <a:schemeClr val="bg1"/>
                          </a:solidFill>
                          <a:effectLst/>
                          <a:latin typeface="Museo Sans Cyrl 700" panose="02000000000000000000" pitchFamily="50" charset="-52"/>
                          <a:ea typeface="Calibri" panose="020F0502020204030204" pitchFamily="34" charset="0"/>
                          <a:cs typeface="Times New Roman" panose="02020603050405020304" pitchFamily="18" charset="0"/>
                        </a:rPr>
                        <a:t>(</a:t>
                      </a:r>
                      <a:r>
                        <a:rPr lang="en-US" sz="700" b="0" kern="1200" dirty="0">
                          <a:solidFill>
                            <a:schemeClr val="bg1"/>
                          </a:solidFill>
                          <a:effectLst/>
                          <a:latin typeface="Museo Sans Cyrl 700" panose="02000000000000000000" pitchFamily="50" charset="-52"/>
                          <a:ea typeface="Calibri" panose="020F0502020204030204" pitchFamily="34" charset="0"/>
                          <a:cs typeface="Times New Roman" panose="02020603050405020304" pitchFamily="18" charset="0"/>
                        </a:rPr>
                        <a:t>face-to-face </a:t>
                      </a:r>
                      <a:r>
                        <a:rPr lang="uk-UA" sz="700" b="0" kern="1200" dirty="0">
                          <a:solidFill>
                            <a:schemeClr val="bg1"/>
                          </a:solidFill>
                          <a:effectLst/>
                          <a:latin typeface="Museo Sans Cyrl 700" panose="02000000000000000000" pitchFamily="50" charset="-52"/>
                          <a:ea typeface="Calibri" panose="020F0502020204030204" pitchFamily="34" charset="0"/>
                          <a:cs typeface="Times New Roman" panose="02020603050405020304" pitchFamily="18" charset="0"/>
                        </a:rPr>
                        <a:t>опитування)</a:t>
                      </a:r>
                      <a:endParaRPr lang="ru-RU" sz="700" b="0" kern="1200" dirty="0">
                        <a:solidFill>
                          <a:schemeClr val="bg1"/>
                        </a:solidFill>
                        <a:effectLst/>
                        <a:latin typeface="Museo Sans Cyrl 700" panose="02000000000000000000" pitchFamily="50" charset="-52"/>
                        <a:ea typeface="Calibri" panose="020F0502020204030204" pitchFamily="34" charset="0"/>
                        <a:cs typeface="Times New Roman" panose="02020603050405020304" pitchFamily="18" charset="0"/>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p>
                      <a:pPr algn="ctr">
                        <a:lnSpc>
                          <a:spcPct val="107000"/>
                        </a:lnSpc>
                        <a:spcAft>
                          <a:spcPts val="0"/>
                        </a:spcAft>
                      </a:pPr>
                      <a:endParaRPr lang="ru-RU" sz="700" b="0" kern="1200" dirty="0">
                        <a:solidFill>
                          <a:schemeClr val="bg1"/>
                        </a:solidFill>
                        <a:effectLst/>
                        <a:latin typeface="Museo Sans Cyrl 700" panose="02000000000000000000" pitchFamily="50" charset="-52"/>
                        <a:ea typeface="Calibri" panose="020F0502020204030204" pitchFamily="34" charset="0"/>
                        <a:cs typeface="Times New Roman" panose="02020603050405020304" pitchFamily="18" charset="0"/>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4016201181"/>
                  </a:ext>
                </a:extLst>
              </a:tr>
              <a:tr h="219372">
                <a:tc vMerge="1">
                  <a:txBody>
                    <a:bodyPr/>
                    <a:lstStyle/>
                    <a:p>
                      <a:pPr algn="l">
                        <a:lnSpc>
                          <a:spcPts val="1000"/>
                        </a:lnSpc>
                        <a:spcAft>
                          <a:spcPts val="0"/>
                        </a:spcAft>
                      </a:pPr>
                      <a:endParaRPr lang="ru-RU" sz="1000" b="0" kern="1200" dirty="0">
                        <a:solidFill>
                          <a:schemeClr val="tx1">
                            <a:lumMod val="75000"/>
                            <a:lumOff val="25000"/>
                          </a:schemeClr>
                        </a:solidFill>
                        <a:effectLst/>
                        <a:latin typeface="Museo Sans Cyrl 500" panose="02000000000000000000" pitchFamily="50" charset="-52"/>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vMerge="1">
                  <a:txBody>
                    <a:bodyPr/>
                    <a:lstStyle/>
                    <a:p>
                      <a:pPr algn="ctr">
                        <a:lnSpc>
                          <a:spcPct val="107000"/>
                        </a:lnSpc>
                        <a:spcAft>
                          <a:spcPts val="0"/>
                        </a:spcAft>
                      </a:pPr>
                      <a:endParaRPr lang="ru-RU" sz="700" b="0" kern="1200" dirty="0">
                        <a:solidFill>
                          <a:schemeClr val="bg1"/>
                        </a:solidFill>
                        <a:effectLst/>
                        <a:latin typeface="Museo Sans Cyrl 700" panose="02000000000000000000" pitchFamily="50" charset="-52"/>
                        <a:ea typeface="Calibri" panose="020F0502020204030204" pitchFamily="34" charset="0"/>
                        <a:cs typeface="Times New Roman" panose="02020603050405020304" pitchFamily="18" charset="0"/>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lnSpc>
                          <a:spcPct val="107000"/>
                        </a:lnSpc>
                        <a:spcAft>
                          <a:spcPts val="0"/>
                        </a:spcAft>
                      </a:pPr>
                      <a:r>
                        <a:rPr lang="ru-RU" sz="700" b="0" kern="1200" dirty="0" err="1">
                          <a:solidFill>
                            <a:schemeClr val="bg1"/>
                          </a:solidFill>
                          <a:effectLst/>
                          <a:latin typeface="Museo Sans Cyrl 700" panose="02000000000000000000" pitchFamily="50" charset="-52"/>
                          <a:ea typeface="Calibri" panose="020F0502020204030204" pitchFamily="34" charset="0"/>
                          <a:cs typeface="Times New Roman" panose="02020603050405020304" pitchFamily="18" charset="0"/>
                        </a:rPr>
                        <a:t>керівники</a:t>
                      </a:r>
                      <a:r>
                        <a:rPr lang="ru-RU" sz="700" b="0" kern="1200" dirty="0">
                          <a:solidFill>
                            <a:schemeClr val="bg1"/>
                          </a:solidFill>
                          <a:effectLst/>
                          <a:latin typeface="Museo Sans Cyrl 700" panose="02000000000000000000" pitchFamily="50" charset="-52"/>
                          <a:ea typeface="Calibri" panose="020F0502020204030204" pitchFamily="34" charset="0"/>
                          <a:cs typeface="Times New Roman" panose="02020603050405020304" pitchFamily="18" charset="0"/>
                        </a:rPr>
                        <a:t> </a:t>
                      </a:r>
                      <a:br>
                        <a:rPr lang="ru-RU" sz="700" b="0" kern="1200" dirty="0">
                          <a:solidFill>
                            <a:schemeClr val="bg1"/>
                          </a:solidFill>
                          <a:effectLst/>
                          <a:latin typeface="Museo Sans Cyrl 700" panose="02000000000000000000" pitchFamily="50" charset="-52"/>
                          <a:ea typeface="Calibri" panose="020F0502020204030204" pitchFamily="34" charset="0"/>
                          <a:cs typeface="Times New Roman" panose="02020603050405020304" pitchFamily="18" charset="0"/>
                        </a:rPr>
                      </a:br>
                      <a:r>
                        <a:rPr lang="ru-RU" sz="700" b="0" kern="1200" dirty="0">
                          <a:solidFill>
                            <a:schemeClr val="bg1"/>
                          </a:solidFill>
                          <a:effectLst/>
                          <a:latin typeface="Museo Sans Cyrl 700" panose="02000000000000000000" pitchFamily="50" charset="-52"/>
                          <a:ea typeface="Calibri" panose="020F0502020204030204" pitchFamily="34" charset="0"/>
                          <a:cs typeface="Times New Roman" panose="02020603050405020304" pitchFamily="18" charset="0"/>
                        </a:rPr>
                        <a:t>ТБ ЗОЗ</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lnSpc>
                          <a:spcPct val="107000"/>
                        </a:lnSpc>
                        <a:spcAft>
                          <a:spcPts val="0"/>
                        </a:spcAft>
                      </a:pPr>
                      <a:r>
                        <a:rPr lang="ru-RU" sz="700" b="0" kern="1200" dirty="0" err="1">
                          <a:solidFill>
                            <a:schemeClr val="bg1"/>
                          </a:solidFill>
                          <a:effectLst/>
                          <a:latin typeface="Museo Sans Cyrl 700" panose="02000000000000000000" pitchFamily="50" charset="-52"/>
                          <a:ea typeface="Calibri" panose="020F0502020204030204" pitchFamily="34" charset="0"/>
                          <a:cs typeface="Times New Roman" panose="02020603050405020304" pitchFamily="18" charset="0"/>
                        </a:rPr>
                        <a:t>мед.працівники</a:t>
                      </a:r>
                      <a:br>
                        <a:rPr lang="ru-RU" sz="700" b="0" kern="1200" dirty="0">
                          <a:solidFill>
                            <a:schemeClr val="bg1"/>
                          </a:solidFill>
                          <a:effectLst/>
                          <a:latin typeface="Museo Sans Cyrl 700" panose="02000000000000000000" pitchFamily="50" charset="-52"/>
                          <a:ea typeface="Calibri" panose="020F0502020204030204" pitchFamily="34" charset="0"/>
                          <a:cs typeface="Times New Roman" panose="02020603050405020304" pitchFamily="18" charset="0"/>
                        </a:rPr>
                      </a:br>
                      <a:r>
                        <a:rPr lang="ru-RU" sz="700" b="0" kern="1200" dirty="0">
                          <a:solidFill>
                            <a:schemeClr val="bg1"/>
                          </a:solidFill>
                          <a:effectLst/>
                          <a:latin typeface="Museo Sans Cyrl 700" panose="02000000000000000000" pitchFamily="50" charset="-52"/>
                          <a:ea typeface="Calibri" panose="020F0502020204030204" pitchFamily="34" charset="0"/>
                          <a:cs typeface="Times New Roman" panose="02020603050405020304" pitchFamily="18" charset="0"/>
                        </a:rPr>
                        <a:t>ТБ ЗОЗ</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lnSpc>
                          <a:spcPct val="107000"/>
                        </a:lnSpc>
                        <a:spcAft>
                          <a:spcPts val="0"/>
                        </a:spcAft>
                      </a:pPr>
                      <a:r>
                        <a:rPr lang="ru-RU" sz="700" b="0" kern="1200" dirty="0">
                          <a:solidFill>
                            <a:schemeClr val="bg1"/>
                          </a:solidFill>
                          <a:effectLst/>
                          <a:latin typeface="Museo Sans Cyrl 700" panose="02000000000000000000" pitchFamily="50" charset="-52"/>
                          <a:ea typeface="Calibri" panose="020F0502020204030204" pitchFamily="34" charset="0"/>
                          <a:cs typeface="Times New Roman" panose="02020603050405020304" pitchFamily="18" charset="0"/>
                        </a:rPr>
                        <a:t>ТБ </a:t>
                      </a:r>
                      <a:r>
                        <a:rPr lang="ru-RU" sz="700" b="0" kern="1200" dirty="0" err="1">
                          <a:solidFill>
                            <a:schemeClr val="bg1"/>
                          </a:solidFill>
                          <a:effectLst/>
                          <a:latin typeface="Museo Sans Cyrl 700" panose="02000000000000000000" pitchFamily="50" charset="-52"/>
                          <a:ea typeface="Calibri" panose="020F0502020204030204" pitchFamily="34" charset="0"/>
                          <a:cs typeface="Times New Roman" panose="02020603050405020304" pitchFamily="18" charset="0"/>
                        </a:rPr>
                        <a:t>пацієнти</a:t>
                      </a:r>
                      <a:endParaRPr lang="ru-RU" sz="700" b="0" kern="1200" dirty="0">
                        <a:solidFill>
                          <a:schemeClr val="bg1"/>
                        </a:solidFill>
                        <a:effectLst/>
                        <a:latin typeface="Museo Sans Cyrl 700" panose="02000000000000000000" pitchFamily="50" charset="-52"/>
                        <a:ea typeface="Calibri" panose="020F0502020204030204" pitchFamily="34" charset="0"/>
                        <a:cs typeface="Times New Roman" panose="02020603050405020304" pitchFamily="18" charset="0"/>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lvl="0" indent="0" algn="ctr" defTabSz="685800" rtl="0" eaLnBrk="1" fontAlgn="auto" latinLnBrk="0" hangingPunct="1">
                        <a:lnSpc>
                          <a:spcPct val="107000"/>
                        </a:lnSpc>
                        <a:spcBef>
                          <a:spcPts val="0"/>
                        </a:spcBef>
                        <a:spcAft>
                          <a:spcPts val="0"/>
                        </a:spcAft>
                        <a:buClrTx/>
                        <a:buSzTx/>
                        <a:buFontTx/>
                        <a:buNone/>
                        <a:tabLst/>
                        <a:defRPr/>
                      </a:pPr>
                      <a:r>
                        <a:rPr lang="ru-RU" sz="700" b="0" kern="1200" dirty="0" err="1">
                          <a:solidFill>
                            <a:schemeClr val="bg1"/>
                          </a:solidFill>
                          <a:effectLst/>
                          <a:latin typeface="Museo Sans Cyrl 700" panose="02000000000000000000" pitchFamily="50" charset="-52"/>
                          <a:ea typeface="Calibri" panose="020F0502020204030204" pitchFamily="34" charset="0"/>
                          <a:cs typeface="Times New Roman" panose="02020603050405020304" pitchFamily="18" charset="0"/>
                        </a:rPr>
                        <a:t>мед.працівники</a:t>
                      </a:r>
                      <a:br>
                        <a:rPr lang="ru-RU" sz="700" b="0" kern="1200" dirty="0">
                          <a:solidFill>
                            <a:schemeClr val="bg1"/>
                          </a:solidFill>
                          <a:effectLst/>
                          <a:latin typeface="Museo Sans Cyrl 700" panose="02000000000000000000" pitchFamily="50" charset="-52"/>
                          <a:ea typeface="Calibri" panose="020F0502020204030204" pitchFamily="34" charset="0"/>
                          <a:cs typeface="Times New Roman" panose="02020603050405020304" pitchFamily="18" charset="0"/>
                        </a:rPr>
                      </a:br>
                      <a:r>
                        <a:rPr lang="ru-RU" sz="700" b="0" kern="1200" dirty="0">
                          <a:solidFill>
                            <a:schemeClr val="bg1"/>
                          </a:solidFill>
                          <a:effectLst/>
                          <a:latin typeface="Museo Sans Cyrl 700" panose="02000000000000000000" pitchFamily="50" charset="-52"/>
                          <a:ea typeface="Calibri" panose="020F0502020204030204" pitchFamily="34" charset="0"/>
                          <a:cs typeface="Times New Roman" panose="02020603050405020304" pitchFamily="18" charset="0"/>
                        </a:rPr>
                        <a:t>ТБ ЗОЗ</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2572356620"/>
                  </a:ext>
                </a:extLst>
              </a:tr>
              <a:tr h="225322">
                <a:tc>
                  <a:txBody>
                    <a:bodyPr/>
                    <a:lstStyle/>
                    <a:p>
                      <a:pPr>
                        <a:lnSpc>
                          <a:spcPct val="100000"/>
                        </a:lnSpc>
                        <a:spcAft>
                          <a:spcPts val="0"/>
                        </a:spcAft>
                      </a:pPr>
                      <a:r>
                        <a:rPr lang="uk-UA" sz="900" kern="1200" dirty="0">
                          <a:solidFill>
                            <a:schemeClr val="tx1">
                              <a:lumMod val="85000"/>
                              <a:lumOff val="15000"/>
                            </a:schemeClr>
                          </a:solidFill>
                          <a:effectLst/>
                          <a:latin typeface="Museo Sans Cyrl 500" panose="02000000000000000000" pitchFamily="50" charset="-52"/>
                          <a:ea typeface="Calibri" panose="020F0502020204030204" pitchFamily="34" charset="0"/>
                          <a:cs typeface="Calibri" panose="020F0502020204030204" pitchFamily="34" charset="0"/>
                        </a:rPr>
                        <a:t>Вінницький</a:t>
                      </a:r>
                      <a:endParaRPr lang="ru-RU" sz="900" kern="1200" dirty="0">
                        <a:solidFill>
                          <a:schemeClr val="tx1">
                            <a:lumMod val="85000"/>
                            <a:lumOff val="15000"/>
                          </a:schemeClr>
                        </a:solidFill>
                        <a:effectLst/>
                        <a:latin typeface="Museo Sans Cyrl 500" panose="02000000000000000000" pitchFamily="50" charset="-52"/>
                        <a:ea typeface="Calibri" panose="020F0502020204030204" pitchFamily="34" charset="0"/>
                        <a:cs typeface="Calibri" panose="020F0502020204030204" pitchFamily="34" charset="0"/>
                      </a:endParaRP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685800" rtl="0" eaLnBrk="1" latinLnBrk="0" hangingPunct="1">
                        <a:lnSpc>
                          <a:spcPct val="107000"/>
                        </a:lnSpc>
                        <a:spcAft>
                          <a:spcPts val="0"/>
                        </a:spcAft>
                      </a:pPr>
                      <a:r>
                        <a:rPr lang="ru-RU" sz="1000" kern="1200" dirty="0">
                          <a:solidFill>
                            <a:schemeClr val="accent3"/>
                          </a:solidFill>
                          <a:effectLst/>
                          <a:latin typeface="Museo Sans Cyrl 500" panose="02000000000000000000" pitchFamily="50" charset="-52"/>
                          <a:ea typeface="Calibri" panose="020F0502020204030204" pitchFamily="34" charset="0"/>
                          <a:cs typeface="Times New Roman" panose="02020603050405020304" pitchFamily="18" charset="0"/>
                        </a:rPr>
                        <a:t>1</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685800" rtl="0" eaLnBrk="1" latinLnBrk="0" hangingPunct="1">
                        <a:lnSpc>
                          <a:spcPct val="107000"/>
                        </a:lnSpc>
                        <a:spcAft>
                          <a:spcPts val="0"/>
                        </a:spcAft>
                      </a:pPr>
                      <a:r>
                        <a:rPr lang="ru-RU" sz="1000" kern="1200" dirty="0">
                          <a:solidFill>
                            <a:schemeClr val="accent1"/>
                          </a:solidFill>
                          <a:effectLst/>
                          <a:latin typeface="Museo Sans Cyrl 500" panose="02000000000000000000" pitchFamily="50" charset="-52"/>
                          <a:ea typeface="Calibri" panose="020F0502020204030204" pitchFamily="34" charset="0"/>
                          <a:cs typeface="Times New Roman" panose="02020603050405020304" pitchFamily="18" charset="0"/>
                        </a:rPr>
                        <a:t>1</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685800" rtl="0" eaLnBrk="1" latinLnBrk="0" hangingPunct="1">
                        <a:lnSpc>
                          <a:spcPct val="107000"/>
                        </a:lnSpc>
                        <a:spcAft>
                          <a:spcPts val="0"/>
                        </a:spcAft>
                      </a:pPr>
                      <a:r>
                        <a:rPr lang="ru-RU" sz="1000" kern="1200" dirty="0">
                          <a:solidFill>
                            <a:schemeClr val="accent1"/>
                          </a:solidFill>
                          <a:effectLst/>
                          <a:latin typeface="Museo Sans Cyrl 500" panose="02000000000000000000" pitchFamily="50" charset="-52"/>
                          <a:ea typeface="Calibri" panose="020F0502020204030204" pitchFamily="34" charset="0"/>
                          <a:cs typeface="Times New Roman" panose="02020603050405020304" pitchFamily="18" charset="0"/>
                        </a:rPr>
                        <a:t>4</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685800" rtl="0" eaLnBrk="1" latinLnBrk="0" hangingPunct="1">
                        <a:lnSpc>
                          <a:spcPct val="107000"/>
                        </a:lnSpc>
                        <a:spcAft>
                          <a:spcPts val="0"/>
                        </a:spcAft>
                      </a:pPr>
                      <a:r>
                        <a:rPr lang="ru-RU" sz="1000" kern="1200" dirty="0">
                          <a:solidFill>
                            <a:srgbClr val="FF9302"/>
                          </a:solidFill>
                          <a:effectLst/>
                          <a:latin typeface="Museo Sans Cyrl 500" panose="02000000000000000000" pitchFamily="50" charset="-52"/>
                          <a:ea typeface="Calibri" panose="020F0502020204030204" pitchFamily="34" charset="0"/>
                          <a:cs typeface="Times New Roman" panose="02020603050405020304" pitchFamily="18" charset="0"/>
                        </a:rPr>
                        <a:t>24</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685800" rtl="0" eaLnBrk="1" latinLnBrk="0" hangingPunct="1">
                        <a:lnSpc>
                          <a:spcPct val="107000"/>
                        </a:lnSpc>
                        <a:spcAft>
                          <a:spcPts val="0"/>
                        </a:spcAft>
                      </a:pPr>
                      <a:r>
                        <a:rPr lang="ru-RU" sz="1000" kern="1200" dirty="0">
                          <a:solidFill>
                            <a:srgbClr val="FF9302"/>
                          </a:solidFill>
                          <a:effectLst/>
                          <a:latin typeface="Museo Sans Cyrl 500" panose="02000000000000000000" pitchFamily="50" charset="-52"/>
                          <a:ea typeface="Calibri" panose="020F0502020204030204" pitchFamily="34" charset="0"/>
                          <a:cs typeface="Times New Roman" panose="02020603050405020304" pitchFamily="18" charset="0"/>
                        </a:rPr>
                        <a:t>29</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8418739"/>
                  </a:ext>
                </a:extLst>
              </a:tr>
              <a:tr h="225322">
                <a:tc>
                  <a:txBody>
                    <a:bodyPr/>
                    <a:lstStyle/>
                    <a:p>
                      <a:pPr>
                        <a:lnSpc>
                          <a:spcPct val="100000"/>
                        </a:lnSpc>
                        <a:spcAft>
                          <a:spcPts val="0"/>
                        </a:spcAft>
                      </a:pPr>
                      <a:r>
                        <a:rPr lang="uk-UA" sz="900" kern="1200" dirty="0">
                          <a:solidFill>
                            <a:schemeClr val="tx1">
                              <a:lumMod val="85000"/>
                              <a:lumOff val="15000"/>
                            </a:schemeClr>
                          </a:solidFill>
                          <a:effectLst/>
                          <a:latin typeface="Museo Sans Cyrl 500" panose="02000000000000000000" pitchFamily="50" charset="-52"/>
                          <a:ea typeface="Calibri" panose="020F0502020204030204" pitchFamily="34" charset="0"/>
                          <a:cs typeface="Calibri" panose="020F0502020204030204" pitchFamily="34" charset="0"/>
                        </a:rPr>
                        <a:t>Закарпатський</a:t>
                      </a:r>
                      <a:endParaRPr lang="ru-RU" sz="900" kern="1200" dirty="0">
                        <a:solidFill>
                          <a:schemeClr val="tx1">
                            <a:lumMod val="85000"/>
                            <a:lumOff val="15000"/>
                          </a:schemeClr>
                        </a:solidFill>
                        <a:effectLst/>
                        <a:latin typeface="Museo Sans Cyrl 500" panose="02000000000000000000" pitchFamily="50" charset="-52"/>
                        <a:ea typeface="Calibri" panose="020F0502020204030204" pitchFamily="34" charset="0"/>
                        <a:cs typeface="Calibri" panose="020F0502020204030204" pitchFamily="34" charset="0"/>
                      </a:endParaRP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685800" rtl="0" eaLnBrk="1" latinLnBrk="0" hangingPunct="1">
                        <a:lnSpc>
                          <a:spcPct val="107000"/>
                        </a:lnSpc>
                        <a:spcAft>
                          <a:spcPts val="0"/>
                        </a:spcAft>
                      </a:pPr>
                      <a:r>
                        <a:rPr lang="ru-RU" sz="1000" kern="1200" dirty="0">
                          <a:solidFill>
                            <a:schemeClr val="accent3"/>
                          </a:solidFill>
                          <a:effectLst/>
                          <a:latin typeface="Museo Sans Cyrl 500" panose="02000000000000000000" pitchFamily="50" charset="-52"/>
                          <a:ea typeface="Calibri" panose="020F0502020204030204" pitchFamily="34" charset="0"/>
                          <a:cs typeface="Times New Roman" panose="02020603050405020304" pitchFamily="18" charset="0"/>
                        </a:rPr>
                        <a:t>1</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685800" rtl="0" eaLnBrk="1" latinLnBrk="0" hangingPunct="1">
                        <a:lnSpc>
                          <a:spcPct val="107000"/>
                        </a:lnSpc>
                        <a:spcAft>
                          <a:spcPts val="0"/>
                        </a:spcAft>
                      </a:pPr>
                      <a:r>
                        <a:rPr lang="ru-RU" sz="1000" kern="1200" dirty="0">
                          <a:solidFill>
                            <a:schemeClr val="accent1"/>
                          </a:solidFill>
                          <a:effectLst/>
                          <a:latin typeface="Museo Sans Cyrl 500" panose="02000000000000000000" pitchFamily="50" charset="-52"/>
                          <a:ea typeface="Calibri" panose="020F0502020204030204" pitchFamily="34" charset="0"/>
                          <a:cs typeface="Times New Roman" panose="02020603050405020304" pitchFamily="18" charset="0"/>
                        </a:rPr>
                        <a:t>1</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685800" rtl="0" eaLnBrk="1" latinLnBrk="0" hangingPunct="1">
                        <a:lnSpc>
                          <a:spcPct val="107000"/>
                        </a:lnSpc>
                        <a:spcAft>
                          <a:spcPts val="0"/>
                        </a:spcAft>
                      </a:pPr>
                      <a:r>
                        <a:rPr lang="ru-RU" sz="1000" kern="1200" dirty="0">
                          <a:solidFill>
                            <a:schemeClr val="accent1"/>
                          </a:solidFill>
                          <a:effectLst/>
                          <a:latin typeface="Museo Sans Cyrl 500" panose="02000000000000000000" pitchFamily="50" charset="-52"/>
                          <a:ea typeface="Calibri" panose="020F0502020204030204" pitchFamily="34" charset="0"/>
                          <a:cs typeface="Times New Roman" panose="02020603050405020304" pitchFamily="18" charset="0"/>
                        </a:rPr>
                        <a:t>4</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685800" rtl="0" eaLnBrk="1" latinLnBrk="0" hangingPunct="1">
                        <a:lnSpc>
                          <a:spcPct val="107000"/>
                        </a:lnSpc>
                        <a:spcAft>
                          <a:spcPts val="0"/>
                        </a:spcAft>
                      </a:pPr>
                      <a:r>
                        <a:rPr lang="ru-RU" sz="1000" kern="1200" dirty="0">
                          <a:solidFill>
                            <a:srgbClr val="FF9302"/>
                          </a:solidFill>
                          <a:effectLst/>
                          <a:latin typeface="Museo Sans Cyrl 500" panose="02000000000000000000" pitchFamily="50" charset="-52"/>
                          <a:ea typeface="Calibri" panose="020F0502020204030204" pitchFamily="34" charset="0"/>
                          <a:cs typeface="Times New Roman" panose="02020603050405020304" pitchFamily="18" charset="0"/>
                        </a:rPr>
                        <a:t>29</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685800" rtl="0" eaLnBrk="1" latinLnBrk="0" hangingPunct="1">
                        <a:lnSpc>
                          <a:spcPct val="107000"/>
                        </a:lnSpc>
                        <a:spcAft>
                          <a:spcPts val="0"/>
                        </a:spcAft>
                      </a:pPr>
                      <a:r>
                        <a:rPr lang="ru-RU" sz="1000" kern="1200" dirty="0">
                          <a:solidFill>
                            <a:srgbClr val="FF9302"/>
                          </a:solidFill>
                          <a:effectLst/>
                          <a:latin typeface="Museo Sans Cyrl 500" panose="02000000000000000000" pitchFamily="50" charset="-52"/>
                          <a:ea typeface="Calibri" panose="020F0502020204030204" pitchFamily="34" charset="0"/>
                          <a:cs typeface="Times New Roman" panose="02020603050405020304" pitchFamily="18" charset="0"/>
                        </a:rPr>
                        <a:t>32</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3733767"/>
                  </a:ext>
                </a:extLst>
              </a:tr>
              <a:tr h="225322">
                <a:tc>
                  <a:txBody>
                    <a:bodyPr/>
                    <a:lstStyle/>
                    <a:p>
                      <a:pPr>
                        <a:lnSpc>
                          <a:spcPct val="100000"/>
                        </a:lnSpc>
                        <a:spcAft>
                          <a:spcPts val="0"/>
                        </a:spcAft>
                      </a:pPr>
                      <a:r>
                        <a:rPr lang="uk-UA" sz="900" kern="1200" dirty="0">
                          <a:solidFill>
                            <a:schemeClr val="tx1">
                              <a:lumMod val="85000"/>
                              <a:lumOff val="15000"/>
                            </a:schemeClr>
                          </a:solidFill>
                          <a:effectLst/>
                          <a:latin typeface="Museo Sans Cyrl 500" panose="02000000000000000000" pitchFamily="50" charset="-52"/>
                          <a:ea typeface="Calibri" panose="020F0502020204030204" pitchFamily="34" charset="0"/>
                          <a:cs typeface="Calibri" panose="020F0502020204030204" pitchFamily="34" charset="0"/>
                        </a:rPr>
                        <a:t>Миколаївський</a:t>
                      </a:r>
                      <a:endParaRPr lang="ru-RU" sz="900" kern="1200" dirty="0">
                        <a:solidFill>
                          <a:schemeClr val="tx1">
                            <a:lumMod val="85000"/>
                            <a:lumOff val="15000"/>
                          </a:schemeClr>
                        </a:solidFill>
                        <a:effectLst/>
                        <a:latin typeface="Museo Sans Cyrl 500" panose="02000000000000000000" pitchFamily="50" charset="-52"/>
                        <a:ea typeface="Calibri" panose="020F0502020204030204" pitchFamily="34" charset="0"/>
                        <a:cs typeface="Calibri" panose="020F0502020204030204" pitchFamily="34" charset="0"/>
                      </a:endParaRP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685800" rtl="0" eaLnBrk="1" latinLnBrk="0" hangingPunct="1">
                        <a:lnSpc>
                          <a:spcPct val="107000"/>
                        </a:lnSpc>
                        <a:spcAft>
                          <a:spcPts val="0"/>
                        </a:spcAft>
                      </a:pPr>
                      <a:r>
                        <a:rPr lang="ru-RU" sz="1000" kern="1200" dirty="0">
                          <a:solidFill>
                            <a:schemeClr val="accent3"/>
                          </a:solidFill>
                          <a:effectLst/>
                          <a:latin typeface="Museo Sans Cyrl 500" panose="02000000000000000000" pitchFamily="50" charset="-52"/>
                          <a:ea typeface="Calibri" panose="020F0502020204030204" pitchFamily="34" charset="0"/>
                          <a:cs typeface="Times New Roman" panose="02020603050405020304" pitchFamily="18" charset="0"/>
                        </a:rPr>
                        <a:t>1</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685800" rtl="0" eaLnBrk="1" latinLnBrk="0" hangingPunct="1">
                        <a:lnSpc>
                          <a:spcPct val="107000"/>
                        </a:lnSpc>
                        <a:spcAft>
                          <a:spcPts val="0"/>
                        </a:spcAft>
                      </a:pPr>
                      <a:r>
                        <a:rPr lang="ru-RU" sz="1000" kern="1200" dirty="0">
                          <a:solidFill>
                            <a:schemeClr val="accent1"/>
                          </a:solidFill>
                          <a:effectLst/>
                          <a:latin typeface="Museo Sans Cyrl 500" panose="02000000000000000000" pitchFamily="50" charset="-52"/>
                          <a:ea typeface="Calibri" panose="020F0502020204030204" pitchFamily="34" charset="0"/>
                          <a:cs typeface="Times New Roman" panose="02020603050405020304" pitchFamily="18" charset="0"/>
                        </a:rPr>
                        <a:t>1</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685800" rtl="0" eaLnBrk="1" latinLnBrk="0" hangingPunct="1">
                        <a:lnSpc>
                          <a:spcPct val="107000"/>
                        </a:lnSpc>
                        <a:spcAft>
                          <a:spcPts val="0"/>
                        </a:spcAft>
                      </a:pPr>
                      <a:r>
                        <a:rPr lang="ru-RU" sz="1000" kern="1200" dirty="0">
                          <a:solidFill>
                            <a:schemeClr val="accent1"/>
                          </a:solidFill>
                          <a:effectLst/>
                          <a:latin typeface="Museo Sans Cyrl 500" panose="02000000000000000000" pitchFamily="50" charset="-52"/>
                          <a:ea typeface="Calibri" panose="020F0502020204030204" pitchFamily="34" charset="0"/>
                          <a:cs typeface="Times New Roman" panose="02020603050405020304" pitchFamily="18" charset="0"/>
                        </a:rPr>
                        <a:t>2</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685800" rtl="0" eaLnBrk="1" latinLnBrk="0" hangingPunct="1">
                        <a:lnSpc>
                          <a:spcPct val="107000"/>
                        </a:lnSpc>
                        <a:spcAft>
                          <a:spcPts val="0"/>
                        </a:spcAft>
                      </a:pPr>
                      <a:r>
                        <a:rPr lang="ru-RU" sz="1000" kern="1200" dirty="0">
                          <a:solidFill>
                            <a:srgbClr val="FF9302"/>
                          </a:solidFill>
                          <a:effectLst/>
                          <a:latin typeface="Museo Sans Cyrl 500" panose="02000000000000000000" pitchFamily="50" charset="-52"/>
                          <a:ea typeface="Calibri" panose="020F0502020204030204" pitchFamily="34" charset="0"/>
                          <a:cs typeface="Times New Roman" panose="02020603050405020304" pitchFamily="18" charset="0"/>
                        </a:rPr>
                        <a:t>22</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685800" rtl="0" eaLnBrk="1" latinLnBrk="0" hangingPunct="1">
                        <a:lnSpc>
                          <a:spcPct val="107000"/>
                        </a:lnSpc>
                        <a:spcAft>
                          <a:spcPts val="0"/>
                        </a:spcAft>
                      </a:pPr>
                      <a:r>
                        <a:rPr lang="ru-RU" sz="1000" kern="1200" dirty="0">
                          <a:solidFill>
                            <a:srgbClr val="FF9302"/>
                          </a:solidFill>
                          <a:effectLst/>
                          <a:latin typeface="Museo Sans Cyrl 500" panose="02000000000000000000" pitchFamily="50" charset="-52"/>
                          <a:ea typeface="Calibri" panose="020F0502020204030204" pitchFamily="34" charset="0"/>
                          <a:cs typeface="Times New Roman" panose="02020603050405020304" pitchFamily="18" charset="0"/>
                        </a:rPr>
                        <a:t>15</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92430364"/>
                  </a:ext>
                </a:extLst>
              </a:tr>
              <a:tr h="225322">
                <a:tc>
                  <a:txBody>
                    <a:bodyPr/>
                    <a:lstStyle/>
                    <a:p>
                      <a:pPr>
                        <a:lnSpc>
                          <a:spcPct val="100000"/>
                        </a:lnSpc>
                        <a:spcAft>
                          <a:spcPts val="0"/>
                        </a:spcAft>
                      </a:pPr>
                      <a:r>
                        <a:rPr lang="uk-UA" sz="900" kern="1200" dirty="0">
                          <a:solidFill>
                            <a:schemeClr val="tx1">
                              <a:lumMod val="85000"/>
                              <a:lumOff val="15000"/>
                            </a:schemeClr>
                          </a:solidFill>
                          <a:effectLst/>
                          <a:latin typeface="Museo Sans Cyrl 500" panose="02000000000000000000" pitchFamily="50" charset="-52"/>
                          <a:ea typeface="Calibri" panose="020F0502020204030204" pitchFamily="34" charset="0"/>
                          <a:cs typeface="Calibri" panose="020F0502020204030204" pitchFamily="34" charset="0"/>
                        </a:rPr>
                        <a:t>Харківський</a:t>
                      </a:r>
                      <a:endParaRPr lang="ru-RU" sz="900" kern="1200" dirty="0">
                        <a:solidFill>
                          <a:schemeClr val="tx1">
                            <a:lumMod val="85000"/>
                            <a:lumOff val="15000"/>
                          </a:schemeClr>
                        </a:solidFill>
                        <a:effectLst/>
                        <a:latin typeface="Museo Sans Cyrl 500" panose="02000000000000000000" pitchFamily="50" charset="-52"/>
                        <a:ea typeface="Calibri" panose="020F0502020204030204" pitchFamily="34" charset="0"/>
                        <a:cs typeface="Calibri" panose="020F0502020204030204" pitchFamily="34" charset="0"/>
                      </a:endParaRP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685800" rtl="0" eaLnBrk="1" latinLnBrk="0" hangingPunct="1">
                        <a:lnSpc>
                          <a:spcPct val="107000"/>
                        </a:lnSpc>
                        <a:spcAft>
                          <a:spcPts val="0"/>
                        </a:spcAft>
                      </a:pPr>
                      <a:r>
                        <a:rPr lang="ru-RU" sz="1000" kern="1200" dirty="0">
                          <a:solidFill>
                            <a:schemeClr val="accent3"/>
                          </a:solidFill>
                          <a:effectLst/>
                          <a:latin typeface="Museo Sans Cyrl 500" panose="02000000000000000000" pitchFamily="50" charset="-52"/>
                          <a:ea typeface="Calibri" panose="020F0502020204030204" pitchFamily="34" charset="0"/>
                          <a:cs typeface="Times New Roman" panose="02020603050405020304" pitchFamily="18" charset="0"/>
                        </a:rPr>
                        <a:t>1</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685800" rtl="0" eaLnBrk="1" latinLnBrk="0" hangingPunct="1">
                        <a:lnSpc>
                          <a:spcPct val="107000"/>
                        </a:lnSpc>
                        <a:spcAft>
                          <a:spcPts val="0"/>
                        </a:spcAft>
                      </a:pPr>
                      <a:r>
                        <a:rPr lang="ru-RU" sz="1000" kern="1200" dirty="0">
                          <a:solidFill>
                            <a:schemeClr val="accent1"/>
                          </a:solidFill>
                          <a:effectLst/>
                          <a:latin typeface="Museo Sans Cyrl 500" panose="02000000000000000000" pitchFamily="50" charset="-52"/>
                          <a:ea typeface="Calibri" panose="020F0502020204030204" pitchFamily="34" charset="0"/>
                          <a:cs typeface="Times New Roman" panose="02020603050405020304" pitchFamily="18" charset="0"/>
                        </a:rPr>
                        <a:t>1</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685800" rtl="0" eaLnBrk="1" latinLnBrk="0" hangingPunct="1">
                        <a:lnSpc>
                          <a:spcPct val="107000"/>
                        </a:lnSpc>
                        <a:spcAft>
                          <a:spcPts val="0"/>
                        </a:spcAft>
                      </a:pPr>
                      <a:r>
                        <a:rPr lang="ru-RU" sz="1000" kern="1200" dirty="0">
                          <a:solidFill>
                            <a:schemeClr val="accent1"/>
                          </a:solidFill>
                          <a:effectLst/>
                          <a:latin typeface="Museo Sans Cyrl 500" panose="02000000000000000000" pitchFamily="50" charset="-52"/>
                          <a:ea typeface="Calibri" panose="020F0502020204030204" pitchFamily="34" charset="0"/>
                          <a:cs typeface="Times New Roman" panose="02020603050405020304" pitchFamily="18" charset="0"/>
                        </a:rPr>
                        <a:t>5</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685800" rtl="0" eaLnBrk="1" latinLnBrk="0" hangingPunct="1">
                        <a:lnSpc>
                          <a:spcPct val="107000"/>
                        </a:lnSpc>
                        <a:spcAft>
                          <a:spcPts val="0"/>
                        </a:spcAft>
                      </a:pPr>
                      <a:r>
                        <a:rPr lang="ru-RU" sz="1000" kern="1200" dirty="0">
                          <a:solidFill>
                            <a:srgbClr val="FF9302"/>
                          </a:solidFill>
                          <a:effectLst/>
                          <a:latin typeface="Museo Sans Cyrl 500" panose="02000000000000000000" pitchFamily="50" charset="-52"/>
                          <a:ea typeface="Calibri" panose="020F0502020204030204" pitchFamily="34" charset="0"/>
                          <a:cs typeface="Times New Roman" panose="02020603050405020304" pitchFamily="18" charset="0"/>
                        </a:rPr>
                        <a:t>31</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685800" rtl="0" eaLnBrk="1" latinLnBrk="0" hangingPunct="1">
                        <a:lnSpc>
                          <a:spcPct val="107000"/>
                        </a:lnSpc>
                        <a:spcAft>
                          <a:spcPts val="0"/>
                        </a:spcAft>
                      </a:pPr>
                      <a:r>
                        <a:rPr lang="ru-RU" sz="1000" kern="1200" dirty="0">
                          <a:solidFill>
                            <a:srgbClr val="FF9302"/>
                          </a:solidFill>
                          <a:effectLst/>
                          <a:latin typeface="Museo Sans Cyrl 500" panose="02000000000000000000" pitchFamily="50" charset="-52"/>
                          <a:ea typeface="Calibri" panose="020F0502020204030204" pitchFamily="34" charset="0"/>
                          <a:cs typeface="Times New Roman" panose="02020603050405020304" pitchFamily="18" charset="0"/>
                        </a:rPr>
                        <a:t>38</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8665940"/>
                  </a:ext>
                </a:extLst>
              </a:tr>
              <a:tr h="225322">
                <a:tc>
                  <a:txBody>
                    <a:bodyPr/>
                    <a:lstStyle/>
                    <a:p>
                      <a:pPr>
                        <a:lnSpc>
                          <a:spcPct val="100000"/>
                        </a:lnSpc>
                        <a:spcAft>
                          <a:spcPts val="0"/>
                        </a:spcAft>
                      </a:pPr>
                      <a:r>
                        <a:rPr lang="uk-UA" sz="900" kern="1200" dirty="0">
                          <a:solidFill>
                            <a:schemeClr val="tx1">
                              <a:lumMod val="85000"/>
                              <a:lumOff val="15000"/>
                            </a:schemeClr>
                          </a:solidFill>
                          <a:effectLst/>
                          <a:latin typeface="Museo Sans Cyrl 500" panose="02000000000000000000" pitchFamily="50" charset="-52"/>
                          <a:ea typeface="Calibri" panose="020F0502020204030204" pitchFamily="34" charset="0"/>
                          <a:cs typeface="Calibri" panose="020F0502020204030204" pitchFamily="34" charset="0"/>
                        </a:rPr>
                        <a:t>Чернігівський</a:t>
                      </a:r>
                      <a:endParaRPr lang="ru-RU" sz="900" kern="1200" dirty="0">
                        <a:solidFill>
                          <a:schemeClr val="tx1">
                            <a:lumMod val="85000"/>
                            <a:lumOff val="15000"/>
                          </a:schemeClr>
                        </a:solidFill>
                        <a:effectLst/>
                        <a:latin typeface="Museo Sans Cyrl 500" panose="02000000000000000000" pitchFamily="50" charset="-52"/>
                        <a:ea typeface="Calibri" panose="020F0502020204030204" pitchFamily="34" charset="0"/>
                        <a:cs typeface="Calibri" panose="020F0502020204030204" pitchFamily="34" charset="0"/>
                      </a:endParaRP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685800" rtl="0" eaLnBrk="1" latinLnBrk="0" hangingPunct="1">
                        <a:lnSpc>
                          <a:spcPct val="107000"/>
                        </a:lnSpc>
                        <a:spcAft>
                          <a:spcPts val="0"/>
                        </a:spcAft>
                      </a:pPr>
                      <a:r>
                        <a:rPr lang="ru-RU" sz="1000" kern="1200" dirty="0">
                          <a:solidFill>
                            <a:schemeClr val="accent3"/>
                          </a:solidFill>
                          <a:effectLst/>
                          <a:latin typeface="Museo Sans Cyrl 500" panose="02000000000000000000" pitchFamily="50" charset="-52"/>
                          <a:ea typeface="Calibri" panose="020F0502020204030204" pitchFamily="34" charset="0"/>
                          <a:cs typeface="Times New Roman" panose="02020603050405020304" pitchFamily="18" charset="0"/>
                        </a:rPr>
                        <a:t>1</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685800" rtl="0" eaLnBrk="1" latinLnBrk="0" hangingPunct="1">
                        <a:lnSpc>
                          <a:spcPct val="107000"/>
                        </a:lnSpc>
                        <a:spcAft>
                          <a:spcPts val="0"/>
                        </a:spcAft>
                      </a:pPr>
                      <a:r>
                        <a:rPr lang="ru-RU" sz="1000" kern="1200" dirty="0">
                          <a:solidFill>
                            <a:schemeClr val="accent1"/>
                          </a:solidFill>
                          <a:effectLst/>
                          <a:latin typeface="Museo Sans Cyrl 500" panose="02000000000000000000" pitchFamily="50" charset="-52"/>
                          <a:ea typeface="Calibri" panose="020F0502020204030204" pitchFamily="34" charset="0"/>
                          <a:cs typeface="Times New Roman" panose="02020603050405020304" pitchFamily="18" charset="0"/>
                        </a:rPr>
                        <a:t>1</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685800" rtl="0" eaLnBrk="1" latinLnBrk="0" hangingPunct="1">
                        <a:lnSpc>
                          <a:spcPct val="107000"/>
                        </a:lnSpc>
                        <a:spcAft>
                          <a:spcPts val="0"/>
                        </a:spcAft>
                      </a:pPr>
                      <a:r>
                        <a:rPr lang="ru-RU" sz="1000" kern="1200" dirty="0">
                          <a:solidFill>
                            <a:schemeClr val="accent1"/>
                          </a:solidFill>
                          <a:effectLst/>
                          <a:latin typeface="Museo Sans Cyrl 500" panose="02000000000000000000" pitchFamily="50" charset="-52"/>
                          <a:ea typeface="Calibri" panose="020F0502020204030204" pitchFamily="34" charset="0"/>
                          <a:cs typeface="Times New Roman" panose="02020603050405020304" pitchFamily="18" charset="0"/>
                        </a:rPr>
                        <a:t>2</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685800" rtl="0" eaLnBrk="1" latinLnBrk="0" hangingPunct="1">
                        <a:lnSpc>
                          <a:spcPct val="107000"/>
                        </a:lnSpc>
                        <a:spcAft>
                          <a:spcPts val="0"/>
                        </a:spcAft>
                      </a:pPr>
                      <a:r>
                        <a:rPr lang="ru-RU" sz="1000" kern="1200" dirty="0">
                          <a:solidFill>
                            <a:srgbClr val="FF9302"/>
                          </a:solidFill>
                          <a:effectLst/>
                          <a:latin typeface="Museo Sans Cyrl 500" panose="02000000000000000000" pitchFamily="50" charset="-52"/>
                          <a:ea typeface="Calibri" panose="020F0502020204030204" pitchFamily="34" charset="0"/>
                          <a:cs typeface="Times New Roman" panose="02020603050405020304" pitchFamily="18" charset="0"/>
                        </a:rPr>
                        <a:t>14</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685800" rtl="0" eaLnBrk="1" latinLnBrk="0" hangingPunct="1">
                        <a:lnSpc>
                          <a:spcPct val="107000"/>
                        </a:lnSpc>
                        <a:spcAft>
                          <a:spcPts val="0"/>
                        </a:spcAft>
                      </a:pPr>
                      <a:r>
                        <a:rPr lang="ru-RU" sz="1000" kern="1200" dirty="0">
                          <a:solidFill>
                            <a:srgbClr val="FF9302"/>
                          </a:solidFill>
                          <a:effectLst/>
                          <a:latin typeface="Museo Sans Cyrl 500" panose="02000000000000000000" pitchFamily="50" charset="-52"/>
                          <a:ea typeface="Calibri" panose="020F0502020204030204" pitchFamily="34" charset="0"/>
                          <a:cs typeface="Times New Roman" panose="02020603050405020304" pitchFamily="18" charset="0"/>
                        </a:rPr>
                        <a:t>11</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976250"/>
                  </a:ext>
                </a:extLst>
              </a:tr>
              <a:tr h="225322">
                <a:tc>
                  <a:txBody>
                    <a:bodyPr/>
                    <a:lstStyle/>
                    <a:p>
                      <a:pPr>
                        <a:lnSpc>
                          <a:spcPct val="100000"/>
                        </a:lnSpc>
                        <a:spcAft>
                          <a:spcPts val="0"/>
                        </a:spcAft>
                      </a:pPr>
                      <a:r>
                        <a:rPr lang="uk-UA" sz="900" kern="1200" dirty="0">
                          <a:solidFill>
                            <a:schemeClr val="tx1">
                              <a:lumMod val="85000"/>
                              <a:lumOff val="15000"/>
                            </a:schemeClr>
                          </a:solidFill>
                          <a:effectLst/>
                          <a:latin typeface="Museo Sans Cyrl 500" panose="02000000000000000000" pitchFamily="50" charset="-52"/>
                          <a:ea typeface="Calibri" panose="020F0502020204030204" pitchFamily="34" charset="0"/>
                          <a:cs typeface="Calibri" panose="020F0502020204030204" pitchFamily="34" charset="0"/>
                        </a:rPr>
                        <a:t>м. Київ</a:t>
                      </a:r>
                      <a:endParaRPr lang="ru-RU" sz="900" kern="1200" dirty="0">
                        <a:solidFill>
                          <a:schemeClr val="tx1">
                            <a:lumMod val="85000"/>
                            <a:lumOff val="15000"/>
                          </a:schemeClr>
                        </a:solidFill>
                        <a:effectLst/>
                        <a:latin typeface="Museo Sans Cyrl 500" panose="02000000000000000000" pitchFamily="50" charset="-52"/>
                        <a:ea typeface="Calibri" panose="020F0502020204030204" pitchFamily="34" charset="0"/>
                        <a:cs typeface="Calibri" panose="020F0502020204030204" pitchFamily="34" charset="0"/>
                      </a:endParaRP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685800" rtl="0" eaLnBrk="1" latinLnBrk="0" hangingPunct="1">
                        <a:lnSpc>
                          <a:spcPct val="107000"/>
                        </a:lnSpc>
                        <a:spcAft>
                          <a:spcPts val="0"/>
                        </a:spcAft>
                      </a:pPr>
                      <a:r>
                        <a:rPr lang="ru-RU" sz="1000" kern="1200" dirty="0">
                          <a:solidFill>
                            <a:schemeClr val="accent3"/>
                          </a:solidFill>
                          <a:effectLst/>
                          <a:latin typeface="Museo Sans Cyrl 500" panose="02000000000000000000" pitchFamily="50" charset="-52"/>
                          <a:ea typeface="Calibri" panose="020F0502020204030204" pitchFamily="34" charset="0"/>
                          <a:cs typeface="Times New Roman" panose="02020603050405020304" pitchFamily="18" charset="0"/>
                        </a:rPr>
                        <a:t>1</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685800" rtl="0" eaLnBrk="1" latinLnBrk="0" hangingPunct="1">
                        <a:lnSpc>
                          <a:spcPct val="107000"/>
                        </a:lnSpc>
                        <a:spcAft>
                          <a:spcPts val="0"/>
                        </a:spcAft>
                      </a:pPr>
                      <a:r>
                        <a:rPr lang="ru-RU" sz="1000" kern="1200" dirty="0">
                          <a:solidFill>
                            <a:schemeClr val="accent1"/>
                          </a:solidFill>
                          <a:effectLst/>
                          <a:latin typeface="Museo Sans Cyrl 500" panose="02000000000000000000" pitchFamily="50" charset="-52"/>
                          <a:ea typeface="Calibri" panose="020F0502020204030204" pitchFamily="34" charset="0"/>
                          <a:cs typeface="Times New Roman" panose="02020603050405020304" pitchFamily="18" charset="0"/>
                        </a:rPr>
                        <a:t>1</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685800" rtl="0" eaLnBrk="1" latinLnBrk="0" hangingPunct="1">
                        <a:lnSpc>
                          <a:spcPct val="107000"/>
                        </a:lnSpc>
                        <a:spcAft>
                          <a:spcPts val="0"/>
                        </a:spcAft>
                      </a:pPr>
                      <a:r>
                        <a:rPr lang="ru-RU" sz="1000" kern="1200" dirty="0">
                          <a:solidFill>
                            <a:schemeClr val="accent1"/>
                          </a:solidFill>
                          <a:effectLst/>
                          <a:latin typeface="Museo Sans Cyrl 500" panose="02000000000000000000" pitchFamily="50" charset="-52"/>
                          <a:ea typeface="Calibri" panose="020F0502020204030204" pitchFamily="34" charset="0"/>
                          <a:cs typeface="Times New Roman" panose="02020603050405020304" pitchFamily="18" charset="0"/>
                        </a:rPr>
                        <a:t>3</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685800" rtl="0" eaLnBrk="1" latinLnBrk="0" hangingPunct="1">
                        <a:lnSpc>
                          <a:spcPct val="107000"/>
                        </a:lnSpc>
                        <a:spcAft>
                          <a:spcPts val="0"/>
                        </a:spcAft>
                      </a:pPr>
                      <a:r>
                        <a:rPr lang="ru-RU" sz="1000" kern="1200" dirty="0">
                          <a:solidFill>
                            <a:srgbClr val="FF9302"/>
                          </a:solidFill>
                          <a:effectLst/>
                          <a:latin typeface="Museo Sans Cyrl 500" panose="02000000000000000000" pitchFamily="50" charset="-52"/>
                          <a:ea typeface="Calibri" panose="020F0502020204030204" pitchFamily="34" charset="0"/>
                          <a:cs typeface="Times New Roman" panose="02020603050405020304" pitchFamily="18" charset="0"/>
                        </a:rPr>
                        <a:t>30</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685800" rtl="0" eaLnBrk="1" latinLnBrk="0" hangingPunct="1">
                        <a:lnSpc>
                          <a:spcPct val="107000"/>
                        </a:lnSpc>
                        <a:spcAft>
                          <a:spcPts val="0"/>
                        </a:spcAft>
                      </a:pPr>
                      <a:r>
                        <a:rPr lang="ru-RU" sz="1000" kern="1200" dirty="0">
                          <a:solidFill>
                            <a:srgbClr val="FF9302"/>
                          </a:solidFill>
                          <a:effectLst/>
                          <a:latin typeface="Museo Sans Cyrl 500" panose="02000000000000000000" pitchFamily="50" charset="-52"/>
                          <a:ea typeface="Calibri" panose="020F0502020204030204" pitchFamily="34" charset="0"/>
                          <a:cs typeface="Times New Roman" panose="02020603050405020304" pitchFamily="18" charset="0"/>
                        </a:rPr>
                        <a:t>25</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6445107"/>
                  </a:ext>
                </a:extLst>
              </a:tr>
              <a:tr h="225322">
                <a:tc>
                  <a:txBody>
                    <a:bodyPr/>
                    <a:lstStyle/>
                    <a:p>
                      <a:pPr>
                        <a:lnSpc>
                          <a:spcPct val="100000"/>
                        </a:lnSpc>
                        <a:spcAft>
                          <a:spcPts val="0"/>
                        </a:spcAft>
                      </a:pPr>
                      <a:r>
                        <a:rPr lang="ru-RU" sz="900" b="1" kern="1200" dirty="0">
                          <a:solidFill>
                            <a:schemeClr val="tx1">
                              <a:lumMod val="85000"/>
                              <a:lumOff val="15000"/>
                            </a:schemeClr>
                          </a:solidFill>
                          <a:effectLst/>
                          <a:latin typeface="Museo Sans Cyrl 500" panose="02000000000000000000" pitchFamily="50" charset="-52"/>
                          <a:ea typeface="Calibri" panose="020F0502020204030204" pitchFamily="34" charset="0"/>
                          <a:cs typeface="Calibri" panose="020F0502020204030204" pitchFamily="34" charset="0"/>
                        </a:rPr>
                        <a:t>ВСЬОГО</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685800" rtl="0" eaLnBrk="1" latinLnBrk="0" hangingPunct="1">
                        <a:lnSpc>
                          <a:spcPct val="107000"/>
                        </a:lnSpc>
                        <a:spcAft>
                          <a:spcPts val="0"/>
                        </a:spcAft>
                      </a:pPr>
                      <a:r>
                        <a:rPr lang="ru-RU" sz="1000" b="1" kern="1200" dirty="0">
                          <a:solidFill>
                            <a:schemeClr val="accent3"/>
                          </a:solidFill>
                          <a:effectLst/>
                          <a:latin typeface="Museo Sans Cyrl 500" panose="02000000000000000000" pitchFamily="50" charset="-52"/>
                          <a:ea typeface="Calibri" panose="020F0502020204030204" pitchFamily="34" charset="0"/>
                          <a:cs typeface="Times New Roman" panose="02020603050405020304" pitchFamily="18" charset="0"/>
                        </a:rPr>
                        <a:t>6</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685800" rtl="0" eaLnBrk="1" latinLnBrk="0" hangingPunct="1">
                        <a:lnSpc>
                          <a:spcPct val="107000"/>
                        </a:lnSpc>
                        <a:spcAft>
                          <a:spcPts val="0"/>
                        </a:spcAft>
                      </a:pPr>
                      <a:r>
                        <a:rPr lang="ru-RU" sz="1000" b="1" kern="1200" dirty="0">
                          <a:solidFill>
                            <a:schemeClr val="accent1"/>
                          </a:solidFill>
                          <a:effectLst/>
                          <a:latin typeface="Museo Sans Cyrl 500" panose="02000000000000000000" pitchFamily="50" charset="-52"/>
                          <a:ea typeface="Calibri" panose="020F0502020204030204" pitchFamily="34" charset="0"/>
                          <a:cs typeface="Times New Roman" panose="02020603050405020304" pitchFamily="18" charset="0"/>
                        </a:rPr>
                        <a:t>6</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685800" rtl="0" eaLnBrk="1" latinLnBrk="0" hangingPunct="1">
                        <a:lnSpc>
                          <a:spcPct val="107000"/>
                        </a:lnSpc>
                        <a:spcAft>
                          <a:spcPts val="0"/>
                        </a:spcAft>
                      </a:pPr>
                      <a:r>
                        <a:rPr lang="ru-RU" sz="1000" b="1" kern="1200" dirty="0">
                          <a:solidFill>
                            <a:schemeClr val="accent1"/>
                          </a:solidFill>
                          <a:effectLst/>
                          <a:latin typeface="Museo Sans Cyrl 500" panose="02000000000000000000" pitchFamily="50" charset="-52"/>
                          <a:ea typeface="Calibri" panose="020F0502020204030204" pitchFamily="34" charset="0"/>
                          <a:cs typeface="Times New Roman" panose="02020603050405020304" pitchFamily="18" charset="0"/>
                        </a:rPr>
                        <a:t>20</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685800" rtl="0" eaLnBrk="1" latinLnBrk="0" hangingPunct="1">
                        <a:lnSpc>
                          <a:spcPct val="107000"/>
                        </a:lnSpc>
                        <a:spcAft>
                          <a:spcPts val="0"/>
                        </a:spcAft>
                      </a:pPr>
                      <a:r>
                        <a:rPr lang="ru-RU" sz="1000" b="1" kern="1200" dirty="0">
                          <a:solidFill>
                            <a:srgbClr val="FF9302"/>
                          </a:solidFill>
                          <a:effectLst/>
                          <a:latin typeface="Museo Sans Cyrl 500" panose="02000000000000000000" pitchFamily="50" charset="-52"/>
                          <a:ea typeface="Calibri" panose="020F0502020204030204" pitchFamily="34" charset="0"/>
                          <a:cs typeface="Times New Roman" panose="02020603050405020304" pitchFamily="18" charset="0"/>
                        </a:rPr>
                        <a:t>150</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685800" rtl="0" eaLnBrk="1" latinLnBrk="0" hangingPunct="1">
                        <a:lnSpc>
                          <a:spcPct val="107000"/>
                        </a:lnSpc>
                        <a:spcAft>
                          <a:spcPts val="0"/>
                        </a:spcAft>
                      </a:pPr>
                      <a:r>
                        <a:rPr lang="ru-RU" sz="1000" b="1" kern="1200" dirty="0">
                          <a:solidFill>
                            <a:srgbClr val="FF9302"/>
                          </a:solidFill>
                          <a:effectLst/>
                          <a:latin typeface="Museo Sans Cyrl 500" panose="02000000000000000000" pitchFamily="50" charset="-52"/>
                          <a:ea typeface="Calibri" panose="020F0502020204030204" pitchFamily="34" charset="0"/>
                          <a:cs typeface="Times New Roman" panose="02020603050405020304" pitchFamily="18" charset="0"/>
                        </a:rPr>
                        <a:t>150</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5406636"/>
                  </a:ext>
                </a:extLst>
              </a:tr>
            </a:tbl>
          </a:graphicData>
        </a:graphic>
      </p:graphicFrame>
    </p:spTree>
    <p:extLst>
      <p:ext uri="{BB962C8B-B14F-4D97-AF65-F5344CB8AC3E}">
        <p14:creationId xmlns:p14="http://schemas.microsoft.com/office/powerpoint/2010/main" val="1352552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Блок-схема: знак завершення 27">
            <a:extLst>
              <a:ext uri="{FF2B5EF4-FFF2-40B4-BE49-F238E27FC236}">
                <a16:creationId xmlns:a16="http://schemas.microsoft.com/office/drawing/2014/main" id="{F434AE4D-6B05-4CAD-99CC-EF38C4018310}"/>
              </a:ext>
            </a:extLst>
          </p:cNvPr>
          <p:cNvSpPr/>
          <p:nvPr/>
        </p:nvSpPr>
        <p:spPr>
          <a:xfrm>
            <a:off x="7731101" y="2047619"/>
            <a:ext cx="1216169" cy="260923"/>
          </a:xfrm>
          <a:prstGeom prst="flowChartTerminato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uk-UA">
              <a:solidFill>
                <a:schemeClr val="bg1"/>
              </a:solidFill>
            </a:endParaRPr>
          </a:p>
        </p:txBody>
      </p:sp>
      <p:sp>
        <p:nvSpPr>
          <p:cNvPr id="27" name="Блок-схема: знак завершення 26">
            <a:extLst>
              <a:ext uri="{FF2B5EF4-FFF2-40B4-BE49-F238E27FC236}">
                <a16:creationId xmlns:a16="http://schemas.microsoft.com/office/drawing/2014/main" id="{476028CB-52F6-4D4E-9233-A05813E5A53F}"/>
              </a:ext>
            </a:extLst>
          </p:cNvPr>
          <p:cNvSpPr/>
          <p:nvPr/>
        </p:nvSpPr>
        <p:spPr>
          <a:xfrm>
            <a:off x="7666454" y="1467721"/>
            <a:ext cx="1216169" cy="260923"/>
          </a:xfrm>
          <a:prstGeom prst="flowChartTerminato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uk-UA">
              <a:solidFill>
                <a:schemeClr val="bg1"/>
              </a:solidFill>
            </a:endParaRPr>
          </a:p>
        </p:txBody>
      </p:sp>
      <p:sp>
        <p:nvSpPr>
          <p:cNvPr id="6" name="Прямоугольник 5"/>
          <p:cNvSpPr/>
          <p:nvPr/>
        </p:nvSpPr>
        <p:spPr>
          <a:xfrm>
            <a:off x="1034912" y="522083"/>
            <a:ext cx="1602000" cy="1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927842" y="149134"/>
            <a:ext cx="5396862" cy="769441"/>
          </a:xfrm>
          <a:prstGeom prst="rect">
            <a:avLst/>
          </a:prstGeom>
        </p:spPr>
        <p:txBody>
          <a:bodyPr wrap="none">
            <a:spAutoFit/>
          </a:bodyPr>
          <a:lstStyle/>
          <a:p>
            <a:r>
              <a:rPr lang="uk-UA" sz="2200" dirty="0">
                <a:latin typeface="Museo Sans Cyrl 900" panose="02000000000000000000" pitchFamily="50" charset="-52"/>
              </a:rPr>
              <a:t>І КОМПОНЕНТ.</a:t>
            </a:r>
            <a:br>
              <a:rPr lang="uk-UA" sz="2200" dirty="0">
                <a:latin typeface="Museo Sans Cyrl 900" panose="02000000000000000000" pitchFamily="50" charset="-52"/>
              </a:rPr>
            </a:br>
            <a:r>
              <a:rPr lang="uk-UA" sz="2200" dirty="0">
                <a:latin typeface="Museo Sans Cyrl 900" panose="02000000000000000000" pitchFamily="50" charset="-52"/>
              </a:rPr>
              <a:t>ОПИТУВАННЯ ПРОТИТУБЕРКУЛЬОЗНИХ ЗОЗ</a:t>
            </a:r>
            <a:endParaRPr lang="ru-RU" sz="2200" dirty="0">
              <a:latin typeface="Museo Sans Cyrl 900" panose="02000000000000000000" pitchFamily="50" charset="-52"/>
            </a:endParaRPr>
          </a:p>
        </p:txBody>
      </p:sp>
      <p:sp>
        <p:nvSpPr>
          <p:cNvPr id="2" name="TextBox 1">
            <a:extLst>
              <a:ext uri="{FF2B5EF4-FFF2-40B4-BE49-F238E27FC236}">
                <a16:creationId xmlns:a16="http://schemas.microsoft.com/office/drawing/2014/main" id="{1424447C-A69C-448A-9CF4-48D3B9C15C75}"/>
              </a:ext>
            </a:extLst>
          </p:cNvPr>
          <p:cNvSpPr txBox="1"/>
          <p:nvPr/>
        </p:nvSpPr>
        <p:spPr>
          <a:xfrm>
            <a:off x="304070" y="1328376"/>
            <a:ext cx="1388999" cy="553998"/>
          </a:xfrm>
          <a:prstGeom prst="rect">
            <a:avLst/>
          </a:prstGeom>
          <a:noFill/>
        </p:spPr>
        <p:txBody>
          <a:bodyPr wrap="square" rtlCol="0">
            <a:spAutoFit/>
          </a:bodyPr>
          <a:lstStyle/>
          <a:p>
            <a:r>
              <a:rPr lang="uk-UA" sz="1000" dirty="0"/>
              <a:t>звільнено протягом останнього місяця (середній показник)</a:t>
            </a:r>
          </a:p>
        </p:txBody>
      </p:sp>
      <p:sp>
        <p:nvSpPr>
          <p:cNvPr id="7" name="TextBox 6">
            <a:extLst>
              <a:ext uri="{FF2B5EF4-FFF2-40B4-BE49-F238E27FC236}">
                <a16:creationId xmlns:a16="http://schemas.microsoft.com/office/drawing/2014/main" id="{670D7EFE-C238-4681-ADD1-AFDA3AAF0E89}"/>
              </a:ext>
            </a:extLst>
          </p:cNvPr>
          <p:cNvSpPr txBox="1"/>
          <p:nvPr/>
        </p:nvSpPr>
        <p:spPr>
          <a:xfrm>
            <a:off x="291341" y="2010799"/>
            <a:ext cx="1388999" cy="553998"/>
          </a:xfrm>
          <a:prstGeom prst="rect">
            <a:avLst/>
          </a:prstGeom>
          <a:noFill/>
        </p:spPr>
        <p:txBody>
          <a:bodyPr wrap="square" rtlCol="0">
            <a:spAutoFit/>
          </a:bodyPr>
          <a:lstStyle/>
          <a:p>
            <a:r>
              <a:rPr lang="uk-UA" sz="1000" dirty="0"/>
              <a:t>найнято протягом останнього місяця (середній показник)</a:t>
            </a:r>
          </a:p>
        </p:txBody>
      </p:sp>
      <p:sp>
        <p:nvSpPr>
          <p:cNvPr id="8" name="TextBox 7">
            <a:extLst>
              <a:ext uri="{FF2B5EF4-FFF2-40B4-BE49-F238E27FC236}">
                <a16:creationId xmlns:a16="http://schemas.microsoft.com/office/drawing/2014/main" id="{506C16A0-C24B-408A-938B-F736F5CDFBD7}"/>
              </a:ext>
            </a:extLst>
          </p:cNvPr>
          <p:cNvSpPr txBox="1"/>
          <p:nvPr/>
        </p:nvSpPr>
        <p:spPr>
          <a:xfrm>
            <a:off x="1682322" y="1964632"/>
            <a:ext cx="307181" cy="646331"/>
          </a:xfrm>
          <a:prstGeom prst="rect">
            <a:avLst/>
          </a:prstGeom>
          <a:noFill/>
        </p:spPr>
        <p:txBody>
          <a:bodyPr wrap="square" rtlCol="0">
            <a:spAutoFit/>
          </a:bodyPr>
          <a:lstStyle/>
          <a:p>
            <a:r>
              <a:rPr lang="uk-UA" sz="3600" dirty="0">
                <a:solidFill>
                  <a:srgbClr val="00B050"/>
                </a:solidFill>
              </a:rPr>
              <a:t>1</a:t>
            </a:r>
          </a:p>
        </p:txBody>
      </p:sp>
      <p:sp>
        <p:nvSpPr>
          <p:cNvPr id="9" name="TextBox 8">
            <a:extLst>
              <a:ext uri="{FF2B5EF4-FFF2-40B4-BE49-F238E27FC236}">
                <a16:creationId xmlns:a16="http://schemas.microsoft.com/office/drawing/2014/main" id="{37D81B04-EB27-4697-AB36-EFE20A3D380C}"/>
              </a:ext>
            </a:extLst>
          </p:cNvPr>
          <p:cNvSpPr txBox="1"/>
          <p:nvPr/>
        </p:nvSpPr>
        <p:spPr>
          <a:xfrm>
            <a:off x="3042048" y="1347504"/>
            <a:ext cx="1529952" cy="553998"/>
          </a:xfrm>
          <a:prstGeom prst="rect">
            <a:avLst/>
          </a:prstGeom>
          <a:noFill/>
        </p:spPr>
        <p:txBody>
          <a:bodyPr wrap="square" rtlCol="0">
            <a:spAutoFit/>
          </a:bodyPr>
          <a:lstStyle/>
          <a:p>
            <a:pPr algn="just"/>
            <a:r>
              <a:rPr lang="uk-UA" sz="1000" dirty="0"/>
              <a:t>професійне підвищення за останні 2 місяці </a:t>
            </a:r>
          </a:p>
          <a:p>
            <a:pPr algn="just"/>
            <a:r>
              <a:rPr lang="uk-UA" sz="1000" dirty="0"/>
              <a:t>(середній показник)</a:t>
            </a:r>
          </a:p>
        </p:txBody>
      </p:sp>
      <p:sp>
        <p:nvSpPr>
          <p:cNvPr id="10" name="TextBox 9">
            <a:extLst>
              <a:ext uri="{FF2B5EF4-FFF2-40B4-BE49-F238E27FC236}">
                <a16:creationId xmlns:a16="http://schemas.microsoft.com/office/drawing/2014/main" id="{302BB329-7F9C-4A5B-9184-36E918A728D3}"/>
              </a:ext>
            </a:extLst>
          </p:cNvPr>
          <p:cNvSpPr txBox="1"/>
          <p:nvPr/>
        </p:nvSpPr>
        <p:spPr>
          <a:xfrm>
            <a:off x="2604692" y="1286520"/>
            <a:ext cx="247078" cy="652408"/>
          </a:xfrm>
          <a:prstGeom prst="rect">
            <a:avLst/>
          </a:prstGeom>
          <a:noFill/>
        </p:spPr>
        <p:txBody>
          <a:bodyPr wrap="square" rtlCol="0">
            <a:spAutoFit/>
          </a:bodyPr>
          <a:lstStyle/>
          <a:p>
            <a:r>
              <a:rPr lang="uk-UA" sz="3600" dirty="0">
                <a:solidFill>
                  <a:srgbClr val="00B050"/>
                </a:solidFill>
              </a:rPr>
              <a:t>3</a:t>
            </a:r>
          </a:p>
        </p:txBody>
      </p:sp>
      <p:sp>
        <p:nvSpPr>
          <p:cNvPr id="11" name="TextBox 10">
            <a:extLst>
              <a:ext uri="{FF2B5EF4-FFF2-40B4-BE49-F238E27FC236}">
                <a16:creationId xmlns:a16="http://schemas.microsoft.com/office/drawing/2014/main" id="{1C03758A-410D-4261-98A3-4DB6437CD9D9}"/>
              </a:ext>
            </a:extLst>
          </p:cNvPr>
          <p:cNvSpPr txBox="1"/>
          <p:nvPr/>
        </p:nvSpPr>
        <p:spPr>
          <a:xfrm>
            <a:off x="3042047" y="2007760"/>
            <a:ext cx="1529952" cy="553998"/>
          </a:xfrm>
          <a:prstGeom prst="rect">
            <a:avLst/>
          </a:prstGeom>
          <a:noFill/>
        </p:spPr>
        <p:txBody>
          <a:bodyPr wrap="square" rtlCol="0">
            <a:spAutoFit/>
          </a:bodyPr>
          <a:lstStyle/>
          <a:p>
            <a:pPr algn="just"/>
            <a:r>
              <a:rPr lang="uk-UA" sz="1000" dirty="0"/>
              <a:t>організовано навчань за останні 2 місяці </a:t>
            </a:r>
          </a:p>
          <a:p>
            <a:pPr algn="just"/>
            <a:r>
              <a:rPr lang="uk-UA" sz="1000" dirty="0"/>
              <a:t>(середній показник)</a:t>
            </a:r>
          </a:p>
        </p:txBody>
      </p:sp>
      <p:sp>
        <p:nvSpPr>
          <p:cNvPr id="13" name="TextBox 12">
            <a:extLst>
              <a:ext uri="{FF2B5EF4-FFF2-40B4-BE49-F238E27FC236}">
                <a16:creationId xmlns:a16="http://schemas.microsoft.com/office/drawing/2014/main" id="{8DFB603A-02F6-4F75-AD56-884414F8DB4C}"/>
              </a:ext>
            </a:extLst>
          </p:cNvPr>
          <p:cNvSpPr txBox="1"/>
          <p:nvPr/>
        </p:nvSpPr>
        <p:spPr>
          <a:xfrm>
            <a:off x="2604692" y="1958555"/>
            <a:ext cx="247078" cy="652408"/>
          </a:xfrm>
          <a:prstGeom prst="rect">
            <a:avLst/>
          </a:prstGeom>
          <a:noFill/>
        </p:spPr>
        <p:txBody>
          <a:bodyPr wrap="square" rtlCol="0">
            <a:spAutoFit/>
          </a:bodyPr>
          <a:lstStyle/>
          <a:p>
            <a:r>
              <a:rPr lang="uk-UA" sz="3600" dirty="0">
                <a:solidFill>
                  <a:srgbClr val="00B050"/>
                </a:solidFill>
              </a:rPr>
              <a:t>5</a:t>
            </a:r>
          </a:p>
        </p:txBody>
      </p:sp>
      <p:sp>
        <p:nvSpPr>
          <p:cNvPr id="4" name="Прямокутник 3">
            <a:extLst>
              <a:ext uri="{FF2B5EF4-FFF2-40B4-BE49-F238E27FC236}">
                <a16:creationId xmlns:a16="http://schemas.microsoft.com/office/drawing/2014/main" id="{07CD8931-AA02-4A81-980A-6FEBFE5777CC}"/>
              </a:ext>
            </a:extLst>
          </p:cNvPr>
          <p:cNvSpPr/>
          <p:nvPr/>
        </p:nvSpPr>
        <p:spPr>
          <a:xfrm>
            <a:off x="5229506" y="1451166"/>
            <a:ext cx="3666196" cy="308418"/>
          </a:xfrm>
          <a:prstGeom prst="rect">
            <a:avLst/>
          </a:prstGeom>
        </p:spPr>
        <p:txBody>
          <a:bodyPr wrap="none">
            <a:spAutoFit/>
          </a:bodyPr>
          <a:lstStyle/>
          <a:p>
            <a:r>
              <a:rPr lang="uk-UA" b="1" dirty="0"/>
              <a:t> </a:t>
            </a:r>
            <a:r>
              <a:rPr lang="uk-UA" b="1" dirty="0">
                <a:solidFill>
                  <a:srgbClr val="FF9302"/>
                </a:solidFill>
              </a:rPr>
              <a:t>КАПІТАЛЬНІ</a:t>
            </a:r>
            <a:r>
              <a:rPr lang="uk-UA" b="1" dirty="0"/>
              <a:t> </a:t>
            </a:r>
            <a:r>
              <a:rPr lang="uk-UA" dirty="0"/>
              <a:t>ремонтні роботи   </a:t>
            </a:r>
            <a:r>
              <a:rPr lang="uk-UA" dirty="0">
                <a:solidFill>
                  <a:schemeClr val="bg1"/>
                </a:solidFill>
              </a:rPr>
              <a:t>2020-2023 рр.</a:t>
            </a:r>
          </a:p>
        </p:txBody>
      </p:sp>
      <p:sp>
        <p:nvSpPr>
          <p:cNvPr id="15" name="Прямокутник 14">
            <a:extLst>
              <a:ext uri="{FF2B5EF4-FFF2-40B4-BE49-F238E27FC236}">
                <a16:creationId xmlns:a16="http://schemas.microsoft.com/office/drawing/2014/main" id="{89783F20-134D-4C7C-B8D5-A3C3AC93F9A9}"/>
              </a:ext>
            </a:extLst>
          </p:cNvPr>
          <p:cNvSpPr/>
          <p:nvPr/>
        </p:nvSpPr>
        <p:spPr>
          <a:xfrm>
            <a:off x="5225930" y="2028723"/>
            <a:ext cx="3721340" cy="308418"/>
          </a:xfrm>
          <a:prstGeom prst="rect">
            <a:avLst/>
          </a:prstGeom>
        </p:spPr>
        <p:txBody>
          <a:bodyPr wrap="none">
            <a:spAutoFit/>
          </a:bodyPr>
          <a:lstStyle/>
          <a:p>
            <a:r>
              <a:rPr lang="uk-UA" b="1" dirty="0">
                <a:solidFill>
                  <a:schemeClr val="accent4"/>
                </a:solidFill>
              </a:rPr>
              <a:t> КОСМЕТИЧНІ </a:t>
            </a:r>
            <a:r>
              <a:rPr lang="uk-UA" dirty="0"/>
              <a:t>ремонтні роботи  </a:t>
            </a:r>
            <a:r>
              <a:rPr lang="uk-UA" dirty="0">
                <a:solidFill>
                  <a:schemeClr val="bg1"/>
                </a:solidFill>
              </a:rPr>
              <a:t>2022-2024 рр.</a:t>
            </a:r>
          </a:p>
        </p:txBody>
      </p:sp>
      <p:sp>
        <p:nvSpPr>
          <p:cNvPr id="16" name="TextBox 15">
            <a:extLst>
              <a:ext uri="{FF2B5EF4-FFF2-40B4-BE49-F238E27FC236}">
                <a16:creationId xmlns:a16="http://schemas.microsoft.com/office/drawing/2014/main" id="{80C672CA-5B78-4615-B876-6932C38AED8C}"/>
              </a:ext>
            </a:extLst>
          </p:cNvPr>
          <p:cNvSpPr txBox="1"/>
          <p:nvPr/>
        </p:nvSpPr>
        <p:spPr>
          <a:xfrm>
            <a:off x="1653048" y="1285339"/>
            <a:ext cx="235744" cy="646331"/>
          </a:xfrm>
          <a:prstGeom prst="rect">
            <a:avLst/>
          </a:prstGeom>
          <a:noFill/>
        </p:spPr>
        <p:txBody>
          <a:bodyPr wrap="square" rtlCol="0">
            <a:spAutoFit/>
          </a:bodyPr>
          <a:lstStyle/>
          <a:p>
            <a:r>
              <a:rPr lang="uk-UA" sz="3600" dirty="0">
                <a:solidFill>
                  <a:srgbClr val="FF0000"/>
                </a:solidFill>
              </a:rPr>
              <a:t>3</a:t>
            </a:r>
          </a:p>
        </p:txBody>
      </p:sp>
      <p:sp>
        <p:nvSpPr>
          <p:cNvPr id="14" name="Прямокутник 13">
            <a:extLst>
              <a:ext uri="{FF2B5EF4-FFF2-40B4-BE49-F238E27FC236}">
                <a16:creationId xmlns:a16="http://schemas.microsoft.com/office/drawing/2014/main" id="{7D74FB98-98AC-49FB-B90A-663B371DE4A1}"/>
              </a:ext>
            </a:extLst>
          </p:cNvPr>
          <p:cNvSpPr/>
          <p:nvPr/>
        </p:nvSpPr>
        <p:spPr>
          <a:xfrm>
            <a:off x="5059795" y="2998175"/>
            <a:ext cx="4084203" cy="430887"/>
          </a:xfrm>
          <a:prstGeom prst="rect">
            <a:avLst/>
          </a:prstGeom>
        </p:spPr>
        <p:txBody>
          <a:bodyPr wrap="square">
            <a:spAutoFit/>
          </a:bodyPr>
          <a:lstStyle/>
          <a:p>
            <a:r>
              <a:rPr lang="uk-UA" sz="1100" dirty="0"/>
              <a:t>Наявність в закладі штатного спеціаліста, який надає професійну психологічну допомогу:</a:t>
            </a:r>
          </a:p>
        </p:txBody>
      </p:sp>
      <p:sp>
        <p:nvSpPr>
          <p:cNvPr id="21" name="Прямокутник 20">
            <a:extLst>
              <a:ext uri="{FF2B5EF4-FFF2-40B4-BE49-F238E27FC236}">
                <a16:creationId xmlns:a16="http://schemas.microsoft.com/office/drawing/2014/main" id="{3AC65674-8678-4AF8-9765-61A031E75C42}"/>
              </a:ext>
            </a:extLst>
          </p:cNvPr>
          <p:cNvSpPr/>
          <p:nvPr/>
        </p:nvSpPr>
        <p:spPr>
          <a:xfrm>
            <a:off x="457200" y="4247280"/>
            <a:ext cx="4572000" cy="900246"/>
          </a:xfrm>
          <a:prstGeom prst="rect">
            <a:avLst/>
          </a:prstGeom>
        </p:spPr>
        <p:txBody>
          <a:bodyPr>
            <a:spAutoFit/>
          </a:bodyPr>
          <a:lstStyle/>
          <a:p>
            <a:r>
              <a:rPr lang="uk-UA" sz="1050" dirty="0"/>
              <a:t>Можливі </a:t>
            </a:r>
            <a:r>
              <a:rPr lang="uk-UA" sz="1050" b="1" dirty="0">
                <a:solidFill>
                  <a:srgbClr val="FF0000"/>
                </a:solidFill>
              </a:rPr>
              <a:t>основні причини професійного вигорання </a:t>
            </a:r>
            <a:r>
              <a:rPr lang="uk-UA" sz="1050" dirty="0"/>
              <a:t>медичних працівників:</a:t>
            </a:r>
          </a:p>
          <a:p>
            <a:pPr marL="285750" indent="-285750">
              <a:buFont typeface="+mj-lt"/>
              <a:buAutoNum type="arabicPeriod"/>
            </a:pPr>
            <a:r>
              <a:rPr lang="ru-RU" sz="1050" dirty="0" err="1"/>
              <a:t>Надмірне</a:t>
            </a:r>
            <a:r>
              <a:rPr lang="ru-RU" sz="1050" dirty="0"/>
              <a:t> </a:t>
            </a:r>
            <a:r>
              <a:rPr lang="ru-RU" sz="1050" dirty="0" err="1"/>
              <a:t>навантаження</a:t>
            </a:r>
            <a:r>
              <a:rPr lang="ru-RU" sz="1050" dirty="0"/>
              <a:t> та </a:t>
            </a:r>
            <a:r>
              <a:rPr lang="ru-RU" sz="1050" dirty="0" err="1"/>
              <a:t>стрес</a:t>
            </a:r>
            <a:endParaRPr lang="ru-RU" sz="1050" dirty="0"/>
          </a:p>
          <a:p>
            <a:pPr marL="285750" indent="-285750">
              <a:buFont typeface="+mj-lt"/>
              <a:buAutoNum type="arabicPeriod"/>
            </a:pPr>
            <a:r>
              <a:rPr lang="ru-RU" sz="1050" dirty="0" err="1"/>
              <a:t>Емоційне</a:t>
            </a:r>
            <a:r>
              <a:rPr lang="ru-RU" sz="1050" dirty="0"/>
              <a:t> </a:t>
            </a:r>
            <a:r>
              <a:rPr lang="ru-RU" sz="1050" dirty="0" err="1"/>
              <a:t>виснаження</a:t>
            </a:r>
            <a:r>
              <a:rPr lang="ru-RU" sz="1050" dirty="0"/>
              <a:t> </a:t>
            </a:r>
            <a:r>
              <a:rPr lang="ru-RU" sz="1050" dirty="0" err="1"/>
              <a:t>внаслідок</a:t>
            </a:r>
            <a:r>
              <a:rPr lang="ru-RU" sz="1050" dirty="0"/>
              <a:t> </a:t>
            </a:r>
            <a:r>
              <a:rPr lang="ru-RU" sz="1050" dirty="0" err="1"/>
              <a:t>роботи</a:t>
            </a:r>
            <a:r>
              <a:rPr lang="ru-RU" sz="1050" dirty="0"/>
              <a:t> з </a:t>
            </a:r>
            <a:r>
              <a:rPr lang="ru-RU" sz="1050" dirty="0" err="1"/>
              <a:t>важкими</a:t>
            </a:r>
            <a:r>
              <a:rPr lang="ru-RU" sz="1050" dirty="0"/>
              <a:t> </a:t>
            </a:r>
            <a:r>
              <a:rPr lang="ru-RU" sz="1050" dirty="0" err="1"/>
              <a:t>пацієнтами</a:t>
            </a:r>
            <a:r>
              <a:rPr lang="ru-RU" sz="1050" dirty="0"/>
              <a:t> та </a:t>
            </a:r>
            <a:r>
              <a:rPr lang="ru-RU" sz="1050" dirty="0" err="1"/>
              <a:t>ситуаціями</a:t>
            </a:r>
            <a:endParaRPr lang="ru-RU" sz="1050" dirty="0"/>
          </a:p>
          <a:p>
            <a:pPr marL="285750" indent="-285750">
              <a:buFont typeface="+mj-lt"/>
              <a:buAutoNum type="arabicPeriod"/>
            </a:pPr>
            <a:r>
              <a:rPr lang="ru-RU" sz="1050" dirty="0" err="1"/>
              <a:t>Неналежна</a:t>
            </a:r>
            <a:r>
              <a:rPr lang="ru-RU" sz="1050" dirty="0"/>
              <a:t> </a:t>
            </a:r>
            <a:r>
              <a:rPr lang="ru-RU" sz="1050" dirty="0" err="1"/>
              <a:t>компенсація</a:t>
            </a:r>
            <a:r>
              <a:rPr lang="ru-RU" sz="1050" dirty="0"/>
              <a:t> та </a:t>
            </a:r>
            <a:r>
              <a:rPr lang="ru-RU" sz="1050" dirty="0" err="1"/>
              <a:t>визнання</a:t>
            </a:r>
            <a:r>
              <a:rPr lang="ru-RU" sz="1050" dirty="0"/>
              <a:t> </a:t>
            </a:r>
            <a:r>
              <a:rPr lang="ru-RU" sz="1050" dirty="0" err="1"/>
              <a:t>робочих</a:t>
            </a:r>
            <a:r>
              <a:rPr lang="ru-RU" sz="1050" dirty="0"/>
              <a:t> </a:t>
            </a:r>
            <a:r>
              <a:rPr lang="ru-RU" sz="1050" dirty="0" err="1"/>
              <a:t>результатів</a:t>
            </a:r>
            <a:r>
              <a:rPr lang="uk-UA" sz="1050" dirty="0"/>
              <a:t> </a:t>
            </a:r>
          </a:p>
        </p:txBody>
      </p:sp>
      <p:sp>
        <p:nvSpPr>
          <p:cNvPr id="22" name="Прямокутник 21">
            <a:extLst>
              <a:ext uri="{FF2B5EF4-FFF2-40B4-BE49-F238E27FC236}">
                <a16:creationId xmlns:a16="http://schemas.microsoft.com/office/drawing/2014/main" id="{AA920232-A984-4EE4-80B2-8E06A5507370}"/>
              </a:ext>
            </a:extLst>
          </p:cNvPr>
          <p:cNvSpPr/>
          <p:nvPr/>
        </p:nvSpPr>
        <p:spPr>
          <a:xfrm>
            <a:off x="264319" y="2964409"/>
            <a:ext cx="4572000" cy="1169551"/>
          </a:xfrm>
          <a:prstGeom prst="rect">
            <a:avLst/>
          </a:prstGeom>
        </p:spPr>
        <p:txBody>
          <a:bodyPr>
            <a:spAutoFit/>
          </a:bodyPr>
          <a:lstStyle/>
          <a:p>
            <a:pPr marL="285750" indent="-285750">
              <a:buFont typeface="Arial" panose="020B0604020202020204" pitchFamily="34" charset="0"/>
              <a:buChar char="•"/>
            </a:pPr>
            <a:r>
              <a:rPr lang="uk-UA" sz="1000" b="1" dirty="0"/>
              <a:t>Стандарти</a:t>
            </a:r>
            <a:r>
              <a:rPr lang="uk-UA" sz="1000" dirty="0"/>
              <a:t> з оцінки психічного стану, надання психологічної підтримки та психіатричного лікування</a:t>
            </a:r>
          </a:p>
          <a:p>
            <a:pPr marL="285750" indent="-285750">
              <a:buFont typeface="Arial" panose="020B0604020202020204" pitchFamily="34" charset="0"/>
              <a:buChar char="•"/>
            </a:pPr>
            <a:r>
              <a:rPr lang="ru-RU" sz="1000" b="1" dirty="0" err="1"/>
              <a:t>Положення</a:t>
            </a:r>
            <a:r>
              <a:rPr lang="ru-RU" sz="1000" b="1" dirty="0"/>
              <a:t> </a:t>
            </a:r>
            <a:r>
              <a:rPr lang="ru-RU" sz="1000" dirty="0" err="1"/>
              <a:t>щодо</a:t>
            </a:r>
            <a:r>
              <a:rPr lang="ru-RU" sz="1000" dirty="0"/>
              <a:t> </a:t>
            </a:r>
            <a:r>
              <a:rPr lang="ru-RU" sz="1000" dirty="0" err="1"/>
              <a:t>сприяння</a:t>
            </a:r>
            <a:r>
              <a:rPr lang="ru-RU" sz="1000" dirty="0"/>
              <a:t> </a:t>
            </a:r>
            <a:r>
              <a:rPr lang="ru-RU" sz="1000" dirty="0" err="1"/>
              <a:t>забезпечення</a:t>
            </a:r>
            <a:r>
              <a:rPr lang="ru-RU" sz="1000" dirty="0"/>
              <a:t> </a:t>
            </a:r>
            <a:r>
              <a:rPr lang="ru-RU" sz="1000" dirty="0" err="1"/>
              <a:t>безпеки</a:t>
            </a:r>
            <a:r>
              <a:rPr lang="ru-RU" sz="1000" dirty="0"/>
              <a:t> та </a:t>
            </a:r>
            <a:r>
              <a:rPr lang="ru-RU" sz="1000" dirty="0" err="1"/>
              <a:t>добробуту</a:t>
            </a:r>
            <a:r>
              <a:rPr lang="ru-RU" sz="1000" dirty="0"/>
              <a:t> </a:t>
            </a:r>
            <a:r>
              <a:rPr lang="ru-RU" sz="1000" dirty="0" err="1"/>
              <a:t>пацієнтів</a:t>
            </a:r>
            <a:r>
              <a:rPr lang="ru-RU" sz="1000" dirty="0"/>
              <a:t> з </a:t>
            </a:r>
            <a:r>
              <a:rPr lang="ru-RU" sz="1000" dirty="0" err="1"/>
              <a:t>психічними</a:t>
            </a:r>
            <a:r>
              <a:rPr lang="ru-RU" sz="1000" dirty="0"/>
              <a:t> </a:t>
            </a:r>
            <a:r>
              <a:rPr lang="ru-RU" sz="1000" dirty="0" err="1"/>
              <a:t>розладами</a:t>
            </a:r>
            <a:endParaRPr lang="ru-RU" sz="1000" dirty="0"/>
          </a:p>
          <a:p>
            <a:pPr marL="285750" indent="-285750">
              <a:buFont typeface="Arial" panose="020B0604020202020204" pitchFamily="34" charset="0"/>
              <a:buChar char="•"/>
            </a:pPr>
            <a:r>
              <a:rPr lang="ru-RU" sz="1000" b="1" dirty="0" err="1"/>
              <a:t>Положення</a:t>
            </a:r>
            <a:r>
              <a:rPr lang="ru-RU" sz="1000" dirty="0"/>
              <a:t> </a:t>
            </a:r>
            <a:r>
              <a:rPr lang="ru-RU" sz="1000" dirty="0" err="1"/>
              <a:t>підтримки</a:t>
            </a:r>
            <a:r>
              <a:rPr lang="ru-RU" sz="1000" dirty="0"/>
              <a:t> </a:t>
            </a:r>
            <a:r>
              <a:rPr lang="ru-RU" sz="1000" dirty="0" err="1"/>
              <a:t>психічного</a:t>
            </a:r>
            <a:r>
              <a:rPr lang="ru-RU" sz="1000" dirty="0"/>
              <a:t> </a:t>
            </a:r>
            <a:r>
              <a:rPr lang="ru-RU" sz="1000" dirty="0" err="1"/>
              <a:t>здоров'я</a:t>
            </a:r>
            <a:r>
              <a:rPr lang="ru-RU" sz="1000" dirty="0"/>
              <a:t> </a:t>
            </a:r>
            <a:r>
              <a:rPr lang="ru-RU" sz="1000" dirty="0" err="1"/>
              <a:t>медичного</a:t>
            </a:r>
            <a:r>
              <a:rPr lang="ru-RU" sz="1000" dirty="0"/>
              <a:t> персоналу ЗОЗ</a:t>
            </a:r>
          </a:p>
          <a:p>
            <a:pPr marL="285750" indent="-285750">
              <a:buFont typeface="Arial" panose="020B0604020202020204" pitchFamily="34" charset="0"/>
              <a:buChar char="•"/>
            </a:pPr>
            <a:r>
              <a:rPr lang="ru-RU" sz="1000" b="1" dirty="0" err="1"/>
              <a:t>Протоколи</a:t>
            </a:r>
            <a:r>
              <a:rPr lang="ru-RU" sz="1000" dirty="0"/>
              <a:t> з </a:t>
            </a:r>
            <a:r>
              <a:rPr lang="ru-RU" sz="1000" dirty="0" err="1"/>
              <a:t>реагування</a:t>
            </a:r>
            <a:r>
              <a:rPr lang="ru-RU" sz="1000" dirty="0"/>
              <a:t> на </a:t>
            </a:r>
            <a:r>
              <a:rPr lang="ru-RU" sz="1000" dirty="0" err="1"/>
              <a:t>суїцидальні</a:t>
            </a:r>
            <a:r>
              <a:rPr lang="ru-RU" sz="1000" dirty="0"/>
              <a:t> думки </a:t>
            </a:r>
            <a:r>
              <a:rPr lang="ru-RU" sz="1000" dirty="0" err="1"/>
              <a:t>або</a:t>
            </a:r>
            <a:r>
              <a:rPr lang="ru-RU" sz="1000" dirty="0"/>
              <a:t> </a:t>
            </a:r>
            <a:r>
              <a:rPr lang="ru-RU" sz="1000" dirty="0" err="1"/>
              <a:t>спроби</a:t>
            </a:r>
            <a:r>
              <a:rPr lang="ru-RU" sz="1000" dirty="0"/>
              <a:t> </a:t>
            </a:r>
            <a:r>
              <a:rPr lang="ru-RU" sz="1000" dirty="0" err="1"/>
              <a:t>пацієнтів</a:t>
            </a:r>
            <a:r>
              <a:rPr lang="ru-RU" sz="1000" dirty="0"/>
              <a:t> </a:t>
            </a:r>
            <a:r>
              <a:rPr lang="ru-RU" sz="1000" dirty="0" err="1"/>
              <a:t>або</a:t>
            </a:r>
            <a:r>
              <a:rPr lang="ru-RU" sz="1000" dirty="0"/>
              <a:t> </a:t>
            </a:r>
            <a:r>
              <a:rPr lang="ru-RU" sz="1000" dirty="0" err="1"/>
              <a:t>медичного</a:t>
            </a:r>
            <a:r>
              <a:rPr lang="ru-RU" sz="1000" dirty="0"/>
              <a:t> персоналу ЗОЗ</a:t>
            </a:r>
            <a:endParaRPr lang="uk-UA" sz="1000" dirty="0"/>
          </a:p>
        </p:txBody>
      </p:sp>
      <p:cxnSp>
        <p:nvCxnSpPr>
          <p:cNvPr id="24" name="Пряма сполучна лінія 23">
            <a:extLst>
              <a:ext uri="{FF2B5EF4-FFF2-40B4-BE49-F238E27FC236}">
                <a16:creationId xmlns:a16="http://schemas.microsoft.com/office/drawing/2014/main" id="{D56FE88F-C0BE-4240-8A36-F68FD52E46AC}"/>
              </a:ext>
            </a:extLst>
          </p:cNvPr>
          <p:cNvCxnSpPr/>
          <p:nvPr/>
        </p:nvCxnSpPr>
        <p:spPr>
          <a:xfrm>
            <a:off x="71438" y="2857500"/>
            <a:ext cx="9072562" cy="0"/>
          </a:xfrm>
          <a:prstGeom prst="line">
            <a:avLst/>
          </a:prstGeom>
        </p:spPr>
        <p:style>
          <a:lnRef idx="1">
            <a:schemeClr val="dk1"/>
          </a:lnRef>
          <a:fillRef idx="0">
            <a:schemeClr val="dk1"/>
          </a:fillRef>
          <a:effectRef idx="0">
            <a:schemeClr val="dk1"/>
          </a:effectRef>
          <a:fontRef idx="minor">
            <a:schemeClr val="tx1"/>
          </a:fontRef>
        </p:style>
      </p:cxnSp>
      <p:cxnSp>
        <p:nvCxnSpPr>
          <p:cNvPr id="26" name="Пряма сполучна лінія 25">
            <a:extLst>
              <a:ext uri="{FF2B5EF4-FFF2-40B4-BE49-F238E27FC236}">
                <a16:creationId xmlns:a16="http://schemas.microsoft.com/office/drawing/2014/main" id="{E5C99D11-0EEC-4A94-BCB7-72DE8AD0F192}"/>
              </a:ext>
            </a:extLst>
          </p:cNvPr>
          <p:cNvCxnSpPr/>
          <p:nvPr/>
        </p:nvCxnSpPr>
        <p:spPr>
          <a:xfrm>
            <a:off x="5029200" y="1077773"/>
            <a:ext cx="0" cy="4258608"/>
          </a:xfrm>
          <a:prstGeom prst="line">
            <a:avLst/>
          </a:prstGeom>
        </p:spPr>
        <p:style>
          <a:lnRef idx="1">
            <a:schemeClr val="dk1"/>
          </a:lnRef>
          <a:fillRef idx="0">
            <a:schemeClr val="dk1"/>
          </a:fillRef>
          <a:effectRef idx="0">
            <a:schemeClr val="dk1"/>
          </a:effectRef>
          <a:fontRef idx="minor">
            <a:schemeClr val="tx1"/>
          </a:fontRef>
        </p:style>
      </p:cxnSp>
      <p:pic>
        <p:nvPicPr>
          <p:cNvPr id="35" name="Рисунок 34">
            <a:extLst>
              <a:ext uri="{FF2B5EF4-FFF2-40B4-BE49-F238E27FC236}">
                <a16:creationId xmlns:a16="http://schemas.microsoft.com/office/drawing/2014/main" id="{FFF04F10-A685-478F-A362-E250D26689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913" y="3018616"/>
            <a:ext cx="192882" cy="199420"/>
          </a:xfrm>
          <a:prstGeom prst="rect">
            <a:avLst/>
          </a:prstGeom>
        </p:spPr>
      </p:pic>
      <p:pic>
        <p:nvPicPr>
          <p:cNvPr id="37" name="Рисунок 36">
            <a:extLst>
              <a:ext uri="{FF2B5EF4-FFF2-40B4-BE49-F238E27FC236}">
                <a16:creationId xmlns:a16="http://schemas.microsoft.com/office/drawing/2014/main" id="{3DF83948-EC77-4F31-AC67-7A5C287167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485" y="3331356"/>
            <a:ext cx="192881" cy="199419"/>
          </a:xfrm>
          <a:prstGeom prst="rect">
            <a:avLst/>
          </a:prstGeom>
        </p:spPr>
      </p:pic>
      <p:pic>
        <p:nvPicPr>
          <p:cNvPr id="38" name="Рисунок 37">
            <a:extLst>
              <a:ext uri="{FF2B5EF4-FFF2-40B4-BE49-F238E27FC236}">
                <a16:creationId xmlns:a16="http://schemas.microsoft.com/office/drawing/2014/main" id="{20410221-8B52-4DEC-9205-63F530F4C6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77" y="3609300"/>
            <a:ext cx="192882" cy="199420"/>
          </a:xfrm>
          <a:prstGeom prst="rect">
            <a:avLst/>
          </a:prstGeom>
        </p:spPr>
      </p:pic>
      <p:pic>
        <p:nvPicPr>
          <p:cNvPr id="39" name="Рисунок 38">
            <a:extLst>
              <a:ext uri="{FF2B5EF4-FFF2-40B4-BE49-F238E27FC236}">
                <a16:creationId xmlns:a16="http://schemas.microsoft.com/office/drawing/2014/main" id="{8CB5C794-E641-46F4-9D73-8066D25498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358" y="3824999"/>
            <a:ext cx="192882" cy="199420"/>
          </a:xfrm>
          <a:prstGeom prst="rect">
            <a:avLst/>
          </a:prstGeom>
        </p:spPr>
      </p:pic>
      <p:graphicFrame>
        <p:nvGraphicFramePr>
          <p:cNvPr id="42" name="Діаграма 41">
            <a:extLst>
              <a:ext uri="{FF2B5EF4-FFF2-40B4-BE49-F238E27FC236}">
                <a16:creationId xmlns:a16="http://schemas.microsoft.com/office/drawing/2014/main" id="{975D60BE-CDD0-40E0-92BB-F8510D2FE7A2}"/>
              </a:ext>
            </a:extLst>
          </p:cNvPr>
          <p:cNvGraphicFramePr/>
          <p:nvPr>
            <p:extLst>
              <p:ext uri="{D42A27DB-BD31-4B8C-83A1-F6EECF244321}">
                <p14:modId xmlns:p14="http://schemas.microsoft.com/office/powerpoint/2010/main" val="2780259237"/>
              </p:ext>
            </p:extLst>
          </p:nvPr>
        </p:nvGraphicFramePr>
        <p:xfrm>
          <a:off x="5077384" y="3440805"/>
          <a:ext cx="2053362" cy="1740559"/>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369D4D34-605A-498A-BB59-0D394823C64A}"/>
              </a:ext>
            </a:extLst>
          </p:cNvPr>
          <p:cNvSpPr txBox="1"/>
          <p:nvPr/>
        </p:nvSpPr>
        <p:spPr>
          <a:xfrm>
            <a:off x="5600697" y="4063750"/>
            <a:ext cx="964406" cy="400110"/>
          </a:xfrm>
          <a:prstGeom prst="rect">
            <a:avLst/>
          </a:prstGeom>
          <a:noFill/>
        </p:spPr>
        <p:txBody>
          <a:bodyPr wrap="square" rtlCol="0">
            <a:spAutoFit/>
          </a:bodyPr>
          <a:lstStyle/>
          <a:p>
            <a:pPr algn="ctr"/>
            <a:r>
              <a:rPr lang="uk-UA" sz="1000" dirty="0"/>
              <a:t>медичним</a:t>
            </a:r>
          </a:p>
          <a:p>
            <a:pPr algn="ctr"/>
            <a:r>
              <a:rPr lang="uk-UA" sz="1000" dirty="0"/>
              <a:t>працівникам</a:t>
            </a:r>
          </a:p>
        </p:txBody>
      </p:sp>
      <p:graphicFrame>
        <p:nvGraphicFramePr>
          <p:cNvPr id="47" name="Діаграма 46">
            <a:extLst>
              <a:ext uri="{FF2B5EF4-FFF2-40B4-BE49-F238E27FC236}">
                <a16:creationId xmlns:a16="http://schemas.microsoft.com/office/drawing/2014/main" id="{2DBD8E84-176B-4514-B54F-41008A9667B2}"/>
              </a:ext>
            </a:extLst>
          </p:cNvPr>
          <p:cNvGraphicFramePr/>
          <p:nvPr>
            <p:extLst>
              <p:ext uri="{D42A27DB-BD31-4B8C-83A1-F6EECF244321}">
                <p14:modId xmlns:p14="http://schemas.microsoft.com/office/powerpoint/2010/main" val="365775215"/>
              </p:ext>
            </p:extLst>
          </p:nvPr>
        </p:nvGraphicFramePr>
        <p:xfrm>
          <a:off x="7096770" y="3390915"/>
          <a:ext cx="1748746" cy="1723572"/>
        </p:xfrm>
        <a:graphic>
          <a:graphicData uri="http://schemas.openxmlformats.org/drawingml/2006/chart">
            <c:chart xmlns:c="http://schemas.openxmlformats.org/drawingml/2006/chart" xmlns:r="http://schemas.openxmlformats.org/officeDocument/2006/relationships" r:id="rId5"/>
          </a:graphicData>
        </a:graphic>
      </p:graphicFrame>
      <p:sp>
        <p:nvSpPr>
          <p:cNvPr id="48" name="TextBox 47">
            <a:extLst>
              <a:ext uri="{FF2B5EF4-FFF2-40B4-BE49-F238E27FC236}">
                <a16:creationId xmlns:a16="http://schemas.microsoft.com/office/drawing/2014/main" id="{5FAC92C0-25BF-4BEB-A65E-144725771429}"/>
              </a:ext>
            </a:extLst>
          </p:cNvPr>
          <p:cNvSpPr txBox="1"/>
          <p:nvPr/>
        </p:nvSpPr>
        <p:spPr>
          <a:xfrm>
            <a:off x="7473977" y="4129414"/>
            <a:ext cx="948504" cy="246221"/>
          </a:xfrm>
          <a:prstGeom prst="rect">
            <a:avLst/>
          </a:prstGeom>
          <a:noFill/>
        </p:spPr>
        <p:txBody>
          <a:bodyPr wrap="square" rtlCol="0">
            <a:spAutoFit/>
          </a:bodyPr>
          <a:lstStyle/>
          <a:p>
            <a:pPr algn="ctr"/>
            <a:r>
              <a:rPr lang="uk-UA" sz="1000" dirty="0"/>
              <a:t>ТБ пацієнтам</a:t>
            </a:r>
          </a:p>
        </p:txBody>
      </p:sp>
      <p:sp>
        <p:nvSpPr>
          <p:cNvPr id="49" name="TextBox 1">
            <a:extLst>
              <a:ext uri="{FF2B5EF4-FFF2-40B4-BE49-F238E27FC236}">
                <a16:creationId xmlns:a16="http://schemas.microsoft.com/office/drawing/2014/main" id="{D3380FB5-EA3B-4531-8D0F-8C2DC8FDB5E0}"/>
              </a:ext>
            </a:extLst>
          </p:cNvPr>
          <p:cNvSpPr txBox="1"/>
          <p:nvPr/>
        </p:nvSpPr>
        <p:spPr>
          <a:xfrm>
            <a:off x="8614535" y="4466005"/>
            <a:ext cx="281167" cy="35045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uk-UA" sz="1400" dirty="0"/>
              <a:t>5</a:t>
            </a:r>
          </a:p>
        </p:txBody>
      </p:sp>
      <p:sp>
        <p:nvSpPr>
          <p:cNvPr id="50" name="TextBox 1">
            <a:extLst>
              <a:ext uri="{FF2B5EF4-FFF2-40B4-BE49-F238E27FC236}">
                <a16:creationId xmlns:a16="http://schemas.microsoft.com/office/drawing/2014/main" id="{D3380FB5-EA3B-4531-8D0F-8C2DC8FDB5E0}"/>
              </a:ext>
            </a:extLst>
          </p:cNvPr>
          <p:cNvSpPr txBox="1"/>
          <p:nvPr/>
        </p:nvSpPr>
        <p:spPr>
          <a:xfrm>
            <a:off x="7385287" y="3390914"/>
            <a:ext cx="281167" cy="35045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uk-UA" sz="1400" dirty="0"/>
              <a:t>1</a:t>
            </a:r>
          </a:p>
        </p:txBody>
      </p:sp>
    </p:spTree>
    <p:extLst>
      <p:ext uri="{BB962C8B-B14F-4D97-AF65-F5344CB8AC3E}">
        <p14:creationId xmlns:p14="http://schemas.microsoft.com/office/powerpoint/2010/main" val="3989286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895323" y="443841"/>
            <a:ext cx="1602000" cy="1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799524" y="91917"/>
            <a:ext cx="3141950" cy="430887"/>
          </a:xfrm>
          <a:prstGeom prst="rect">
            <a:avLst/>
          </a:prstGeom>
        </p:spPr>
        <p:txBody>
          <a:bodyPr wrap="none">
            <a:spAutoFit/>
          </a:bodyPr>
          <a:lstStyle/>
          <a:p>
            <a:r>
              <a:rPr lang="uk-UA" sz="2200" dirty="0">
                <a:latin typeface="Museo Sans Cyrl 900" panose="02000000000000000000" pitchFamily="50" charset="-52"/>
              </a:rPr>
              <a:t>ІІ КОМПОНЕНТ. ЯКІСНИЙ</a:t>
            </a:r>
            <a:endParaRPr lang="ru-RU" sz="2200" dirty="0">
              <a:latin typeface="Museo Sans Cyrl 900" panose="02000000000000000000" pitchFamily="50" charset="-52"/>
            </a:endParaRPr>
          </a:p>
        </p:txBody>
      </p:sp>
      <p:sp>
        <p:nvSpPr>
          <p:cNvPr id="7" name="Прямоугольник 1">
            <a:extLst>
              <a:ext uri="{FF2B5EF4-FFF2-40B4-BE49-F238E27FC236}">
                <a16:creationId xmlns:a16="http://schemas.microsoft.com/office/drawing/2014/main" id="{9C1E9254-1C99-4778-B9A7-CD07F17B7693}"/>
              </a:ext>
            </a:extLst>
          </p:cNvPr>
          <p:cNvSpPr/>
          <p:nvPr/>
        </p:nvSpPr>
        <p:spPr>
          <a:xfrm>
            <a:off x="63431" y="1307321"/>
            <a:ext cx="5994314" cy="3739870"/>
          </a:xfrm>
          <a:prstGeom prst="rect">
            <a:avLst/>
          </a:prstGeom>
        </p:spPr>
        <p:txBody>
          <a:bodyPr wrap="square">
            <a:spAutoFit/>
          </a:bodyPr>
          <a:lstStyle/>
          <a:p>
            <a:pPr marL="179388" indent="-179388" algn="just">
              <a:lnSpc>
                <a:spcPts val="1200"/>
              </a:lnSpc>
              <a:spcBef>
                <a:spcPts val="900"/>
              </a:spcBef>
              <a:buClr>
                <a:schemeClr val="tx2"/>
              </a:buClr>
              <a:buFont typeface="Wingdings" panose="05000000000000000000" pitchFamily="2" charset="2"/>
              <a:buChar char="§"/>
            </a:pPr>
            <a:r>
              <a:rPr lang="uk-UA" sz="920" dirty="0"/>
              <a:t>Здорові взаємовідносини в колективі між медичними працівниками і взаємовідносини між працівниками і пацієнтами, які хворіють на ТБ, - доволі значущий фактор позитивної психологічної атмосфери.</a:t>
            </a:r>
          </a:p>
          <a:p>
            <a:pPr marL="171450" indent="-171450" algn="just">
              <a:lnSpc>
                <a:spcPts val="1200"/>
              </a:lnSpc>
              <a:spcBef>
                <a:spcPts val="900"/>
              </a:spcBef>
              <a:buClr>
                <a:schemeClr val="tx2"/>
              </a:buClr>
              <a:buFont typeface="Wingdings" panose="05000000000000000000" pitchFamily="2" charset="2"/>
              <a:buChar char="§"/>
            </a:pPr>
            <a:r>
              <a:rPr lang="uk-UA" sz="920" b="1" dirty="0"/>
              <a:t>На початку пандемії </a:t>
            </a:r>
            <a:r>
              <a:rPr lang="en-US" sz="920" b="1" dirty="0"/>
              <a:t>COVID-19 </a:t>
            </a:r>
            <a:r>
              <a:rPr lang="ru-RU" sz="920" b="1" dirty="0" err="1"/>
              <a:t>була</a:t>
            </a:r>
            <a:r>
              <a:rPr lang="ru-RU" sz="920" b="1" dirty="0"/>
              <a:t> </a:t>
            </a:r>
            <a:r>
              <a:rPr lang="ru-RU" sz="920" b="1" dirty="0" err="1"/>
              <a:t>невизначеність</a:t>
            </a:r>
            <a:r>
              <a:rPr lang="ru-RU" sz="920" b="1" dirty="0"/>
              <a:t> </a:t>
            </a:r>
            <a:r>
              <a:rPr lang="ru-RU" sz="920" b="1" dirty="0" err="1"/>
              <a:t>чи</a:t>
            </a:r>
            <a:r>
              <a:rPr lang="ru-RU" sz="920" b="1" dirty="0"/>
              <a:t> справляться </a:t>
            </a:r>
            <a:r>
              <a:rPr lang="ru-RU" sz="920" b="1" dirty="0" err="1"/>
              <a:t>медичні</a:t>
            </a:r>
            <a:r>
              <a:rPr lang="ru-RU" sz="920" b="1" dirty="0"/>
              <a:t> </a:t>
            </a:r>
            <a:r>
              <a:rPr lang="ru-RU" sz="920" b="1" dirty="0" err="1"/>
              <a:t>працівники</a:t>
            </a:r>
            <a:r>
              <a:rPr lang="ru-RU" sz="920" b="1" dirty="0"/>
              <a:t>, на </a:t>
            </a:r>
            <a:r>
              <a:rPr lang="ru-RU" sz="920" b="1" dirty="0" err="1"/>
              <a:t>що</a:t>
            </a:r>
            <a:r>
              <a:rPr lang="ru-RU" sz="920" b="1" dirty="0"/>
              <a:t> </a:t>
            </a:r>
            <a:r>
              <a:rPr lang="ru-RU" sz="920" b="1" dirty="0" err="1"/>
              <a:t>також</a:t>
            </a:r>
            <a:r>
              <a:rPr lang="ru-RU" sz="920" b="1" dirty="0"/>
              <a:t> </a:t>
            </a:r>
            <a:r>
              <a:rPr lang="ru-RU" sz="920" b="1" dirty="0" err="1"/>
              <a:t>впливала</a:t>
            </a:r>
            <a:r>
              <a:rPr lang="ru-RU" sz="920" b="1" dirty="0"/>
              <a:t> </a:t>
            </a:r>
            <a:r>
              <a:rPr lang="ru-RU" sz="920" b="1" dirty="0" err="1"/>
              <a:t>значна</a:t>
            </a:r>
            <a:r>
              <a:rPr lang="ru-RU" sz="920" b="1" dirty="0"/>
              <a:t> </a:t>
            </a:r>
            <a:r>
              <a:rPr lang="ru-RU" sz="920" b="1" dirty="0" err="1"/>
              <a:t>кількість</a:t>
            </a:r>
            <a:r>
              <a:rPr lang="ru-RU" sz="920" b="1" dirty="0"/>
              <a:t> </a:t>
            </a:r>
            <a:r>
              <a:rPr lang="ru-RU" sz="920" b="1" dirty="0" err="1"/>
              <a:t>летальних</a:t>
            </a:r>
            <a:r>
              <a:rPr lang="ru-RU" sz="920" b="1" dirty="0"/>
              <a:t> </a:t>
            </a:r>
            <a:r>
              <a:rPr lang="ru-RU" sz="920" b="1" dirty="0" err="1"/>
              <a:t>випадків</a:t>
            </a:r>
            <a:r>
              <a:rPr lang="ru-RU" sz="920" b="1" dirty="0"/>
              <a:t> </a:t>
            </a:r>
            <a:r>
              <a:rPr lang="ru-RU" sz="920" b="1" dirty="0" err="1"/>
              <a:t>пацієнтів</a:t>
            </a:r>
            <a:r>
              <a:rPr lang="ru-RU" sz="920" b="1" dirty="0"/>
              <a:t>. Були </a:t>
            </a:r>
            <a:r>
              <a:rPr lang="ru-RU" sz="920" b="1" dirty="0" err="1"/>
              <a:t>проблеми</a:t>
            </a:r>
            <a:r>
              <a:rPr lang="ru-RU" sz="920" b="1" dirty="0"/>
              <a:t> з </a:t>
            </a:r>
            <a:r>
              <a:rPr lang="ru-RU" sz="920" b="1" dirty="0" err="1"/>
              <a:t>постачанням</a:t>
            </a:r>
            <a:r>
              <a:rPr lang="ru-RU" sz="920" b="1" dirty="0"/>
              <a:t> </a:t>
            </a:r>
            <a:r>
              <a:rPr lang="ru-RU" sz="920" b="1" dirty="0" err="1"/>
              <a:t>кисню</a:t>
            </a:r>
            <a:r>
              <a:rPr lang="ru-RU" sz="920" b="1" dirty="0"/>
              <a:t> </a:t>
            </a:r>
            <a:r>
              <a:rPr lang="ru-RU" sz="920" b="1" dirty="0" err="1"/>
              <a:t>певний</a:t>
            </a:r>
            <a:r>
              <a:rPr lang="ru-RU" sz="920" b="1" dirty="0"/>
              <a:t> </a:t>
            </a:r>
            <a:r>
              <a:rPr lang="ru-RU" sz="920" b="1" dirty="0" err="1"/>
              <a:t>період</a:t>
            </a:r>
            <a:r>
              <a:rPr lang="ru-RU" sz="920" b="1" dirty="0"/>
              <a:t>, </a:t>
            </a:r>
            <a:r>
              <a:rPr lang="ru-RU" sz="920" b="1" dirty="0" err="1"/>
              <a:t>що</a:t>
            </a:r>
            <a:r>
              <a:rPr lang="ru-RU" sz="920" b="1" dirty="0"/>
              <a:t> </a:t>
            </a:r>
            <a:r>
              <a:rPr lang="ru-RU" sz="920" b="1" dirty="0" err="1"/>
              <a:t>впливало</a:t>
            </a:r>
            <a:r>
              <a:rPr lang="ru-RU" sz="920" b="1" dirty="0"/>
              <a:t> на </a:t>
            </a:r>
            <a:r>
              <a:rPr lang="ru-RU" sz="920" b="1" dirty="0" err="1"/>
              <a:t>психологічне</a:t>
            </a:r>
            <a:r>
              <a:rPr lang="ru-RU" sz="920" b="1" dirty="0"/>
              <a:t> </a:t>
            </a:r>
            <a:r>
              <a:rPr lang="ru-RU" sz="920" b="1" dirty="0" err="1"/>
              <a:t>навантаження</a:t>
            </a:r>
            <a:r>
              <a:rPr lang="ru-RU" sz="920" b="1" dirty="0"/>
              <a:t>. </a:t>
            </a:r>
            <a:r>
              <a:rPr lang="ru-RU" sz="920" b="1" dirty="0" err="1"/>
              <a:t>Після</a:t>
            </a:r>
            <a:r>
              <a:rPr lang="ru-RU" sz="920" b="1" dirty="0"/>
              <a:t> </a:t>
            </a:r>
            <a:r>
              <a:rPr lang="ru-RU" sz="920" b="1" dirty="0" err="1"/>
              <a:t>цього</a:t>
            </a:r>
            <a:r>
              <a:rPr lang="ru-RU" sz="920" b="1" dirty="0"/>
              <a:t> </a:t>
            </a:r>
            <a:r>
              <a:rPr lang="ru-RU" sz="920" b="1" dirty="0" err="1"/>
              <a:t>виникли</a:t>
            </a:r>
            <a:r>
              <a:rPr lang="ru-RU" sz="920" b="1" dirty="0"/>
              <a:t> </a:t>
            </a:r>
            <a:r>
              <a:rPr lang="ru-RU" sz="920" b="1" dirty="0" err="1"/>
              <a:t>проблемні</a:t>
            </a:r>
            <a:r>
              <a:rPr lang="ru-RU" sz="920" b="1" dirty="0"/>
              <a:t> </a:t>
            </a:r>
            <a:r>
              <a:rPr lang="ru-RU" sz="920" b="1" dirty="0" err="1"/>
              <a:t>питання</a:t>
            </a:r>
            <a:r>
              <a:rPr lang="ru-RU" sz="920" b="1" dirty="0"/>
              <a:t> з </a:t>
            </a:r>
            <a:r>
              <a:rPr lang="ru-RU" sz="920" b="1" dirty="0" err="1"/>
              <a:t>вакцинацією</a:t>
            </a:r>
            <a:r>
              <a:rPr lang="ru-RU" sz="920" b="1" dirty="0"/>
              <a:t>. </a:t>
            </a:r>
            <a:r>
              <a:rPr lang="ru-RU" sz="920" b="1" dirty="0" err="1"/>
              <a:t>Був</a:t>
            </a:r>
            <a:r>
              <a:rPr lang="ru-RU" sz="920" b="1" dirty="0"/>
              <a:t> </a:t>
            </a:r>
            <a:r>
              <a:rPr lang="ru-RU" sz="920" b="1" dirty="0" err="1"/>
              <a:t>ускладнений</a:t>
            </a:r>
            <a:r>
              <a:rPr lang="ru-RU" sz="920" b="1" dirty="0"/>
              <a:t> доступ до </a:t>
            </a:r>
            <a:r>
              <a:rPr lang="ru-RU" sz="920" b="1" dirty="0" err="1"/>
              <a:t>отримання</a:t>
            </a:r>
            <a:r>
              <a:rPr lang="ru-RU" sz="920" b="1" dirty="0"/>
              <a:t> </a:t>
            </a:r>
            <a:r>
              <a:rPr lang="ru-RU" sz="920" b="1" dirty="0" err="1"/>
              <a:t>медичних</a:t>
            </a:r>
            <a:r>
              <a:rPr lang="ru-RU" sz="920" b="1" dirty="0"/>
              <a:t> </a:t>
            </a:r>
            <a:r>
              <a:rPr lang="ru-RU" sz="920" b="1" dirty="0" err="1"/>
              <a:t>послуг</a:t>
            </a:r>
            <a:r>
              <a:rPr lang="ru-RU" sz="920" b="1" dirty="0"/>
              <a:t> </a:t>
            </a:r>
            <a:r>
              <a:rPr lang="ru-RU" sz="920" b="1" dirty="0" err="1"/>
              <a:t>пацієнтами</a:t>
            </a:r>
            <a:r>
              <a:rPr lang="ru-RU" sz="920" b="1" dirty="0"/>
              <a:t>, </a:t>
            </a:r>
            <a:r>
              <a:rPr lang="ru-RU" sz="920" b="1" dirty="0" err="1"/>
              <a:t>хворими</a:t>
            </a:r>
            <a:r>
              <a:rPr lang="ru-RU" sz="920" b="1" dirty="0"/>
              <a:t> на ТБ, </a:t>
            </a:r>
            <a:r>
              <a:rPr lang="uk-UA" sz="920" b="1" dirty="0"/>
              <a:t>перерви з постачанням препаратів, проблеми з </a:t>
            </a:r>
            <a:r>
              <a:rPr lang="uk-UA" sz="920" b="1" dirty="0" err="1"/>
              <a:t>доїздом</a:t>
            </a:r>
            <a:r>
              <a:rPr lang="uk-UA" sz="920" b="1" dirty="0"/>
              <a:t>, тощо.</a:t>
            </a:r>
          </a:p>
          <a:p>
            <a:pPr marL="171450" indent="-171450" algn="just">
              <a:lnSpc>
                <a:spcPts val="1200"/>
              </a:lnSpc>
              <a:spcBef>
                <a:spcPts val="900"/>
              </a:spcBef>
              <a:buClr>
                <a:schemeClr val="tx2"/>
              </a:buClr>
              <a:buFont typeface="Wingdings" panose="05000000000000000000" pitchFamily="2" charset="2"/>
              <a:buChar char="§"/>
            </a:pPr>
            <a:r>
              <a:rPr lang="uk-UA" sz="920" b="1" dirty="0"/>
              <a:t>На початку пандемії </a:t>
            </a:r>
            <a:r>
              <a:rPr lang="en-US" sz="920" b="1" dirty="0"/>
              <a:t>COVID-19</a:t>
            </a:r>
            <a:r>
              <a:rPr lang="uk-UA" sz="920" b="1" dirty="0"/>
              <a:t> різко знизилась кількість виявлених пацієнтів, хворих на ТБ. Не було налагоджено дистанційне консультування або передача ліків, опитування щодо побічних реакцій. А на початку повномасштабного вторгнення було </a:t>
            </a:r>
            <a:r>
              <a:rPr lang="uk-UA" sz="920" b="1" dirty="0" err="1"/>
              <a:t>відмічено</a:t>
            </a:r>
            <a:r>
              <a:rPr lang="uk-UA" sz="920" b="1" dirty="0"/>
              <a:t> навпаки збільшення кількості пацієнтів, хворих на ТБ</a:t>
            </a:r>
            <a:r>
              <a:rPr lang="en-US" sz="920" b="1" dirty="0"/>
              <a:t> (</a:t>
            </a:r>
            <a:r>
              <a:rPr lang="ru-RU" sz="920" b="1" dirty="0"/>
              <a:t>велика </a:t>
            </a:r>
            <a:r>
              <a:rPr lang="ru-RU" sz="920" b="1" dirty="0" err="1"/>
              <a:t>кількість</a:t>
            </a:r>
            <a:r>
              <a:rPr lang="ru-RU" sz="920" b="1" dirty="0"/>
              <a:t> </a:t>
            </a:r>
            <a:r>
              <a:rPr lang="uk-UA" sz="920" b="1" dirty="0"/>
              <a:t>ВПО, військовослужбовців, призовників</a:t>
            </a:r>
            <a:r>
              <a:rPr lang="en-US" sz="920" b="1" dirty="0"/>
              <a:t>)</a:t>
            </a:r>
            <a:r>
              <a:rPr lang="uk-UA" sz="920" b="1" dirty="0"/>
              <a:t>.</a:t>
            </a:r>
          </a:p>
          <a:p>
            <a:pPr marL="171450" indent="-171450" algn="just">
              <a:lnSpc>
                <a:spcPts val="1200"/>
              </a:lnSpc>
              <a:spcBef>
                <a:spcPts val="900"/>
              </a:spcBef>
              <a:buClr>
                <a:schemeClr val="tx2"/>
              </a:buClr>
              <a:buFont typeface="Wingdings" panose="05000000000000000000" pitchFamily="2" charset="2"/>
              <a:buChar char="§"/>
            </a:pPr>
            <a:r>
              <a:rPr lang="uk-UA" sz="920" dirty="0"/>
              <a:t>Вплив воєнних дій на психічне здоров’я медичних працівників більш гостро відчувався у 2022 році, коли </a:t>
            </a:r>
            <a:r>
              <a:rPr lang="ru-RU" sz="920" dirty="0" err="1"/>
              <a:t>була</a:t>
            </a:r>
            <a:r>
              <a:rPr lang="ru-RU" sz="920" dirty="0"/>
              <a:t> </a:t>
            </a:r>
            <a:r>
              <a:rPr lang="ru-RU" sz="920" dirty="0" err="1"/>
              <a:t>більш</a:t>
            </a:r>
            <a:r>
              <a:rPr lang="ru-RU" sz="920" dirty="0"/>
              <a:t> </a:t>
            </a:r>
            <a:r>
              <a:rPr lang="ru-RU" sz="920" dirty="0" err="1"/>
              <a:t>така</a:t>
            </a:r>
            <a:r>
              <a:rPr lang="ru-RU" sz="920" dirty="0"/>
              <a:t> </a:t>
            </a:r>
            <a:r>
              <a:rPr lang="ru-RU" sz="920" dirty="0" err="1"/>
              <a:t>посилена</a:t>
            </a:r>
            <a:r>
              <a:rPr lang="ru-RU" sz="920" dirty="0"/>
              <a:t>, </a:t>
            </a:r>
            <a:r>
              <a:rPr lang="ru-RU" sz="920" dirty="0" err="1"/>
              <a:t>поглиблена</a:t>
            </a:r>
            <a:r>
              <a:rPr lang="ru-RU" sz="920" dirty="0"/>
              <a:t> </a:t>
            </a:r>
            <a:r>
              <a:rPr lang="ru-RU" sz="920" dirty="0" err="1"/>
              <a:t>невизначеність</a:t>
            </a:r>
            <a:r>
              <a:rPr lang="ru-RU" sz="920" dirty="0"/>
              <a:t> в </a:t>
            </a:r>
            <a:r>
              <a:rPr lang="ru-RU" sz="920" dirty="0" err="1"/>
              <a:t>суспільстві</a:t>
            </a:r>
            <a:r>
              <a:rPr lang="ru-RU" sz="920" dirty="0"/>
              <a:t>. </a:t>
            </a:r>
            <a:r>
              <a:rPr lang="ru-RU" sz="920" dirty="0" err="1"/>
              <a:t>Наразі</a:t>
            </a:r>
            <a:r>
              <a:rPr lang="ru-RU" sz="920" dirty="0"/>
              <a:t> є </a:t>
            </a:r>
            <a:r>
              <a:rPr lang="ru-RU" sz="920" dirty="0" err="1"/>
              <a:t>переживання</a:t>
            </a:r>
            <a:r>
              <a:rPr lang="ru-RU" sz="920" dirty="0"/>
              <a:t> </a:t>
            </a:r>
            <a:r>
              <a:rPr lang="ru-RU" sz="920" dirty="0" err="1"/>
              <a:t>щодо</a:t>
            </a:r>
            <a:r>
              <a:rPr lang="ru-RU" sz="920" dirty="0"/>
              <a:t> </a:t>
            </a:r>
            <a:r>
              <a:rPr lang="ru-RU" sz="920" dirty="0" err="1"/>
              <a:t>мобілізації</a:t>
            </a:r>
            <a:r>
              <a:rPr lang="ru-RU" sz="920" dirty="0"/>
              <a:t> </a:t>
            </a:r>
            <a:r>
              <a:rPr lang="ru-RU" sz="920" dirty="0" err="1"/>
              <a:t>медичних</a:t>
            </a:r>
            <a:r>
              <a:rPr lang="ru-RU" sz="920" dirty="0"/>
              <a:t> </a:t>
            </a:r>
            <a:r>
              <a:rPr lang="ru-RU" sz="920" dirty="0" err="1"/>
              <a:t>працівників</a:t>
            </a:r>
            <a:r>
              <a:rPr lang="ru-RU" sz="920" dirty="0"/>
              <a:t>.</a:t>
            </a:r>
          </a:p>
          <a:p>
            <a:pPr marL="171450" indent="-171450" algn="just">
              <a:lnSpc>
                <a:spcPts val="1200"/>
              </a:lnSpc>
              <a:spcBef>
                <a:spcPts val="900"/>
              </a:spcBef>
              <a:buClr>
                <a:schemeClr val="tx2"/>
              </a:buClr>
              <a:buFont typeface="Wingdings" panose="05000000000000000000" pitchFamily="2" charset="2"/>
              <a:buChar char="§"/>
            </a:pPr>
            <a:r>
              <a:rPr lang="uk-UA" sz="920" b="1" dirty="0"/>
              <a:t>Протитуберкульозні заклади намагаються забезпечити матеріальні та нематеріальні елементи заохочень для медичних працівників (привітання на 5-ти хвилинці, нагородження за досягнення грамотами, колективні події).</a:t>
            </a:r>
          </a:p>
          <a:p>
            <a:pPr marL="171450" indent="-171450" algn="just">
              <a:lnSpc>
                <a:spcPts val="1200"/>
              </a:lnSpc>
              <a:spcBef>
                <a:spcPts val="900"/>
              </a:spcBef>
              <a:buClr>
                <a:schemeClr val="tx2"/>
              </a:buClr>
              <a:buFont typeface="Wingdings" panose="05000000000000000000" pitchFamily="2" charset="2"/>
              <a:buChar char="§"/>
            </a:pPr>
            <a:r>
              <a:rPr lang="uk-UA" sz="920" dirty="0"/>
              <a:t>Більшість ЗОЗ не мають внутрішніх каналів комунікації, де медичні працівники могли б анонімно </a:t>
            </a:r>
            <a:r>
              <a:rPr lang="ru-RU" sz="920" dirty="0" err="1"/>
              <a:t>обмінюватися</a:t>
            </a:r>
            <a:r>
              <a:rPr lang="ru-RU" sz="920" dirty="0"/>
              <a:t> </a:t>
            </a:r>
            <a:r>
              <a:rPr lang="ru-RU" sz="920" dirty="0" err="1"/>
              <a:t>емоціями</a:t>
            </a:r>
            <a:r>
              <a:rPr lang="ru-RU" sz="920" dirty="0"/>
              <a:t>, думками, </a:t>
            </a:r>
            <a:r>
              <a:rPr lang="ru-RU" sz="920" dirty="0" err="1"/>
              <a:t>переживаннями</a:t>
            </a:r>
            <a:r>
              <a:rPr lang="ru-RU" sz="920" dirty="0"/>
              <a:t> </a:t>
            </a:r>
            <a:r>
              <a:rPr lang="ru-RU" sz="920" dirty="0" err="1"/>
              <a:t>стосовно</a:t>
            </a:r>
            <a:r>
              <a:rPr lang="ru-RU" sz="920" dirty="0"/>
              <a:t> </a:t>
            </a:r>
            <a:r>
              <a:rPr lang="ru-RU" sz="920" dirty="0" err="1"/>
              <a:t>робочих</a:t>
            </a:r>
            <a:r>
              <a:rPr lang="ru-RU" sz="920" dirty="0"/>
              <a:t> умов </a:t>
            </a:r>
            <a:r>
              <a:rPr lang="ru-RU" sz="920" dirty="0" err="1"/>
              <a:t>або</a:t>
            </a:r>
            <a:r>
              <a:rPr lang="ru-RU" sz="920" dirty="0"/>
              <a:t> </a:t>
            </a:r>
            <a:r>
              <a:rPr lang="ru-RU" sz="920" dirty="0" err="1"/>
              <a:t>стосовно</a:t>
            </a:r>
            <a:r>
              <a:rPr lang="ru-RU" sz="920" dirty="0"/>
              <a:t> </a:t>
            </a:r>
            <a:r>
              <a:rPr lang="ru-RU" sz="920" dirty="0" err="1"/>
              <a:t>загальної</a:t>
            </a:r>
            <a:r>
              <a:rPr lang="ru-RU" sz="920" dirty="0"/>
              <a:t> </a:t>
            </a:r>
            <a:r>
              <a:rPr lang="ru-RU" sz="920" dirty="0" err="1"/>
              <a:t>атмосфери</a:t>
            </a:r>
            <a:r>
              <a:rPr lang="ru-RU" sz="920" dirty="0"/>
              <a:t> </a:t>
            </a:r>
            <a:r>
              <a:rPr lang="ru-RU" sz="920" dirty="0" err="1"/>
              <a:t>чи</a:t>
            </a:r>
            <a:r>
              <a:rPr lang="ru-RU" sz="920" dirty="0"/>
              <a:t> </a:t>
            </a:r>
            <a:r>
              <a:rPr lang="ru-RU" sz="920" dirty="0" err="1"/>
              <a:t>інших</a:t>
            </a:r>
            <a:r>
              <a:rPr lang="ru-RU" sz="920" dirty="0"/>
              <a:t> </a:t>
            </a:r>
            <a:r>
              <a:rPr lang="ru-RU" sz="920" dirty="0" err="1"/>
              <a:t>психологічних</a:t>
            </a:r>
            <a:r>
              <a:rPr lang="ru-RU" sz="920" dirty="0"/>
              <a:t> </a:t>
            </a:r>
            <a:r>
              <a:rPr lang="ru-RU" sz="920" dirty="0" err="1"/>
              <a:t>питань</a:t>
            </a:r>
            <a:r>
              <a:rPr lang="ru-RU" sz="920" dirty="0"/>
              <a:t>.</a:t>
            </a:r>
          </a:p>
        </p:txBody>
      </p:sp>
      <p:sp>
        <p:nvSpPr>
          <p:cNvPr id="8" name="Заголовок 2">
            <a:extLst>
              <a:ext uri="{FF2B5EF4-FFF2-40B4-BE49-F238E27FC236}">
                <a16:creationId xmlns:a16="http://schemas.microsoft.com/office/drawing/2014/main" id="{C5C6A7B5-EBB3-4F9C-BE7C-E218B9E0B409}"/>
              </a:ext>
            </a:extLst>
          </p:cNvPr>
          <p:cNvSpPr>
            <a:spLocks noGrp="1"/>
          </p:cNvSpPr>
          <p:nvPr>
            <p:ph type="title"/>
          </p:nvPr>
        </p:nvSpPr>
        <p:spPr>
          <a:xfrm>
            <a:off x="782111" y="484258"/>
            <a:ext cx="5252929" cy="529824"/>
          </a:xfrm>
        </p:spPr>
        <p:txBody>
          <a:bodyPr>
            <a:noAutofit/>
          </a:bodyPr>
          <a:lstStyle/>
          <a:p>
            <a:pPr>
              <a:lnSpc>
                <a:spcPct val="100000"/>
              </a:lnSpc>
            </a:pPr>
            <a:r>
              <a:rPr lang="ru-RU" sz="1800" b="1" dirty="0" err="1"/>
              <a:t>Основні</a:t>
            </a:r>
            <a:r>
              <a:rPr lang="ru-RU" sz="1800" b="1" dirty="0"/>
              <a:t> </a:t>
            </a:r>
            <a:r>
              <a:rPr lang="ru-RU" sz="1800" b="1" dirty="0" err="1"/>
              <a:t>результати</a:t>
            </a:r>
            <a:r>
              <a:rPr lang="ru-RU" sz="1800" b="1" dirty="0"/>
              <a:t> </a:t>
            </a:r>
            <a:r>
              <a:rPr lang="ru-RU" sz="1800" b="1" dirty="0" err="1"/>
              <a:t>глибинних</a:t>
            </a:r>
            <a:r>
              <a:rPr lang="ru-RU" sz="1800" b="1" dirty="0"/>
              <a:t> </a:t>
            </a:r>
            <a:r>
              <a:rPr lang="ru-RU" sz="1800" b="1" dirty="0" err="1"/>
              <a:t>інтерв’ю</a:t>
            </a:r>
            <a:br>
              <a:rPr lang="ru-RU" sz="1800" b="1" dirty="0"/>
            </a:br>
            <a:r>
              <a:rPr lang="ru-RU" sz="1000" dirty="0">
                <a:latin typeface="Museo Sans Cyrl 700" panose="02000000000000000000" pitchFamily="50" charset="-52"/>
              </a:rPr>
              <a:t>з </a:t>
            </a:r>
            <a:r>
              <a:rPr lang="ru-RU" sz="1000" dirty="0" err="1">
                <a:latin typeface="Museo Sans Cyrl 700" panose="02000000000000000000" pitchFamily="50" charset="-52"/>
              </a:rPr>
              <a:t>керівниками</a:t>
            </a:r>
            <a:r>
              <a:rPr lang="ru-RU" sz="1000" dirty="0">
                <a:latin typeface="Museo Sans Cyrl 700" panose="02000000000000000000" pitchFamily="50" charset="-52"/>
              </a:rPr>
              <a:t> </a:t>
            </a:r>
            <a:r>
              <a:rPr lang="ru-RU" sz="1000" dirty="0" err="1">
                <a:latin typeface="Museo Sans Cyrl 700" panose="02000000000000000000" pitchFamily="50" charset="-52"/>
              </a:rPr>
              <a:t>протитуберкульозних</a:t>
            </a:r>
            <a:r>
              <a:rPr lang="ru-RU" sz="1000" dirty="0">
                <a:latin typeface="Museo Sans Cyrl 700" panose="02000000000000000000" pitchFamily="50" charset="-52"/>
              </a:rPr>
              <a:t> </a:t>
            </a:r>
            <a:r>
              <a:rPr lang="uk-UA" sz="1000" dirty="0">
                <a:latin typeface="Museo Sans Cyrl 700" panose="02000000000000000000" pitchFamily="50" charset="-52"/>
              </a:rPr>
              <a:t>ЗОЗ, які надають послуги з діагностики та/або лікування </a:t>
            </a:r>
            <a:r>
              <a:rPr lang="ru-RU" sz="1000" dirty="0" err="1">
                <a:latin typeface="Museo Sans Cyrl 700" panose="02000000000000000000" pitchFamily="50" charset="-52"/>
              </a:rPr>
              <a:t>протидії</a:t>
            </a:r>
            <a:r>
              <a:rPr lang="ru-RU" sz="1000" dirty="0">
                <a:latin typeface="Museo Sans Cyrl 700" panose="02000000000000000000" pitchFamily="50" charset="-52"/>
              </a:rPr>
              <a:t> </a:t>
            </a:r>
            <a:r>
              <a:rPr lang="ru-RU" sz="1000" dirty="0" err="1">
                <a:latin typeface="Museo Sans Cyrl 700" panose="02000000000000000000" pitchFamily="50" charset="-52"/>
              </a:rPr>
              <a:t>туберкульозу</a:t>
            </a:r>
            <a:r>
              <a:rPr lang="ru-RU" sz="1000" dirty="0">
                <a:latin typeface="Museo Sans Cyrl 700" panose="02000000000000000000" pitchFamily="50" charset="-52"/>
              </a:rPr>
              <a:t> (1)</a:t>
            </a:r>
            <a:endParaRPr lang="ru-RU" sz="1000" b="1" dirty="0"/>
          </a:p>
        </p:txBody>
      </p:sp>
      <p:sp>
        <p:nvSpPr>
          <p:cNvPr id="10" name="Прямокутник 9">
            <a:extLst>
              <a:ext uri="{FF2B5EF4-FFF2-40B4-BE49-F238E27FC236}">
                <a16:creationId xmlns:a16="http://schemas.microsoft.com/office/drawing/2014/main" id="{511DD243-089C-4E19-A0C2-77E21187A2DC}"/>
              </a:ext>
            </a:extLst>
          </p:cNvPr>
          <p:cNvSpPr/>
          <p:nvPr/>
        </p:nvSpPr>
        <p:spPr>
          <a:xfrm>
            <a:off x="6812438" y="786308"/>
            <a:ext cx="2331561" cy="707886"/>
          </a:xfrm>
          <a:prstGeom prst="rect">
            <a:avLst/>
          </a:prstGeom>
        </p:spPr>
        <p:txBody>
          <a:bodyPr wrap="square">
            <a:spAutoFit/>
          </a:bodyPr>
          <a:lstStyle/>
          <a:p>
            <a:r>
              <a:rPr lang="uk-UA" sz="800" b="1" i="1" dirty="0">
                <a:solidFill>
                  <a:srgbClr val="FFFF00"/>
                </a:solidFill>
                <a:effectLst>
                  <a:outerShdw blurRad="38100" dist="38100" dir="2700000" algn="tl">
                    <a:srgbClr val="000000">
                      <a:alpha val="43137"/>
                    </a:srgbClr>
                  </a:outerShdw>
                </a:effectLst>
              </a:rPr>
              <a:t>«Не всі з медичних працівників і пацієнтів були прихильні до проведення вакцинації </a:t>
            </a:r>
            <a:r>
              <a:rPr lang="en-US" sz="800" b="1" i="1" dirty="0">
                <a:solidFill>
                  <a:srgbClr val="FFFF00"/>
                </a:solidFill>
                <a:effectLst>
                  <a:outerShdw blurRad="38100" dist="38100" dir="2700000" algn="tl">
                    <a:srgbClr val="000000">
                      <a:alpha val="43137"/>
                    </a:srgbClr>
                  </a:outerShdw>
                </a:effectLst>
              </a:rPr>
              <a:t>COVID-19</a:t>
            </a:r>
            <a:r>
              <a:rPr lang="uk-UA" sz="800" b="1" i="1" dirty="0">
                <a:solidFill>
                  <a:srgbClr val="FFFF00"/>
                </a:solidFill>
                <a:effectLst>
                  <a:outerShdw blurRad="38100" dist="38100" dir="2700000" algn="tl">
                    <a:srgbClr val="000000">
                      <a:alpha val="43137"/>
                    </a:srgbClr>
                  </a:outerShdw>
                </a:effectLst>
              </a:rPr>
              <a:t>. Коли піднялося питання, що всі медичні працівники мають вакцинуватися, були певні незрозумілі ситуації»</a:t>
            </a:r>
          </a:p>
        </p:txBody>
      </p:sp>
      <p:sp>
        <p:nvSpPr>
          <p:cNvPr id="12" name="Прямокутник 11">
            <a:extLst>
              <a:ext uri="{FF2B5EF4-FFF2-40B4-BE49-F238E27FC236}">
                <a16:creationId xmlns:a16="http://schemas.microsoft.com/office/drawing/2014/main" id="{61471E64-4E01-42CD-AFD7-E9F47DDA8EBB}"/>
              </a:ext>
            </a:extLst>
          </p:cNvPr>
          <p:cNvSpPr/>
          <p:nvPr/>
        </p:nvSpPr>
        <p:spPr>
          <a:xfrm>
            <a:off x="6455868" y="2532804"/>
            <a:ext cx="2647406" cy="338554"/>
          </a:xfrm>
          <a:prstGeom prst="rect">
            <a:avLst/>
          </a:prstGeom>
        </p:spPr>
        <p:txBody>
          <a:bodyPr wrap="square">
            <a:spAutoFit/>
          </a:bodyPr>
          <a:lstStyle/>
          <a:p>
            <a:r>
              <a:rPr lang="uk-UA" sz="800" b="1" i="1" dirty="0">
                <a:solidFill>
                  <a:schemeClr val="bg1"/>
                </a:solidFill>
                <a:effectLst>
                  <a:outerShdw blurRad="38100" dist="38100" dir="2700000" algn="tl">
                    <a:srgbClr val="000000">
                      <a:alpha val="43137"/>
                    </a:srgbClr>
                  </a:outerShdw>
                </a:effectLst>
              </a:rPr>
              <a:t>«Пацієнти з ТБ просто зникли на період часу</a:t>
            </a:r>
            <a:r>
              <a:rPr lang="en-US" sz="800" b="1" i="1" dirty="0">
                <a:solidFill>
                  <a:schemeClr val="bg1"/>
                </a:solidFill>
                <a:effectLst>
                  <a:outerShdw blurRad="38100" dist="38100" dir="2700000" algn="tl">
                    <a:srgbClr val="000000">
                      <a:alpha val="43137"/>
                    </a:srgbClr>
                  </a:outerShdw>
                </a:effectLst>
              </a:rPr>
              <a:t> COVID-19</a:t>
            </a:r>
            <a:r>
              <a:rPr lang="uk-UA" sz="800" b="1" i="1" dirty="0">
                <a:solidFill>
                  <a:schemeClr val="bg1"/>
                </a:solidFill>
                <a:effectLst>
                  <a:outerShdw blurRad="38100" dist="38100" dir="2700000" algn="tl">
                    <a:srgbClr val="000000">
                      <a:alpha val="43137"/>
                    </a:srgbClr>
                  </a:outerShdw>
                </a:effectLst>
              </a:rPr>
              <a:t> з поля зору»</a:t>
            </a:r>
          </a:p>
        </p:txBody>
      </p:sp>
      <p:sp>
        <p:nvSpPr>
          <p:cNvPr id="13" name="Прямокутник 12">
            <a:extLst>
              <a:ext uri="{FF2B5EF4-FFF2-40B4-BE49-F238E27FC236}">
                <a16:creationId xmlns:a16="http://schemas.microsoft.com/office/drawing/2014/main" id="{13DFB16B-C48D-466C-83E7-3107D3EA8B40}"/>
              </a:ext>
            </a:extLst>
          </p:cNvPr>
          <p:cNvSpPr/>
          <p:nvPr/>
        </p:nvSpPr>
        <p:spPr>
          <a:xfrm>
            <a:off x="6291303" y="4415545"/>
            <a:ext cx="2890477" cy="954107"/>
          </a:xfrm>
          <a:prstGeom prst="rect">
            <a:avLst/>
          </a:prstGeom>
        </p:spPr>
        <p:txBody>
          <a:bodyPr wrap="square">
            <a:spAutoFit/>
          </a:bodyPr>
          <a:lstStyle/>
          <a:p>
            <a:r>
              <a:rPr lang="uk-UA" sz="800" b="1" i="1" dirty="0">
                <a:solidFill>
                  <a:schemeClr val="bg1"/>
                </a:solidFill>
                <a:effectLst>
                  <a:outerShdw blurRad="38100" dist="38100" dir="2700000" algn="tl">
                    <a:srgbClr val="000000">
                      <a:alpha val="43137"/>
                    </a:srgbClr>
                  </a:outerShdw>
                </a:effectLst>
              </a:rPr>
              <a:t>«День вишиванки - всі прийшли в вишиванках, ми сфотографувались, всі десь стали під ялинкою. День медичної сестри - якраз почалась така атака, нам було не легко. Я би не сказала, що ми там сіли, і святкуємо якийсь день. Але ми зібралися, з’їли той торт, побажали здоров’я, щастя і розбіглися. І на мій погляд, оце було якимось таким… клеєм»</a:t>
            </a:r>
          </a:p>
        </p:txBody>
      </p:sp>
      <p:sp>
        <p:nvSpPr>
          <p:cNvPr id="15" name="Прямокутник 14">
            <a:extLst>
              <a:ext uri="{FF2B5EF4-FFF2-40B4-BE49-F238E27FC236}">
                <a16:creationId xmlns:a16="http://schemas.microsoft.com/office/drawing/2014/main" id="{28CC1E47-6A4E-441C-84AF-8B186EB5FCCD}"/>
              </a:ext>
            </a:extLst>
          </p:cNvPr>
          <p:cNvSpPr/>
          <p:nvPr/>
        </p:nvSpPr>
        <p:spPr>
          <a:xfrm>
            <a:off x="7009760" y="1500800"/>
            <a:ext cx="2146683" cy="954107"/>
          </a:xfrm>
          <a:prstGeom prst="rect">
            <a:avLst/>
          </a:prstGeom>
        </p:spPr>
        <p:txBody>
          <a:bodyPr wrap="square">
            <a:spAutoFit/>
          </a:bodyPr>
          <a:lstStyle/>
          <a:p>
            <a:r>
              <a:rPr lang="uk-UA" sz="800" b="1" i="1" dirty="0">
                <a:solidFill>
                  <a:srgbClr val="FFFF00"/>
                </a:solidFill>
                <a:effectLst>
                  <a:outerShdw blurRad="38100" dist="38100" dir="2700000" algn="tl">
                    <a:srgbClr val="000000">
                      <a:alpha val="43137"/>
                    </a:srgbClr>
                  </a:outerShdw>
                </a:effectLst>
              </a:rPr>
              <a:t>«В перший же день пандемії було госпіталізовано приблизно 50 важких хворих. Люди валилися з ніг, реально. Але… працювали. Намагалися справлятися. Я кажу, перший період зразу вражало всіх, безумовно, висока летальність від </a:t>
            </a:r>
            <a:r>
              <a:rPr lang="en-US" sz="800" b="1" i="1" dirty="0">
                <a:solidFill>
                  <a:srgbClr val="FFFF00"/>
                </a:solidFill>
                <a:effectLst>
                  <a:outerShdw blurRad="38100" dist="38100" dir="2700000" algn="tl">
                    <a:srgbClr val="000000">
                      <a:alpha val="43137"/>
                    </a:srgbClr>
                  </a:outerShdw>
                </a:effectLst>
              </a:rPr>
              <a:t>COVID</a:t>
            </a:r>
            <a:r>
              <a:rPr lang="uk-UA" sz="800" b="1" i="1" dirty="0">
                <a:solidFill>
                  <a:srgbClr val="FFFF00"/>
                </a:solidFill>
                <a:effectLst>
                  <a:outerShdw blurRad="38100" dist="38100" dir="2700000" algn="tl">
                    <a:srgbClr val="000000">
                      <a:alpha val="43137"/>
                    </a:srgbClr>
                  </a:outerShdw>
                </a:effectLst>
              </a:rPr>
              <a:t>-19. Люди психологічно переживали»</a:t>
            </a:r>
          </a:p>
        </p:txBody>
      </p:sp>
      <p:cxnSp>
        <p:nvCxnSpPr>
          <p:cNvPr id="24" name="Сполучна лінія: вигнута 23">
            <a:extLst>
              <a:ext uri="{FF2B5EF4-FFF2-40B4-BE49-F238E27FC236}">
                <a16:creationId xmlns:a16="http://schemas.microsoft.com/office/drawing/2014/main" id="{0A1E618A-241D-4E9E-AECA-68543C1E43AC}"/>
              </a:ext>
            </a:extLst>
          </p:cNvPr>
          <p:cNvCxnSpPr>
            <a:cxnSpLocks/>
          </p:cNvCxnSpPr>
          <p:nvPr/>
        </p:nvCxnSpPr>
        <p:spPr>
          <a:xfrm flipV="1">
            <a:off x="6035040" y="1349853"/>
            <a:ext cx="793449" cy="560265"/>
          </a:xfrm>
          <a:prstGeom prst="curvedConnector3">
            <a:avLst>
              <a:gd name="adj1" fmla="val 54390"/>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Сполучна лінія: вигнута 31">
            <a:extLst>
              <a:ext uri="{FF2B5EF4-FFF2-40B4-BE49-F238E27FC236}">
                <a16:creationId xmlns:a16="http://schemas.microsoft.com/office/drawing/2014/main" id="{1A82F42D-DA52-4136-9EF9-C4540F9F9077}"/>
              </a:ext>
            </a:extLst>
          </p:cNvPr>
          <p:cNvCxnSpPr/>
          <p:nvPr/>
        </p:nvCxnSpPr>
        <p:spPr>
          <a:xfrm>
            <a:off x="6040952" y="1910645"/>
            <a:ext cx="949234" cy="423662"/>
          </a:xfrm>
          <a:prstGeom prst="curvedConnector3">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3" name="Стрілка: вправо 32">
            <a:extLst>
              <a:ext uri="{FF2B5EF4-FFF2-40B4-BE49-F238E27FC236}">
                <a16:creationId xmlns:a16="http://schemas.microsoft.com/office/drawing/2014/main" id="{5432B731-165A-48D0-B6C8-C5BF0BA31539}"/>
              </a:ext>
            </a:extLst>
          </p:cNvPr>
          <p:cNvSpPr/>
          <p:nvPr/>
        </p:nvSpPr>
        <p:spPr>
          <a:xfrm>
            <a:off x="6149387" y="2654241"/>
            <a:ext cx="285847" cy="96517"/>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cxnSp>
        <p:nvCxnSpPr>
          <p:cNvPr id="35" name="Сполучна лінія: вигнута 34">
            <a:extLst>
              <a:ext uri="{FF2B5EF4-FFF2-40B4-BE49-F238E27FC236}">
                <a16:creationId xmlns:a16="http://schemas.microsoft.com/office/drawing/2014/main" id="{72CEABD0-88DA-4DC1-ACE5-1E0B43D7C525}"/>
              </a:ext>
            </a:extLst>
          </p:cNvPr>
          <p:cNvCxnSpPr/>
          <p:nvPr/>
        </p:nvCxnSpPr>
        <p:spPr>
          <a:xfrm rot="16200000" flipH="1">
            <a:off x="6152842" y="4042659"/>
            <a:ext cx="371926" cy="367189"/>
          </a:xfrm>
          <a:prstGeom prst="curvedConnector3">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6" name="Прямокутник 35">
            <a:extLst>
              <a:ext uri="{FF2B5EF4-FFF2-40B4-BE49-F238E27FC236}">
                <a16:creationId xmlns:a16="http://schemas.microsoft.com/office/drawing/2014/main" id="{6A6F7B77-CE32-4422-9B85-46431306696F}"/>
              </a:ext>
            </a:extLst>
          </p:cNvPr>
          <p:cNvSpPr/>
          <p:nvPr/>
        </p:nvSpPr>
        <p:spPr>
          <a:xfrm>
            <a:off x="6515570" y="3175447"/>
            <a:ext cx="2628429" cy="707886"/>
          </a:xfrm>
          <a:prstGeom prst="rect">
            <a:avLst/>
          </a:prstGeom>
        </p:spPr>
        <p:txBody>
          <a:bodyPr wrap="square">
            <a:spAutoFit/>
          </a:bodyPr>
          <a:lstStyle/>
          <a:p>
            <a:r>
              <a:rPr lang="uk-UA" sz="800" b="1" i="1" dirty="0">
                <a:solidFill>
                  <a:srgbClr val="FFFF00"/>
                </a:solidFill>
                <a:effectLst>
                  <a:outerShdw blurRad="38100" dist="38100" dir="2700000" algn="tl">
                    <a:srgbClr val="000000">
                      <a:alpha val="43137"/>
                    </a:srgbClr>
                  </a:outerShdw>
                </a:effectLst>
              </a:rPr>
              <a:t>«І ти медсестра, і ти лікар, і ти санітарка, якщо треба. І несеш аналізи на дослідження. Ну…все. І затверджуєш діагноз сам. Бо не було нікого. І обдзвонюєш волонтерів, бо їсти треба пацієнтам. Обдзвонюєш, потім </a:t>
            </a:r>
            <a:r>
              <a:rPr lang="uk-UA" sz="800" b="1" i="1" dirty="0" err="1">
                <a:solidFill>
                  <a:srgbClr val="FFFF00"/>
                </a:solidFill>
                <a:effectLst>
                  <a:outerShdw blurRad="38100" dist="38100" dir="2700000" algn="tl">
                    <a:srgbClr val="000000">
                      <a:alpha val="43137"/>
                    </a:srgbClr>
                  </a:outerShdw>
                </a:effectLst>
              </a:rPr>
              <a:t>розгружаєш</a:t>
            </a:r>
            <a:r>
              <a:rPr lang="uk-UA" sz="800" b="1" i="1" dirty="0">
                <a:solidFill>
                  <a:srgbClr val="FFFF00"/>
                </a:solidFill>
                <a:effectLst>
                  <a:outerShdw blurRad="38100" dist="38100" dir="2700000" algn="tl">
                    <a:srgbClr val="000000">
                      <a:alpha val="43137"/>
                    </a:srgbClr>
                  </a:outerShdw>
                </a:effectLst>
              </a:rPr>
              <a:t> ті машини»</a:t>
            </a:r>
          </a:p>
        </p:txBody>
      </p:sp>
      <p:sp>
        <p:nvSpPr>
          <p:cNvPr id="37" name="Стрілка: вправо 36">
            <a:extLst>
              <a:ext uri="{FF2B5EF4-FFF2-40B4-BE49-F238E27FC236}">
                <a16:creationId xmlns:a16="http://schemas.microsoft.com/office/drawing/2014/main" id="{371539C3-5848-4647-9841-506C82489118}"/>
              </a:ext>
            </a:extLst>
          </p:cNvPr>
          <p:cNvSpPr/>
          <p:nvPr/>
        </p:nvSpPr>
        <p:spPr>
          <a:xfrm>
            <a:off x="6148380" y="3332435"/>
            <a:ext cx="285847" cy="96517"/>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300715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895323" y="443841"/>
            <a:ext cx="1602000" cy="1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799524" y="91917"/>
            <a:ext cx="3141950" cy="430887"/>
          </a:xfrm>
          <a:prstGeom prst="rect">
            <a:avLst/>
          </a:prstGeom>
        </p:spPr>
        <p:txBody>
          <a:bodyPr wrap="none">
            <a:spAutoFit/>
          </a:bodyPr>
          <a:lstStyle/>
          <a:p>
            <a:r>
              <a:rPr lang="uk-UA" sz="2200" dirty="0">
                <a:latin typeface="Museo Sans Cyrl 900" panose="02000000000000000000" pitchFamily="50" charset="-52"/>
              </a:rPr>
              <a:t>ІІ КОМПОНЕНТ. ЯКІСНИЙ</a:t>
            </a:r>
            <a:endParaRPr lang="ru-RU" sz="2200" dirty="0">
              <a:latin typeface="Museo Sans Cyrl 900" panose="02000000000000000000" pitchFamily="50" charset="-52"/>
            </a:endParaRPr>
          </a:p>
        </p:txBody>
      </p:sp>
      <p:sp>
        <p:nvSpPr>
          <p:cNvPr id="7" name="Прямоугольник 1">
            <a:extLst>
              <a:ext uri="{FF2B5EF4-FFF2-40B4-BE49-F238E27FC236}">
                <a16:creationId xmlns:a16="http://schemas.microsoft.com/office/drawing/2014/main" id="{9C1E9254-1C99-4778-B9A7-CD07F17B7693}"/>
              </a:ext>
            </a:extLst>
          </p:cNvPr>
          <p:cNvSpPr/>
          <p:nvPr/>
        </p:nvSpPr>
        <p:spPr>
          <a:xfrm>
            <a:off x="40726" y="1322780"/>
            <a:ext cx="5994314" cy="3624454"/>
          </a:xfrm>
          <a:prstGeom prst="rect">
            <a:avLst/>
          </a:prstGeom>
        </p:spPr>
        <p:txBody>
          <a:bodyPr wrap="square">
            <a:spAutoFit/>
          </a:bodyPr>
          <a:lstStyle/>
          <a:p>
            <a:pPr marL="171450" indent="-171450" algn="just">
              <a:lnSpc>
                <a:spcPts val="1200"/>
              </a:lnSpc>
              <a:spcBef>
                <a:spcPts val="900"/>
              </a:spcBef>
              <a:buClr>
                <a:schemeClr val="tx2"/>
              </a:buClr>
              <a:buFont typeface="Wingdings" panose="05000000000000000000" pitchFamily="2" charset="2"/>
              <a:buChar char="§"/>
            </a:pPr>
            <a:r>
              <a:rPr lang="ru-RU" sz="920" b="1" dirty="0" err="1"/>
              <a:t>Майже</a:t>
            </a:r>
            <a:r>
              <a:rPr lang="ru-RU" sz="920" b="1" dirty="0"/>
              <a:t> </a:t>
            </a:r>
            <a:r>
              <a:rPr lang="ru-RU" sz="920" b="1" dirty="0" err="1"/>
              <a:t>усі</a:t>
            </a:r>
            <a:r>
              <a:rPr lang="ru-RU" sz="920" b="1" dirty="0"/>
              <a:t> </a:t>
            </a:r>
            <a:r>
              <a:rPr lang="ru-RU" sz="920" b="1" dirty="0" err="1"/>
              <a:t>протитуберкульозні</a:t>
            </a:r>
            <a:r>
              <a:rPr lang="ru-RU" sz="920" b="1" dirty="0"/>
              <a:t> ЗОЗ </a:t>
            </a:r>
            <a:r>
              <a:rPr lang="ru-RU" sz="920" b="1" dirty="0" err="1"/>
              <a:t>мають</a:t>
            </a:r>
            <a:r>
              <a:rPr lang="ru-RU" sz="920" b="1" dirty="0"/>
              <a:t> психолога/</a:t>
            </a:r>
            <a:r>
              <a:rPr lang="ru-RU" sz="920" b="1" dirty="0" err="1"/>
              <a:t>психологів</a:t>
            </a:r>
            <a:r>
              <a:rPr lang="ru-RU" sz="920" b="1" dirty="0"/>
              <a:t>, </a:t>
            </a:r>
            <a:r>
              <a:rPr lang="ru-RU" sz="920" b="1" dirty="0" err="1"/>
              <a:t>які</a:t>
            </a:r>
            <a:r>
              <a:rPr lang="ru-RU" sz="920" b="1" dirty="0"/>
              <a:t> </a:t>
            </a:r>
            <a:r>
              <a:rPr lang="ru-RU" sz="920" b="1" dirty="0" err="1"/>
              <a:t>надають</a:t>
            </a:r>
            <a:r>
              <a:rPr lang="ru-RU" sz="920" b="1" dirty="0"/>
              <a:t> </a:t>
            </a:r>
            <a:r>
              <a:rPr lang="ru-RU" sz="920" b="1" dirty="0" err="1"/>
              <a:t>відповідні</a:t>
            </a:r>
            <a:r>
              <a:rPr lang="ru-RU" sz="920" b="1" dirty="0"/>
              <a:t> </a:t>
            </a:r>
            <a:r>
              <a:rPr lang="ru-RU" sz="920" b="1" dirty="0" err="1"/>
              <a:t>послуги</a:t>
            </a:r>
            <a:r>
              <a:rPr lang="ru-RU" sz="920" b="1" dirty="0"/>
              <a:t> </a:t>
            </a:r>
            <a:r>
              <a:rPr lang="ru-RU" sz="920" b="1" dirty="0" err="1"/>
              <a:t>пацієнтам</a:t>
            </a:r>
            <a:r>
              <a:rPr lang="ru-RU" sz="920" b="1" dirty="0"/>
              <a:t>, </a:t>
            </a:r>
            <a:r>
              <a:rPr lang="ru-RU" sz="920" b="1" dirty="0" err="1"/>
              <a:t>які</a:t>
            </a:r>
            <a:r>
              <a:rPr lang="ru-RU" sz="920" b="1" dirty="0"/>
              <a:t> </a:t>
            </a:r>
            <a:r>
              <a:rPr lang="ru-RU" sz="920" b="1" dirty="0" err="1"/>
              <a:t>хворіють</a:t>
            </a:r>
            <a:r>
              <a:rPr lang="ru-RU" sz="920" b="1" dirty="0"/>
              <a:t> на ТБ. Для </a:t>
            </a:r>
            <a:r>
              <a:rPr lang="ru-RU" sz="920" b="1" dirty="0" err="1"/>
              <a:t>деяких</a:t>
            </a:r>
            <a:r>
              <a:rPr lang="ru-RU" sz="920" b="1" dirty="0"/>
              <a:t> </a:t>
            </a:r>
            <a:r>
              <a:rPr lang="ru-RU" sz="920" b="1" dirty="0" err="1"/>
              <a:t>пацієнтів</a:t>
            </a:r>
            <a:r>
              <a:rPr lang="ru-RU" sz="920" b="1" dirty="0"/>
              <a:t> </a:t>
            </a:r>
            <a:r>
              <a:rPr lang="ru-RU" sz="920" b="1" dirty="0" err="1"/>
              <a:t>надаються</a:t>
            </a:r>
            <a:r>
              <a:rPr lang="ru-RU" sz="920" b="1" dirty="0"/>
              <a:t> </a:t>
            </a:r>
            <a:r>
              <a:rPr lang="ru-RU" sz="920" b="1" dirty="0" err="1"/>
              <a:t>послуги</a:t>
            </a:r>
            <a:r>
              <a:rPr lang="ru-RU" sz="920" b="1" dirty="0"/>
              <a:t> медико-</a:t>
            </a:r>
            <a:r>
              <a:rPr lang="ru-RU" sz="920" b="1" dirty="0" err="1"/>
              <a:t>психологічного</a:t>
            </a:r>
            <a:r>
              <a:rPr lang="ru-RU" sz="920" b="1" dirty="0"/>
              <a:t> </a:t>
            </a:r>
            <a:r>
              <a:rPr lang="ru-RU" sz="920" b="1" dirty="0" err="1"/>
              <a:t>супроводу</a:t>
            </a:r>
            <a:r>
              <a:rPr lang="ru-RU" sz="920" b="1" dirty="0"/>
              <a:t>. </a:t>
            </a:r>
            <a:r>
              <a:rPr lang="uk-UA" sz="920" b="1" dirty="0"/>
              <a:t>Проте цього не можна сказати про медичних працівників ЗОЗ, адже акценту на психічному здоров’ї медичних працівників навіть із початком повномасштабного вторгнення не було і наразі лиш одиниці серед закладів можуть говорити про можливість систематичного надання послуг психолога медичним працівникам.</a:t>
            </a:r>
            <a:endParaRPr lang="ru-RU" sz="920" b="1" dirty="0"/>
          </a:p>
          <a:p>
            <a:pPr marL="171450" indent="-171450" algn="just">
              <a:lnSpc>
                <a:spcPts val="1200"/>
              </a:lnSpc>
              <a:spcBef>
                <a:spcPts val="900"/>
              </a:spcBef>
              <a:buClr>
                <a:schemeClr val="tx2"/>
              </a:buClr>
              <a:buFont typeface="Wingdings" panose="05000000000000000000" pitchFamily="2" charset="2"/>
              <a:buChar char="§"/>
            </a:pPr>
            <a:r>
              <a:rPr lang="ru-RU" sz="920" dirty="0" err="1"/>
              <a:t>Майже</a:t>
            </a:r>
            <a:r>
              <a:rPr lang="ru-RU" sz="920" dirty="0"/>
              <a:t> </a:t>
            </a:r>
            <a:r>
              <a:rPr lang="ru-RU" sz="920" dirty="0" err="1"/>
              <a:t>кожен</a:t>
            </a:r>
            <a:r>
              <a:rPr lang="ru-RU" sz="920" dirty="0"/>
              <a:t> заклад </a:t>
            </a:r>
            <a:r>
              <a:rPr lang="ru-RU" sz="920" dirty="0" err="1"/>
              <a:t>має</a:t>
            </a:r>
            <a:r>
              <a:rPr lang="ru-RU" sz="920" dirty="0"/>
              <a:t> </a:t>
            </a:r>
            <a:r>
              <a:rPr lang="ru-RU" sz="920" dirty="0" err="1"/>
              <a:t>кімнати</a:t>
            </a:r>
            <a:r>
              <a:rPr lang="ru-RU" sz="920" dirty="0"/>
              <a:t> </a:t>
            </a:r>
            <a:r>
              <a:rPr lang="ru-RU" sz="920" dirty="0" err="1"/>
              <a:t>відпочинку</a:t>
            </a:r>
            <a:r>
              <a:rPr lang="ru-RU" sz="920" dirty="0"/>
              <a:t> для </a:t>
            </a:r>
            <a:r>
              <a:rPr lang="ru-RU" sz="920" dirty="0" err="1"/>
              <a:t>медичних</a:t>
            </a:r>
            <a:r>
              <a:rPr lang="ru-RU" sz="920" dirty="0"/>
              <a:t> </a:t>
            </a:r>
            <a:r>
              <a:rPr lang="ru-RU" sz="920" dirty="0" err="1"/>
              <a:t>працівників</a:t>
            </a:r>
            <a:r>
              <a:rPr lang="ru-RU" sz="920" dirty="0"/>
              <a:t> з </a:t>
            </a:r>
            <a:r>
              <a:rPr lang="ru-RU" sz="920" dirty="0" err="1"/>
              <a:t>умовами</a:t>
            </a:r>
            <a:r>
              <a:rPr lang="ru-RU" sz="920" dirty="0"/>
              <a:t>, де </a:t>
            </a:r>
            <a:r>
              <a:rPr lang="ru-RU" sz="920" dirty="0" err="1"/>
              <a:t>можна</a:t>
            </a:r>
            <a:r>
              <a:rPr lang="ru-RU" sz="920" dirty="0"/>
              <a:t> провести </a:t>
            </a:r>
            <a:r>
              <a:rPr lang="ru-RU" sz="920" dirty="0" err="1"/>
              <a:t>обід</a:t>
            </a:r>
            <a:r>
              <a:rPr lang="ru-RU" sz="920" dirty="0"/>
              <a:t>, </a:t>
            </a:r>
            <a:r>
              <a:rPr lang="ru-RU" sz="920" dirty="0" err="1"/>
              <a:t>поспілкуватись</a:t>
            </a:r>
            <a:r>
              <a:rPr lang="ru-RU" sz="920" dirty="0"/>
              <a:t>, </a:t>
            </a:r>
            <a:r>
              <a:rPr lang="ru-RU" sz="920" dirty="0" err="1"/>
              <a:t>перепочити</a:t>
            </a:r>
            <a:r>
              <a:rPr lang="ru-RU" sz="920" dirty="0"/>
              <a:t> та </a:t>
            </a:r>
            <a:r>
              <a:rPr lang="ru-RU" sz="920" dirty="0" err="1"/>
              <a:t>скористатись</a:t>
            </a:r>
            <a:r>
              <a:rPr lang="ru-RU" sz="920" dirty="0"/>
              <a:t> </a:t>
            </a:r>
            <a:r>
              <a:rPr lang="ru-RU" sz="920" dirty="0" err="1"/>
              <a:t>вільним</a:t>
            </a:r>
            <a:r>
              <a:rPr lang="ru-RU" sz="920" dirty="0"/>
              <a:t> </a:t>
            </a:r>
            <a:r>
              <a:rPr lang="en-US" sz="920" dirty="0"/>
              <a:t>Wi-Fi</a:t>
            </a:r>
            <a:r>
              <a:rPr lang="uk-UA" sz="920" dirty="0"/>
              <a:t>.</a:t>
            </a:r>
          </a:p>
          <a:p>
            <a:pPr marL="171450" indent="-171450" algn="just">
              <a:lnSpc>
                <a:spcPts val="1200"/>
              </a:lnSpc>
              <a:spcBef>
                <a:spcPts val="900"/>
              </a:spcBef>
              <a:buClr>
                <a:schemeClr val="tx2"/>
              </a:buClr>
              <a:buFont typeface="Wingdings" panose="05000000000000000000" pitchFamily="2" charset="2"/>
              <a:buChar char="§"/>
            </a:pPr>
            <a:r>
              <a:rPr lang="ru-RU" sz="920" dirty="0" err="1"/>
              <a:t>Більшість</a:t>
            </a:r>
            <a:r>
              <a:rPr lang="ru-RU" sz="920" dirty="0"/>
              <a:t> </a:t>
            </a:r>
            <a:r>
              <a:rPr lang="ru-RU" sz="920" dirty="0" err="1"/>
              <a:t>протитуберкульозних</a:t>
            </a:r>
            <a:r>
              <a:rPr lang="ru-RU" sz="920" dirty="0"/>
              <a:t> ЗОЗ не </a:t>
            </a:r>
            <a:r>
              <a:rPr lang="ru-RU" sz="920" dirty="0" err="1"/>
              <a:t>мають</a:t>
            </a:r>
            <a:r>
              <a:rPr lang="ru-RU" sz="920" dirty="0"/>
              <a:t> </a:t>
            </a:r>
            <a:r>
              <a:rPr lang="ru-RU" sz="920" dirty="0" err="1"/>
              <a:t>розробленої</a:t>
            </a:r>
            <a:r>
              <a:rPr lang="ru-RU" sz="920" dirty="0"/>
              <a:t> та </a:t>
            </a:r>
            <a:r>
              <a:rPr lang="ru-RU" sz="920" dirty="0" err="1"/>
              <a:t>затвердженої</a:t>
            </a:r>
            <a:r>
              <a:rPr lang="ru-RU" sz="920" dirty="0"/>
              <a:t> </a:t>
            </a:r>
            <a:r>
              <a:rPr lang="ru-RU" sz="920" dirty="0" err="1"/>
              <a:t>стратегії</a:t>
            </a:r>
            <a:r>
              <a:rPr lang="ru-RU" sz="920" dirty="0"/>
              <a:t> </a:t>
            </a:r>
            <a:r>
              <a:rPr lang="ru-RU" sz="920" dirty="0" err="1"/>
              <a:t>або</a:t>
            </a:r>
            <a:r>
              <a:rPr lang="ru-RU" sz="920" dirty="0"/>
              <a:t> </a:t>
            </a:r>
            <a:r>
              <a:rPr lang="ru-RU" sz="920" dirty="0" err="1"/>
              <a:t>програми</a:t>
            </a:r>
            <a:r>
              <a:rPr lang="ru-RU" sz="920" dirty="0"/>
              <a:t> на </a:t>
            </a:r>
            <a:r>
              <a:rPr lang="ru-RU" sz="920" dirty="0" err="1"/>
              <a:t>заохочення</a:t>
            </a:r>
            <a:r>
              <a:rPr lang="ru-RU" sz="920" dirty="0"/>
              <a:t> </a:t>
            </a:r>
            <a:r>
              <a:rPr lang="ru-RU" sz="920" dirty="0" err="1"/>
              <a:t>інклюзивної</a:t>
            </a:r>
            <a:r>
              <a:rPr lang="ru-RU" sz="920" dirty="0"/>
              <a:t> та </a:t>
            </a:r>
            <a:r>
              <a:rPr lang="ru-RU" sz="920" dirty="0" err="1"/>
              <a:t>сприятливої</a:t>
            </a:r>
            <a:r>
              <a:rPr lang="ru-RU" sz="920" dirty="0"/>
              <a:t> </a:t>
            </a:r>
            <a:r>
              <a:rPr lang="ru-RU" sz="920" dirty="0" err="1"/>
              <a:t>культури</a:t>
            </a:r>
            <a:r>
              <a:rPr lang="ru-RU" sz="920" dirty="0"/>
              <a:t> </a:t>
            </a:r>
            <a:r>
              <a:rPr lang="ru-RU" sz="920" dirty="0" err="1"/>
              <a:t>праці</a:t>
            </a:r>
            <a:r>
              <a:rPr lang="ru-RU" sz="920" dirty="0"/>
              <a:t>, та </a:t>
            </a:r>
            <a:r>
              <a:rPr lang="ru-RU" sz="920" dirty="0" err="1"/>
              <a:t>протребують</a:t>
            </a:r>
            <a:r>
              <a:rPr lang="ru-RU" sz="920" dirty="0"/>
              <a:t> </a:t>
            </a:r>
            <a:r>
              <a:rPr lang="ru-RU" sz="920" dirty="0" err="1"/>
              <a:t>консультативної</a:t>
            </a:r>
            <a:r>
              <a:rPr lang="ru-RU" sz="920" dirty="0"/>
              <a:t> </a:t>
            </a:r>
            <a:r>
              <a:rPr lang="ru-RU" sz="920" dirty="0" err="1"/>
              <a:t>допомоги</a:t>
            </a:r>
            <a:r>
              <a:rPr lang="ru-RU" sz="920" dirty="0"/>
              <a:t> з </a:t>
            </a:r>
            <a:r>
              <a:rPr lang="ru-RU" sz="920" dirty="0" err="1"/>
              <a:t>цьому</a:t>
            </a:r>
            <a:r>
              <a:rPr lang="ru-RU" sz="920" dirty="0"/>
              <a:t> </a:t>
            </a:r>
            <a:r>
              <a:rPr lang="ru-RU" sz="920" dirty="0" err="1"/>
              <a:t>питанні</a:t>
            </a:r>
            <a:r>
              <a:rPr lang="ru-RU" sz="920" dirty="0"/>
              <a:t>. </a:t>
            </a:r>
          </a:p>
          <a:p>
            <a:pPr marL="171450" indent="-171450" algn="just">
              <a:lnSpc>
                <a:spcPts val="1200"/>
              </a:lnSpc>
              <a:spcBef>
                <a:spcPts val="900"/>
              </a:spcBef>
              <a:buClr>
                <a:schemeClr val="tx2"/>
              </a:buClr>
              <a:buFont typeface="Wingdings" panose="05000000000000000000" pitchFamily="2" charset="2"/>
              <a:buChar char="§"/>
            </a:pPr>
            <a:r>
              <a:rPr lang="ru-RU" sz="920" b="1" dirty="0" err="1"/>
              <a:t>Задля</a:t>
            </a:r>
            <a:r>
              <a:rPr lang="ru-RU" sz="920" b="1" dirty="0"/>
              <a:t> </a:t>
            </a:r>
            <a:r>
              <a:rPr lang="ru-RU" sz="920" b="1" dirty="0" err="1"/>
              <a:t>більш</a:t>
            </a:r>
            <a:r>
              <a:rPr lang="ru-RU" sz="920" b="1" dirty="0"/>
              <a:t> </a:t>
            </a:r>
            <a:r>
              <a:rPr lang="ru-RU" sz="920" b="1" dirty="0" err="1"/>
              <a:t>ефективної</a:t>
            </a:r>
            <a:r>
              <a:rPr lang="ru-RU" sz="920" b="1" dirty="0"/>
              <a:t> </a:t>
            </a:r>
            <a:r>
              <a:rPr lang="ru-RU" sz="920" b="1" dirty="0" err="1"/>
              <a:t>комунікації</a:t>
            </a:r>
            <a:r>
              <a:rPr lang="ru-RU" sz="920" b="1" dirty="0"/>
              <a:t> та </a:t>
            </a:r>
            <a:r>
              <a:rPr lang="ru-RU" sz="920" b="1" dirty="0" err="1"/>
              <a:t>злагодженої</a:t>
            </a:r>
            <a:r>
              <a:rPr lang="ru-RU" sz="920" b="1" dirty="0"/>
              <a:t> </a:t>
            </a:r>
            <a:r>
              <a:rPr lang="ru-RU" sz="920" b="1" dirty="0" err="1"/>
              <a:t>атмосфери</a:t>
            </a:r>
            <a:r>
              <a:rPr lang="ru-RU" sz="920" b="1" dirty="0"/>
              <a:t> </a:t>
            </a:r>
            <a:r>
              <a:rPr lang="ru-RU" sz="920" b="1" dirty="0" err="1"/>
              <a:t>варто</a:t>
            </a:r>
            <a:r>
              <a:rPr lang="ru-RU" sz="920" b="1" dirty="0"/>
              <a:t> </a:t>
            </a:r>
            <a:r>
              <a:rPr lang="ru-RU" sz="920" b="1" dirty="0" err="1"/>
              <a:t>акцентувати</a:t>
            </a:r>
            <a:r>
              <a:rPr lang="ru-RU" sz="920" b="1" dirty="0"/>
              <a:t> </a:t>
            </a:r>
            <a:r>
              <a:rPr lang="ru-RU" sz="920" b="1" dirty="0" err="1"/>
              <a:t>увагу</a:t>
            </a:r>
            <a:r>
              <a:rPr lang="ru-RU" sz="920" b="1" dirty="0"/>
              <a:t> </a:t>
            </a:r>
            <a:r>
              <a:rPr lang="ru-RU" sz="920" b="1" dirty="0" err="1"/>
              <a:t>саме</a:t>
            </a:r>
            <a:r>
              <a:rPr lang="ru-RU" sz="920" b="1" dirty="0"/>
              <a:t> на </a:t>
            </a:r>
            <a:r>
              <a:rPr lang="ru-RU" sz="920" b="1" dirty="0" err="1"/>
              <a:t>очних</a:t>
            </a:r>
            <a:r>
              <a:rPr lang="ru-RU" sz="920" b="1" dirty="0"/>
              <a:t> </a:t>
            </a:r>
            <a:r>
              <a:rPr lang="ru-RU" sz="920" b="1" dirty="0" err="1"/>
              <a:t>зустрічах</a:t>
            </a:r>
            <a:r>
              <a:rPr lang="ru-RU" sz="920" b="1" dirty="0"/>
              <a:t>, </a:t>
            </a:r>
            <a:r>
              <a:rPr lang="ru-RU" sz="920" b="1" dirty="0" err="1"/>
              <a:t>нарадах</a:t>
            </a:r>
            <a:r>
              <a:rPr lang="ru-RU" sz="920" b="1" dirty="0"/>
              <a:t>, з метою </a:t>
            </a:r>
            <a:r>
              <a:rPr lang="ru-RU" sz="920" b="1" dirty="0" err="1"/>
              <a:t>більшої</a:t>
            </a:r>
            <a:r>
              <a:rPr lang="ru-RU" sz="920" b="1" dirty="0"/>
              <a:t> </a:t>
            </a:r>
            <a:r>
              <a:rPr lang="ru-RU" sz="920" b="1" dirty="0" err="1"/>
              <a:t>згуртованості</a:t>
            </a:r>
            <a:r>
              <a:rPr lang="ru-RU" sz="920" b="1" dirty="0"/>
              <a:t>, </a:t>
            </a:r>
            <a:r>
              <a:rPr lang="ru-RU" sz="920" b="1" dirty="0" err="1"/>
              <a:t>налагодженні</a:t>
            </a:r>
            <a:r>
              <a:rPr lang="ru-RU" sz="920" b="1" dirty="0"/>
              <a:t> на </a:t>
            </a:r>
            <a:r>
              <a:rPr lang="ru-RU" sz="920" b="1" dirty="0" err="1"/>
              <a:t>позитивний</a:t>
            </a:r>
            <a:r>
              <a:rPr lang="ru-RU" sz="920" b="1" dirty="0"/>
              <a:t> </a:t>
            </a:r>
            <a:r>
              <a:rPr lang="ru-RU" sz="920" b="1" dirty="0" err="1"/>
              <a:t>робочий</a:t>
            </a:r>
            <a:r>
              <a:rPr lang="ru-RU" sz="920" b="1" dirty="0"/>
              <a:t> лад, </a:t>
            </a:r>
            <a:r>
              <a:rPr lang="ru-RU" sz="920" b="1" dirty="0" err="1"/>
              <a:t>з’ясування</a:t>
            </a:r>
            <a:r>
              <a:rPr lang="ru-RU" sz="920" b="1" dirty="0"/>
              <a:t> потреб в </a:t>
            </a:r>
            <a:r>
              <a:rPr lang="ru-RU" sz="920" b="1" dirty="0" err="1"/>
              <a:t>колективах</a:t>
            </a:r>
            <a:r>
              <a:rPr lang="ru-RU" sz="920" b="1" dirty="0"/>
              <a:t>. Для </a:t>
            </a:r>
            <a:r>
              <a:rPr lang="ru-RU" sz="920" b="1" dirty="0" err="1"/>
              <a:t>пацієнтів</a:t>
            </a:r>
            <a:r>
              <a:rPr lang="ru-RU" sz="920" b="1" dirty="0"/>
              <a:t> добре </a:t>
            </a:r>
            <a:r>
              <a:rPr lang="uk-UA" sz="920" b="1" dirty="0"/>
              <a:t>розробити дистанційні платформи для анонімних звернень за своїми проблемами і психологічними питаннями, так звану «школу для хворого з ТБ», «</a:t>
            </a:r>
            <a:r>
              <a:rPr lang="ru-RU" sz="920" b="1" dirty="0" err="1"/>
              <a:t>щоб</a:t>
            </a:r>
            <a:r>
              <a:rPr lang="ru-RU" sz="920" b="1" dirty="0"/>
              <a:t> </a:t>
            </a:r>
            <a:r>
              <a:rPr lang="ru-RU" sz="920" b="1" dirty="0" err="1"/>
              <a:t>це</a:t>
            </a:r>
            <a:r>
              <a:rPr lang="ru-RU" sz="920" b="1" dirty="0"/>
              <a:t> </a:t>
            </a:r>
            <a:r>
              <a:rPr lang="ru-RU" sz="920" b="1" dirty="0" err="1"/>
              <a:t>відбувалося</a:t>
            </a:r>
            <a:r>
              <a:rPr lang="ru-RU" sz="920" b="1" dirty="0"/>
              <a:t> за потреби </a:t>
            </a:r>
            <a:r>
              <a:rPr lang="ru-RU" sz="920" b="1" dirty="0" err="1"/>
              <a:t>пацієнта</a:t>
            </a:r>
            <a:r>
              <a:rPr lang="ru-RU" sz="920" b="1" dirty="0"/>
              <a:t>, а не </a:t>
            </a:r>
            <a:r>
              <a:rPr lang="ru-RU" sz="920" b="1" dirty="0" err="1"/>
              <a:t>чекати</a:t>
            </a:r>
            <a:r>
              <a:rPr lang="ru-RU" sz="920" b="1" dirty="0"/>
              <a:t>, </a:t>
            </a:r>
            <a:r>
              <a:rPr lang="ru-RU" sz="920" b="1" dirty="0" err="1"/>
              <a:t>поки</a:t>
            </a:r>
            <a:r>
              <a:rPr lang="ru-RU" sz="920" b="1" dirty="0"/>
              <a:t> </a:t>
            </a:r>
            <a:r>
              <a:rPr lang="ru-RU" sz="920" b="1" dirty="0" err="1"/>
              <a:t>він</a:t>
            </a:r>
            <a:r>
              <a:rPr lang="ru-RU" sz="920" b="1" dirty="0"/>
              <a:t> до нас </a:t>
            </a:r>
            <a:r>
              <a:rPr lang="ru-RU" sz="920" b="1" dirty="0" err="1"/>
              <a:t>приїде</a:t>
            </a:r>
            <a:r>
              <a:rPr lang="ru-RU" sz="920" b="1" dirty="0"/>
              <a:t> на </a:t>
            </a:r>
            <a:r>
              <a:rPr lang="ru-RU" sz="920" b="1" dirty="0" err="1"/>
              <a:t>моніторинг</a:t>
            </a:r>
            <a:r>
              <a:rPr lang="ru-RU" sz="920" b="1" dirty="0"/>
              <a:t> </a:t>
            </a:r>
            <a:r>
              <a:rPr lang="ru-RU" sz="920" b="1" dirty="0" err="1"/>
              <a:t>лікування</a:t>
            </a:r>
            <a:r>
              <a:rPr lang="ru-RU" sz="920" b="1" dirty="0"/>
              <a:t>»</a:t>
            </a:r>
          </a:p>
          <a:p>
            <a:pPr marL="171450" indent="-171450" algn="just">
              <a:lnSpc>
                <a:spcPts val="1200"/>
              </a:lnSpc>
              <a:spcBef>
                <a:spcPts val="900"/>
              </a:spcBef>
              <a:buClr>
                <a:schemeClr val="tx2"/>
              </a:buClr>
              <a:buFont typeface="Wingdings" panose="05000000000000000000" pitchFamily="2" charset="2"/>
              <a:buChar char="§"/>
            </a:pPr>
            <a:r>
              <a:rPr lang="ru-RU" sz="920" dirty="0" err="1"/>
              <a:t>Деякі</a:t>
            </a:r>
            <a:r>
              <a:rPr lang="ru-RU" sz="920" dirty="0"/>
              <a:t> </a:t>
            </a:r>
            <a:r>
              <a:rPr lang="ru-RU" sz="920" dirty="0" err="1"/>
              <a:t>протитуберкульозні</a:t>
            </a:r>
            <a:r>
              <a:rPr lang="ru-RU" sz="920" dirty="0"/>
              <a:t> ЗОЗ не </a:t>
            </a:r>
            <a:r>
              <a:rPr lang="ru-RU" sz="920" dirty="0" err="1"/>
              <a:t>мають</a:t>
            </a:r>
            <a:r>
              <a:rPr lang="en-US" sz="920" dirty="0"/>
              <a:t> </a:t>
            </a:r>
            <a:r>
              <a:rPr lang="uk-UA" sz="920" dirty="0"/>
              <a:t>часткового</a:t>
            </a:r>
            <a:r>
              <a:rPr lang="ru-RU" sz="920" dirty="0"/>
              <a:t> </a:t>
            </a:r>
            <a:r>
              <a:rPr lang="ru-RU" sz="920" dirty="0" err="1"/>
              <a:t>опалення</a:t>
            </a:r>
            <a:r>
              <a:rPr lang="ru-RU" sz="920" dirty="0"/>
              <a:t>, через </a:t>
            </a:r>
            <a:r>
              <a:rPr lang="ru-RU" sz="920" dirty="0" err="1"/>
              <a:t>що</a:t>
            </a:r>
            <a:r>
              <a:rPr lang="ru-RU" sz="920" dirty="0"/>
              <a:t> «</a:t>
            </a:r>
            <a:r>
              <a:rPr lang="uk-UA" sz="920" dirty="0"/>
              <a:t>взимку в деяких кабінетах хворих на туберкульоз просять «не роздягайтеся». Не вистачає бюджетування на створення належних умов або оновлення тих умов, які ще були створені за «минулих часів». До прикладу, освіжити ремонт, замінити старі медичні апарати, оновити зони відпочинку на території закладів (альтанки тощо), відвести місце для проведення фізичних вправ, забезпечити більш сучасні та комфортні кімнати відпочинку тощо.</a:t>
            </a:r>
          </a:p>
        </p:txBody>
      </p:sp>
      <p:sp>
        <p:nvSpPr>
          <p:cNvPr id="8" name="Заголовок 2">
            <a:extLst>
              <a:ext uri="{FF2B5EF4-FFF2-40B4-BE49-F238E27FC236}">
                <a16:creationId xmlns:a16="http://schemas.microsoft.com/office/drawing/2014/main" id="{C5C6A7B5-EBB3-4F9C-BE7C-E218B9E0B409}"/>
              </a:ext>
            </a:extLst>
          </p:cNvPr>
          <p:cNvSpPr>
            <a:spLocks noGrp="1"/>
          </p:cNvSpPr>
          <p:nvPr>
            <p:ph type="title"/>
          </p:nvPr>
        </p:nvSpPr>
        <p:spPr>
          <a:xfrm>
            <a:off x="782111" y="484258"/>
            <a:ext cx="5252929" cy="529824"/>
          </a:xfrm>
        </p:spPr>
        <p:txBody>
          <a:bodyPr>
            <a:noAutofit/>
          </a:bodyPr>
          <a:lstStyle/>
          <a:p>
            <a:pPr>
              <a:lnSpc>
                <a:spcPct val="100000"/>
              </a:lnSpc>
            </a:pPr>
            <a:r>
              <a:rPr lang="ru-RU" sz="1800" b="1" dirty="0" err="1"/>
              <a:t>Основні</a:t>
            </a:r>
            <a:r>
              <a:rPr lang="ru-RU" sz="1800" b="1" dirty="0"/>
              <a:t> </a:t>
            </a:r>
            <a:r>
              <a:rPr lang="ru-RU" sz="1800" b="1" dirty="0" err="1"/>
              <a:t>результати</a:t>
            </a:r>
            <a:r>
              <a:rPr lang="ru-RU" sz="1800" b="1" dirty="0"/>
              <a:t> </a:t>
            </a:r>
            <a:r>
              <a:rPr lang="ru-RU" sz="1800" b="1" dirty="0" err="1"/>
              <a:t>глибинних</a:t>
            </a:r>
            <a:r>
              <a:rPr lang="ru-RU" sz="1800" b="1" dirty="0"/>
              <a:t> </a:t>
            </a:r>
            <a:r>
              <a:rPr lang="ru-RU" sz="1800" b="1" dirty="0" err="1"/>
              <a:t>інтерв’ю</a:t>
            </a:r>
            <a:br>
              <a:rPr lang="ru-RU" sz="1800" b="1" dirty="0"/>
            </a:br>
            <a:r>
              <a:rPr lang="ru-RU" sz="1000" dirty="0">
                <a:latin typeface="Museo Sans Cyrl 700" panose="02000000000000000000" pitchFamily="50" charset="-52"/>
              </a:rPr>
              <a:t>з </a:t>
            </a:r>
            <a:r>
              <a:rPr lang="ru-RU" sz="1000" dirty="0" err="1">
                <a:latin typeface="Museo Sans Cyrl 700" panose="02000000000000000000" pitchFamily="50" charset="-52"/>
              </a:rPr>
              <a:t>керівниками</a:t>
            </a:r>
            <a:r>
              <a:rPr lang="ru-RU" sz="1000" dirty="0">
                <a:latin typeface="Museo Sans Cyrl 700" panose="02000000000000000000" pitchFamily="50" charset="-52"/>
              </a:rPr>
              <a:t> </a:t>
            </a:r>
            <a:r>
              <a:rPr lang="ru-RU" sz="1000" dirty="0" err="1">
                <a:latin typeface="Museo Sans Cyrl 700" panose="02000000000000000000" pitchFamily="50" charset="-52"/>
              </a:rPr>
              <a:t>протитуберкульозних</a:t>
            </a:r>
            <a:r>
              <a:rPr lang="ru-RU" sz="1000" dirty="0">
                <a:latin typeface="Museo Sans Cyrl 700" panose="02000000000000000000" pitchFamily="50" charset="-52"/>
              </a:rPr>
              <a:t> </a:t>
            </a:r>
            <a:r>
              <a:rPr lang="uk-UA" sz="1000" dirty="0">
                <a:latin typeface="Museo Sans Cyrl 700" panose="02000000000000000000" pitchFamily="50" charset="-52"/>
              </a:rPr>
              <a:t>ЗОЗ, які надають послуги з діагностики та/або лікування </a:t>
            </a:r>
            <a:r>
              <a:rPr lang="ru-RU" sz="1000" dirty="0" err="1">
                <a:latin typeface="Museo Sans Cyrl 700" panose="02000000000000000000" pitchFamily="50" charset="-52"/>
              </a:rPr>
              <a:t>протидії</a:t>
            </a:r>
            <a:r>
              <a:rPr lang="ru-RU" sz="1000" dirty="0">
                <a:latin typeface="Museo Sans Cyrl 700" panose="02000000000000000000" pitchFamily="50" charset="-52"/>
              </a:rPr>
              <a:t> </a:t>
            </a:r>
            <a:r>
              <a:rPr lang="ru-RU" sz="1000" dirty="0" err="1">
                <a:latin typeface="Museo Sans Cyrl 700" panose="02000000000000000000" pitchFamily="50" charset="-52"/>
              </a:rPr>
              <a:t>туберкульозу</a:t>
            </a:r>
            <a:r>
              <a:rPr lang="ru-RU" sz="1000" dirty="0">
                <a:latin typeface="Museo Sans Cyrl 700" panose="02000000000000000000" pitchFamily="50" charset="-52"/>
              </a:rPr>
              <a:t> (2)</a:t>
            </a:r>
            <a:endParaRPr lang="ru-RU" sz="1000" b="1" dirty="0"/>
          </a:p>
        </p:txBody>
      </p:sp>
      <p:sp>
        <p:nvSpPr>
          <p:cNvPr id="16" name="Прямокутник 15">
            <a:extLst>
              <a:ext uri="{FF2B5EF4-FFF2-40B4-BE49-F238E27FC236}">
                <a16:creationId xmlns:a16="http://schemas.microsoft.com/office/drawing/2014/main" id="{A1C5FBE0-B1B5-4520-94B9-7A0D4A89D537}"/>
              </a:ext>
            </a:extLst>
          </p:cNvPr>
          <p:cNvSpPr/>
          <p:nvPr/>
        </p:nvSpPr>
        <p:spPr>
          <a:xfrm>
            <a:off x="7040386" y="2949989"/>
            <a:ext cx="1981693" cy="369332"/>
          </a:xfrm>
          <a:prstGeom prst="rect">
            <a:avLst/>
          </a:prstGeom>
        </p:spPr>
        <p:txBody>
          <a:bodyPr wrap="square">
            <a:spAutoFit/>
          </a:bodyPr>
          <a:lstStyle/>
          <a:p>
            <a:r>
              <a:rPr lang="uk-UA" sz="900" b="1" i="1" dirty="0">
                <a:solidFill>
                  <a:schemeClr val="bg1"/>
                </a:solidFill>
                <a:effectLst>
                  <a:outerShdw blurRad="38100" dist="38100" dir="2700000" algn="tl">
                    <a:srgbClr val="000000">
                      <a:alpha val="43137"/>
                    </a:srgbClr>
                  </a:outerShdw>
                </a:effectLst>
              </a:rPr>
              <a:t>«Коли є співпраця очі в очі, вона набагато ефективніша»</a:t>
            </a:r>
          </a:p>
        </p:txBody>
      </p:sp>
      <p:sp>
        <p:nvSpPr>
          <p:cNvPr id="17" name="Прямокутник 16">
            <a:extLst>
              <a:ext uri="{FF2B5EF4-FFF2-40B4-BE49-F238E27FC236}">
                <a16:creationId xmlns:a16="http://schemas.microsoft.com/office/drawing/2014/main" id="{599496AE-8F9B-4768-B99E-50D32340F1CB}"/>
              </a:ext>
            </a:extLst>
          </p:cNvPr>
          <p:cNvSpPr/>
          <p:nvPr/>
        </p:nvSpPr>
        <p:spPr>
          <a:xfrm>
            <a:off x="7106615" y="3612635"/>
            <a:ext cx="1873849" cy="507831"/>
          </a:xfrm>
          <a:prstGeom prst="rect">
            <a:avLst/>
          </a:prstGeom>
        </p:spPr>
        <p:txBody>
          <a:bodyPr wrap="square">
            <a:spAutoFit/>
          </a:bodyPr>
          <a:lstStyle/>
          <a:p>
            <a:r>
              <a:rPr lang="uk-UA" sz="900" b="1" i="1" dirty="0">
                <a:solidFill>
                  <a:schemeClr val="bg1"/>
                </a:solidFill>
                <a:effectLst>
                  <a:outerShdw blurRad="38100" dist="38100" dir="2700000" algn="tl">
                    <a:srgbClr val="000000">
                      <a:alpha val="43137"/>
                    </a:srgbClr>
                  </a:outerShdw>
                </a:effectLst>
              </a:rPr>
              <a:t>«Пацієнти з ТБ , вони не дуже охочі до певних якихось зібрань і загально-групових спілкувань»</a:t>
            </a:r>
          </a:p>
        </p:txBody>
      </p:sp>
      <p:sp>
        <p:nvSpPr>
          <p:cNvPr id="19" name="Прямокутник 18">
            <a:extLst>
              <a:ext uri="{FF2B5EF4-FFF2-40B4-BE49-F238E27FC236}">
                <a16:creationId xmlns:a16="http://schemas.microsoft.com/office/drawing/2014/main" id="{BD37D341-10FB-475C-9D95-1BC06BFA8B2B}"/>
              </a:ext>
            </a:extLst>
          </p:cNvPr>
          <p:cNvSpPr/>
          <p:nvPr/>
        </p:nvSpPr>
        <p:spPr>
          <a:xfrm>
            <a:off x="6683986" y="962231"/>
            <a:ext cx="2296479" cy="507831"/>
          </a:xfrm>
          <a:prstGeom prst="rect">
            <a:avLst/>
          </a:prstGeom>
        </p:spPr>
        <p:txBody>
          <a:bodyPr wrap="square">
            <a:spAutoFit/>
          </a:bodyPr>
          <a:lstStyle/>
          <a:p>
            <a:r>
              <a:rPr lang="uk-UA" sz="900" b="1" i="1" dirty="0">
                <a:solidFill>
                  <a:srgbClr val="FFFF00"/>
                </a:solidFill>
                <a:effectLst>
                  <a:outerShdw blurRad="38100" dist="38100" dir="2700000" algn="tl">
                    <a:srgbClr val="000000">
                      <a:alpha val="43137"/>
                    </a:srgbClr>
                  </a:outerShdw>
                </a:effectLst>
              </a:rPr>
              <a:t>«Якщо ти добросовісно приймаєш препарати - отримуєш сертифікат на закупівлю продуктів харчування»</a:t>
            </a:r>
          </a:p>
        </p:txBody>
      </p:sp>
      <p:sp>
        <p:nvSpPr>
          <p:cNvPr id="20" name="Прямокутник 19">
            <a:extLst>
              <a:ext uri="{FF2B5EF4-FFF2-40B4-BE49-F238E27FC236}">
                <a16:creationId xmlns:a16="http://schemas.microsoft.com/office/drawing/2014/main" id="{73BB5E8A-6CBA-45B0-B095-14F545D91F6C}"/>
              </a:ext>
            </a:extLst>
          </p:cNvPr>
          <p:cNvSpPr/>
          <p:nvPr/>
        </p:nvSpPr>
        <p:spPr>
          <a:xfrm>
            <a:off x="6669259" y="1549020"/>
            <a:ext cx="2461431" cy="507831"/>
          </a:xfrm>
          <a:prstGeom prst="rect">
            <a:avLst/>
          </a:prstGeom>
        </p:spPr>
        <p:txBody>
          <a:bodyPr wrap="square">
            <a:spAutoFit/>
          </a:bodyPr>
          <a:lstStyle/>
          <a:p>
            <a:pPr algn="r"/>
            <a:r>
              <a:rPr lang="uk-UA" sz="900" b="1" i="1" dirty="0">
                <a:solidFill>
                  <a:srgbClr val="FFFF00"/>
                </a:solidFill>
                <a:effectLst>
                  <a:outerShdw blurRad="38100" dist="38100" dir="2700000" algn="tl">
                    <a:srgbClr val="000000">
                      <a:alpha val="43137"/>
                    </a:srgbClr>
                  </a:outerShdw>
                </a:effectLst>
              </a:rPr>
              <a:t>«Ви не один, у вас є підтримка. Ви прийшли, щоб ми вам допомогли, і всі 182 дози ми будемо разом»</a:t>
            </a:r>
          </a:p>
        </p:txBody>
      </p:sp>
      <p:sp>
        <p:nvSpPr>
          <p:cNvPr id="21" name="Прямокутник 20">
            <a:extLst>
              <a:ext uri="{FF2B5EF4-FFF2-40B4-BE49-F238E27FC236}">
                <a16:creationId xmlns:a16="http://schemas.microsoft.com/office/drawing/2014/main" id="{F6C042C7-F6C2-402A-BEF5-D32864ADE793}"/>
              </a:ext>
            </a:extLst>
          </p:cNvPr>
          <p:cNvSpPr/>
          <p:nvPr/>
        </p:nvSpPr>
        <p:spPr>
          <a:xfrm>
            <a:off x="6669259" y="2109285"/>
            <a:ext cx="2190530" cy="369332"/>
          </a:xfrm>
          <a:prstGeom prst="rect">
            <a:avLst/>
          </a:prstGeom>
        </p:spPr>
        <p:txBody>
          <a:bodyPr wrap="square">
            <a:spAutoFit/>
          </a:bodyPr>
          <a:lstStyle/>
          <a:p>
            <a:r>
              <a:rPr lang="uk-UA" sz="900" b="1" i="1" dirty="0">
                <a:solidFill>
                  <a:srgbClr val="FFFF00"/>
                </a:solidFill>
                <a:effectLst>
                  <a:outerShdw blurRad="38100" dist="38100" dir="2700000" algn="tl">
                    <a:srgbClr val="000000">
                      <a:alpha val="43137"/>
                    </a:srgbClr>
                  </a:outerShdw>
                </a:effectLst>
              </a:rPr>
              <a:t>«Пацієнт завжди є центральною частиною нашої пісні»</a:t>
            </a:r>
          </a:p>
        </p:txBody>
      </p:sp>
      <p:cxnSp>
        <p:nvCxnSpPr>
          <p:cNvPr id="3" name="Сполучна лінія: вигнута 2">
            <a:extLst>
              <a:ext uri="{FF2B5EF4-FFF2-40B4-BE49-F238E27FC236}">
                <a16:creationId xmlns:a16="http://schemas.microsoft.com/office/drawing/2014/main" id="{537C93D9-D7FD-4B34-B61F-87F60A710B8F}"/>
              </a:ext>
            </a:extLst>
          </p:cNvPr>
          <p:cNvCxnSpPr/>
          <p:nvPr/>
        </p:nvCxnSpPr>
        <p:spPr>
          <a:xfrm flipV="1">
            <a:off x="6114713" y="1452804"/>
            <a:ext cx="554546" cy="340028"/>
          </a:xfrm>
          <a:prstGeom prst="curvedConnector3">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Сполучна лінія: вигнута 21">
            <a:extLst>
              <a:ext uri="{FF2B5EF4-FFF2-40B4-BE49-F238E27FC236}">
                <a16:creationId xmlns:a16="http://schemas.microsoft.com/office/drawing/2014/main" id="{E1C96DA8-1452-4E41-AD1C-6380845D12F1}"/>
              </a:ext>
            </a:extLst>
          </p:cNvPr>
          <p:cNvCxnSpPr/>
          <p:nvPr/>
        </p:nvCxnSpPr>
        <p:spPr>
          <a:xfrm>
            <a:off x="6140989" y="3602620"/>
            <a:ext cx="949234" cy="423662"/>
          </a:xfrm>
          <a:prstGeom prst="curvedConnector3">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Сполучна лінія: вигнута 22">
            <a:extLst>
              <a:ext uri="{FF2B5EF4-FFF2-40B4-BE49-F238E27FC236}">
                <a16:creationId xmlns:a16="http://schemas.microsoft.com/office/drawing/2014/main" id="{51F206B7-FB31-4EF3-91E4-3937D18D970A}"/>
              </a:ext>
            </a:extLst>
          </p:cNvPr>
          <p:cNvCxnSpPr>
            <a:cxnSpLocks/>
          </p:cNvCxnSpPr>
          <p:nvPr/>
        </p:nvCxnSpPr>
        <p:spPr>
          <a:xfrm flipV="1">
            <a:off x="6140989" y="3042355"/>
            <a:ext cx="793449" cy="560265"/>
          </a:xfrm>
          <a:prstGeom prst="curvedConnector3">
            <a:avLst>
              <a:gd name="adj1" fmla="val 54390"/>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 name="Сполучна лінія: вигнута 8">
            <a:extLst>
              <a:ext uri="{FF2B5EF4-FFF2-40B4-BE49-F238E27FC236}">
                <a16:creationId xmlns:a16="http://schemas.microsoft.com/office/drawing/2014/main" id="{1B12C7E9-0EC9-4C96-BFEE-DBDFAF7930FE}"/>
              </a:ext>
            </a:extLst>
          </p:cNvPr>
          <p:cNvCxnSpPr>
            <a:cxnSpLocks/>
          </p:cNvCxnSpPr>
          <p:nvPr/>
        </p:nvCxnSpPr>
        <p:spPr>
          <a:xfrm>
            <a:off x="6140989" y="1802936"/>
            <a:ext cx="528270" cy="339054"/>
          </a:xfrm>
          <a:prstGeom prst="curvedConnector3">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9793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3981423" y="498811"/>
            <a:ext cx="1602000" cy="1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3899911" y="67924"/>
            <a:ext cx="3141950" cy="430887"/>
          </a:xfrm>
          <a:prstGeom prst="rect">
            <a:avLst/>
          </a:prstGeom>
        </p:spPr>
        <p:txBody>
          <a:bodyPr wrap="none">
            <a:spAutoFit/>
          </a:bodyPr>
          <a:lstStyle/>
          <a:p>
            <a:r>
              <a:rPr lang="uk-UA" sz="2200" dirty="0">
                <a:latin typeface="Museo Sans Cyrl 900" panose="02000000000000000000" pitchFamily="50" charset="-52"/>
              </a:rPr>
              <a:t>ІІ КОМПОНЕНТ. ЯКІСНИЙ</a:t>
            </a:r>
            <a:endParaRPr lang="ru-RU" sz="2200" dirty="0">
              <a:latin typeface="Museo Sans Cyrl 900" panose="02000000000000000000" pitchFamily="50" charset="-52"/>
            </a:endParaRPr>
          </a:p>
        </p:txBody>
      </p:sp>
      <p:sp>
        <p:nvSpPr>
          <p:cNvPr id="8" name="Заголовок 2">
            <a:extLst>
              <a:ext uri="{FF2B5EF4-FFF2-40B4-BE49-F238E27FC236}">
                <a16:creationId xmlns:a16="http://schemas.microsoft.com/office/drawing/2014/main" id="{C5C6A7B5-EBB3-4F9C-BE7C-E218B9E0B409}"/>
              </a:ext>
            </a:extLst>
          </p:cNvPr>
          <p:cNvSpPr>
            <a:spLocks noGrp="1"/>
          </p:cNvSpPr>
          <p:nvPr>
            <p:ph type="title"/>
          </p:nvPr>
        </p:nvSpPr>
        <p:spPr>
          <a:xfrm>
            <a:off x="3792754" y="611678"/>
            <a:ext cx="5244089" cy="542925"/>
          </a:xfrm>
        </p:spPr>
        <p:txBody>
          <a:bodyPr>
            <a:noAutofit/>
          </a:bodyPr>
          <a:lstStyle/>
          <a:p>
            <a:pPr>
              <a:lnSpc>
                <a:spcPct val="100000"/>
              </a:lnSpc>
            </a:pPr>
            <a:r>
              <a:rPr lang="ru-RU" sz="1800" b="1" dirty="0" err="1">
                <a:solidFill>
                  <a:schemeClr val="bg1"/>
                </a:solidFill>
              </a:rPr>
              <a:t>Основні</a:t>
            </a:r>
            <a:r>
              <a:rPr lang="ru-RU" sz="1800" b="1" dirty="0">
                <a:solidFill>
                  <a:schemeClr val="bg1"/>
                </a:solidFill>
              </a:rPr>
              <a:t> </a:t>
            </a:r>
            <a:r>
              <a:rPr lang="ru-RU" sz="1800" b="1" dirty="0" err="1">
                <a:solidFill>
                  <a:schemeClr val="bg1"/>
                </a:solidFill>
              </a:rPr>
              <a:t>результати</a:t>
            </a:r>
            <a:r>
              <a:rPr lang="ru-RU" sz="1800" b="1" dirty="0">
                <a:solidFill>
                  <a:schemeClr val="bg1"/>
                </a:solidFill>
              </a:rPr>
              <a:t> </a:t>
            </a:r>
            <a:r>
              <a:rPr lang="ru-RU" sz="1800" b="1" dirty="0" err="1">
                <a:solidFill>
                  <a:schemeClr val="bg1"/>
                </a:solidFill>
              </a:rPr>
              <a:t>глибинних</a:t>
            </a:r>
            <a:r>
              <a:rPr lang="ru-RU" sz="1800" b="1" dirty="0">
                <a:solidFill>
                  <a:schemeClr val="bg1"/>
                </a:solidFill>
              </a:rPr>
              <a:t> </a:t>
            </a:r>
            <a:r>
              <a:rPr lang="ru-RU" sz="1800" b="1" dirty="0" err="1">
                <a:solidFill>
                  <a:schemeClr val="bg1"/>
                </a:solidFill>
              </a:rPr>
              <a:t>інтерв’ю</a:t>
            </a:r>
            <a:br>
              <a:rPr lang="ru-RU" sz="1800" b="1" dirty="0">
                <a:solidFill>
                  <a:schemeClr val="bg1"/>
                </a:solidFill>
              </a:rPr>
            </a:br>
            <a:r>
              <a:rPr lang="ru-RU" sz="1000" dirty="0">
                <a:solidFill>
                  <a:schemeClr val="bg1"/>
                </a:solidFill>
                <a:latin typeface="Museo Sans Cyrl 700" panose="02000000000000000000" pitchFamily="50" charset="-52"/>
              </a:rPr>
              <a:t>з </a:t>
            </a:r>
            <a:r>
              <a:rPr lang="ru-RU" sz="1000" dirty="0" err="1">
                <a:solidFill>
                  <a:schemeClr val="bg1"/>
                </a:solidFill>
                <a:latin typeface="Museo Sans Cyrl 700" panose="02000000000000000000" pitchFamily="50" charset="-52"/>
              </a:rPr>
              <a:t>медичними</a:t>
            </a:r>
            <a:r>
              <a:rPr lang="ru-RU" sz="1000" dirty="0">
                <a:solidFill>
                  <a:schemeClr val="bg1"/>
                </a:solidFill>
                <a:latin typeface="Museo Sans Cyrl 700" panose="02000000000000000000" pitchFamily="50" charset="-52"/>
              </a:rPr>
              <a:t> </a:t>
            </a:r>
            <a:r>
              <a:rPr lang="ru-RU" sz="1000" dirty="0" err="1">
                <a:solidFill>
                  <a:schemeClr val="bg1"/>
                </a:solidFill>
                <a:latin typeface="Museo Sans Cyrl 700" panose="02000000000000000000" pitchFamily="50" charset="-52"/>
              </a:rPr>
              <a:t>працівниками</a:t>
            </a:r>
            <a:r>
              <a:rPr lang="ru-RU" sz="1000" dirty="0">
                <a:solidFill>
                  <a:schemeClr val="bg1"/>
                </a:solidFill>
                <a:latin typeface="Museo Sans Cyrl 700" panose="02000000000000000000" pitchFamily="50" charset="-52"/>
              </a:rPr>
              <a:t> </a:t>
            </a:r>
            <a:r>
              <a:rPr lang="ru-RU" sz="1000" dirty="0" err="1">
                <a:solidFill>
                  <a:schemeClr val="bg1"/>
                </a:solidFill>
                <a:latin typeface="Museo Sans Cyrl 700" panose="02000000000000000000" pitchFamily="50" charset="-52"/>
              </a:rPr>
              <a:t>протитуберкульозних</a:t>
            </a:r>
            <a:r>
              <a:rPr lang="ru-RU" sz="1000" dirty="0">
                <a:solidFill>
                  <a:schemeClr val="bg1"/>
                </a:solidFill>
                <a:latin typeface="Museo Sans Cyrl 700" panose="02000000000000000000" pitchFamily="50" charset="-52"/>
              </a:rPr>
              <a:t> </a:t>
            </a:r>
            <a:r>
              <a:rPr lang="ru-RU" sz="1000" dirty="0" err="1">
                <a:solidFill>
                  <a:schemeClr val="bg1"/>
                </a:solidFill>
                <a:latin typeface="Museo Sans Cyrl 700" panose="02000000000000000000" pitchFamily="50" charset="-52"/>
              </a:rPr>
              <a:t>закладів</a:t>
            </a:r>
            <a:r>
              <a:rPr lang="ru-RU" sz="1000" dirty="0">
                <a:solidFill>
                  <a:schemeClr val="bg1"/>
                </a:solidFill>
                <a:latin typeface="Museo Sans Cyrl 700" panose="02000000000000000000" pitchFamily="50" charset="-52"/>
              </a:rPr>
              <a:t> </a:t>
            </a:r>
            <a:r>
              <a:rPr lang="ru-RU" sz="1000" dirty="0" err="1">
                <a:solidFill>
                  <a:schemeClr val="bg1"/>
                </a:solidFill>
                <a:latin typeface="Museo Sans Cyrl 700" panose="02000000000000000000" pitchFamily="50" charset="-52"/>
              </a:rPr>
              <a:t>охорони</a:t>
            </a:r>
            <a:r>
              <a:rPr lang="en-US" sz="1000" dirty="0">
                <a:solidFill>
                  <a:schemeClr val="bg1"/>
                </a:solidFill>
                <a:latin typeface="Museo Sans Cyrl 700" panose="02000000000000000000" pitchFamily="50" charset="-52"/>
              </a:rPr>
              <a:t> </a:t>
            </a:r>
            <a:r>
              <a:rPr lang="ru-RU" sz="1000" dirty="0" err="1">
                <a:solidFill>
                  <a:schemeClr val="bg1"/>
                </a:solidFill>
                <a:latin typeface="Museo Sans Cyrl 700" panose="02000000000000000000" pitchFamily="50" charset="-52"/>
              </a:rPr>
              <a:t>здоров’я</a:t>
            </a:r>
            <a:r>
              <a:rPr lang="ru-RU" sz="1000" dirty="0">
                <a:solidFill>
                  <a:schemeClr val="bg1"/>
                </a:solidFill>
                <a:latin typeface="Museo Sans Cyrl 700" panose="02000000000000000000" pitchFamily="50" charset="-52"/>
              </a:rPr>
              <a:t>, </a:t>
            </a:r>
            <a:r>
              <a:rPr lang="ru-RU" sz="1000" dirty="0" err="1">
                <a:solidFill>
                  <a:schemeClr val="bg1"/>
                </a:solidFill>
                <a:latin typeface="Museo Sans Cyrl 700" panose="02000000000000000000" pitchFamily="50" charset="-52"/>
              </a:rPr>
              <a:t>які</a:t>
            </a:r>
            <a:r>
              <a:rPr lang="ru-RU" sz="1000" dirty="0">
                <a:solidFill>
                  <a:schemeClr val="bg1"/>
                </a:solidFill>
                <a:latin typeface="Museo Sans Cyrl 700" panose="02000000000000000000" pitchFamily="50" charset="-52"/>
              </a:rPr>
              <a:t> </a:t>
            </a:r>
            <a:r>
              <a:rPr lang="ru-RU" sz="1000" dirty="0" err="1">
                <a:solidFill>
                  <a:schemeClr val="bg1"/>
                </a:solidFill>
                <a:latin typeface="Museo Sans Cyrl 700" panose="02000000000000000000" pitchFamily="50" charset="-52"/>
              </a:rPr>
              <a:t>надають</a:t>
            </a:r>
            <a:r>
              <a:rPr lang="ru-RU" sz="1000" dirty="0">
                <a:solidFill>
                  <a:schemeClr val="bg1"/>
                </a:solidFill>
                <a:latin typeface="Museo Sans Cyrl 700" panose="02000000000000000000" pitchFamily="50" charset="-52"/>
              </a:rPr>
              <a:t> </a:t>
            </a:r>
            <a:r>
              <a:rPr lang="ru-RU" sz="1000" dirty="0" err="1">
                <a:solidFill>
                  <a:schemeClr val="bg1"/>
                </a:solidFill>
                <a:latin typeface="Museo Sans Cyrl 700" panose="02000000000000000000" pitchFamily="50" charset="-52"/>
              </a:rPr>
              <a:t>послуги</a:t>
            </a:r>
            <a:r>
              <a:rPr lang="en-US" sz="1000" dirty="0">
                <a:solidFill>
                  <a:schemeClr val="bg1"/>
                </a:solidFill>
                <a:latin typeface="Museo Sans Cyrl 700" panose="02000000000000000000" pitchFamily="50" charset="-52"/>
              </a:rPr>
              <a:t> </a:t>
            </a:r>
            <a:r>
              <a:rPr lang="ru-RU" sz="1000" dirty="0">
                <a:solidFill>
                  <a:schemeClr val="bg1"/>
                </a:solidFill>
                <a:latin typeface="Museo Sans Cyrl 700" panose="02000000000000000000" pitchFamily="50" charset="-52"/>
              </a:rPr>
              <a:t>з </a:t>
            </a:r>
            <a:r>
              <a:rPr lang="ru-RU" sz="1000" dirty="0" err="1">
                <a:solidFill>
                  <a:schemeClr val="bg1"/>
                </a:solidFill>
                <a:latin typeface="Museo Sans Cyrl 700" panose="02000000000000000000" pitchFamily="50" charset="-52"/>
              </a:rPr>
              <a:t>діагностики</a:t>
            </a:r>
            <a:r>
              <a:rPr lang="ru-RU" sz="1000" dirty="0">
                <a:solidFill>
                  <a:schemeClr val="bg1"/>
                </a:solidFill>
                <a:latin typeface="Museo Sans Cyrl 700" panose="02000000000000000000" pitchFamily="50" charset="-52"/>
              </a:rPr>
              <a:t> та/</a:t>
            </a:r>
            <a:r>
              <a:rPr lang="ru-RU" sz="1000" dirty="0" err="1">
                <a:solidFill>
                  <a:schemeClr val="bg1"/>
                </a:solidFill>
                <a:latin typeface="Museo Sans Cyrl 700" panose="02000000000000000000" pitchFamily="50" charset="-52"/>
              </a:rPr>
              <a:t>або</a:t>
            </a:r>
            <a:r>
              <a:rPr lang="ru-RU" sz="1000" dirty="0">
                <a:solidFill>
                  <a:schemeClr val="bg1"/>
                </a:solidFill>
                <a:latin typeface="Museo Sans Cyrl 700" panose="02000000000000000000" pitchFamily="50" charset="-52"/>
              </a:rPr>
              <a:t> </a:t>
            </a:r>
            <a:r>
              <a:rPr lang="ru-RU" sz="1000" dirty="0" err="1">
                <a:solidFill>
                  <a:schemeClr val="bg1"/>
                </a:solidFill>
                <a:latin typeface="Museo Sans Cyrl 700" panose="02000000000000000000" pitchFamily="50" charset="-52"/>
              </a:rPr>
              <a:t>лікування</a:t>
            </a:r>
            <a:r>
              <a:rPr lang="ru-RU" sz="1000" dirty="0">
                <a:solidFill>
                  <a:schemeClr val="bg1"/>
                </a:solidFill>
                <a:latin typeface="Museo Sans Cyrl 700" panose="02000000000000000000" pitchFamily="50" charset="-52"/>
              </a:rPr>
              <a:t> </a:t>
            </a:r>
            <a:r>
              <a:rPr lang="ru-RU" sz="1000" dirty="0" err="1">
                <a:solidFill>
                  <a:schemeClr val="bg1"/>
                </a:solidFill>
                <a:latin typeface="Museo Sans Cyrl 700" panose="02000000000000000000" pitchFamily="50" charset="-52"/>
              </a:rPr>
              <a:t>протидії</a:t>
            </a:r>
            <a:r>
              <a:rPr lang="ru-RU" sz="1000" dirty="0">
                <a:solidFill>
                  <a:schemeClr val="bg1"/>
                </a:solidFill>
                <a:latin typeface="Museo Sans Cyrl 700" panose="02000000000000000000" pitchFamily="50" charset="-52"/>
              </a:rPr>
              <a:t> </a:t>
            </a:r>
            <a:r>
              <a:rPr lang="ru-RU" sz="1000" dirty="0" err="1">
                <a:solidFill>
                  <a:schemeClr val="bg1"/>
                </a:solidFill>
                <a:latin typeface="Museo Sans Cyrl 700" panose="02000000000000000000" pitchFamily="50" charset="-52"/>
              </a:rPr>
              <a:t>туберкульозу</a:t>
            </a:r>
            <a:r>
              <a:rPr lang="ru-RU" sz="1000" dirty="0">
                <a:solidFill>
                  <a:schemeClr val="bg1"/>
                </a:solidFill>
                <a:latin typeface="Museo Sans Cyrl 700" panose="02000000000000000000" pitchFamily="50" charset="-52"/>
              </a:rPr>
              <a:t> (</a:t>
            </a:r>
            <a:r>
              <a:rPr lang="ru-RU" sz="1000" dirty="0" err="1">
                <a:solidFill>
                  <a:schemeClr val="bg1"/>
                </a:solidFill>
                <a:latin typeface="Museo Sans Cyrl 700" panose="02000000000000000000" pitchFamily="50" charset="-52"/>
              </a:rPr>
              <a:t>лікарі</a:t>
            </a:r>
            <a:r>
              <a:rPr lang="ru-RU" sz="1000" dirty="0">
                <a:solidFill>
                  <a:schemeClr val="bg1"/>
                </a:solidFill>
                <a:latin typeface="Museo Sans Cyrl 700" panose="02000000000000000000" pitchFamily="50" charset="-52"/>
              </a:rPr>
              <a:t> та </a:t>
            </a:r>
            <a:r>
              <a:rPr lang="ru-RU" sz="1000" dirty="0" err="1">
                <a:solidFill>
                  <a:schemeClr val="bg1"/>
                </a:solidFill>
                <a:latin typeface="Museo Sans Cyrl 700" panose="02000000000000000000" pitchFamily="50" charset="-52"/>
              </a:rPr>
              <a:t>середній</a:t>
            </a:r>
            <a:r>
              <a:rPr lang="ru-RU" sz="1000" dirty="0">
                <a:solidFill>
                  <a:schemeClr val="bg1"/>
                </a:solidFill>
                <a:latin typeface="Museo Sans Cyrl 700" panose="02000000000000000000" pitchFamily="50" charset="-52"/>
              </a:rPr>
              <a:t> </a:t>
            </a:r>
            <a:r>
              <a:rPr lang="ru-RU" sz="1000" dirty="0" err="1">
                <a:solidFill>
                  <a:schemeClr val="bg1"/>
                </a:solidFill>
                <a:latin typeface="Museo Sans Cyrl 700" panose="02000000000000000000" pitchFamily="50" charset="-52"/>
              </a:rPr>
              <a:t>медичний</a:t>
            </a:r>
            <a:r>
              <a:rPr lang="ru-RU" sz="1000" dirty="0">
                <a:solidFill>
                  <a:schemeClr val="bg1"/>
                </a:solidFill>
                <a:latin typeface="Museo Sans Cyrl 700" panose="02000000000000000000" pitchFamily="50" charset="-52"/>
              </a:rPr>
              <a:t> персонал)</a:t>
            </a:r>
            <a:endParaRPr lang="ru-RU" sz="1000" b="1" dirty="0">
              <a:solidFill>
                <a:schemeClr val="bg1"/>
              </a:solidFill>
            </a:endParaRPr>
          </a:p>
        </p:txBody>
      </p:sp>
      <p:sp>
        <p:nvSpPr>
          <p:cNvPr id="2" name="Прямокутник 1">
            <a:extLst>
              <a:ext uri="{FF2B5EF4-FFF2-40B4-BE49-F238E27FC236}">
                <a16:creationId xmlns:a16="http://schemas.microsoft.com/office/drawing/2014/main" id="{0CAFDDAB-9CCD-47E2-AECF-03917CE5883F}"/>
              </a:ext>
            </a:extLst>
          </p:cNvPr>
          <p:cNvSpPr/>
          <p:nvPr/>
        </p:nvSpPr>
        <p:spPr>
          <a:xfrm>
            <a:off x="4124346" y="4641657"/>
            <a:ext cx="1998873" cy="461665"/>
          </a:xfrm>
          <a:prstGeom prst="rect">
            <a:avLst/>
          </a:prstGeom>
        </p:spPr>
        <p:txBody>
          <a:bodyPr wrap="square">
            <a:spAutoFit/>
          </a:bodyPr>
          <a:lstStyle/>
          <a:p>
            <a:r>
              <a:rPr lang="uk-UA" sz="800" b="1" i="1" dirty="0">
                <a:solidFill>
                  <a:srgbClr val="FFFF00"/>
                </a:solidFill>
                <a:latin typeface="Arial" panose="020B0604020202020204" pitchFamily="34" charset="0"/>
                <a:ea typeface="Calibri" panose="020F0502020204030204" pitchFamily="34" charset="0"/>
              </a:rPr>
              <a:t>«Став більший період нашої відпустки в залежності від стажу роботи, батьківські відпустки»</a:t>
            </a:r>
            <a:endParaRPr lang="uk-UA" sz="800" b="1" i="1" dirty="0">
              <a:solidFill>
                <a:srgbClr val="FFFF00"/>
              </a:solidFill>
            </a:endParaRPr>
          </a:p>
        </p:txBody>
      </p:sp>
      <p:sp>
        <p:nvSpPr>
          <p:cNvPr id="4" name="Прямокутник 3">
            <a:extLst>
              <a:ext uri="{FF2B5EF4-FFF2-40B4-BE49-F238E27FC236}">
                <a16:creationId xmlns:a16="http://schemas.microsoft.com/office/drawing/2014/main" id="{10BDB623-0AFB-43AD-99BA-C2118A417D84}"/>
              </a:ext>
            </a:extLst>
          </p:cNvPr>
          <p:cNvSpPr/>
          <p:nvPr/>
        </p:nvSpPr>
        <p:spPr>
          <a:xfrm>
            <a:off x="6529389" y="1729426"/>
            <a:ext cx="2507454" cy="461665"/>
          </a:xfrm>
          <a:prstGeom prst="rect">
            <a:avLst/>
          </a:prstGeom>
        </p:spPr>
        <p:txBody>
          <a:bodyPr wrap="square">
            <a:spAutoFit/>
          </a:bodyPr>
          <a:lstStyle/>
          <a:p>
            <a:r>
              <a:rPr lang="uk-UA" sz="800" b="1" i="1" dirty="0">
                <a:solidFill>
                  <a:schemeClr val="bg1"/>
                </a:solidFill>
                <a:latin typeface="Arial" panose="020B0604020202020204" pitchFamily="34" charset="0"/>
                <a:ea typeface="Calibri" panose="020F0502020204030204" pitchFamily="34" charset="0"/>
              </a:rPr>
              <a:t>«Ми виконуємо колосальну роботу і скорочення йде. Багато наших молодих спеціалістів повиїжджало»</a:t>
            </a:r>
            <a:endParaRPr lang="uk-UA" sz="800" b="1" i="1" dirty="0">
              <a:solidFill>
                <a:schemeClr val="bg1"/>
              </a:solidFill>
            </a:endParaRPr>
          </a:p>
        </p:txBody>
      </p:sp>
      <p:sp>
        <p:nvSpPr>
          <p:cNvPr id="10" name="Прямокутник 9">
            <a:extLst>
              <a:ext uri="{FF2B5EF4-FFF2-40B4-BE49-F238E27FC236}">
                <a16:creationId xmlns:a16="http://schemas.microsoft.com/office/drawing/2014/main" id="{D729FA48-EA2B-470B-8C83-FFBD9497B347}"/>
              </a:ext>
            </a:extLst>
          </p:cNvPr>
          <p:cNvSpPr/>
          <p:nvPr/>
        </p:nvSpPr>
        <p:spPr>
          <a:xfrm>
            <a:off x="3829050" y="2635140"/>
            <a:ext cx="2857500" cy="1077218"/>
          </a:xfrm>
          <a:prstGeom prst="rect">
            <a:avLst/>
          </a:prstGeom>
        </p:spPr>
        <p:txBody>
          <a:bodyPr wrap="square">
            <a:spAutoFit/>
          </a:bodyPr>
          <a:lstStyle/>
          <a:p>
            <a:r>
              <a:rPr lang="uk-UA" sz="800" b="1" i="1" dirty="0">
                <a:solidFill>
                  <a:srgbClr val="FFFF00"/>
                </a:solidFill>
                <a:latin typeface="Arial" panose="020B0604020202020204" pitchFamily="34" charset="0"/>
                <a:ea typeface="Calibri" panose="020F0502020204030204" pitchFamily="34" charset="0"/>
              </a:rPr>
              <a:t>«При </a:t>
            </a:r>
            <a:r>
              <a:rPr lang="uk-UA" sz="800" b="1" i="1" dirty="0" err="1">
                <a:solidFill>
                  <a:srgbClr val="FFFF00"/>
                </a:solidFill>
                <a:latin typeface="Arial" panose="020B0604020202020204" pitchFamily="34" charset="0"/>
                <a:ea typeface="Calibri" panose="020F0502020204030204" pitchFamily="34" charset="0"/>
              </a:rPr>
              <a:t>ковіді</a:t>
            </a:r>
            <a:r>
              <a:rPr lang="uk-UA" sz="800" b="1" i="1" dirty="0">
                <a:solidFill>
                  <a:srgbClr val="FFFF00"/>
                </a:solidFill>
                <a:latin typeface="Arial" panose="020B0604020202020204" pitchFamily="34" charset="0"/>
                <a:ea typeface="Calibri" panose="020F0502020204030204" pitchFamily="34" charset="0"/>
              </a:rPr>
              <a:t> працювало два лікаря, а то один, а то було навіть ні одного. Оце було саме важче. </a:t>
            </a:r>
            <a:r>
              <a:rPr lang="ru-RU" sz="800" b="1" i="1" dirty="0" err="1">
                <a:solidFill>
                  <a:srgbClr val="FFFF00"/>
                </a:solidFill>
                <a:latin typeface="Arial" panose="020B0604020202020204" pitchFamily="34" charset="0"/>
                <a:ea typeface="Calibri" panose="020F0502020204030204" pitchFamily="34" charset="0"/>
              </a:rPr>
              <a:t>Було</a:t>
            </a:r>
            <a:r>
              <a:rPr lang="ru-RU" sz="800" b="1" i="1" dirty="0">
                <a:solidFill>
                  <a:srgbClr val="FFFF00"/>
                </a:solidFill>
                <a:latin typeface="Arial" panose="020B0604020202020204" pitchFamily="34" charset="0"/>
                <a:ea typeface="Calibri" panose="020F0502020204030204" pitchFamily="34" charset="0"/>
              </a:rPr>
              <a:t> </a:t>
            </a:r>
            <a:r>
              <a:rPr lang="ru-RU" sz="800" b="1" i="1" dirty="0" err="1">
                <a:solidFill>
                  <a:srgbClr val="FFFF00"/>
                </a:solidFill>
                <a:latin typeface="Arial" panose="020B0604020202020204" pitchFamily="34" charset="0"/>
                <a:ea typeface="Calibri" panose="020F0502020204030204" pitchFamily="34" charset="0"/>
              </a:rPr>
              <a:t>поступлень</a:t>
            </a:r>
            <a:r>
              <a:rPr lang="ru-RU" sz="800" b="1" i="1" dirty="0">
                <a:solidFill>
                  <a:srgbClr val="FFFF00"/>
                </a:solidFill>
                <a:latin typeface="Arial" panose="020B0604020202020204" pitchFamily="34" charset="0"/>
                <a:ea typeface="Calibri" panose="020F0502020204030204" pitchFamily="34" charset="0"/>
              </a:rPr>
              <a:t> 40 в день, на 1-2 </a:t>
            </a:r>
            <a:r>
              <a:rPr lang="ru-RU" sz="800" b="1" i="1" dirty="0" err="1">
                <a:solidFill>
                  <a:srgbClr val="FFFF00"/>
                </a:solidFill>
                <a:latin typeface="Arial" panose="020B0604020202020204" pitchFamily="34" charset="0"/>
                <a:ea typeface="Calibri" panose="020F0502020204030204" pitchFamily="34" charset="0"/>
              </a:rPr>
              <a:t>лікаря</a:t>
            </a:r>
            <a:r>
              <a:rPr lang="ru-RU" sz="800" b="1" i="1" dirty="0">
                <a:solidFill>
                  <a:srgbClr val="FFFF00"/>
                </a:solidFill>
                <a:latin typeface="Arial" panose="020B0604020202020204" pitchFamily="34" charset="0"/>
                <a:ea typeface="Calibri" panose="020F0502020204030204" pitchFamily="34" charset="0"/>
              </a:rPr>
              <a:t>»</a:t>
            </a:r>
          </a:p>
          <a:p>
            <a:endParaRPr lang="ru-RU" sz="800" b="1" i="1" dirty="0">
              <a:solidFill>
                <a:srgbClr val="FFFF00"/>
              </a:solidFill>
              <a:latin typeface="Arial" panose="020B0604020202020204" pitchFamily="34" charset="0"/>
              <a:ea typeface="Calibri" panose="020F0502020204030204" pitchFamily="34" charset="0"/>
            </a:endParaRPr>
          </a:p>
          <a:p>
            <a:r>
              <a:rPr lang="ru-RU" sz="800" b="1" i="1" dirty="0">
                <a:solidFill>
                  <a:srgbClr val="FFFF00"/>
                </a:solidFill>
                <a:latin typeface="Arial" panose="020B0604020202020204" pitchFamily="34" charset="0"/>
                <a:ea typeface="Calibri" panose="020F0502020204030204" pitchFamily="34" charset="0"/>
              </a:rPr>
              <a:t>«Ми собою </a:t>
            </a:r>
            <a:r>
              <a:rPr lang="ru-RU" sz="800" b="1" i="1" dirty="0" err="1">
                <a:solidFill>
                  <a:srgbClr val="FFFF00"/>
                </a:solidFill>
                <a:latin typeface="Arial" panose="020B0604020202020204" pitchFamily="34" charset="0"/>
                <a:ea typeface="Calibri" panose="020F0502020204030204" pitchFamily="34" charset="0"/>
              </a:rPr>
              <a:t>пишаємось</a:t>
            </a:r>
            <a:r>
              <a:rPr lang="ru-RU" sz="800" b="1" i="1" dirty="0">
                <a:solidFill>
                  <a:srgbClr val="FFFF00"/>
                </a:solidFill>
                <a:latin typeface="Arial" panose="020B0604020202020204" pitchFamily="34" charset="0"/>
                <a:ea typeface="Calibri" panose="020F0502020204030204" pitchFamily="34" charset="0"/>
              </a:rPr>
              <a:t>, </a:t>
            </a:r>
            <a:r>
              <a:rPr lang="ru-RU" sz="800" b="1" i="1" dirty="0" err="1">
                <a:solidFill>
                  <a:srgbClr val="FFFF00"/>
                </a:solidFill>
                <a:latin typeface="Arial" panose="020B0604020202020204" pitchFamily="34" charset="0"/>
                <a:ea typeface="Calibri" panose="020F0502020204030204" pitchFamily="34" charset="0"/>
              </a:rPr>
              <a:t>своєю</a:t>
            </a:r>
            <a:r>
              <a:rPr lang="ru-RU" sz="800" b="1" i="1" dirty="0">
                <a:solidFill>
                  <a:srgbClr val="FFFF00"/>
                </a:solidFill>
                <a:latin typeface="Arial" panose="020B0604020202020204" pitchFamily="34" charset="0"/>
                <a:ea typeface="Calibri" panose="020F0502020204030204" pitchFamily="34" charset="0"/>
              </a:rPr>
              <a:t> </a:t>
            </a:r>
            <a:r>
              <a:rPr lang="ru-RU" sz="800" b="1" i="1" dirty="0" err="1">
                <a:solidFill>
                  <a:srgbClr val="FFFF00"/>
                </a:solidFill>
                <a:latin typeface="Arial" panose="020B0604020202020204" pitchFamily="34" charset="0"/>
                <a:ea typeface="Calibri" panose="020F0502020204030204" pitchFamily="34" charset="0"/>
              </a:rPr>
              <a:t>роботою</a:t>
            </a:r>
            <a:r>
              <a:rPr lang="ru-RU" sz="800" b="1" i="1" dirty="0">
                <a:solidFill>
                  <a:srgbClr val="FFFF00"/>
                </a:solidFill>
                <a:latin typeface="Arial" panose="020B0604020202020204" pitchFamily="34" charset="0"/>
                <a:ea typeface="Calibri" panose="020F0502020204030204" pitchFamily="34" charset="0"/>
              </a:rPr>
              <a:t>. Я </a:t>
            </a:r>
            <a:r>
              <a:rPr lang="ru-RU" sz="800" b="1" i="1" dirty="0" err="1">
                <a:solidFill>
                  <a:srgbClr val="FFFF00"/>
                </a:solidFill>
                <a:latin typeface="Arial" panose="020B0604020202020204" pitchFamily="34" charset="0"/>
                <a:ea typeface="Calibri" panose="020F0502020204030204" pitchFamily="34" charset="0"/>
              </a:rPr>
              <a:t>спілкуюсь</a:t>
            </a:r>
            <a:r>
              <a:rPr lang="ru-RU" sz="800" b="1" i="1" dirty="0">
                <a:solidFill>
                  <a:srgbClr val="FFFF00"/>
                </a:solidFill>
                <a:latin typeface="Arial" panose="020B0604020202020204" pitchFamily="34" charset="0"/>
                <a:ea typeface="Calibri" panose="020F0502020204030204" pitchFamily="34" charset="0"/>
              </a:rPr>
              <a:t> </a:t>
            </a:r>
            <a:r>
              <a:rPr lang="ru-RU" sz="800" b="1" i="1" dirty="0" err="1">
                <a:solidFill>
                  <a:srgbClr val="FFFF00"/>
                </a:solidFill>
                <a:latin typeface="Arial" panose="020B0604020202020204" pitchFamily="34" charset="0"/>
                <a:ea typeface="Calibri" panose="020F0502020204030204" pitchFamily="34" charset="0"/>
              </a:rPr>
              <a:t>із</a:t>
            </a:r>
            <a:r>
              <a:rPr lang="ru-RU" sz="800" b="1" i="1" dirty="0">
                <a:solidFill>
                  <a:srgbClr val="FFFF00"/>
                </a:solidFill>
                <a:latin typeface="Arial" panose="020B0604020202020204" pitchFamily="34" charset="0"/>
                <a:ea typeface="Calibri" panose="020F0502020204030204" pitchFamily="34" charset="0"/>
              </a:rPr>
              <a:t> </a:t>
            </a:r>
            <a:r>
              <a:rPr lang="ru-RU" sz="800" b="1" i="1" dirty="0" err="1">
                <a:solidFill>
                  <a:srgbClr val="FFFF00"/>
                </a:solidFill>
                <a:latin typeface="Arial" panose="020B0604020202020204" pitchFamily="34" charset="0"/>
                <a:ea typeface="Calibri" panose="020F0502020204030204" pitchFamily="34" charset="0"/>
              </a:rPr>
              <a:t>лікарями</a:t>
            </a:r>
            <a:r>
              <a:rPr lang="ru-RU" sz="800" b="1" i="1" dirty="0">
                <a:solidFill>
                  <a:srgbClr val="FFFF00"/>
                </a:solidFill>
                <a:latin typeface="Arial" panose="020B0604020202020204" pitchFamily="34" charset="0"/>
                <a:ea typeface="Calibri" panose="020F0502020204030204" pitchFamily="34" charset="0"/>
              </a:rPr>
              <a:t>, то вони </a:t>
            </a:r>
            <a:r>
              <a:rPr lang="ru-RU" sz="800" b="1" i="1" dirty="0" err="1">
                <a:solidFill>
                  <a:srgbClr val="FFFF00"/>
                </a:solidFill>
                <a:latin typeface="Arial" panose="020B0604020202020204" pitchFamily="34" charset="0"/>
                <a:ea typeface="Calibri" panose="020F0502020204030204" pitchFamily="34" charset="0"/>
              </a:rPr>
              <a:t>виросли</a:t>
            </a:r>
            <a:r>
              <a:rPr lang="ru-RU" sz="800" b="1" i="1" dirty="0">
                <a:solidFill>
                  <a:srgbClr val="FFFF00"/>
                </a:solidFill>
                <a:latin typeface="Arial" panose="020B0604020202020204" pitchFamily="34" charset="0"/>
                <a:ea typeface="Calibri" panose="020F0502020204030204" pitchFamily="34" charset="0"/>
              </a:rPr>
              <a:t>, </a:t>
            </a:r>
            <a:r>
              <a:rPr lang="ru-RU" sz="800" b="1" i="1" dirty="0" err="1">
                <a:solidFill>
                  <a:srgbClr val="FFFF00"/>
                </a:solidFill>
                <a:latin typeface="Arial" panose="020B0604020202020204" pitchFamily="34" charset="0"/>
                <a:ea typeface="Calibri" panose="020F0502020204030204" pitchFamily="34" charset="0"/>
              </a:rPr>
              <a:t>бо</a:t>
            </a:r>
            <a:r>
              <a:rPr lang="ru-RU" sz="800" b="1" i="1" dirty="0">
                <a:solidFill>
                  <a:srgbClr val="FFFF00"/>
                </a:solidFill>
                <a:latin typeface="Arial" panose="020B0604020202020204" pitchFamily="34" charset="0"/>
                <a:ea typeface="Calibri" panose="020F0502020204030204" pitchFamily="34" charset="0"/>
              </a:rPr>
              <a:t> знали одну </a:t>
            </a:r>
            <a:r>
              <a:rPr lang="ru-RU" sz="800" b="1" i="1" dirty="0" err="1">
                <a:solidFill>
                  <a:srgbClr val="FFFF00"/>
                </a:solidFill>
                <a:latin typeface="Arial" panose="020B0604020202020204" pitchFamily="34" charset="0"/>
                <a:ea typeface="Calibri" panose="020F0502020204030204" pitchFamily="34" charset="0"/>
              </a:rPr>
              <a:t>суто</a:t>
            </a:r>
            <a:r>
              <a:rPr lang="ru-RU" sz="800" b="1" i="1" dirty="0">
                <a:solidFill>
                  <a:srgbClr val="FFFF00"/>
                </a:solidFill>
                <a:latin typeface="Arial" panose="020B0604020202020204" pitchFamily="34" charset="0"/>
                <a:ea typeface="Calibri" panose="020F0502020204030204" pitchFamily="34" charset="0"/>
              </a:rPr>
              <a:t> </a:t>
            </a:r>
            <a:r>
              <a:rPr lang="ru-RU" sz="800" b="1" i="1" dirty="0" err="1">
                <a:solidFill>
                  <a:srgbClr val="FFFF00"/>
                </a:solidFill>
                <a:latin typeface="Arial" panose="020B0604020202020204" pitchFamily="34" charset="0"/>
                <a:ea typeface="Calibri" panose="020F0502020204030204" pitchFamily="34" charset="0"/>
              </a:rPr>
              <a:t>патологію</a:t>
            </a:r>
            <a:r>
              <a:rPr lang="ru-RU" sz="800" b="1" i="1" dirty="0">
                <a:solidFill>
                  <a:srgbClr val="FFFF00"/>
                </a:solidFill>
                <a:latin typeface="Arial" panose="020B0604020202020204" pitchFamily="34" charset="0"/>
                <a:ea typeface="Calibri" panose="020F0502020204030204" pitchFamily="34" charset="0"/>
              </a:rPr>
              <a:t>, а тут все </a:t>
            </a:r>
            <a:r>
              <a:rPr lang="ru-RU" sz="800" b="1" i="1" dirty="0" err="1">
                <a:solidFill>
                  <a:srgbClr val="FFFF00"/>
                </a:solidFill>
                <a:latin typeface="Arial" panose="020B0604020202020204" pitchFamily="34" charset="0"/>
                <a:ea typeface="Calibri" panose="020F0502020204030204" pitchFamily="34" charset="0"/>
              </a:rPr>
              <a:t>одразу</a:t>
            </a:r>
            <a:r>
              <a:rPr lang="ru-RU" sz="800" b="1" i="1" dirty="0">
                <a:solidFill>
                  <a:srgbClr val="FFFF00"/>
                </a:solidFill>
                <a:latin typeface="Arial" panose="020B0604020202020204" pitchFamily="34" charset="0"/>
                <a:ea typeface="Calibri" panose="020F0502020204030204" pitchFamily="34" charset="0"/>
              </a:rPr>
              <a:t>. </a:t>
            </a:r>
            <a:r>
              <a:rPr lang="ru-RU" sz="800" b="1" i="1" dirty="0" err="1">
                <a:solidFill>
                  <a:srgbClr val="FFFF00"/>
                </a:solidFill>
                <a:latin typeface="Arial" panose="020B0604020202020204" pitchFamily="34" charset="0"/>
                <a:ea typeface="Calibri" panose="020F0502020204030204" pitchFamily="34" charset="0"/>
              </a:rPr>
              <a:t>Всі</a:t>
            </a:r>
            <a:r>
              <a:rPr lang="ru-RU" sz="800" b="1" i="1" dirty="0">
                <a:solidFill>
                  <a:srgbClr val="FFFF00"/>
                </a:solidFill>
                <a:latin typeface="Arial" panose="020B0604020202020204" pitchFamily="34" charset="0"/>
                <a:ea typeface="Calibri" panose="020F0502020204030204" pitchFamily="34" charset="0"/>
              </a:rPr>
              <a:t> </a:t>
            </a:r>
            <a:r>
              <a:rPr lang="ru-RU" sz="800" b="1" i="1" dirty="0" err="1">
                <a:solidFill>
                  <a:srgbClr val="FFFF00"/>
                </a:solidFill>
                <a:latin typeface="Arial" panose="020B0604020202020204" pitchFamily="34" charset="0"/>
                <a:ea typeface="Calibri" panose="020F0502020204030204" pitchFamily="34" charset="0"/>
              </a:rPr>
              <a:t>накази</a:t>
            </a:r>
            <a:r>
              <a:rPr lang="ru-RU" sz="800" b="1" i="1" dirty="0">
                <a:solidFill>
                  <a:srgbClr val="FFFF00"/>
                </a:solidFill>
                <a:latin typeface="Arial" panose="020B0604020202020204" pitchFamily="34" charset="0"/>
                <a:ea typeface="Calibri" panose="020F0502020204030204" pitchFamily="34" charset="0"/>
              </a:rPr>
              <a:t>, </a:t>
            </a:r>
            <a:r>
              <a:rPr lang="ru-RU" sz="800" b="1" i="1" dirty="0" err="1">
                <a:solidFill>
                  <a:srgbClr val="FFFF00"/>
                </a:solidFill>
                <a:latin typeface="Arial" panose="020B0604020202020204" pitchFamily="34" charset="0"/>
                <a:ea typeface="Calibri" panose="020F0502020204030204" pitchFamily="34" charset="0"/>
              </a:rPr>
              <a:t>всі</a:t>
            </a:r>
            <a:r>
              <a:rPr lang="ru-RU" sz="800" b="1" i="1" dirty="0">
                <a:solidFill>
                  <a:srgbClr val="FFFF00"/>
                </a:solidFill>
                <a:latin typeface="Arial" panose="020B0604020202020204" pitchFamily="34" charset="0"/>
                <a:ea typeface="Calibri" panose="020F0502020204030204" pitchFamily="34" charset="0"/>
              </a:rPr>
              <a:t> </a:t>
            </a:r>
            <a:r>
              <a:rPr lang="ru-RU" sz="800" b="1" i="1" dirty="0" err="1">
                <a:solidFill>
                  <a:srgbClr val="FFFF00"/>
                </a:solidFill>
                <a:latin typeface="Arial" panose="020B0604020202020204" pitchFamily="34" charset="0"/>
                <a:ea typeface="Calibri" panose="020F0502020204030204" pitchFamily="34" charset="0"/>
              </a:rPr>
              <a:t>настанови</a:t>
            </a:r>
            <a:r>
              <a:rPr lang="ru-RU" sz="800" b="1" i="1" dirty="0">
                <a:solidFill>
                  <a:srgbClr val="FFFF00"/>
                </a:solidFill>
                <a:latin typeface="Arial" panose="020B0604020202020204" pitchFamily="34" charset="0"/>
                <a:ea typeface="Calibri" panose="020F0502020204030204" pitchFamily="34" charset="0"/>
              </a:rPr>
              <a:t>, все по новому»</a:t>
            </a:r>
            <a:endParaRPr lang="uk-UA" sz="800" b="1" i="1" dirty="0">
              <a:solidFill>
                <a:srgbClr val="FFFF00"/>
              </a:solidFill>
            </a:endParaRPr>
          </a:p>
        </p:txBody>
      </p:sp>
      <p:sp>
        <p:nvSpPr>
          <p:cNvPr id="12" name="Прямокутник 11">
            <a:extLst>
              <a:ext uri="{FF2B5EF4-FFF2-40B4-BE49-F238E27FC236}">
                <a16:creationId xmlns:a16="http://schemas.microsoft.com/office/drawing/2014/main" id="{86F6F98C-D6A0-4FE7-BADA-426A1DC34A33}"/>
              </a:ext>
            </a:extLst>
          </p:cNvPr>
          <p:cNvSpPr/>
          <p:nvPr/>
        </p:nvSpPr>
        <p:spPr>
          <a:xfrm>
            <a:off x="4217228" y="1273979"/>
            <a:ext cx="4901981" cy="338554"/>
          </a:xfrm>
          <a:prstGeom prst="rect">
            <a:avLst/>
          </a:prstGeom>
        </p:spPr>
        <p:txBody>
          <a:bodyPr wrap="square">
            <a:spAutoFit/>
          </a:bodyPr>
          <a:lstStyle/>
          <a:p>
            <a:r>
              <a:rPr lang="uk-UA" sz="800" b="1" i="1" dirty="0">
                <a:solidFill>
                  <a:srgbClr val="FFFF00"/>
                </a:solidFill>
                <a:latin typeface="Arial" panose="020B0604020202020204" pitchFamily="34" charset="0"/>
                <a:ea typeface="Calibri" panose="020F0502020204030204" pitchFamily="34" charset="0"/>
              </a:rPr>
              <a:t>«Навчань дуже багато проходить. Здобуваємо по 2-3 спеціалізації. Все це ініціатива керівництва. 2-3 людини в Києві на 3-денні, 5-денні тренінги з психічного здоров’я»</a:t>
            </a:r>
          </a:p>
        </p:txBody>
      </p:sp>
      <p:sp>
        <p:nvSpPr>
          <p:cNvPr id="13" name="Прямокутник 12">
            <a:extLst>
              <a:ext uri="{FF2B5EF4-FFF2-40B4-BE49-F238E27FC236}">
                <a16:creationId xmlns:a16="http://schemas.microsoft.com/office/drawing/2014/main" id="{3F72DB53-2EA3-4185-9545-9BFD7A32724F}"/>
              </a:ext>
            </a:extLst>
          </p:cNvPr>
          <p:cNvSpPr/>
          <p:nvPr/>
        </p:nvSpPr>
        <p:spPr>
          <a:xfrm>
            <a:off x="6807704" y="4641657"/>
            <a:ext cx="1760859" cy="461665"/>
          </a:xfrm>
          <a:prstGeom prst="rect">
            <a:avLst/>
          </a:prstGeom>
        </p:spPr>
        <p:txBody>
          <a:bodyPr wrap="square">
            <a:spAutoFit/>
          </a:bodyPr>
          <a:lstStyle/>
          <a:p>
            <a:r>
              <a:rPr lang="uk-UA" sz="800" b="1" i="1" dirty="0">
                <a:solidFill>
                  <a:srgbClr val="FFFF00"/>
                </a:solidFill>
                <a:latin typeface="Arial" panose="020B0604020202020204" pitchFamily="34" charset="0"/>
                <a:ea typeface="Calibri" panose="020F0502020204030204" pitchFamily="34" charset="0"/>
              </a:rPr>
              <a:t>«Премії вручають, грамоти дають, до ювілею теж матеріальну винагороду»</a:t>
            </a:r>
            <a:endParaRPr lang="uk-UA" sz="800" b="1" i="1" dirty="0">
              <a:solidFill>
                <a:srgbClr val="FFFF00"/>
              </a:solidFill>
            </a:endParaRPr>
          </a:p>
        </p:txBody>
      </p:sp>
      <p:sp>
        <p:nvSpPr>
          <p:cNvPr id="18" name="Прямокутник 17">
            <a:extLst>
              <a:ext uri="{FF2B5EF4-FFF2-40B4-BE49-F238E27FC236}">
                <a16:creationId xmlns:a16="http://schemas.microsoft.com/office/drawing/2014/main" id="{6E8F1870-6979-4CEA-8B76-8E1A37700EB8}"/>
              </a:ext>
            </a:extLst>
          </p:cNvPr>
          <p:cNvSpPr/>
          <p:nvPr/>
        </p:nvSpPr>
        <p:spPr>
          <a:xfrm>
            <a:off x="7033234" y="2221918"/>
            <a:ext cx="2085975" cy="707886"/>
          </a:xfrm>
          <a:prstGeom prst="rect">
            <a:avLst/>
          </a:prstGeom>
        </p:spPr>
        <p:txBody>
          <a:bodyPr wrap="square">
            <a:spAutoFit/>
          </a:bodyPr>
          <a:lstStyle/>
          <a:p>
            <a:pPr algn="r"/>
            <a:r>
              <a:rPr lang="uk-UA" sz="800" b="1" i="1" dirty="0">
                <a:solidFill>
                  <a:schemeClr val="bg1"/>
                </a:solidFill>
                <a:latin typeface="Arial" panose="020B0604020202020204" pitchFamily="34" charset="0"/>
                <a:ea typeface="Calibri" panose="020F0502020204030204" pitchFamily="34" charset="0"/>
                <a:cs typeface="Arial" panose="020B0604020202020204" pitchFamily="34" charset="0"/>
              </a:rPr>
              <a:t>«Об’єднання закладів, тому що </a:t>
            </a:r>
            <a:r>
              <a:rPr lang="uk-UA" sz="800" b="1" i="1" dirty="0" err="1">
                <a:solidFill>
                  <a:schemeClr val="bg1"/>
                </a:solidFill>
                <a:latin typeface="Arial" panose="020B0604020202020204" pitchFamily="34" charset="0"/>
                <a:ea typeface="Calibri" panose="020F0502020204030204" pitchFamily="34" charset="0"/>
                <a:cs typeface="Arial" panose="020B0604020202020204" pitchFamily="34" charset="0"/>
              </a:rPr>
              <a:t>монозакладам</a:t>
            </a:r>
            <a:r>
              <a:rPr lang="uk-UA" sz="800" b="1" i="1" dirty="0">
                <a:solidFill>
                  <a:schemeClr val="bg1"/>
                </a:solidFill>
                <a:latin typeface="Arial" panose="020B0604020202020204" pitchFamily="34" charset="0"/>
                <a:ea typeface="Calibri" panose="020F0502020204030204" pitchFamily="34" charset="0"/>
                <a:cs typeface="Arial" panose="020B0604020202020204" pitchFamily="34" charset="0"/>
              </a:rPr>
              <a:t> важко виживати зараз. Все це впливає на психічний стан, люди не розуміють, як і що воно буде»</a:t>
            </a:r>
            <a:endParaRPr lang="uk-UA" sz="800" b="1" i="1" dirty="0">
              <a:solidFill>
                <a:schemeClr val="bg1"/>
              </a:solidFill>
              <a:latin typeface="Arial" panose="020B0604020202020204" pitchFamily="34" charset="0"/>
              <a:cs typeface="Arial" panose="020B0604020202020204" pitchFamily="34" charset="0"/>
            </a:endParaRPr>
          </a:p>
        </p:txBody>
      </p:sp>
      <p:sp>
        <p:nvSpPr>
          <p:cNvPr id="26" name="Прямокутник 25">
            <a:extLst>
              <a:ext uri="{FF2B5EF4-FFF2-40B4-BE49-F238E27FC236}">
                <a16:creationId xmlns:a16="http://schemas.microsoft.com/office/drawing/2014/main" id="{DD70503D-2F17-4181-8374-5C8F3CD69EAF}"/>
              </a:ext>
            </a:extLst>
          </p:cNvPr>
          <p:cNvSpPr/>
          <p:nvPr/>
        </p:nvSpPr>
        <p:spPr>
          <a:xfrm>
            <a:off x="3829050" y="1728788"/>
            <a:ext cx="2755542" cy="707886"/>
          </a:xfrm>
          <a:prstGeom prst="rect">
            <a:avLst/>
          </a:prstGeom>
        </p:spPr>
        <p:txBody>
          <a:bodyPr wrap="square">
            <a:spAutoFit/>
          </a:bodyPr>
          <a:lstStyle/>
          <a:p>
            <a:r>
              <a:rPr lang="uk-UA" sz="800" b="1" i="1" dirty="0">
                <a:solidFill>
                  <a:schemeClr val="bg1"/>
                </a:solidFill>
                <a:latin typeface="Arial" panose="020B0604020202020204" pitchFamily="34" charset="0"/>
                <a:ea typeface="Calibri" panose="020F0502020204030204" pitchFamily="34" charset="0"/>
                <a:cs typeface="Arial" panose="020B0604020202020204" pitchFamily="34" charset="0"/>
              </a:rPr>
              <a:t>«Усе пришвидшується, усе удосконалюється. Єдине, що паперова робота не змінюється, тому навантаження більше, бо треба все, що в електронному виді, і в паперовому також не відмінюється»</a:t>
            </a:r>
            <a:endParaRPr lang="uk-UA" sz="800" b="1" i="1" dirty="0">
              <a:solidFill>
                <a:schemeClr val="bg1"/>
              </a:solidFill>
              <a:latin typeface="Arial" panose="020B0604020202020204" pitchFamily="34" charset="0"/>
              <a:cs typeface="Arial" panose="020B0604020202020204" pitchFamily="34" charset="0"/>
            </a:endParaRPr>
          </a:p>
        </p:txBody>
      </p:sp>
      <p:sp>
        <p:nvSpPr>
          <p:cNvPr id="14" name="Прямоугольник 1">
            <a:extLst>
              <a:ext uri="{FF2B5EF4-FFF2-40B4-BE49-F238E27FC236}">
                <a16:creationId xmlns:a16="http://schemas.microsoft.com/office/drawing/2014/main" id="{BF3BEF34-A736-42BA-98EB-469691D6C4F5}"/>
              </a:ext>
            </a:extLst>
          </p:cNvPr>
          <p:cNvSpPr/>
          <p:nvPr/>
        </p:nvSpPr>
        <p:spPr>
          <a:xfrm>
            <a:off x="24790" y="979436"/>
            <a:ext cx="3574508" cy="4547079"/>
          </a:xfrm>
          <a:prstGeom prst="rect">
            <a:avLst/>
          </a:prstGeom>
        </p:spPr>
        <p:txBody>
          <a:bodyPr wrap="square">
            <a:spAutoFit/>
          </a:bodyPr>
          <a:lstStyle/>
          <a:p>
            <a:pPr marL="171450" indent="-171450" algn="just">
              <a:lnSpc>
                <a:spcPts val="1200"/>
              </a:lnSpc>
              <a:spcBef>
                <a:spcPts val="900"/>
              </a:spcBef>
              <a:buClr>
                <a:schemeClr val="tx2"/>
              </a:buClr>
              <a:buFont typeface="Wingdings" panose="05000000000000000000" pitchFamily="2" charset="2"/>
              <a:buChar char="§"/>
            </a:pPr>
            <a:r>
              <a:rPr lang="ru-RU" sz="900" b="1" dirty="0" err="1"/>
              <a:t>Майже</a:t>
            </a:r>
            <a:r>
              <a:rPr lang="ru-RU" sz="900" b="1" dirty="0"/>
              <a:t> </a:t>
            </a:r>
            <a:r>
              <a:rPr lang="ru-RU" sz="900" b="1" dirty="0" err="1"/>
              <a:t>всі</a:t>
            </a:r>
            <a:r>
              <a:rPr lang="ru-RU" sz="900" b="1" dirty="0"/>
              <a:t> </a:t>
            </a:r>
            <a:r>
              <a:rPr lang="ru-RU" sz="900" b="1" dirty="0" err="1"/>
              <a:t>медичні</a:t>
            </a:r>
            <a:r>
              <a:rPr lang="ru-RU" sz="900" b="1" dirty="0"/>
              <a:t> </a:t>
            </a:r>
            <a:r>
              <a:rPr lang="ru-RU" sz="900" b="1" dirty="0" err="1"/>
              <a:t>працівники</a:t>
            </a:r>
            <a:r>
              <a:rPr lang="ru-RU" sz="900" b="1" dirty="0"/>
              <a:t> </a:t>
            </a:r>
            <a:r>
              <a:rPr lang="ru-RU" sz="900" b="1" dirty="0" err="1"/>
              <a:t>акцентують</a:t>
            </a:r>
            <a:r>
              <a:rPr lang="ru-RU" sz="900" b="1" dirty="0"/>
              <a:t> </a:t>
            </a:r>
            <a:r>
              <a:rPr lang="ru-RU" sz="900" b="1" dirty="0" err="1"/>
              <a:t>увагу</a:t>
            </a:r>
            <a:r>
              <a:rPr lang="ru-RU" sz="900" b="1" dirty="0"/>
              <a:t> на тому, </a:t>
            </a:r>
            <a:r>
              <a:rPr lang="ru-RU" sz="900" b="1" dirty="0" err="1"/>
              <a:t>що</a:t>
            </a:r>
            <a:r>
              <a:rPr lang="ru-RU" sz="900" b="1" dirty="0"/>
              <a:t> </a:t>
            </a:r>
            <a:r>
              <a:rPr lang="ru-RU" sz="900" b="1" dirty="0" err="1"/>
              <a:t>можливість</a:t>
            </a:r>
            <a:r>
              <a:rPr lang="ru-RU" sz="900" b="1" dirty="0"/>
              <a:t> в </a:t>
            </a:r>
            <a:r>
              <a:rPr lang="ru-RU" sz="900" b="1" dirty="0" err="1"/>
              <a:t>отриманні</a:t>
            </a:r>
            <a:r>
              <a:rPr lang="ru-RU" sz="900" b="1" dirty="0"/>
              <a:t> </a:t>
            </a:r>
            <a:r>
              <a:rPr lang="ru-RU" sz="900" b="1" dirty="0" err="1"/>
              <a:t>додаткового</a:t>
            </a:r>
            <a:r>
              <a:rPr lang="ru-RU" sz="900" b="1" dirty="0"/>
              <a:t> </a:t>
            </a:r>
            <a:r>
              <a:rPr lang="ru-RU" sz="900" b="1" dirty="0" err="1"/>
              <a:t>навчання</a:t>
            </a:r>
            <a:r>
              <a:rPr lang="ru-RU" sz="900" b="1" dirty="0"/>
              <a:t> </a:t>
            </a:r>
            <a:r>
              <a:rPr lang="ru-RU" sz="900" b="1" dirty="0" err="1"/>
              <a:t>забезпечено</a:t>
            </a:r>
            <a:r>
              <a:rPr lang="ru-RU" sz="900" b="1" dirty="0"/>
              <a:t> </a:t>
            </a:r>
            <a:r>
              <a:rPr lang="ru-RU" sz="900" b="1" dirty="0" err="1"/>
              <a:t>дійсно</a:t>
            </a:r>
            <a:r>
              <a:rPr lang="ru-RU" sz="900" b="1" dirty="0"/>
              <a:t> </a:t>
            </a:r>
            <a:r>
              <a:rPr lang="ru-RU" sz="900" b="1" dirty="0" err="1"/>
              <a:t>належним</a:t>
            </a:r>
            <a:r>
              <a:rPr lang="ru-RU" sz="900" b="1" dirty="0"/>
              <a:t> чином. </a:t>
            </a:r>
            <a:r>
              <a:rPr lang="ru-RU" sz="900" b="1" dirty="0" err="1"/>
              <a:t>Здебільшого</a:t>
            </a:r>
            <a:r>
              <a:rPr lang="ru-RU" sz="900" b="1" dirty="0"/>
              <a:t> </a:t>
            </a:r>
            <a:r>
              <a:rPr lang="ru-RU" sz="900" b="1" dirty="0" err="1"/>
              <a:t>керівництво</a:t>
            </a:r>
            <a:r>
              <a:rPr lang="ru-RU" sz="900" b="1" dirty="0"/>
              <a:t> є </a:t>
            </a:r>
            <a:r>
              <a:rPr lang="ru-RU" sz="900" b="1" dirty="0" err="1"/>
              <a:t>ініціатором</a:t>
            </a:r>
            <a:r>
              <a:rPr lang="ru-RU" sz="900" b="1" dirty="0"/>
              <a:t> </a:t>
            </a:r>
            <a:r>
              <a:rPr lang="ru-RU" sz="900" b="1" dirty="0" err="1"/>
              <a:t>даних</a:t>
            </a:r>
            <a:r>
              <a:rPr lang="ru-RU" sz="900" b="1" dirty="0"/>
              <a:t> </a:t>
            </a:r>
            <a:r>
              <a:rPr lang="ru-RU" sz="900" b="1" dirty="0" err="1"/>
              <a:t>тренінгів</a:t>
            </a:r>
            <a:r>
              <a:rPr lang="ru-RU" sz="900" b="1" dirty="0"/>
              <a:t>, </a:t>
            </a:r>
            <a:r>
              <a:rPr lang="ru-RU" sz="900" b="1" dirty="0" err="1"/>
              <a:t>лекцій</a:t>
            </a:r>
            <a:r>
              <a:rPr lang="ru-RU" sz="900" b="1" dirty="0"/>
              <a:t> </a:t>
            </a:r>
            <a:r>
              <a:rPr lang="ru-RU" sz="900" b="1" dirty="0" err="1"/>
              <a:t>чи</a:t>
            </a:r>
            <a:r>
              <a:rPr lang="ru-RU" sz="900" b="1" dirty="0"/>
              <a:t> не кожного </a:t>
            </a:r>
            <a:r>
              <a:rPr lang="ru-RU" sz="900" b="1" dirty="0" err="1"/>
              <a:t>місяця</a:t>
            </a:r>
            <a:r>
              <a:rPr lang="ru-RU" sz="900" b="1" dirty="0"/>
              <a:t>. </a:t>
            </a:r>
          </a:p>
          <a:p>
            <a:pPr marL="171450" indent="-171450" algn="just">
              <a:lnSpc>
                <a:spcPts val="1200"/>
              </a:lnSpc>
              <a:spcBef>
                <a:spcPts val="900"/>
              </a:spcBef>
              <a:buClr>
                <a:schemeClr val="tx2"/>
              </a:buClr>
              <a:buFont typeface="Wingdings" panose="05000000000000000000" pitchFamily="2" charset="2"/>
              <a:buChar char="§"/>
            </a:pPr>
            <a:r>
              <a:rPr lang="ru-RU" sz="900" dirty="0" err="1"/>
              <a:t>Навантаження</a:t>
            </a:r>
            <a:r>
              <a:rPr lang="ru-RU" sz="900" dirty="0"/>
              <a:t> на </a:t>
            </a:r>
            <a:r>
              <a:rPr lang="ru-RU" sz="900" dirty="0" err="1"/>
              <a:t>лікарів</a:t>
            </a:r>
            <a:r>
              <a:rPr lang="ru-RU" sz="900" dirty="0"/>
              <a:t> та </a:t>
            </a:r>
            <a:r>
              <a:rPr lang="ru-RU" sz="900" dirty="0" err="1"/>
              <a:t>середній</a:t>
            </a:r>
            <a:r>
              <a:rPr lang="ru-RU" sz="900" dirty="0"/>
              <a:t> </a:t>
            </a:r>
            <a:r>
              <a:rPr lang="ru-RU" sz="900" dirty="0" err="1"/>
              <a:t>медичний</a:t>
            </a:r>
            <a:r>
              <a:rPr lang="ru-RU" sz="900" dirty="0"/>
              <a:t> персонал </a:t>
            </a:r>
            <a:r>
              <a:rPr lang="ru-RU" sz="900" dirty="0" err="1"/>
              <a:t>дещо</a:t>
            </a:r>
            <a:r>
              <a:rPr lang="ru-RU" sz="900" dirty="0"/>
              <a:t> </a:t>
            </a:r>
            <a:r>
              <a:rPr lang="ru-RU" sz="900" dirty="0" err="1"/>
              <a:t>збільшене</a:t>
            </a:r>
            <a:r>
              <a:rPr lang="ru-RU" sz="900" dirty="0"/>
              <a:t>, </a:t>
            </a:r>
            <a:r>
              <a:rPr lang="ru-RU" sz="900" dirty="0" err="1"/>
              <a:t>зокрема</a:t>
            </a:r>
            <a:r>
              <a:rPr lang="ru-RU" sz="900" dirty="0"/>
              <a:t> з причин </a:t>
            </a:r>
            <a:r>
              <a:rPr lang="ru-RU" sz="900" dirty="0" err="1"/>
              <a:t>необхідності</a:t>
            </a:r>
            <a:r>
              <a:rPr lang="ru-RU" sz="900" dirty="0"/>
              <a:t> </a:t>
            </a:r>
            <a:r>
              <a:rPr lang="ru-RU" sz="900" dirty="0" err="1"/>
              <a:t>заповнення</a:t>
            </a:r>
            <a:r>
              <a:rPr lang="ru-RU" sz="900" dirty="0"/>
              <a:t> </a:t>
            </a:r>
            <a:r>
              <a:rPr lang="ru-RU" sz="900" dirty="0" err="1"/>
              <a:t>великої</a:t>
            </a:r>
            <a:r>
              <a:rPr lang="ru-RU" sz="900" dirty="0"/>
              <a:t> </a:t>
            </a:r>
            <a:r>
              <a:rPr lang="ru-RU" sz="900" dirty="0" err="1"/>
              <a:t>кількості</a:t>
            </a:r>
            <a:r>
              <a:rPr lang="ru-RU" sz="900" dirty="0"/>
              <a:t> </a:t>
            </a:r>
            <a:r>
              <a:rPr lang="ru-RU" sz="900" dirty="0" err="1"/>
              <a:t>паперових</a:t>
            </a:r>
            <a:r>
              <a:rPr lang="ru-RU" sz="900" dirty="0"/>
              <a:t> та </a:t>
            </a:r>
            <a:r>
              <a:rPr lang="ru-RU" sz="900" dirty="0" err="1"/>
              <a:t>електронних</a:t>
            </a:r>
            <a:r>
              <a:rPr lang="ru-RU" sz="900" dirty="0"/>
              <a:t> </a:t>
            </a:r>
            <a:r>
              <a:rPr lang="ru-RU" sz="900" dirty="0" err="1"/>
              <a:t>даних</a:t>
            </a:r>
            <a:r>
              <a:rPr lang="ru-RU" sz="900" dirty="0"/>
              <a:t>, </a:t>
            </a:r>
            <a:r>
              <a:rPr lang="ru-RU" sz="900" dirty="0" err="1"/>
              <a:t>інколи</a:t>
            </a:r>
            <a:r>
              <a:rPr lang="ru-RU" sz="900" dirty="0"/>
              <a:t> </a:t>
            </a:r>
            <a:r>
              <a:rPr lang="ru-RU" sz="900" dirty="0" err="1"/>
              <a:t>нераціонального</a:t>
            </a:r>
            <a:r>
              <a:rPr lang="ru-RU" sz="900" dirty="0"/>
              <a:t> </a:t>
            </a:r>
            <a:r>
              <a:rPr lang="ru-RU" sz="900" dirty="0" err="1"/>
              <a:t>розподілення</a:t>
            </a:r>
            <a:r>
              <a:rPr lang="ru-RU" sz="900" dirty="0"/>
              <a:t> </a:t>
            </a:r>
            <a:r>
              <a:rPr lang="ru-RU" sz="900" dirty="0" err="1"/>
              <a:t>навантаження</a:t>
            </a:r>
            <a:r>
              <a:rPr lang="ru-RU" sz="900" dirty="0"/>
              <a:t>, </a:t>
            </a:r>
            <a:r>
              <a:rPr lang="ru-RU" sz="900" dirty="0" err="1"/>
              <a:t>міграції</a:t>
            </a:r>
            <a:r>
              <a:rPr lang="ru-RU" sz="900" dirty="0"/>
              <a:t> </a:t>
            </a:r>
            <a:r>
              <a:rPr lang="ru-RU" sz="900" dirty="0" err="1"/>
              <a:t>лікарів</a:t>
            </a:r>
            <a:r>
              <a:rPr lang="ru-RU" sz="900" dirty="0"/>
              <a:t> у </a:t>
            </a:r>
            <a:r>
              <a:rPr lang="ru-RU" sz="900" dirty="0" err="1"/>
              <a:t>зв</a:t>
            </a:r>
            <a:r>
              <a:rPr lang="en-US" sz="900" dirty="0"/>
              <a:t>’</a:t>
            </a:r>
            <a:r>
              <a:rPr lang="uk-UA" sz="900" dirty="0" err="1"/>
              <a:t>язку</a:t>
            </a:r>
            <a:r>
              <a:rPr lang="uk-UA" sz="900" dirty="0"/>
              <a:t> з війною, </a:t>
            </a:r>
            <a:r>
              <a:rPr lang="ru-RU" sz="900" dirty="0"/>
              <a:t>а </a:t>
            </a:r>
            <a:r>
              <a:rPr lang="ru-RU" sz="900" dirty="0" err="1"/>
              <a:t>також</a:t>
            </a:r>
            <a:r>
              <a:rPr lang="ru-RU" sz="900" dirty="0"/>
              <a:t> з причини </a:t>
            </a:r>
            <a:r>
              <a:rPr lang="ru-RU" sz="900" dirty="0" err="1"/>
              <a:t>деяких</a:t>
            </a:r>
            <a:r>
              <a:rPr lang="ru-RU" sz="900" dirty="0"/>
              <a:t> </a:t>
            </a:r>
            <a:r>
              <a:rPr lang="ru-RU" sz="900" dirty="0" err="1"/>
              <a:t>скорочень</a:t>
            </a:r>
            <a:r>
              <a:rPr lang="ru-RU" sz="900" dirty="0"/>
              <a:t> ставок та посад </a:t>
            </a:r>
            <a:r>
              <a:rPr lang="ru-RU" sz="900" dirty="0" err="1"/>
              <a:t>останнім</a:t>
            </a:r>
            <a:r>
              <a:rPr lang="ru-RU" sz="900" dirty="0"/>
              <a:t> часом. </a:t>
            </a:r>
            <a:r>
              <a:rPr lang="ru-RU" sz="900" dirty="0" err="1"/>
              <a:t>Медичні</a:t>
            </a:r>
            <a:r>
              <a:rPr lang="ru-RU" sz="900" dirty="0"/>
              <a:t> </a:t>
            </a:r>
            <a:r>
              <a:rPr lang="ru-RU" sz="900" dirty="0" err="1"/>
              <a:t>працівники</a:t>
            </a:r>
            <a:r>
              <a:rPr lang="ru-RU" sz="900" dirty="0"/>
              <a:t> </a:t>
            </a:r>
            <a:r>
              <a:rPr lang="ru-RU" sz="900" dirty="0" err="1"/>
              <a:t>говорять</a:t>
            </a:r>
            <a:r>
              <a:rPr lang="ru-RU" sz="900" dirty="0"/>
              <a:t> про об</a:t>
            </a:r>
            <a:r>
              <a:rPr lang="en-US" sz="900" dirty="0"/>
              <a:t>’</a:t>
            </a:r>
            <a:r>
              <a:rPr lang="uk-UA" sz="900" dirty="0"/>
              <a:t>єднання закладів.</a:t>
            </a:r>
          </a:p>
          <a:p>
            <a:pPr marL="171450" indent="-171450" algn="just">
              <a:lnSpc>
                <a:spcPts val="1200"/>
              </a:lnSpc>
              <a:spcBef>
                <a:spcPts val="900"/>
              </a:spcBef>
              <a:buClr>
                <a:schemeClr val="tx2"/>
              </a:buClr>
              <a:buFont typeface="Wingdings" panose="05000000000000000000" pitchFamily="2" charset="2"/>
              <a:buChar char="§"/>
            </a:pPr>
            <a:r>
              <a:rPr lang="ru-RU" sz="900" dirty="0"/>
              <a:t>Як </a:t>
            </a:r>
            <a:r>
              <a:rPr lang="ru-RU" sz="900" dirty="0" err="1"/>
              <a:t>під</a:t>
            </a:r>
            <a:r>
              <a:rPr lang="ru-RU" sz="900" dirty="0"/>
              <a:t> час </a:t>
            </a:r>
            <a:r>
              <a:rPr lang="ru-RU" sz="900" dirty="0" err="1"/>
              <a:t>пандемії</a:t>
            </a:r>
            <a:r>
              <a:rPr lang="ru-RU" sz="900" dirty="0"/>
              <a:t> </a:t>
            </a:r>
            <a:r>
              <a:rPr lang="en-US" sz="900" dirty="0"/>
              <a:t>COVID-</a:t>
            </a:r>
            <a:r>
              <a:rPr lang="uk-UA" sz="900" dirty="0"/>
              <a:t>19, так і на початку війни, медичні колективи зазнавали суттєвих потрясінь. Одні лікарі звільнялись, </a:t>
            </a:r>
            <a:r>
              <a:rPr lang="uk-UA" sz="900" dirty="0" err="1"/>
              <a:t>виїзжали</a:t>
            </a:r>
            <a:r>
              <a:rPr lang="uk-UA" sz="900" dirty="0"/>
              <a:t>, змінювали напрямок, спеціалізацію. Нові спеціалісти </a:t>
            </a:r>
            <a:r>
              <a:rPr lang="uk-UA" sz="900" dirty="0" err="1"/>
              <a:t>доєднувались</a:t>
            </a:r>
            <a:r>
              <a:rPr lang="uk-UA" sz="900" dirty="0"/>
              <a:t> до команд. </a:t>
            </a:r>
            <a:r>
              <a:rPr lang="uk-UA" sz="900" dirty="0">
                <a:latin typeface="Calibri" panose="020F0502020204030204" pitchFamily="34" charset="0"/>
                <a:ea typeface="Calibri" panose="020F0502020204030204" pitchFamily="34" charset="0"/>
                <a:cs typeface="Times New Roman" panose="02020603050405020304" pitchFamily="18" charset="0"/>
              </a:rPr>
              <a:t>Наразі в деяких колективах спостерігається підвищена тривожність через питання мобілізації та відсутності розуміння майбутнього загалом.</a:t>
            </a:r>
            <a:endParaRPr lang="uk-UA" sz="900" dirty="0"/>
          </a:p>
          <a:p>
            <a:pPr marL="171450" indent="-171450" algn="just">
              <a:lnSpc>
                <a:spcPts val="1200"/>
              </a:lnSpc>
              <a:spcBef>
                <a:spcPts val="900"/>
              </a:spcBef>
              <a:buClr>
                <a:schemeClr val="tx2"/>
              </a:buClr>
              <a:buFont typeface="Wingdings" panose="05000000000000000000" pitchFamily="2" charset="2"/>
              <a:buChar char="§"/>
            </a:pPr>
            <a:r>
              <a:rPr lang="uk-UA" sz="900" dirty="0"/>
              <a:t>Умови праці більшість медичних працівників описують як належні, проте оновити, освіжити, осучаснити бажання мають також. Наявна достатня кількість приміщень, кондиціонери, за потреби, генератори. Є зони для відпочинку та прийому їжі.</a:t>
            </a:r>
          </a:p>
          <a:p>
            <a:pPr marL="171450" indent="-171450" algn="just">
              <a:lnSpc>
                <a:spcPts val="1200"/>
              </a:lnSpc>
              <a:spcBef>
                <a:spcPts val="900"/>
              </a:spcBef>
              <a:buClr>
                <a:schemeClr val="tx2"/>
              </a:buClr>
              <a:buFont typeface="Wingdings" panose="05000000000000000000" pitchFamily="2" charset="2"/>
              <a:buChar char="§"/>
            </a:pPr>
            <a:r>
              <a:rPr lang="uk-UA" sz="900" dirty="0" err="1"/>
              <a:t>Зачасту</a:t>
            </a:r>
            <a:r>
              <a:rPr lang="uk-UA" sz="900" dirty="0"/>
              <a:t>, медичний персонал говорить про наявність більше нематеріального заохочення, ніж матеріальної складової. Частина лікарів все ж звертають увагу на бажання перегляду рівня матеріальних винагород.</a:t>
            </a:r>
          </a:p>
        </p:txBody>
      </p:sp>
      <p:sp>
        <p:nvSpPr>
          <p:cNvPr id="7" name="Прямокутник 6">
            <a:extLst>
              <a:ext uri="{FF2B5EF4-FFF2-40B4-BE49-F238E27FC236}">
                <a16:creationId xmlns:a16="http://schemas.microsoft.com/office/drawing/2014/main" id="{622A7B06-6BC2-4AE1-B4EA-E3D92776F157}"/>
              </a:ext>
            </a:extLst>
          </p:cNvPr>
          <p:cNvSpPr/>
          <p:nvPr/>
        </p:nvSpPr>
        <p:spPr>
          <a:xfrm>
            <a:off x="6668218" y="3081465"/>
            <a:ext cx="2452251" cy="584775"/>
          </a:xfrm>
          <a:prstGeom prst="rect">
            <a:avLst/>
          </a:prstGeom>
        </p:spPr>
        <p:txBody>
          <a:bodyPr wrap="square">
            <a:spAutoFit/>
          </a:bodyPr>
          <a:lstStyle/>
          <a:p>
            <a:pPr algn="r"/>
            <a:r>
              <a:rPr lang="uk-UA" sz="800" b="1" i="1" dirty="0">
                <a:solidFill>
                  <a:srgbClr val="FFFF00"/>
                </a:solidFill>
                <a:latin typeface="Arial" panose="020B0604020202020204" pitchFamily="34" charset="0"/>
                <a:ea typeface="Calibri" panose="020F0502020204030204" pitchFamily="34" charset="0"/>
                <a:cs typeface="Arial" panose="020B0604020202020204" pitchFamily="34" charset="0"/>
              </a:rPr>
              <a:t>«Було важко, в психологічному плані, було багато незнайомих людей в колективі, за контрактом приходили, колектив був такий різний, мало один одного знали». </a:t>
            </a:r>
            <a:endParaRPr lang="uk-UA" sz="800" dirty="0">
              <a:solidFill>
                <a:srgbClr val="FFFF00"/>
              </a:solidFill>
              <a:latin typeface="Arial" panose="020B0604020202020204" pitchFamily="34" charset="0"/>
              <a:cs typeface="Arial" panose="020B0604020202020204" pitchFamily="34" charset="0"/>
            </a:endParaRPr>
          </a:p>
        </p:txBody>
      </p:sp>
      <p:sp>
        <p:nvSpPr>
          <p:cNvPr id="20" name="Стрілка: вправо 19">
            <a:extLst>
              <a:ext uri="{FF2B5EF4-FFF2-40B4-BE49-F238E27FC236}">
                <a16:creationId xmlns:a16="http://schemas.microsoft.com/office/drawing/2014/main" id="{89998AAF-7F12-4EEB-9EF4-EA48889EF4F2}"/>
              </a:ext>
            </a:extLst>
          </p:cNvPr>
          <p:cNvSpPr/>
          <p:nvPr/>
        </p:nvSpPr>
        <p:spPr>
          <a:xfrm>
            <a:off x="3838499" y="1408537"/>
            <a:ext cx="285847" cy="96517"/>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cxnSp>
        <p:nvCxnSpPr>
          <p:cNvPr id="21" name="Пряма сполучна лінія 20">
            <a:extLst>
              <a:ext uri="{FF2B5EF4-FFF2-40B4-BE49-F238E27FC236}">
                <a16:creationId xmlns:a16="http://schemas.microsoft.com/office/drawing/2014/main" id="{1C3B5250-A483-494C-9A4D-536685A9B101}"/>
              </a:ext>
            </a:extLst>
          </p:cNvPr>
          <p:cNvCxnSpPr>
            <a:cxnSpLocks/>
          </p:cNvCxnSpPr>
          <p:nvPr/>
        </p:nvCxnSpPr>
        <p:spPr>
          <a:xfrm>
            <a:off x="3792754" y="1671639"/>
            <a:ext cx="532645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Пряма сполучна лінія 26">
            <a:extLst>
              <a:ext uri="{FF2B5EF4-FFF2-40B4-BE49-F238E27FC236}">
                <a16:creationId xmlns:a16="http://schemas.microsoft.com/office/drawing/2014/main" id="{B0A039B3-DF06-4BB9-B316-39696CA5D261}"/>
              </a:ext>
            </a:extLst>
          </p:cNvPr>
          <p:cNvCxnSpPr>
            <a:cxnSpLocks/>
          </p:cNvCxnSpPr>
          <p:nvPr/>
        </p:nvCxnSpPr>
        <p:spPr>
          <a:xfrm>
            <a:off x="3792754" y="3966292"/>
            <a:ext cx="532645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Пряма сполучна лінія 27">
            <a:extLst>
              <a:ext uri="{FF2B5EF4-FFF2-40B4-BE49-F238E27FC236}">
                <a16:creationId xmlns:a16="http://schemas.microsoft.com/office/drawing/2014/main" id="{990A56B3-379E-472B-9EA2-3B759A330C70}"/>
              </a:ext>
            </a:extLst>
          </p:cNvPr>
          <p:cNvCxnSpPr>
            <a:cxnSpLocks/>
          </p:cNvCxnSpPr>
          <p:nvPr/>
        </p:nvCxnSpPr>
        <p:spPr>
          <a:xfrm>
            <a:off x="10502" y="3966292"/>
            <a:ext cx="532645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Пряма сполучна лінія 28">
            <a:extLst>
              <a:ext uri="{FF2B5EF4-FFF2-40B4-BE49-F238E27FC236}">
                <a16:creationId xmlns:a16="http://schemas.microsoft.com/office/drawing/2014/main" id="{42E1BB2A-5BAA-4AD7-A2C8-3D81C6ABDC98}"/>
              </a:ext>
            </a:extLst>
          </p:cNvPr>
          <p:cNvCxnSpPr>
            <a:cxnSpLocks/>
          </p:cNvCxnSpPr>
          <p:nvPr/>
        </p:nvCxnSpPr>
        <p:spPr>
          <a:xfrm>
            <a:off x="0" y="1671639"/>
            <a:ext cx="532645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5943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864137" y="665631"/>
            <a:ext cx="1602000" cy="1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18" name="Таблица 17"/>
          <p:cNvGraphicFramePr>
            <a:graphicFrameLocks noGrp="1"/>
          </p:cNvGraphicFramePr>
          <p:nvPr>
            <p:extLst>
              <p:ext uri="{D42A27DB-BD31-4B8C-83A1-F6EECF244321}">
                <p14:modId xmlns:p14="http://schemas.microsoft.com/office/powerpoint/2010/main" val="3021782569"/>
              </p:ext>
            </p:extLst>
          </p:nvPr>
        </p:nvGraphicFramePr>
        <p:xfrm>
          <a:off x="6272214" y="1304704"/>
          <a:ext cx="2667730" cy="3802063"/>
        </p:xfrm>
        <a:graphic>
          <a:graphicData uri="http://schemas.openxmlformats.org/drawingml/2006/table">
            <a:tbl>
              <a:tblPr firstRow="1" bandRow="1">
                <a:tableStyleId>{5C22544A-7EE6-4342-B048-85BDC9FD1C3A}</a:tableStyleId>
              </a:tblPr>
              <a:tblGrid>
                <a:gridCol w="2667730">
                  <a:extLst>
                    <a:ext uri="{9D8B030D-6E8A-4147-A177-3AD203B41FA5}">
                      <a16:colId xmlns:a16="http://schemas.microsoft.com/office/drawing/2014/main" val="891543674"/>
                    </a:ext>
                  </a:extLst>
                </a:gridCol>
              </a:tblGrid>
              <a:tr h="3776333">
                <a:tc>
                  <a:txBody>
                    <a:bodyPr/>
                    <a:lstStyle/>
                    <a:p>
                      <a:pPr algn="l">
                        <a:lnSpc>
                          <a:spcPts val="1200"/>
                        </a:lnSpc>
                        <a:spcBef>
                          <a:spcPts val="0"/>
                        </a:spcBef>
                        <a:spcAft>
                          <a:spcPts val="0"/>
                        </a:spcAft>
                      </a:pPr>
                      <a:r>
                        <a:rPr lang="ru-RU" sz="900" b="0" kern="1200" dirty="0" err="1">
                          <a:solidFill>
                            <a:schemeClr val="bg1"/>
                          </a:solidFill>
                          <a:effectLst/>
                          <a:latin typeface="Museo Sans Cyrl 100" panose="02000000000000000000" pitchFamily="50" charset="-52"/>
                          <a:ea typeface="+mn-ea"/>
                          <a:cs typeface="+mn-cs"/>
                        </a:rPr>
                        <a:t>Аналіз</a:t>
                      </a:r>
                      <a:r>
                        <a:rPr lang="ru-RU" sz="900" b="0" kern="1200" dirty="0">
                          <a:solidFill>
                            <a:schemeClr val="bg1"/>
                          </a:solidFill>
                          <a:effectLst/>
                          <a:latin typeface="Museo Sans Cyrl 100" panose="02000000000000000000" pitchFamily="50" charset="-52"/>
                          <a:ea typeface="+mn-ea"/>
                          <a:cs typeface="+mn-cs"/>
                        </a:rPr>
                        <a:t> </a:t>
                      </a:r>
                      <a:r>
                        <a:rPr lang="ru-RU" sz="900" b="0" kern="1200" dirty="0" err="1">
                          <a:solidFill>
                            <a:schemeClr val="bg1"/>
                          </a:solidFill>
                          <a:effectLst/>
                          <a:latin typeface="Museo Sans Cyrl 100" panose="02000000000000000000" pitchFamily="50" charset="-52"/>
                          <a:ea typeface="+mn-ea"/>
                          <a:cs typeface="+mn-cs"/>
                        </a:rPr>
                        <a:t>інформації</a:t>
                      </a:r>
                      <a:r>
                        <a:rPr lang="ru-RU" sz="900" b="0" kern="1200" dirty="0">
                          <a:solidFill>
                            <a:schemeClr val="bg1"/>
                          </a:solidFill>
                          <a:effectLst/>
                          <a:latin typeface="Museo Sans Cyrl 100" panose="02000000000000000000" pitchFamily="50" charset="-52"/>
                          <a:ea typeface="+mn-ea"/>
                          <a:cs typeface="+mn-cs"/>
                        </a:rPr>
                        <a:t> в </a:t>
                      </a:r>
                      <a:r>
                        <a:rPr lang="ru-RU" sz="900" b="0" kern="1200" dirty="0" err="1">
                          <a:solidFill>
                            <a:schemeClr val="bg1"/>
                          </a:solidFill>
                          <a:effectLst/>
                          <a:latin typeface="Museo Sans Cyrl 100" panose="02000000000000000000" pitchFamily="50" charset="-52"/>
                          <a:ea typeface="+mn-ea"/>
                          <a:cs typeface="+mn-cs"/>
                        </a:rPr>
                        <a:t>розрізі</a:t>
                      </a:r>
                      <a:r>
                        <a:rPr lang="ru-RU" sz="900" b="0" kern="1200" dirty="0">
                          <a:solidFill>
                            <a:schemeClr val="bg1"/>
                          </a:solidFill>
                          <a:effectLst/>
                          <a:latin typeface="Museo Sans Cyrl 100" panose="02000000000000000000" pitchFamily="50" charset="-52"/>
                          <a:ea typeface="+mn-ea"/>
                          <a:cs typeface="+mn-cs"/>
                        </a:rPr>
                        <a:t> </a:t>
                      </a:r>
                      <a:r>
                        <a:rPr lang="ru-RU" sz="900" b="0" kern="1200" dirty="0" err="1">
                          <a:solidFill>
                            <a:schemeClr val="bg1"/>
                          </a:solidFill>
                          <a:effectLst/>
                          <a:latin typeface="Museo Sans Cyrl 100" panose="02000000000000000000" pitchFamily="50" charset="-52"/>
                          <a:ea typeface="+mn-ea"/>
                          <a:cs typeface="+mn-cs"/>
                        </a:rPr>
                        <a:t>цільових</a:t>
                      </a:r>
                      <a:r>
                        <a:rPr lang="ru-RU" sz="900" b="0" kern="1200" dirty="0">
                          <a:solidFill>
                            <a:schemeClr val="bg1"/>
                          </a:solidFill>
                          <a:effectLst/>
                          <a:latin typeface="Museo Sans Cyrl 100" panose="02000000000000000000" pitchFamily="50" charset="-52"/>
                          <a:ea typeface="+mn-ea"/>
                          <a:cs typeface="+mn-cs"/>
                        </a:rPr>
                        <a:t> </a:t>
                      </a:r>
                      <a:r>
                        <a:rPr lang="ru-RU" sz="900" b="0" kern="1200" dirty="0" err="1">
                          <a:solidFill>
                            <a:schemeClr val="bg1"/>
                          </a:solidFill>
                          <a:effectLst/>
                          <a:latin typeface="Museo Sans Cyrl 100" panose="02000000000000000000" pitchFamily="50" charset="-52"/>
                          <a:ea typeface="+mn-ea"/>
                          <a:cs typeface="+mn-cs"/>
                        </a:rPr>
                        <a:t>груп</a:t>
                      </a:r>
                      <a:r>
                        <a:rPr lang="ru-RU" sz="900" b="0" kern="1200" dirty="0">
                          <a:solidFill>
                            <a:schemeClr val="bg1"/>
                          </a:solidFill>
                          <a:effectLst/>
                          <a:latin typeface="Museo Sans Cyrl 100" panose="02000000000000000000" pitchFamily="50" charset="-52"/>
                          <a:ea typeface="+mn-ea"/>
                          <a:cs typeface="+mn-cs"/>
                        </a:rPr>
                        <a:t> </a:t>
                      </a:r>
                      <a:r>
                        <a:rPr lang="ru-RU" sz="900" b="0" kern="1200" dirty="0" err="1">
                          <a:solidFill>
                            <a:schemeClr val="bg1"/>
                          </a:solidFill>
                          <a:effectLst/>
                          <a:latin typeface="Museo Sans Cyrl 100" panose="02000000000000000000" pitchFamily="50" charset="-52"/>
                          <a:ea typeface="+mn-ea"/>
                          <a:cs typeface="+mn-cs"/>
                        </a:rPr>
                        <a:t>щодо</a:t>
                      </a:r>
                      <a:r>
                        <a:rPr lang="ru-RU" sz="900" b="0" kern="1200" dirty="0">
                          <a:solidFill>
                            <a:schemeClr val="bg1"/>
                          </a:solidFill>
                          <a:effectLst/>
                          <a:latin typeface="Museo Sans Cyrl 100" panose="02000000000000000000" pitchFamily="50" charset="-52"/>
                          <a:ea typeface="+mn-ea"/>
                          <a:cs typeface="+mn-cs"/>
                        </a:rPr>
                        <a:t> </a:t>
                      </a:r>
                      <a:r>
                        <a:rPr lang="ru-RU" sz="900" b="0" kern="1200" dirty="0" err="1">
                          <a:solidFill>
                            <a:schemeClr val="bg1"/>
                          </a:solidFill>
                          <a:effectLst/>
                          <a:latin typeface="Museo Sans Cyrl 100" panose="02000000000000000000" pitchFamily="50" charset="-52"/>
                          <a:ea typeface="+mn-ea"/>
                          <a:cs typeface="+mn-cs"/>
                        </a:rPr>
                        <a:t>найбільш</a:t>
                      </a:r>
                      <a:r>
                        <a:rPr lang="ru-RU" sz="900" b="0" kern="1200" dirty="0">
                          <a:solidFill>
                            <a:schemeClr val="bg1"/>
                          </a:solidFill>
                          <a:effectLst/>
                          <a:latin typeface="Museo Sans Cyrl 100" panose="02000000000000000000" pitchFamily="50" charset="-52"/>
                          <a:ea typeface="+mn-ea"/>
                          <a:cs typeface="+mn-cs"/>
                        </a:rPr>
                        <a:t> </a:t>
                      </a:r>
                      <a:r>
                        <a:rPr lang="ru-RU" sz="900" b="0" kern="1200" dirty="0" err="1">
                          <a:solidFill>
                            <a:schemeClr val="bg1"/>
                          </a:solidFill>
                          <a:effectLst/>
                          <a:latin typeface="Museo Sans Cyrl 100" panose="02000000000000000000" pitchFamily="50" charset="-52"/>
                          <a:ea typeface="+mn-ea"/>
                          <a:cs typeface="+mn-cs"/>
                        </a:rPr>
                        <a:t>частих</a:t>
                      </a:r>
                      <a:r>
                        <a:rPr lang="ru-RU" sz="900" b="0" kern="1200" dirty="0">
                          <a:solidFill>
                            <a:schemeClr val="bg1"/>
                          </a:solidFill>
                          <a:effectLst/>
                          <a:latin typeface="Museo Sans Cyrl 100" panose="02000000000000000000" pitchFamily="50" charset="-52"/>
                          <a:ea typeface="+mn-ea"/>
                          <a:cs typeface="+mn-cs"/>
                        </a:rPr>
                        <a:t> проблем, з </a:t>
                      </a:r>
                      <a:r>
                        <a:rPr lang="ru-RU" sz="900" b="0" kern="1200" dirty="0" err="1">
                          <a:solidFill>
                            <a:schemeClr val="bg1"/>
                          </a:solidFill>
                          <a:effectLst/>
                          <a:latin typeface="Museo Sans Cyrl 100" panose="02000000000000000000" pitchFamily="50" charset="-52"/>
                          <a:ea typeface="+mn-ea"/>
                          <a:cs typeface="+mn-cs"/>
                        </a:rPr>
                        <a:t>якими</a:t>
                      </a:r>
                      <a:r>
                        <a:rPr lang="ru-RU" sz="900" b="0" kern="1200" dirty="0">
                          <a:solidFill>
                            <a:schemeClr val="bg1"/>
                          </a:solidFill>
                          <a:effectLst/>
                          <a:latin typeface="Museo Sans Cyrl 100" panose="02000000000000000000" pitchFamily="50" charset="-52"/>
                          <a:ea typeface="+mn-ea"/>
                          <a:cs typeface="+mn-cs"/>
                        </a:rPr>
                        <a:t> </a:t>
                      </a:r>
                      <a:r>
                        <a:rPr lang="ru-RU" sz="900" b="0" kern="1200" dirty="0" err="1">
                          <a:solidFill>
                            <a:schemeClr val="bg1"/>
                          </a:solidFill>
                          <a:effectLst/>
                          <a:latin typeface="Museo Sans Cyrl 100" panose="02000000000000000000" pitchFamily="50" charset="-52"/>
                          <a:ea typeface="+mn-ea"/>
                          <a:cs typeface="+mn-cs"/>
                        </a:rPr>
                        <a:t>зіштовхувались</a:t>
                      </a:r>
                      <a:r>
                        <a:rPr lang="ru-RU" sz="900" b="0" kern="1200" dirty="0">
                          <a:solidFill>
                            <a:schemeClr val="bg1"/>
                          </a:solidFill>
                          <a:effectLst/>
                          <a:latin typeface="Museo Sans Cyrl 100" panose="02000000000000000000" pitchFamily="50" charset="-52"/>
                          <a:ea typeface="+mn-ea"/>
                          <a:cs typeface="+mn-cs"/>
                        </a:rPr>
                        <a:t> </a:t>
                      </a:r>
                      <a:r>
                        <a:rPr lang="ru-RU" sz="900" b="0" kern="1200" dirty="0" err="1">
                          <a:solidFill>
                            <a:schemeClr val="bg1"/>
                          </a:solidFill>
                          <a:effectLst/>
                          <a:latin typeface="Museo Sans Cyrl 100" panose="02000000000000000000" pitchFamily="50" charset="-52"/>
                          <a:ea typeface="+mn-ea"/>
                          <a:cs typeface="+mn-cs"/>
                        </a:rPr>
                        <a:t>пацієнти</a:t>
                      </a:r>
                      <a:r>
                        <a:rPr lang="ru-RU" sz="900" b="0" kern="1200" dirty="0">
                          <a:solidFill>
                            <a:schemeClr val="bg1"/>
                          </a:solidFill>
                          <a:effectLst/>
                          <a:latin typeface="Museo Sans Cyrl 100" panose="02000000000000000000" pitchFamily="50" charset="-52"/>
                          <a:ea typeface="+mn-ea"/>
                          <a:cs typeface="+mn-cs"/>
                        </a:rPr>
                        <a:t>, </a:t>
                      </a:r>
                      <a:r>
                        <a:rPr lang="ru-RU" sz="900" b="0" kern="1200" dirty="0" err="1">
                          <a:solidFill>
                            <a:schemeClr val="bg1"/>
                          </a:solidFill>
                          <a:effectLst/>
                          <a:latin typeface="Museo Sans Cyrl 100" panose="02000000000000000000" pitchFamily="50" charset="-52"/>
                          <a:ea typeface="+mn-ea"/>
                          <a:cs typeface="+mn-cs"/>
                        </a:rPr>
                        <a:t>які</a:t>
                      </a:r>
                      <a:r>
                        <a:rPr lang="ru-RU" sz="900" b="0" kern="1200" dirty="0">
                          <a:solidFill>
                            <a:schemeClr val="bg1"/>
                          </a:solidFill>
                          <a:effectLst/>
                          <a:latin typeface="Museo Sans Cyrl 100" panose="02000000000000000000" pitchFamily="50" charset="-52"/>
                          <a:ea typeface="+mn-ea"/>
                          <a:cs typeface="+mn-cs"/>
                        </a:rPr>
                        <a:t> </a:t>
                      </a:r>
                      <a:r>
                        <a:rPr lang="ru-RU" sz="900" b="0" kern="1200" dirty="0" err="1">
                          <a:solidFill>
                            <a:schemeClr val="bg1"/>
                          </a:solidFill>
                          <a:effectLst/>
                          <a:latin typeface="Museo Sans Cyrl 100" panose="02000000000000000000" pitchFamily="50" charset="-52"/>
                          <a:ea typeface="+mn-ea"/>
                          <a:cs typeface="+mn-cs"/>
                        </a:rPr>
                        <a:t>хворіють</a:t>
                      </a:r>
                      <a:r>
                        <a:rPr lang="ru-RU" sz="900" b="0" kern="1200" dirty="0">
                          <a:solidFill>
                            <a:schemeClr val="bg1"/>
                          </a:solidFill>
                          <a:effectLst/>
                          <a:latin typeface="Museo Sans Cyrl 100" panose="02000000000000000000" pitchFamily="50" charset="-52"/>
                          <a:ea typeface="+mn-ea"/>
                          <a:cs typeface="+mn-cs"/>
                        </a:rPr>
                        <a:t> на ТБ, та </a:t>
                      </a:r>
                      <a:r>
                        <a:rPr lang="ru-RU" sz="900" b="0" kern="1200" dirty="0" err="1">
                          <a:solidFill>
                            <a:schemeClr val="bg1"/>
                          </a:solidFill>
                          <a:effectLst/>
                          <a:latin typeface="Museo Sans Cyrl 100" panose="02000000000000000000" pitchFamily="50" charset="-52"/>
                          <a:ea typeface="+mn-ea"/>
                          <a:cs typeface="+mn-cs"/>
                        </a:rPr>
                        <a:t>медичні</a:t>
                      </a:r>
                      <a:r>
                        <a:rPr lang="ru-RU" sz="900" b="0" kern="1200" dirty="0">
                          <a:solidFill>
                            <a:schemeClr val="bg1"/>
                          </a:solidFill>
                          <a:effectLst/>
                          <a:latin typeface="Museo Sans Cyrl 100" panose="02000000000000000000" pitchFamily="50" charset="-52"/>
                          <a:ea typeface="+mn-ea"/>
                          <a:cs typeface="+mn-cs"/>
                        </a:rPr>
                        <a:t> </a:t>
                      </a:r>
                      <a:r>
                        <a:rPr lang="ru-RU" sz="900" b="0" kern="1200" dirty="0" err="1">
                          <a:solidFill>
                            <a:schemeClr val="bg1"/>
                          </a:solidFill>
                          <a:effectLst/>
                          <a:latin typeface="Museo Sans Cyrl 100" panose="02000000000000000000" pitchFamily="50" charset="-52"/>
                          <a:ea typeface="+mn-ea"/>
                          <a:cs typeface="+mn-cs"/>
                        </a:rPr>
                        <a:t>працівники</a:t>
                      </a:r>
                      <a:r>
                        <a:rPr lang="ru-RU" sz="900" b="0" kern="1200" dirty="0">
                          <a:solidFill>
                            <a:schemeClr val="bg1"/>
                          </a:solidFill>
                          <a:effectLst/>
                          <a:latin typeface="Museo Sans Cyrl 100" panose="02000000000000000000" pitchFamily="50" charset="-52"/>
                          <a:ea typeface="+mn-ea"/>
                          <a:cs typeface="+mn-cs"/>
                        </a:rPr>
                        <a:t>, </a:t>
                      </a:r>
                      <a:r>
                        <a:rPr lang="ru-RU" sz="900" b="0" kern="1200" dirty="0" err="1">
                          <a:solidFill>
                            <a:schemeClr val="bg1"/>
                          </a:solidFill>
                          <a:effectLst/>
                          <a:latin typeface="Museo Sans Cyrl 100" panose="02000000000000000000" pitchFamily="50" charset="-52"/>
                          <a:ea typeface="+mn-ea"/>
                          <a:cs typeface="+mn-cs"/>
                        </a:rPr>
                        <a:t>виявив</a:t>
                      </a:r>
                      <a:r>
                        <a:rPr lang="ru-RU" sz="900" b="0" kern="1200" dirty="0">
                          <a:solidFill>
                            <a:schemeClr val="bg1"/>
                          </a:solidFill>
                          <a:effectLst/>
                          <a:latin typeface="Museo Sans Cyrl 100" panose="02000000000000000000" pitchFamily="50" charset="-52"/>
                          <a:ea typeface="+mn-ea"/>
                          <a:cs typeface="+mn-cs"/>
                        </a:rPr>
                        <a:t> </a:t>
                      </a:r>
                      <a:r>
                        <a:rPr lang="ru-RU" sz="900" b="0" kern="1200" dirty="0" err="1">
                          <a:solidFill>
                            <a:schemeClr val="bg1"/>
                          </a:solidFill>
                          <a:effectLst/>
                          <a:latin typeface="Museo Sans Cyrl 100" panose="02000000000000000000" pitchFamily="50" charset="-52"/>
                          <a:ea typeface="+mn-ea"/>
                          <a:cs typeface="+mn-cs"/>
                        </a:rPr>
                        <a:t>найбільш</a:t>
                      </a:r>
                      <a:r>
                        <a:rPr lang="ru-RU" sz="900" b="0" kern="1200" dirty="0">
                          <a:solidFill>
                            <a:schemeClr val="bg1"/>
                          </a:solidFill>
                          <a:effectLst/>
                          <a:latin typeface="Museo Sans Cyrl 100" panose="02000000000000000000" pitchFamily="50" charset="-52"/>
                          <a:ea typeface="+mn-ea"/>
                          <a:cs typeface="+mn-cs"/>
                        </a:rPr>
                        <a:t> </a:t>
                      </a:r>
                      <a:r>
                        <a:rPr lang="ru-RU" sz="900" b="0" kern="1200" dirty="0" err="1">
                          <a:solidFill>
                            <a:schemeClr val="bg1"/>
                          </a:solidFill>
                          <a:effectLst/>
                          <a:latin typeface="Museo Sans Cyrl 100" panose="02000000000000000000" pitchFamily="50" charset="-52"/>
                          <a:ea typeface="+mn-ea"/>
                          <a:cs typeface="+mn-cs"/>
                        </a:rPr>
                        <a:t>розповсюджені</a:t>
                      </a:r>
                      <a:r>
                        <a:rPr lang="ru-RU" sz="900" b="0" kern="1200" dirty="0">
                          <a:solidFill>
                            <a:schemeClr val="bg1"/>
                          </a:solidFill>
                          <a:effectLst/>
                          <a:latin typeface="Museo Sans Cyrl 100" panose="02000000000000000000" pitchFamily="50" charset="-52"/>
                          <a:ea typeface="+mn-ea"/>
                          <a:cs typeface="+mn-cs"/>
                        </a:rPr>
                        <a:t>, а </a:t>
                      </a:r>
                      <a:r>
                        <a:rPr lang="ru-RU" sz="900" b="0" kern="1200" dirty="0" err="1">
                          <a:solidFill>
                            <a:schemeClr val="bg1"/>
                          </a:solidFill>
                          <a:effectLst/>
                          <a:latin typeface="Museo Sans Cyrl 100" panose="02000000000000000000" pitchFamily="50" charset="-52"/>
                          <a:ea typeface="+mn-ea"/>
                          <a:cs typeface="+mn-cs"/>
                        </a:rPr>
                        <a:t>саме</a:t>
                      </a:r>
                      <a:r>
                        <a:rPr lang="ru-RU" sz="900" b="0" kern="1200" dirty="0">
                          <a:solidFill>
                            <a:schemeClr val="bg1"/>
                          </a:solidFill>
                          <a:effectLst/>
                          <a:latin typeface="Museo Sans Cyrl 100" panose="02000000000000000000" pitchFamily="50" charset="-52"/>
                          <a:ea typeface="+mn-ea"/>
                          <a:cs typeface="+mn-cs"/>
                        </a:rPr>
                        <a:t>:</a:t>
                      </a:r>
                    </a:p>
                    <a:p>
                      <a:pPr marL="171450" indent="-171450" algn="l">
                        <a:lnSpc>
                          <a:spcPts val="1200"/>
                        </a:lnSpc>
                        <a:spcBef>
                          <a:spcPts val="1200"/>
                        </a:spcBef>
                        <a:spcAft>
                          <a:spcPts val="0"/>
                        </a:spcAft>
                        <a:buFont typeface="Arial" panose="020B0604020202020204" pitchFamily="34" charset="0"/>
                        <a:buChar char="•"/>
                      </a:pPr>
                      <a:r>
                        <a:rPr lang="ru-RU" sz="900" b="0" kern="1200" dirty="0" err="1">
                          <a:solidFill>
                            <a:schemeClr val="bg1"/>
                          </a:solidFill>
                          <a:effectLst/>
                          <a:latin typeface="Museo Sans Cyrl 700" panose="02000000000000000000" pitchFamily="50" charset="-52"/>
                          <a:ea typeface="+mn-ea"/>
                          <a:cs typeface="+mn-cs"/>
                        </a:rPr>
                        <a:t>Пацієнти</a:t>
                      </a:r>
                      <a:r>
                        <a:rPr lang="ru-RU" sz="900" b="0" kern="1200" dirty="0">
                          <a:solidFill>
                            <a:schemeClr val="bg1"/>
                          </a:solidFill>
                          <a:effectLst/>
                          <a:latin typeface="Museo Sans Cyrl 700" panose="02000000000000000000" pitchFamily="50" charset="-52"/>
                          <a:ea typeface="+mn-ea"/>
                          <a:cs typeface="+mn-cs"/>
                        </a:rPr>
                        <a:t>, </a:t>
                      </a:r>
                      <a:r>
                        <a:rPr lang="ru-RU" sz="900" b="0" kern="1200" dirty="0" err="1">
                          <a:solidFill>
                            <a:schemeClr val="bg1"/>
                          </a:solidFill>
                          <a:effectLst/>
                          <a:latin typeface="Museo Sans Cyrl 700" panose="02000000000000000000" pitchFamily="50" charset="-52"/>
                          <a:ea typeface="+mn-ea"/>
                          <a:cs typeface="+mn-cs"/>
                        </a:rPr>
                        <a:t>які</a:t>
                      </a:r>
                      <a:r>
                        <a:rPr lang="ru-RU" sz="900" b="0" kern="1200" dirty="0">
                          <a:solidFill>
                            <a:schemeClr val="bg1"/>
                          </a:solidFill>
                          <a:effectLst/>
                          <a:latin typeface="Museo Sans Cyrl 700" panose="02000000000000000000" pitchFamily="50" charset="-52"/>
                          <a:ea typeface="+mn-ea"/>
                          <a:cs typeface="+mn-cs"/>
                        </a:rPr>
                        <a:t> </a:t>
                      </a:r>
                      <a:r>
                        <a:rPr lang="ru-RU" sz="900" b="0" kern="1200" dirty="0" err="1">
                          <a:solidFill>
                            <a:schemeClr val="bg1"/>
                          </a:solidFill>
                          <a:effectLst/>
                          <a:latin typeface="Museo Sans Cyrl 700" panose="02000000000000000000" pitchFamily="50" charset="-52"/>
                          <a:ea typeface="+mn-ea"/>
                          <a:cs typeface="+mn-cs"/>
                        </a:rPr>
                        <a:t>хворіють</a:t>
                      </a:r>
                      <a:r>
                        <a:rPr lang="ru-RU" sz="900" b="0" kern="1200" dirty="0">
                          <a:solidFill>
                            <a:schemeClr val="bg1"/>
                          </a:solidFill>
                          <a:effectLst/>
                          <a:latin typeface="Museo Sans Cyrl 700" panose="02000000000000000000" pitchFamily="50" charset="-52"/>
                          <a:ea typeface="+mn-ea"/>
                          <a:cs typeface="+mn-cs"/>
                        </a:rPr>
                        <a:t> на ТБ, </a:t>
                      </a:r>
                      <a:r>
                        <a:rPr lang="ru-RU" sz="900" b="0" kern="1200" dirty="0" err="1">
                          <a:solidFill>
                            <a:schemeClr val="bg1"/>
                          </a:solidFill>
                          <a:effectLst/>
                          <a:latin typeface="Museo Sans Cyrl 700" panose="02000000000000000000" pitchFamily="50" charset="-52"/>
                          <a:ea typeface="+mn-ea"/>
                          <a:cs typeface="+mn-cs"/>
                        </a:rPr>
                        <a:t>зазначають</a:t>
                      </a:r>
                      <a:r>
                        <a:rPr lang="ru-RU" sz="900" b="0" kern="1200" dirty="0">
                          <a:solidFill>
                            <a:schemeClr val="bg1"/>
                          </a:solidFill>
                          <a:effectLst/>
                          <a:latin typeface="Museo Sans Cyrl 700" panose="02000000000000000000" pitchFamily="50" charset="-52"/>
                          <a:ea typeface="+mn-ea"/>
                          <a:cs typeface="+mn-cs"/>
                        </a:rPr>
                        <a:t> </a:t>
                      </a:r>
                      <a:r>
                        <a:rPr lang="ru-RU" sz="900" b="0" u="sng" kern="1200" dirty="0" err="1">
                          <a:solidFill>
                            <a:schemeClr val="bg1"/>
                          </a:solidFill>
                          <a:effectLst/>
                          <a:latin typeface="Museo Sans Cyrl 700" panose="02000000000000000000" pitchFamily="50" charset="-52"/>
                          <a:ea typeface="+mn-ea"/>
                          <a:cs typeface="+mn-cs"/>
                        </a:rPr>
                        <a:t>поганий</a:t>
                      </a:r>
                      <a:r>
                        <a:rPr lang="ru-RU" sz="900" b="0" u="sng" kern="1200" dirty="0">
                          <a:solidFill>
                            <a:schemeClr val="bg1"/>
                          </a:solidFill>
                          <a:effectLst/>
                          <a:latin typeface="Museo Sans Cyrl 700" panose="02000000000000000000" pitchFamily="50" charset="-52"/>
                          <a:ea typeface="+mn-ea"/>
                          <a:cs typeface="+mn-cs"/>
                        </a:rPr>
                        <a:t> </a:t>
                      </a:r>
                      <a:r>
                        <a:rPr lang="ru-RU" sz="900" b="0" u="sng" kern="1200" dirty="0" err="1">
                          <a:solidFill>
                            <a:schemeClr val="bg1"/>
                          </a:solidFill>
                          <a:effectLst/>
                          <a:latin typeface="Museo Sans Cyrl 700" panose="02000000000000000000" pitchFamily="50" charset="-52"/>
                          <a:ea typeface="+mn-ea"/>
                          <a:cs typeface="+mn-cs"/>
                        </a:rPr>
                        <a:t>настрій</a:t>
                      </a:r>
                      <a:r>
                        <a:rPr lang="ru-RU" sz="900" b="0" u="sng" kern="1200" dirty="0">
                          <a:solidFill>
                            <a:schemeClr val="bg1"/>
                          </a:solidFill>
                          <a:effectLst/>
                          <a:latin typeface="Museo Sans Cyrl 700" panose="02000000000000000000" pitchFamily="50" charset="-52"/>
                          <a:ea typeface="+mn-ea"/>
                          <a:cs typeface="+mn-cs"/>
                        </a:rPr>
                        <a:t>, </a:t>
                      </a:r>
                      <a:r>
                        <a:rPr lang="ru-RU" sz="900" b="0" u="sng" kern="1200" dirty="0" err="1">
                          <a:solidFill>
                            <a:schemeClr val="bg1"/>
                          </a:solidFill>
                          <a:effectLst/>
                          <a:latin typeface="Museo Sans Cyrl 700" panose="02000000000000000000" pitchFamily="50" charset="-52"/>
                          <a:ea typeface="+mn-ea"/>
                          <a:cs typeface="+mn-cs"/>
                        </a:rPr>
                        <a:t>відчуття</a:t>
                      </a:r>
                      <a:r>
                        <a:rPr lang="ru-RU" sz="900" b="0" u="sng" kern="1200" dirty="0">
                          <a:solidFill>
                            <a:schemeClr val="bg1"/>
                          </a:solidFill>
                          <a:effectLst/>
                          <a:latin typeface="Museo Sans Cyrl 700" panose="02000000000000000000" pitchFamily="50" charset="-52"/>
                          <a:ea typeface="+mn-ea"/>
                          <a:cs typeface="+mn-cs"/>
                        </a:rPr>
                        <a:t> </a:t>
                      </a:r>
                      <a:r>
                        <a:rPr lang="ru-RU" sz="900" b="0" u="sng" kern="1200" dirty="0" err="1">
                          <a:solidFill>
                            <a:schemeClr val="bg1"/>
                          </a:solidFill>
                          <a:effectLst/>
                          <a:latin typeface="Museo Sans Cyrl 700" panose="02000000000000000000" pitchFamily="50" charset="-52"/>
                          <a:ea typeface="+mn-ea"/>
                          <a:cs typeface="+mn-cs"/>
                        </a:rPr>
                        <a:t>пригнічення</a:t>
                      </a:r>
                      <a:r>
                        <a:rPr lang="ru-RU" sz="900" b="0" u="sng" kern="1200" dirty="0">
                          <a:solidFill>
                            <a:schemeClr val="bg1"/>
                          </a:solidFill>
                          <a:effectLst/>
                          <a:latin typeface="Museo Sans Cyrl 700" panose="02000000000000000000" pitchFamily="50" charset="-52"/>
                          <a:ea typeface="+mn-ea"/>
                          <a:cs typeface="+mn-cs"/>
                        </a:rPr>
                        <a:t> </a:t>
                      </a:r>
                      <a:r>
                        <a:rPr lang="ru-RU" sz="900" b="0" u="sng" kern="1200" dirty="0" err="1">
                          <a:solidFill>
                            <a:schemeClr val="bg1"/>
                          </a:solidFill>
                          <a:effectLst/>
                          <a:latin typeface="Museo Sans Cyrl 700" panose="02000000000000000000" pitchFamily="50" charset="-52"/>
                          <a:ea typeface="+mn-ea"/>
                          <a:cs typeface="+mn-cs"/>
                        </a:rPr>
                        <a:t>чи</a:t>
                      </a:r>
                      <a:r>
                        <a:rPr lang="ru-RU" sz="900" b="0" u="sng" kern="1200" dirty="0">
                          <a:solidFill>
                            <a:schemeClr val="bg1"/>
                          </a:solidFill>
                          <a:effectLst/>
                          <a:latin typeface="Museo Sans Cyrl 700" panose="02000000000000000000" pitchFamily="50" charset="-52"/>
                          <a:ea typeface="+mn-ea"/>
                          <a:cs typeface="+mn-cs"/>
                        </a:rPr>
                        <a:t> </a:t>
                      </a:r>
                      <a:r>
                        <a:rPr lang="ru-RU" sz="900" b="0" u="sng" kern="1200" dirty="0" err="1">
                          <a:solidFill>
                            <a:schemeClr val="bg1"/>
                          </a:solidFill>
                          <a:effectLst/>
                          <a:latin typeface="Museo Sans Cyrl 700" panose="02000000000000000000" pitchFamily="50" charset="-52"/>
                          <a:ea typeface="+mn-ea"/>
                          <a:cs typeface="+mn-cs"/>
                        </a:rPr>
                        <a:t>безнадії</a:t>
                      </a:r>
                      <a:r>
                        <a:rPr lang="ru-RU" sz="900" b="0" u="sng" kern="1200" dirty="0">
                          <a:solidFill>
                            <a:schemeClr val="bg1"/>
                          </a:solidFill>
                          <a:effectLst/>
                          <a:latin typeface="Museo Sans Cyrl 700" panose="02000000000000000000" pitchFamily="50" charset="-52"/>
                          <a:ea typeface="+mn-ea"/>
                          <a:cs typeface="+mn-cs"/>
                        </a:rPr>
                        <a:t> </a:t>
                      </a:r>
                      <a:r>
                        <a:rPr lang="ru-RU" sz="900" b="0" kern="1200" dirty="0">
                          <a:solidFill>
                            <a:schemeClr val="bg1"/>
                          </a:solidFill>
                          <a:effectLst/>
                          <a:latin typeface="Museo Sans Cyrl 700" panose="02000000000000000000" pitchFamily="50" charset="-52"/>
                          <a:ea typeface="+mn-ea"/>
                          <a:cs typeface="+mn-cs"/>
                        </a:rPr>
                        <a:t>(52,7%) та </a:t>
                      </a:r>
                      <a:r>
                        <a:rPr lang="ru-RU" sz="900" b="0" u="sng" kern="1200" dirty="0" err="1">
                          <a:solidFill>
                            <a:schemeClr val="bg1"/>
                          </a:solidFill>
                          <a:effectLst/>
                          <a:latin typeface="Museo Sans Cyrl 700" panose="02000000000000000000" pitchFamily="50" charset="-52"/>
                          <a:ea typeface="+mn-ea"/>
                          <a:cs typeface="+mn-cs"/>
                        </a:rPr>
                        <a:t>відчуття</a:t>
                      </a:r>
                      <a:r>
                        <a:rPr lang="ru-RU" sz="900" b="0" u="sng" kern="1200" dirty="0">
                          <a:solidFill>
                            <a:schemeClr val="bg1"/>
                          </a:solidFill>
                          <a:effectLst/>
                          <a:latin typeface="Museo Sans Cyrl 700" panose="02000000000000000000" pitchFamily="50" charset="-52"/>
                          <a:ea typeface="+mn-ea"/>
                          <a:cs typeface="+mn-cs"/>
                        </a:rPr>
                        <a:t> </a:t>
                      </a:r>
                      <a:r>
                        <a:rPr lang="ru-RU" sz="900" b="0" u="sng" kern="1200" dirty="0" err="1">
                          <a:solidFill>
                            <a:schemeClr val="bg1"/>
                          </a:solidFill>
                          <a:effectLst/>
                          <a:latin typeface="Museo Sans Cyrl 700" panose="02000000000000000000" pitchFamily="50" charset="-52"/>
                          <a:ea typeface="+mn-ea"/>
                          <a:cs typeface="+mn-cs"/>
                        </a:rPr>
                        <a:t>втоми</a:t>
                      </a:r>
                      <a:r>
                        <a:rPr lang="ru-RU" sz="900" b="0" u="sng" kern="1200" dirty="0">
                          <a:solidFill>
                            <a:schemeClr val="bg1"/>
                          </a:solidFill>
                          <a:effectLst/>
                          <a:latin typeface="Museo Sans Cyrl 700" panose="02000000000000000000" pitchFamily="50" charset="-52"/>
                          <a:ea typeface="+mn-ea"/>
                          <a:cs typeface="+mn-cs"/>
                        </a:rPr>
                        <a:t> </a:t>
                      </a:r>
                      <a:r>
                        <a:rPr lang="ru-RU" sz="900" b="0" u="sng" kern="1200" dirty="0" err="1">
                          <a:solidFill>
                            <a:schemeClr val="bg1"/>
                          </a:solidFill>
                          <a:effectLst/>
                          <a:latin typeface="Museo Sans Cyrl 700" panose="02000000000000000000" pitchFamily="50" charset="-52"/>
                          <a:ea typeface="+mn-ea"/>
                          <a:cs typeface="+mn-cs"/>
                        </a:rPr>
                        <a:t>або</a:t>
                      </a:r>
                      <a:r>
                        <a:rPr lang="ru-RU" sz="900" b="0" u="sng" kern="1200" dirty="0">
                          <a:solidFill>
                            <a:schemeClr val="bg1"/>
                          </a:solidFill>
                          <a:effectLst/>
                          <a:latin typeface="Museo Sans Cyrl 700" panose="02000000000000000000" pitchFamily="50" charset="-52"/>
                          <a:ea typeface="+mn-ea"/>
                          <a:cs typeface="+mn-cs"/>
                        </a:rPr>
                        <a:t> </a:t>
                      </a:r>
                      <a:r>
                        <a:rPr lang="ru-RU" sz="900" b="0" u="sng" kern="1200" dirty="0" err="1">
                          <a:solidFill>
                            <a:schemeClr val="bg1"/>
                          </a:solidFill>
                          <a:effectLst/>
                          <a:latin typeface="Museo Sans Cyrl 700" panose="02000000000000000000" pitchFamily="50" charset="-52"/>
                          <a:ea typeface="+mn-ea"/>
                          <a:cs typeface="+mn-cs"/>
                        </a:rPr>
                        <a:t>зниження</a:t>
                      </a:r>
                      <a:r>
                        <a:rPr lang="ru-RU" sz="900" b="0" u="sng" kern="1200" dirty="0">
                          <a:solidFill>
                            <a:schemeClr val="bg1"/>
                          </a:solidFill>
                          <a:effectLst/>
                          <a:latin typeface="Museo Sans Cyrl 700" panose="02000000000000000000" pitchFamily="50" charset="-52"/>
                          <a:ea typeface="+mn-ea"/>
                          <a:cs typeface="+mn-cs"/>
                        </a:rPr>
                        <a:t> </a:t>
                      </a:r>
                      <a:r>
                        <a:rPr lang="ru-RU" sz="900" b="0" u="sng" kern="1200" dirty="0" err="1">
                          <a:solidFill>
                            <a:schemeClr val="bg1"/>
                          </a:solidFill>
                          <a:effectLst/>
                          <a:latin typeface="Museo Sans Cyrl 700" panose="02000000000000000000" pitchFamily="50" charset="-52"/>
                          <a:ea typeface="+mn-ea"/>
                          <a:cs typeface="+mn-cs"/>
                        </a:rPr>
                        <a:t>енергії</a:t>
                      </a:r>
                      <a:r>
                        <a:rPr lang="ru-RU" sz="900" b="0" kern="1200" dirty="0">
                          <a:solidFill>
                            <a:schemeClr val="bg1"/>
                          </a:solidFill>
                          <a:effectLst/>
                          <a:latin typeface="Museo Sans Cyrl 700" panose="02000000000000000000" pitchFamily="50" charset="-52"/>
                          <a:ea typeface="+mn-ea"/>
                          <a:cs typeface="+mn-cs"/>
                        </a:rPr>
                        <a:t> (66,0%).</a:t>
                      </a:r>
                    </a:p>
                    <a:p>
                      <a:pPr marL="171450" indent="-171450" algn="l">
                        <a:lnSpc>
                          <a:spcPts val="1200"/>
                        </a:lnSpc>
                        <a:spcBef>
                          <a:spcPts val="1200"/>
                        </a:spcBef>
                        <a:spcAft>
                          <a:spcPts val="0"/>
                        </a:spcAft>
                        <a:buFont typeface="Arial" panose="020B0604020202020204" pitchFamily="34" charset="0"/>
                        <a:buChar char="•"/>
                      </a:pPr>
                      <a:r>
                        <a:rPr lang="ru-RU" sz="900" b="0" kern="1200" dirty="0">
                          <a:solidFill>
                            <a:schemeClr val="bg1"/>
                          </a:solidFill>
                          <a:effectLst/>
                          <a:latin typeface="Museo Sans Cyrl 700" panose="02000000000000000000" pitchFamily="50" charset="-52"/>
                          <a:ea typeface="+mn-ea"/>
                          <a:cs typeface="+mn-cs"/>
                        </a:rPr>
                        <a:t>Для </a:t>
                      </a:r>
                      <a:r>
                        <a:rPr lang="ru-RU" sz="900" b="0" kern="1200" dirty="0" err="1">
                          <a:solidFill>
                            <a:schemeClr val="bg1"/>
                          </a:solidFill>
                          <a:effectLst/>
                          <a:latin typeface="Museo Sans Cyrl 700" panose="02000000000000000000" pitchFamily="50" charset="-52"/>
                          <a:ea typeface="+mn-ea"/>
                          <a:cs typeface="+mn-cs"/>
                        </a:rPr>
                        <a:t>медичних</a:t>
                      </a:r>
                      <a:r>
                        <a:rPr lang="ru-RU" sz="900" b="0" kern="1200" dirty="0">
                          <a:solidFill>
                            <a:schemeClr val="bg1"/>
                          </a:solidFill>
                          <a:effectLst/>
                          <a:latin typeface="Museo Sans Cyrl 700" panose="02000000000000000000" pitchFamily="50" charset="-52"/>
                          <a:ea typeface="+mn-ea"/>
                          <a:cs typeface="+mn-cs"/>
                        </a:rPr>
                        <a:t> </a:t>
                      </a:r>
                      <a:r>
                        <a:rPr lang="ru-RU" sz="900" b="0" kern="1200" dirty="0" err="1">
                          <a:solidFill>
                            <a:schemeClr val="bg1"/>
                          </a:solidFill>
                          <a:effectLst/>
                          <a:latin typeface="Museo Sans Cyrl 700" panose="02000000000000000000" pitchFamily="50" charset="-52"/>
                          <a:ea typeface="+mn-ea"/>
                          <a:cs typeface="+mn-cs"/>
                        </a:rPr>
                        <a:t>працівників</a:t>
                      </a:r>
                      <a:r>
                        <a:rPr lang="ru-RU" sz="900" b="0" kern="1200" dirty="0">
                          <a:solidFill>
                            <a:schemeClr val="bg1"/>
                          </a:solidFill>
                          <a:effectLst/>
                          <a:latin typeface="Museo Sans Cyrl 700" panose="02000000000000000000" pitchFamily="50" charset="-52"/>
                          <a:ea typeface="+mn-ea"/>
                          <a:cs typeface="+mn-cs"/>
                        </a:rPr>
                        <a:t> </a:t>
                      </a:r>
                      <a:r>
                        <a:rPr lang="ru-RU" sz="900" b="0" kern="1200" dirty="0" err="1">
                          <a:solidFill>
                            <a:schemeClr val="bg1"/>
                          </a:solidFill>
                          <a:effectLst/>
                          <a:latin typeface="Museo Sans Cyrl 700" panose="02000000000000000000" pitchFamily="50" charset="-52"/>
                          <a:ea typeface="+mn-ea"/>
                          <a:cs typeface="+mn-cs"/>
                        </a:rPr>
                        <a:t>найпоширенішими</a:t>
                      </a:r>
                      <a:r>
                        <a:rPr lang="ru-RU" sz="900" b="0" kern="1200" dirty="0">
                          <a:solidFill>
                            <a:schemeClr val="bg1"/>
                          </a:solidFill>
                          <a:effectLst/>
                          <a:latin typeface="Museo Sans Cyrl 700" panose="02000000000000000000" pitchFamily="50" charset="-52"/>
                          <a:ea typeface="+mn-ea"/>
                          <a:cs typeface="+mn-cs"/>
                        </a:rPr>
                        <a:t> проблемами, з </a:t>
                      </a:r>
                      <a:r>
                        <a:rPr lang="ru-RU" sz="900" b="0" kern="1200" dirty="0" err="1">
                          <a:solidFill>
                            <a:schemeClr val="bg1"/>
                          </a:solidFill>
                          <a:effectLst/>
                          <a:latin typeface="Museo Sans Cyrl 700" panose="02000000000000000000" pitchFamily="50" charset="-52"/>
                          <a:ea typeface="+mn-ea"/>
                          <a:cs typeface="+mn-cs"/>
                        </a:rPr>
                        <a:t>якими</a:t>
                      </a:r>
                      <a:r>
                        <a:rPr lang="ru-RU" sz="900" b="0" kern="1200" dirty="0">
                          <a:solidFill>
                            <a:schemeClr val="bg1"/>
                          </a:solidFill>
                          <a:effectLst/>
                          <a:latin typeface="Museo Sans Cyrl 700" panose="02000000000000000000" pitchFamily="50" charset="-52"/>
                          <a:ea typeface="+mn-ea"/>
                          <a:cs typeface="+mn-cs"/>
                        </a:rPr>
                        <a:t> вони </a:t>
                      </a:r>
                      <a:r>
                        <a:rPr lang="ru-RU" sz="900" b="0" kern="1200" dirty="0" err="1">
                          <a:solidFill>
                            <a:schemeClr val="bg1"/>
                          </a:solidFill>
                          <a:effectLst/>
                          <a:latin typeface="Museo Sans Cyrl 700" panose="02000000000000000000" pitchFamily="50" charset="-52"/>
                          <a:ea typeface="+mn-ea"/>
                          <a:cs typeface="+mn-cs"/>
                        </a:rPr>
                        <a:t>стикались</a:t>
                      </a:r>
                      <a:r>
                        <a:rPr lang="ru-RU" sz="900" b="0" kern="1200" dirty="0">
                          <a:solidFill>
                            <a:schemeClr val="bg1"/>
                          </a:solidFill>
                          <a:effectLst/>
                          <a:latin typeface="Museo Sans Cyrl 700" panose="02000000000000000000" pitchFamily="50" charset="-52"/>
                          <a:ea typeface="+mn-ea"/>
                          <a:cs typeface="+mn-cs"/>
                        </a:rPr>
                        <a:t> </a:t>
                      </a:r>
                      <a:r>
                        <a:rPr lang="ru-RU" sz="900" b="0" kern="1200" dirty="0" err="1">
                          <a:solidFill>
                            <a:schemeClr val="bg1"/>
                          </a:solidFill>
                          <a:effectLst/>
                          <a:latin typeface="Museo Sans Cyrl 700" panose="02000000000000000000" pitchFamily="50" charset="-52"/>
                          <a:ea typeface="+mn-ea"/>
                          <a:cs typeface="+mn-cs"/>
                        </a:rPr>
                        <a:t>протягом</a:t>
                      </a:r>
                      <a:r>
                        <a:rPr lang="ru-RU" sz="900" b="0" kern="1200" dirty="0">
                          <a:solidFill>
                            <a:schemeClr val="bg1"/>
                          </a:solidFill>
                          <a:effectLst/>
                          <a:latin typeface="Museo Sans Cyrl 700" panose="02000000000000000000" pitchFamily="50" charset="-52"/>
                          <a:ea typeface="+mn-ea"/>
                          <a:cs typeface="+mn-cs"/>
                        </a:rPr>
                        <a:t> </a:t>
                      </a:r>
                      <a:r>
                        <a:rPr lang="ru-RU" sz="900" b="0" kern="1200" dirty="0" err="1">
                          <a:solidFill>
                            <a:schemeClr val="bg1"/>
                          </a:solidFill>
                          <a:effectLst/>
                          <a:latin typeface="Museo Sans Cyrl 700" panose="02000000000000000000" pitchFamily="50" charset="-52"/>
                          <a:ea typeface="+mn-ea"/>
                          <a:cs typeface="+mn-cs"/>
                        </a:rPr>
                        <a:t>останніх</a:t>
                      </a:r>
                      <a:r>
                        <a:rPr lang="ru-RU" sz="900" b="0" kern="1200" dirty="0">
                          <a:solidFill>
                            <a:schemeClr val="bg1"/>
                          </a:solidFill>
                          <a:effectLst/>
                          <a:latin typeface="Museo Sans Cyrl 700" panose="02000000000000000000" pitchFamily="50" charset="-52"/>
                          <a:ea typeface="+mn-ea"/>
                          <a:cs typeface="+mn-cs"/>
                        </a:rPr>
                        <a:t> 2 </a:t>
                      </a:r>
                      <a:r>
                        <a:rPr lang="ru-RU" sz="900" b="0" kern="1200" dirty="0" err="1">
                          <a:solidFill>
                            <a:schemeClr val="bg1"/>
                          </a:solidFill>
                          <a:effectLst/>
                          <a:latin typeface="Museo Sans Cyrl 700" panose="02000000000000000000" pitchFamily="50" charset="-52"/>
                          <a:ea typeface="+mn-ea"/>
                          <a:cs typeface="+mn-cs"/>
                        </a:rPr>
                        <a:t>тижнів</a:t>
                      </a:r>
                      <a:r>
                        <a:rPr lang="ru-RU" sz="900" b="0" kern="1200" dirty="0">
                          <a:solidFill>
                            <a:schemeClr val="bg1"/>
                          </a:solidFill>
                          <a:effectLst/>
                          <a:latin typeface="Museo Sans Cyrl 700" panose="02000000000000000000" pitchFamily="50" charset="-52"/>
                          <a:ea typeface="+mn-ea"/>
                          <a:cs typeface="+mn-cs"/>
                        </a:rPr>
                        <a:t> </a:t>
                      </a:r>
                      <a:r>
                        <a:rPr lang="ru-RU" sz="900" b="0" kern="1200" dirty="0" err="1">
                          <a:solidFill>
                            <a:schemeClr val="bg1"/>
                          </a:solidFill>
                          <a:effectLst/>
                          <a:latin typeface="Museo Sans Cyrl 700" panose="02000000000000000000" pitchFamily="50" charset="-52"/>
                          <a:ea typeface="+mn-ea"/>
                          <a:cs typeface="+mn-cs"/>
                        </a:rPr>
                        <a:t>були</a:t>
                      </a:r>
                      <a:r>
                        <a:rPr lang="ru-RU" sz="900" b="0" kern="1200" dirty="0">
                          <a:solidFill>
                            <a:schemeClr val="bg1"/>
                          </a:solidFill>
                          <a:effectLst/>
                          <a:latin typeface="Museo Sans Cyrl 700" panose="02000000000000000000" pitchFamily="50" charset="-52"/>
                          <a:ea typeface="+mn-ea"/>
                          <a:cs typeface="+mn-cs"/>
                        </a:rPr>
                        <a:t>: </a:t>
                      </a:r>
                      <a:r>
                        <a:rPr lang="ru-RU" sz="900" b="0" u="sng" kern="1200" dirty="0" err="1">
                          <a:solidFill>
                            <a:schemeClr val="bg1"/>
                          </a:solidFill>
                          <a:effectLst/>
                          <a:latin typeface="Museo Sans Cyrl 700" panose="02000000000000000000" pitchFamily="50" charset="-52"/>
                          <a:ea typeface="+mn-ea"/>
                          <a:cs typeface="+mn-cs"/>
                        </a:rPr>
                        <a:t>труднощі</a:t>
                      </a:r>
                      <a:r>
                        <a:rPr lang="ru-RU" sz="900" b="0" u="sng" kern="1200" dirty="0">
                          <a:solidFill>
                            <a:schemeClr val="bg1"/>
                          </a:solidFill>
                          <a:effectLst/>
                          <a:latin typeface="Museo Sans Cyrl 700" panose="02000000000000000000" pitchFamily="50" charset="-52"/>
                          <a:ea typeface="+mn-ea"/>
                          <a:cs typeface="+mn-cs"/>
                        </a:rPr>
                        <a:t> </a:t>
                      </a:r>
                      <a:r>
                        <a:rPr lang="ru-RU" sz="900" b="0" u="sng" kern="1200" dirty="0" err="1">
                          <a:solidFill>
                            <a:schemeClr val="bg1"/>
                          </a:solidFill>
                          <a:effectLst/>
                          <a:latin typeface="Museo Sans Cyrl 700" panose="02000000000000000000" pitchFamily="50" charset="-52"/>
                          <a:ea typeface="+mn-ea"/>
                          <a:cs typeface="+mn-cs"/>
                        </a:rPr>
                        <a:t>із</a:t>
                      </a:r>
                      <a:r>
                        <a:rPr lang="ru-RU" sz="900" b="0" u="sng" kern="1200" dirty="0">
                          <a:solidFill>
                            <a:schemeClr val="bg1"/>
                          </a:solidFill>
                          <a:effectLst/>
                          <a:latin typeface="Museo Sans Cyrl 700" panose="02000000000000000000" pitchFamily="50" charset="-52"/>
                          <a:ea typeface="+mn-ea"/>
                          <a:cs typeface="+mn-cs"/>
                        </a:rPr>
                        <a:t> </a:t>
                      </a:r>
                      <a:r>
                        <a:rPr lang="ru-RU" sz="900" b="0" u="sng" kern="1200" dirty="0" err="1">
                          <a:solidFill>
                            <a:schemeClr val="bg1"/>
                          </a:solidFill>
                          <a:effectLst/>
                          <a:latin typeface="Museo Sans Cyrl 700" panose="02000000000000000000" pitchFamily="50" charset="-52"/>
                          <a:ea typeface="+mn-ea"/>
                          <a:cs typeface="+mn-cs"/>
                        </a:rPr>
                        <a:t>засинанням</a:t>
                      </a:r>
                      <a:r>
                        <a:rPr lang="ru-RU" sz="900" b="0" u="sng" kern="1200" dirty="0">
                          <a:solidFill>
                            <a:schemeClr val="bg1"/>
                          </a:solidFill>
                          <a:effectLst/>
                          <a:latin typeface="Museo Sans Cyrl 700" panose="02000000000000000000" pitchFamily="50" charset="-52"/>
                          <a:ea typeface="+mn-ea"/>
                          <a:cs typeface="+mn-cs"/>
                        </a:rPr>
                        <a:t>, </a:t>
                      </a:r>
                      <a:r>
                        <a:rPr lang="ru-RU" sz="900" b="0" u="sng" kern="1200" dirty="0" err="1">
                          <a:solidFill>
                            <a:schemeClr val="bg1"/>
                          </a:solidFill>
                          <a:effectLst/>
                          <a:latin typeface="Museo Sans Cyrl 700" panose="02000000000000000000" pitchFamily="50" charset="-52"/>
                          <a:ea typeface="+mn-ea"/>
                          <a:cs typeface="+mn-cs"/>
                        </a:rPr>
                        <a:t>поверхневий</a:t>
                      </a:r>
                      <a:r>
                        <a:rPr lang="ru-RU" sz="900" b="0" u="sng" kern="1200" dirty="0">
                          <a:solidFill>
                            <a:schemeClr val="bg1"/>
                          </a:solidFill>
                          <a:effectLst/>
                          <a:latin typeface="Museo Sans Cyrl 700" panose="02000000000000000000" pitchFamily="50" charset="-52"/>
                          <a:ea typeface="+mn-ea"/>
                          <a:cs typeface="+mn-cs"/>
                        </a:rPr>
                        <a:t> сон </a:t>
                      </a:r>
                      <a:r>
                        <a:rPr lang="ru-RU" sz="900" b="0" u="sng" kern="1200" dirty="0" err="1">
                          <a:solidFill>
                            <a:schemeClr val="bg1"/>
                          </a:solidFill>
                          <a:effectLst/>
                          <a:latin typeface="Museo Sans Cyrl 700" panose="02000000000000000000" pitchFamily="50" charset="-52"/>
                          <a:ea typeface="+mn-ea"/>
                          <a:cs typeface="+mn-cs"/>
                        </a:rPr>
                        <a:t>або</a:t>
                      </a:r>
                      <a:r>
                        <a:rPr lang="ru-RU" sz="900" b="0" u="sng" kern="1200" dirty="0">
                          <a:solidFill>
                            <a:schemeClr val="bg1"/>
                          </a:solidFill>
                          <a:effectLst/>
                          <a:latin typeface="Museo Sans Cyrl 700" panose="02000000000000000000" pitchFamily="50" charset="-52"/>
                          <a:ea typeface="+mn-ea"/>
                          <a:cs typeface="+mn-cs"/>
                        </a:rPr>
                        <a:t>, </a:t>
                      </a:r>
                      <a:r>
                        <a:rPr lang="ru-RU" sz="900" b="0" u="sng" kern="1200" dirty="0" err="1">
                          <a:solidFill>
                            <a:schemeClr val="bg1"/>
                          </a:solidFill>
                          <a:effectLst/>
                          <a:latin typeface="Museo Sans Cyrl 700" panose="02000000000000000000" pitchFamily="50" charset="-52"/>
                          <a:ea typeface="+mn-ea"/>
                          <a:cs typeface="+mn-cs"/>
                        </a:rPr>
                        <a:t>навпаки</a:t>
                      </a:r>
                      <a:r>
                        <a:rPr lang="ru-RU" sz="900" b="0" u="sng" kern="1200" dirty="0">
                          <a:solidFill>
                            <a:schemeClr val="bg1"/>
                          </a:solidFill>
                          <a:effectLst/>
                          <a:latin typeface="Museo Sans Cyrl 700" panose="02000000000000000000" pitchFamily="50" charset="-52"/>
                          <a:ea typeface="+mn-ea"/>
                          <a:cs typeface="+mn-cs"/>
                        </a:rPr>
                        <a:t>, </a:t>
                      </a:r>
                      <a:r>
                        <a:rPr lang="ru-RU" sz="900" b="0" u="sng" kern="1200" dirty="0" err="1">
                          <a:solidFill>
                            <a:schemeClr val="bg1"/>
                          </a:solidFill>
                          <a:effectLst/>
                          <a:latin typeface="Museo Sans Cyrl 700" panose="02000000000000000000" pitchFamily="50" charset="-52"/>
                          <a:ea typeface="+mn-ea"/>
                          <a:cs typeface="+mn-cs"/>
                        </a:rPr>
                        <a:t>надмірна</a:t>
                      </a:r>
                      <a:r>
                        <a:rPr lang="ru-RU" sz="900" b="0" u="sng" kern="1200" dirty="0">
                          <a:solidFill>
                            <a:schemeClr val="bg1"/>
                          </a:solidFill>
                          <a:effectLst/>
                          <a:latin typeface="Museo Sans Cyrl 700" panose="02000000000000000000" pitchFamily="50" charset="-52"/>
                          <a:ea typeface="+mn-ea"/>
                          <a:cs typeface="+mn-cs"/>
                        </a:rPr>
                        <a:t> </a:t>
                      </a:r>
                      <a:r>
                        <a:rPr lang="ru-RU" sz="900" b="0" u="sng" kern="1200" dirty="0" err="1">
                          <a:solidFill>
                            <a:schemeClr val="bg1"/>
                          </a:solidFill>
                          <a:effectLst/>
                          <a:latin typeface="Museo Sans Cyrl 700" panose="02000000000000000000" pitchFamily="50" charset="-52"/>
                          <a:ea typeface="+mn-ea"/>
                          <a:cs typeface="+mn-cs"/>
                        </a:rPr>
                        <a:t>сонливість</a:t>
                      </a:r>
                      <a:r>
                        <a:rPr lang="ru-RU" sz="900" b="0" u="sng" kern="1200" dirty="0">
                          <a:solidFill>
                            <a:schemeClr val="bg1"/>
                          </a:solidFill>
                          <a:effectLst/>
                          <a:latin typeface="Museo Sans Cyrl 700" panose="02000000000000000000" pitchFamily="50" charset="-52"/>
                          <a:ea typeface="+mn-ea"/>
                          <a:cs typeface="+mn-cs"/>
                        </a:rPr>
                        <a:t> </a:t>
                      </a:r>
                      <a:r>
                        <a:rPr lang="ru-RU" sz="900" b="0" kern="1200" dirty="0">
                          <a:solidFill>
                            <a:schemeClr val="bg1"/>
                          </a:solidFill>
                          <a:effectLst/>
                          <a:latin typeface="Museo Sans Cyrl 700" panose="02000000000000000000" pitchFamily="50" charset="-52"/>
                          <a:ea typeface="+mn-ea"/>
                          <a:cs typeface="+mn-cs"/>
                        </a:rPr>
                        <a:t>(54,0%) та </a:t>
                      </a:r>
                      <a:r>
                        <a:rPr lang="ru-RU" sz="900" b="0" u="sng" kern="1200" dirty="0" err="1">
                          <a:solidFill>
                            <a:schemeClr val="bg1"/>
                          </a:solidFill>
                          <a:effectLst/>
                          <a:latin typeface="Museo Sans Cyrl 700" panose="02000000000000000000" pitchFamily="50" charset="-52"/>
                          <a:ea typeface="+mn-ea"/>
                          <a:cs typeface="+mn-cs"/>
                        </a:rPr>
                        <a:t>відчуття</a:t>
                      </a:r>
                      <a:r>
                        <a:rPr lang="ru-RU" sz="900" b="0" u="sng" kern="1200" dirty="0">
                          <a:solidFill>
                            <a:schemeClr val="bg1"/>
                          </a:solidFill>
                          <a:effectLst/>
                          <a:latin typeface="Museo Sans Cyrl 700" panose="02000000000000000000" pitchFamily="50" charset="-52"/>
                          <a:ea typeface="+mn-ea"/>
                          <a:cs typeface="+mn-cs"/>
                        </a:rPr>
                        <a:t> </a:t>
                      </a:r>
                      <a:r>
                        <a:rPr lang="ru-RU" sz="900" b="0" u="sng" kern="1200" dirty="0" err="1">
                          <a:solidFill>
                            <a:schemeClr val="bg1"/>
                          </a:solidFill>
                          <a:effectLst/>
                          <a:latin typeface="Museo Sans Cyrl 700" panose="02000000000000000000" pitchFamily="50" charset="-52"/>
                          <a:ea typeface="+mn-ea"/>
                          <a:cs typeface="+mn-cs"/>
                        </a:rPr>
                        <a:t>втоми</a:t>
                      </a:r>
                      <a:r>
                        <a:rPr lang="ru-RU" sz="900" b="0" u="sng" kern="1200" dirty="0">
                          <a:solidFill>
                            <a:schemeClr val="bg1"/>
                          </a:solidFill>
                          <a:effectLst/>
                          <a:latin typeface="Museo Sans Cyrl 700" panose="02000000000000000000" pitchFamily="50" charset="-52"/>
                          <a:ea typeface="+mn-ea"/>
                          <a:cs typeface="+mn-cs"/>
                        </a:rPr>
                        <a:t> </a:t>
                      </a:r>
                      <a:r>
                        <a:rPr lang="ru-RU" sz="900" b="0" u="sng" kern="1200" dirty="0" err="1">
                          <a:solidFill>
                            <a:schemeClr val="bg1"/>
                          </a:solidFill>
                          <a:effectLst/>
                          <a:latin typeface="Museo Sans Cyrl 700" panose="02000000000000000000" pitchFamily="50" charset="-52"/>
                          <a:ea typeface="+mn-ea"/>
                          <a:cs typeface="+mn-cs"/>
                        </a:rPr>
                        <a:t>або</a:t>
                      </a:r>
                      <a:r>
                        <a:rPr lang="ru-RU" sz="900" b="0" u="sng" kern="1200" dirty="0">
                          <a:solidFill>
                            <a:schemeClr val="bg1"/>
                          </a:solidFill>
                          <a:effectLst/>
                          <a:latin typeface="Museo Sans Cyrl 700" panose="02000000000000000000" pitchFamily="50" charset="-52"/>
                          <a:ea typeface="+mn-ea"/>
                          <a:cs typeface="+mn-cs"/>
                        </a:rPr>
                        <a:t> </a:t>
                      </a:r>
                      <a:r>
                        <a:rPr lang="ru-RU" sz="900" b="0" u="sng" kern="1200" dirty="0" err="1">
                          <a:solidFill>
                            <a:schemeClr val="bg1"/>
                          </a:solidFill>
                          <a:effectLst/>
                          <a:latin typeface="Museo Sans Cyrl 700" panose="02000000000000000000" pitchFamily="50" charset="-52"/>
                          <a:ea typeface="+mn-ea"/>
                          <a:cs typeface="+mn-cs"/>
                        </a:rPr>
                        <a:t>зниження</a:t>
                      </a:r>
                      <a:r>
                        <a:rPr lang="ru-RU" sz="900" b="0" u="sng" kern="1200" dirty="0">
                          <a:solidFill>
                            <a:schemeClr val="bg1"/>
                          </a:solidFill>
                          <a:effectLst/>
                          <a:latin typeface="Museo Sans Cyrl 700" panose="02000000000000000000" pitchFamily="50" charset="-52"/>
                          <a:ea typeface="+mn-ea"/>
                          <a:cs typeface="+mn-cs"/>
                        </a:rPr>
                        <a:t> </a:t>
                      </a:r>
                      <a:r>
                        <a:rPr lang="ru-RU" sz="900" b="0" u="sng" kern="1200" dirty="0" err="1">
                          <a:solidFill>
                            <a:schemeClr val="bg1"/>
                          </a:solidFill>
                          <a:effectLst/>
                          <a:latin typeface="Museo Sans Cyrl 700" panose="02000000000000000000" pitchFamily="50" charset="-52"/>
                          <a:ea typeface="+mn-ea"/>
                          <a:cs typeface="+mn-cs"/>
                        </a:rPr>
                        <a:t>енергії</a:t>
                      </a:r>
                      <a:r>
                        <a:rPr lang="ru-RU" sz="900" b="0" kern="1200" dirty="0">
                          <a:solidFill>
                            <a:schemeClr val="bg1"/>
                          </a:solidFill>
                          <a:effectLst/>
                          <a:latin typeface="Museo Sans Cyrl 700" panose="02000000000000000000" pitchFamily="50" charset="-52"/>
                          <a:ea typeface="+mn-ea"/>
                          <a:cs typeface="+mn-cs"/>
                        </a:rPr>
                        <a:t> (68,7%).</a:t>
                      </a:r>
                    </a:p>
                    <a:p>
                      <a:pPr marL="171450" indent="-171450" algn="l">
                        <a:lnSpc>
                          <a:spcPts val="1200"/>
                        </a:lnSpc>
                        <a:spcBef>
                          <a:spcPts val="1200"/>
                        </a:spcBef>
                        <a:spcAft>
                          <a:spcPts val="0"/>
                        </a:spcAft>
                        <a:buFont typeface="Arial" panose="020B0604020202020204" pitchFamily="34" charset="0"/>
                        <a:buChar char="•"/>
                      </a:pPr>
                      <a:endParaRPr lang="ru-RU" sz="900" b="0" kern="1200" dirty="0">
                        <a:solidFill>
                          <a:schemeClr val="bg1"/>
                        </a:solidFill>
                        <a:effectLst/>
                        <a:latin typeface="Museo Sans Cyrl 700" panose="02000000000000000000" pitchFamily="50" charset="-52"/>
                        <a:ea typeface="+mn-ea"/>
                        <a:cs typeface="+mn-cs"/>
                      </a:endParaRPr>
                    </a:p>
                    <a:p>
                      <a:pPr marL="0" marR="0" lvl="0" indent="0" algn="l" defTabSz="685800" rtl="0" eaLnBrk="1" fontAlgn="auto" latinLnBrk="0" hangingPunct="1">
                        <a:lnSpc>
                          <a:spcPts val="1200"/>
                        </a:lnSpc>
                        <a:spcBef>
                          <a:spcPts val="1200"/>
                        </a:spcBef>
                        <a:spcAft>
                          <a:spcPts val="0"/>
                        </a:spcAft>
                        <a:buClrTx/>
                        <a:buSzTx/>
                        <a:buFont typeface="Arial" panose="020B0604020202020204" pitchFamily="34" charset="0"/>
                        <a:buNone/>
                        <a:tabLst/>
                        <a:defRPr/>
                      </a:pPr>
                      <a:r>
                        <a:rPr lang="ru-RU" sz="900" b="0" kern="1200" dirty="0" err="1">
                          <a:solidFill>
                            <a:schemeClr val="bg1"/>
                          </a:solidFill>
                          <a:effectLst/>
                          <a:latin typeface="Museo Sans Cyrl 700" panose="02000000000000000000" pitchFamily="50" charset="-52"/>
                          <a:ea typeface="+mn-ea"/>
                          <a:cs typeface="+mn-cs"/>
                        </a:rPr>
                        <a:t>Також</a:t>
                      </a:r>
                      <a:r>
                        <a:rPr lang="ru-RU" sz="900" b="0" kern="1200" dirty="0">
                          <a:solidFill>
                            <a:schemeClr val="bg1"/>
                          </a:solidFill>
                          <a:effectLst/>
                          <a:latin typeface="Museo Sans Cyrl 700" panose="02000000000000000000" pitchFamily="50" charset="-52"/>
                          <a:ea typeface="+mn-ea"/>
                          <a:cs typeface="+mn-cs"/>
                        </a:rPr>
                        <a:t> </a:t>
                      </a:r>
                      <a:r>
                        <a:rPr lang="ru-RU" sz="900" b="0" kern="1200" dirty="0" err="1">
                          <a:solidFill>
                            <a:schemeClr val="bg1"/>
                          </a:solidFill>
                          <a:effectLst/>
                          <a:latin typeface="Museo Sans Cyrl 700" panose="02000000000000000000" pitchFamily="50" charset="-52"/>
                          <a:ea typeface="+mn-ea"/>
                          <a:cs typeface="+mn-cs"/>
                        </a:rPr>
                        <a:t>важливо</a:t>
                      </a:r>
                      <a:r>
                        <a:rPr lang="ru-RU" sz="900" b="0" kern="1200" dirty="0">
                          <a:solidFill>
                            <a:schemeClr val="bg1"/>
                          </a:solidFill>
                          <a:effectLst/>
                          <a:latin typeface="Museo Sans Cyrl 700" panose="02000000000000000000" pitchFamily="50" charset="-52"/>
                          <a:ea typeface="+mn-ea"/>
                          <a:cs typeface="+mn-cs"/>
                        </a:rPr>
                        <a:t> </a:t>
                      </a:r>
                      <a:r>
                        <a:rPr lang="ru-RU" sz="900" b="0" kern="1200" dirty="0" err="1">
                          <a:solidFill>
                            <a:schemeClr val="bg1"/>
                          </a:solidFill>
                          <a:effectLst/>
                          <a:latin typeface="Museo Sans Cyrl 700" panose="02000000000000000000" pitchFamily="50" charset="-52"/>
                          <a:ea typeface="+mn-ea"/>
                          <a:cs typeface="+mn-cs"/>
                        </a:rPr>
                        <a:t>зазначити</a:t>
                      </a:r>
                      <a:r>
                        <a:rPr lang="ru-RU" sz="900" b="0" kern="1200" dirty="0">
                          <a:solidFill>
                            <a:schemeClr val="bg1"/>
                          </a:solidFill>
                          <a:effectLst/>
                          <a:latin typeface="Museo Sans Cyrl 700" panose="02000000000000000000" pitchFamily="50" charset="-52"/>
                          <a:ea typeface="+mn-ea"/>
                          <a:cs typeface="+mn-cs"/>
                        </a:rPr>
                        <a:t>, </a:t>
                      </a:r>
                      <a:r>
                        <a:rPr lang="ru-RU" sz="900" b="0" kern="1200" dirty="0" err="1">
                          <a:solidFill>
                            <a:schemeClr val="bg1"/>
                          </a:solidFill>
                          <a:effectLst/>
                          <a:latin typeface="Museo Sans Cyrl 700" panose="02000000000000000000" pitchFamily="50" charset="-52"/>
                          <a:ea typeface="+mn-ea"/>
                          <a:cs typeface="+mn-cs"/>
                        </a:rPr>
                        <a:t>що</a:t>
                      </a:r>
                      <a:r>
                        <a:rPr lang="ru-RU" sz="900" b="0" kern="1200" dirty="0">
                          <a:solidFill>
                            <a:schemeClr val="bg1"/>
                          </a:solidFill>
                          <a:effectLst/>
                          <a:latin typeface="Museo Sans Cyrl 700" panose="02000000000000000000" pitchFamily="50" charset="-52"/>
                          <a:ea typeface="+mn-ea"/>
                          <a:cs typeface="+mn-cs"/>
                        </a:rPr>
                        <a:t> </a:t>
                      </a:r>
                      <a:r>
                        <a:rPr lang="ru-RU" sz="900" b="0" kern="1200" dirty="0" err="1">
                          <a:solidFill>
                            <a:schemeClr val="bg1"/>
                          </a:solidFill>
                          <a:effectLst/>
                          <a:latin typeface="Museo Sans Cyrl 700" panose="02000000000000000000" pitchFamily="50" charset="-52"/>
                          <a:ea typeface="+mn-ea"/>
                          <a:cs typeface="+mn-cs"/>
                        </a:rPr>
                        <a:t>найменш</a:t>
                      </a:r>
                      <a:r>
                        <a:rPr lang="ru-RU" sz="900" b="0" kern="1200" dirty="0">
                          <a:solidFill>
                            <a:schemeClr val="bg1"/>
                          </a:solidFill>
                          <a:effectLst/>
                          <a:latin typeface="Museo Sans Cyrl 700" panose="02000000000000000000" pitchFamily="50" charset="-52"/>
                          <a:ea typeface="+mn-ea"/>
                          <a:cs typeface="+mn-cs"/>
                        </a:rPr>
                        <a:t> актуальною </a:t>
                      </a:r>
                      <a:r>
                        <a:rPr lang="ru-RU" sz="900" b="0" kern="1200" dirty="0" err="1">
                          <a:solidFill>
                            <a:schemeClr val="bg1"/>
                          </a:solidFill>
                          <a:effectLst/>
                          <a:latin typeface="Museo Sans Cyrl 700" panose="02000000000000000000" pitchFamily="50" charset="-52"/>
                          <a:ea typeface="+mn-ea"/>
                          <a:cs typeface="+mn-cs"/>
                        </a:rPr>
                        <a:t>відповіддю</a:t>
                      </a:r>
                      <a:r>
                        <a:rPr lang="ru-RU" sz="900" b="0" kern="1200" dirty="0">
                          <a:solidFill>
                            <a:schemeClr val="bg1"/>
                          </a:solidFill>
                          <a:effectLst/>
                          <a:latin typeface="Museo Sans Cyrl 700" panose="02000000000000000000" pitchFamily="50" charset="-52"/>
                          <a:ea typeface="+mn-ea"/>
                          <a:cs typeface="+mn-cs"/>
                        </a:rPr>
                        <a:t> з боку </a:t>
                      </a:r>
                      <a:r>
                        <a:rPr lang="ru-RU" sz="900" b="0" kern="1200" dirty="0" err="1">
                          <a:solidFill>
                            <a:schemeClr val="bg1"/>
                          </a:solidFill>
                          <a:effectLst/>
                          <a:latin typeface="Museo Sans Cyrl 700" panose="02000000000000000000" pitchFamily="50" charset="-52"/>
                          <a:ea typeface="+mn-ea"/>
                          <a:cs typeface="+mn-cs"/>
                        </a:rPr>
                        <a:t>пацієнтів</a:t>
                      </a:r>
                      <a:r>
                        <a:rPr lang="ru-RU" sz="900" b="0" kern="1200" dirty="0">
                          <a:solidFill>
                            <a:schemeClr val="bg1"/>
                          </a:solidFill>
                          <a:effectLst/>
                          <a:latin typeface="Museo Sans Cyrl 700" panose="02000000000000000000" pitchFamily="50" charset="-52"/>
                          <a:ea typeface="+mn-ea"/>
                          <a:cs typeface="+mn-cs"/>
                        </a:rPr>
                        <a:t> та </a:t>
                      </a:r>
                      <a:r>
                        <a:rPr lang="ru-RU" sz="900" b="0" kern="1200" dirty="0" err="1">
                          <a:solidFill>
                            <a:schemeClr val="bg1"/>
                          </a:solidFill>
                          <a:effectLst/>
                          <a:latin typeface="Museo Sans Cyrl 700" panose="02000000000000000000" pitchFamily="50" charset="-52"/>
                          <a:ea typeface="+mn-ea"/>
                          <a:cs typeface="+mn-cs"/>
                        </a:rPr>
                        <a:t>медичних</a:t>
                      </a:r>
                      <a:r>
                        <a:rPr lang="ru-RU" sz="900" b="0" kern="1200" dirty="0">
                          <a:solidFill>
                            <a:schemeClr val="bg1"/>
                          </a:solidFill>
                          <a:effectLst/>
                          <a:latin typeface="Museo Sans Cyrl 700" panose="02000000000000000000" pitchFamily="50" charset="-52"/>
                          <a:ea typeface="+mn-ea"/>
                          <a:cs typeface="+mn-cs"/>
                        </a:rPr>
                        <a:t> </a:t>
                      </a:r>
                      <a:r>
                        <a:rPr lang="ru-RU" sz="900" b="0" kern="1200" dirty="0" err="1">
                          <a:solidFill>
                            <a:schemeClr val="bg1"/>
                          </a:solidFill>
                          <a:effectLst/>
                          <a:latin typeface="Museo Sans Cyrl 700" panose="02000000000000000000" pitchFamily="50" charset="-52"/>
                          <a:ea typeface="+mn-ea"/>
                          <a:cs typeface="+mn-cs"/>
                        </a:rPr>
                        <a:t>працівників</a:t>
                      </a:r>
                      <a:r>
                        <a:rPr lang="ru-RU" sz="900" b="0" kern="1200" dirty="0">
                          <a:solidFill>
                            <a:schemeClr val="bg1"/>
                          </a:solidFill>
                          <a:effectLst/>
                          <a:latin typeface="Museo Sans Cyrl 700" panose="02000000000000000000" pitchFamily="50" charset="-52"/>
                          <a:ea typeface="+mn-ea"/>
                          <a:cs typeface="+mn-cs"/>
                        </a:rPr>
                        <a:t> </a:t>
                      </a:r>
                      <a:r>
                        <a:rPr lang="ru-RU" sz="900" b="1" kern="1200" dirty="0" err="1">
                          <a:solidFill>
                            <a:schemeClr val="bg1"/>
                          </a:solidFill>
                          <a:effectLst/>
                          <a:latin typeface="Museo Sans Cyrl 700" panose="02000000000000000000" pitchFamily="50" charset="-52"/>
                          <a:ea typeface="+mn-ea"/>
                          <a:cs typeface="+mn-cs"/>
                        </a:rPr>
                        <a:t>були</a:t>
                      </a:r>
                      <a:r>
                        <a:rPr lang="ru-RU" sz="900" b="1" kern="1200" dirty="0">
                          <a:solidFill>
                            <a:schemeClr val="bg1"/>
                          </a:solidFill>
                          <a:effectLst/>
                          <a:latin typeface="Museo Sans Cyrl 700" panose="02000000000000000000" pitchFamily="50" charset="-52"/>
                          <a:ea typeface="+mn-ea"/>
                          <a:cs typeface="+mn-cs"/>
                        </a:rPr>
                        <a:t> д</a:t>
                      </a:r>
                      <a:r>
                        <a:rPr lang="uk-UA" sz="900" b="1" kern="1200" dirty="0" err="1">
                          <a:solidFill>
                            <a:schemeClr val="bg1"/>
                          </a:solidFill>
                          <a:effectLst/>
                          <a:latin typeface="Museo Sans Cyrl 700" panose="02000000000000000000" pitchFamily="50" charset="-52"/>
                          <a:ea typeface="+mn-ea"/>
                          <a:cs typeface="+mn-cs"/>
                        </a:rPr>
                        <a:t>умки</a:t>
                      </a:r>
                      <a:r>
                        <a:rPr lang="uk-UA" sz="900" b="1" kern="1200" dirty="0">
                          <a:solidFill>
                            <a:schemeClr val="bg1"/>
                          </a:solidFill>
                          <a:effectLst/>
                          <a:latin typeface="Museo Sans Cyrl 700" panose="02000000000000000000" pitchFamily="50" charset="-52"/>
                          <a:ea typeface="+mn-ea"/>
                          <a:cs typeface="+mn-cs"/>
                        </a:rPr>
                        <a:t>, що було б краще, якби ви померли або думки про те, щоб заподіяти собі шкоду (</a:t>
                      </a:r>
                      <a:r>
                        <a:rPr lang="uk-UA" sz="900" b="0" kern="1200" dirty="0">
                          <a:solidFill>
                            <a:schemeClr val="bg1"/>
                          </a:solidFill>
                          <a:effectLst/>
                          <a:latin typeface="Museo Sans Cyrl 700" panose="02000000000000000000" pitchFamily="50" charset="-52"/>
                          <a:ea typeface="+mn-ea"/>
                          <a:cs typeface="+mn-cs"/>
                        </a:rPr>
                        <a:t>3,3% та 5,3% відповідно).</a:t>
                      </a:r>
                    </a:p>
                  </a:txBody>
                  <a:tcPr marL="68580" marR="68580" marT="0" marB="0">
                    <a:lnL w="190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16201181"/>
                  </a:ext>
                </a:extLst>
              </a:tr>
            </a:tbl>
          </a:graphicData>
        </a:graphic>
      </p:graphicFrame>
      <p:graphicFrame>
        <p:nvGraphicFramePr>
          <p:cNvPr id="21" name="Таблица 20"/>
          <p:cNvGraphicFramePr>
            <a:graphicFrameLocks noGrp="1"/>
          </p:cNvGraphicFramePr>
          <p:nvPr>
            <p:extLst>
              <p:ext uri="{D42A27DB-BD31-4B8C-83A1-F6EECF244321}">
                <p14:modId xmlns:p14="http://schemas.microsoft.com/office/powerpoint/2010/main" val="3499530424"/>
              </p:ext>
            </p:extLst>
          </p:nvPr>
        </p:nvGraphicFramePr>
        <p:xfrm>
          <a:off x="204057" y="1255098"/>
          <a:ext cx="5693469" cy="4327323"/>
        </p:xfrm>
        <a:graphic>
          <a:graphicData uri="http://schemas.openxmlformats.org/drawingml/2006/table">
            <a:tbl>
              <a:tblPr firstRow="1" bandRow="1">
                <a:tableStyleId>{5C22544A-7EE6-4342-B048-85BDC9FD1C3A}</a:tableStyleId>
              </a:tblPr>
              <a:tblGrid>
                <a:gridCol w="4270103">
                  <a:extLst>
                    <a:ext uri="{9D8B030D-6E8A-4147-A177-3AD203B41FA5}">
                      <a16:colId xmlns:a16="http://schemas.microsoft.com/office/drawing/2014/main" val="1347645679"/>
                    </a:ext>
                  </a:extLst>
                </a:gridCol>
                <a:gridCol w="711683">
                  <a:extLst>
                    <a:ext uri="{9D8B030D-6E8A-4147-A177-3AD203B41FA5}">
                      <a16:colId xmlns:a16="http://schemas.microsoft.com/office/drawing/2014/main" val="3990310320"/>
                    </a:ext>
                  </a:extLst>
                </a:gridCol>
                <a:gridCol w="711683">
                  <a:extLst>
                    <a:ext uri="{9D8B030D-6E8A-4147-A177-3AD203B41FA5}">
                      <a16:colId xmlns:a16="http://schemas.microsoft.com/office/drawing/2014/main" val="3761390547"/>
                    </a:ext>
                  </a:extLst>
                </a:gridCol>
              </a:tblGrid>
              <a:tr h="411733">
                <a:tc gridSpan="3">
                  <a:txBody>
                    <a:bodyPr/>
                    <a:lstStyle/>
                    <a:p>
                      <a:pPr defTabSz="685800">
                        <a:lnSpc>
                          <a:spcPct val="107000"/>
                        </a:lnSpc>
                      </a:pPr>
                      <a:r>
                        <a:rPr lang="ru-RU" sz="1200" b="0" i="0" u="none" dirty="0" err="1">
                          <a:solidFill>
                            <a:schemeClr val="tx2"/>
                          </a:solidFill>
                          <a:latin typeface="Museo Sans Cyrl 500" panose="02000000000000000000" pitchFamily="50" charset="-52"/>
                          <a:ea typeface="Calibri" panose="020F0502020204030204" pitchFamily="34" charset="0"/>
                          <a:cs typeface="Times New Roman" panose="02020603050405020304" pitchFamily="18" charset="0"/>
                        </a:rPr>
                        <a:t>Проблеми</a:t>
                      </a:r>
                      <a:r>
                        <a:rPr lang="ru-RU" sz="1200" b="0" i="0" u="none" dirty="0">
                          <a:solidFill>
                            <a:schemeClr val="tx2"/>
                          </a:solidFill>
                          <a:latin typeface="Museo Sans Cyrl 500" panose="02000000000000000000" pitchFamily="50" charset="-52"/>
                          <a:ea typeface="Calibri" panose="020F0502020204030204" pitchFamily="34" charset="0"/>
                          <a:cs typeface="Times New Roman" panose="02020603050405020304" pitchFamily="18" charset="0"/>
                        </a:rPr>
                        <a:t>, </a:t>
                      </a:r>
                      <a:r>
                        <a:rPr lang="ru-RU" sz="1200" b="0" i="0" u="none" dirty="0" err="1">
                          <a:solidFill>
                            <a:schemeClr val="tx2"/>
                          </a:solidFill>
                          <a:latin typeface="Museo Sans Cyrl 500" panose="02000000000000000000" pitchFamily="50" charset="-52"/>
                          <a:ea typeface="Calibri" panose="020F0502020204030204" pitchFamily="34" charset="0"/>
                          <a:cs typeface="Times New Roman" panose="02020603050405020304" pitchFamily="18" charset="0"/>
                        </a:rPr>
                        <a:t>які</a:t>
                      </a:r>
                      <a:r>
                        <a:rPr lang="ru-RU" sz="1200" b="0" i="0" u="none" dirty="0">
                          <a:solidFill>
                            <a:schemeClr val="tx2"/>
                          </a:solidFill>
                          <a:latin typeface="Museo Sans Cyrl 500" panose="02000000000000000000" pitchFamily="50" charset="-52"/>
                          <a:ea typeface="Calibri" panose="020F0502020204030204" pitchFamily="34" charset="0"/>
                          <a:cs typeface="Times New Roman" panose="02020603050405020304" pitchFamily="18" charset="0"/>
                        </a:rPr>
                        <a:t> </a:t>
                      </a:r>
                      <a:r>
                        <a:rPr lang="ru-RU" sz="1200" b="0" i="0" u="none" dirty="0" err="1">
                          <a:solidFill>
                            <a:schemeClr val="tx2"/>
                          </a:solidFill>
                          <a:latin typeface="Museo Sans Cyrl 500" panose="02000000000000000000" pitchFamily="50" charset="-52"/>
                          <a:ea typeface="Calibri" panose="020F0502020204030204" pitchFamily="34" charset="0"/>
                          <a:cs typeface="Times New Roman" panose="02020603050405020304" pitchFamily="18" charset="0"/>
                        </a:rPr>
                        <a:t>турбували</a:t>
                      </a:r>
                      <a:r>
                        <a:rPr lang="ru-RU" sz="1200" b="0" i="0" u="none" dirty="0">
                          <a:solidFill>
                            <a:schemeClr val="tx2"/>
                          </a:solidFill>
                          <a:latin typeface="Museo Sans Cyrl 500" panose="02000000000000000000" pitchFamily="50" charset="-52"/>
                          <a:ea typeface="Calibri" panose="020F0502020204030204" pitchFamily="34" charset="0"/>
                          <a:cs typeface="Times New Roman" panose="02020603050405020304" pitchFamily="18" charset="0"/>
                        </a:rPr>
                        <a:t> </a:t>
                      </a:r>
                      <a:r>
                        <a:rPr lang="ru-RU" sz="1200" b="0" i="0" u="none" dirty="0" err="1">
                          <a:solidFill>
                            <a:schemeClr val="tx2"/>
                          </a:solidFill>
                          <a:latin typeface="Museo Sans Cyrl 500" panose="02000000000000000000" pitchFamily="50" charset="-52"/>
                          <a:ea typeface="Calibri" panose="020F0502020204030204" pitchFamily="34" charset="0"/>
                          <a:cs typeface="Times New Roman" panose="02020603050405020304" pitchFamily="18" charset="0"/>
                        </a:rPr>
                        <a:t>протягом</a:t>
                      </a:r>
                      <a:r>
                        <a:rPr lang="ru-RU" sz="1200" b="0" i="0" u="none" dirty="0">
                          <a:solidFill>
                            <a:schemeClr val="tx2"/>
                          </a:solidFill>
                          <a:latin typeface="Museo Sans Cyrl 500" panose="02000000000000000000" pitchFamily="50" charset="-52"/>
                          <a:ea typeface="Calibri" panose="020F0502020204030204" pitchFamily="34" charset="0"/>
                          <a:cs typeface="Times New Roman" panose="02020603050405020304" pitchFamily="18" charset="0"/>
                        </a:rPr>
                        <a:t> </a:t>
                      </a:r>
                      <a:r>
                        <a:rPr lang="ru-RU" sz="1200" b="0" i="0" u="none" dirty="0" err="1">
                          <a:solidFill>
                            <a:schemeClr val="tx2"/>
                          </a:solidFill>
                          <a:latin typeface="Museo Sans Cyrl 500" panose="02000000000000000000" pitchFamily="50" charset="-52"/>
                          <a:ea typeface="Calibri" panose="020F0502020204030204" pitchFamily="34" charset="0"/>
                          <a:cs typeface="Times New Roman" panose="02020603050405020304" pitchFamily="18" charset="0"/>
                        </a:rPr>
                        <a:t>останніх</a:t>
                      </a:r>
                      <a:r>
                        <a:rPr lang="ru-RU" sz="1200" b="0" i="0" u="none" dirty="0">
                          <a:solidFill>
                            <a:schemeClr val="tx2"/>
                          </a:solidFill>
                          <a:latin typeface="Museo Sans Cyrl 500" panose="02000000000000000000" pitchFamily="50" charset="-52"/>
                          <a:ea typeface="Calibri" panose="020F0502020204030204" pitchFamily="34" charset="0"/>
                          <a:cs typeface="Times New Roman" panose="02020603050405020304" pitchFamily="18" charset="0"/>
                        </a:rPr>
                        <a:t> ДВОХ ТИЖНІВ, %</a:t>
                      </a:r>
                    </a:p>
                  </a:txBody>
                  <a:tcPr marL="0" marR="0" marT="0" marB="0">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a:lnSpc>
                          <a:spcPct val="107000"/>
                        </a:lnSpc>
                        <a:spcAft>
                          <a:spcPts val="0"/>
                        </a:spcAft>
                      </a:pPr>
                      <a:endParaRPr lang="ru-RU" sz="900" b="0" kern="1200" dirty="0">
                        <a:solidFill>
                          <a:schemeClr val="bg1"/>
                        </a:solidFill>
                        <a:effectLst/>
                        <a:latin typeface="Museo Sans Cyrl 700" panose="02000000000000000000" pitchFamily="50" charset="-52"/>
                        <a:ea typeface="Calibri" panose="020F0502020204030204" pitchFamily="34" charset="0"/>
                        <a:cs typeface="Times New Roman" panose="02020603050405020304" pitchFamily="18" charset="0"/>
                      </a:endParaRPr>
                    </a:p>
                  </a:txBody>
                  <a:tcPr vert="vert27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TlToBr w="12700" cmpd="sng">
                      <a:noFill/>
                      <a:prstDash val="solid"/>
                    </a:lnTlToBr>
                    <a:lnBlToTr w="12700" cmpd="sng">
                      <a:noFill/>
                      <a:prstDash val="solid"/>
                    </a:lnBlToTr>
                    <a:solidFill>
                      <a:schemeClr val="accent1"/>
                    </a:solidFill>
                  </a:tcPr>
                </a:tc>
                <a:tc hMerge="1">
                  <a:txBody>
                    <a:bodyPr/>
                    <a:lstStyle/>
                    <a:p>
                      <a:pPr algn="l">
                        <a:lnSpc>
                          <a:spcPct val="107000"/>
                        </a:lnSpc>
                        <a:spcAft>
                          <a:spcPts val="0"/>
                        </a:spcAft>
                      </a:pPr>
                      <a:endParaRPr lang="ru-RU" sz="900" b="0" kern="1200" dirty="0">
                        <a:solidFill>
                          <a:schemeClr val="bg1"/>
                        </a:solidFill>
                        <a:effectLst/>
                        <a:latin typeface="Museo Sans Cyrl 700" panose="02000000000000000000" pitchFamily="50" charset="-52"/>
                        <a:ea typeface="Calibri" panose="020F0502020204030204" pitchFamily="34" charset="0"/>
                        <a:cs typeface="Times New Roman" panose="02020603050405020304" pitchFamily="18" charset="0"/>
                      </a:endParaRPr>
                    </a:p>
                  </a:txBody>
                  <a:tcPr vert="vert270" anchor="ctr">
                    <a:lnL w="1905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016201181"/>
                  </a:ext>
                </a:extLst>
              </a:tr>
              <a:tr h="294283">
                <a:tc>
                  <a:txBody>
                    <a:bodyPr/>
                    <a:lstStyle/>
                    <a:p>
                      <a:pPr algn="l">
                        <a:lnSpc>
                          <a:spcPts val="1200"/>
                        </a:lnSpc>
                        <a:spcAft>
                          <a:spcPts val="0"/>
                        </a:spcAft>
                      </a:pPr>
                      <a:r>
                        <a:rPr lang="uk-UA" sz="1000" b="0" kern="1200" dirty="0">
                          <a:solidFill>
                            <a:schemeClr val="tx1">
                              <a:lumMod val="75000"/>
                              <a:lumOff val="25000"/>
                            </a:schemeClr>
                          </a:solidFill>
                          <a:effectLst/>
                          <a:latin typeface="Museo Sans Cyrl 500" panose="02000000000000000000" pitchFamily="50" charset="-52"/>
                          <a:ea typeface="Calibri" panose="020F0502020204030204" pitchFamily="34" charset="0"/>
                          <a:cs typeface="Times New Roman" panose="02020603050405020304" pitchFamily="18" charset="0"/>
                        </a:rPr>
                        <a:t>Проблеми</a:t>
                      </a:r>
                      <a:endParaRPr lang="ru-RU" sz="1000" b="0" kern="1200" dirty="0">
                        <a:solidFill>
                          <a:schemeClr val="tx1">
                            <a:lumMod val="75000"/>
                            <a:lumOff val="25000"/>
                          </a:schemeClr>
                        </a:solidFill>
                        <a:effectLst/>
                        <a:latin typeface="Museo Sans Cyrl 500" panose="02000000000000000000" pitchFamily="50" charset="-52"/>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50000"/>
                        </a:lnSpc>
                        <a:spcAft>
                          <a:spcPts val="0"/>
                        </a:spcAft>
                      </a:pPr>
                      <a:r>
                        <a:rPr lang="ru-RU" sz="700" b="0" kern="1200" dirty="0">
                          <a:solidFill>
                            <a:schemeClr val="bg1"/>
                          </a:solidFill>
                          <a:effectLst/>
                          <a:latin typeface="Museo Sans Cyrl 700" panose="02000000000000000000" pitchFamily="50" charset="-52"/>
                          <a:ea typeface="Calibri" panose="020F0502020204030204" pitchFamily="34" charset="0"/>
                          <a:cs typeface="Times New Roman" panose="02020603050405020304" pitchFamily="18" charset="0"/>
                        </a:rPr>
                        <a:t>ТБ </a:t>
                      </a:r>
                      <a:r>
                        <a:rPr lang="ru-RU" sz="700" b="0" kern="1200" dirty="0" err="1">
                          <a:solidFill>
                            <a:schemeClr val="bg1"/>
                          </a:solidFill>
                          <a:effectLst/>
                          <a:latin typeface="Museo Sans Cyrl 700" panose="02000000000000000000" pitchFamily="50" charset="-52"/>
                          <a:ea typeface="Calibri" panose="020F0502020204030204" pitchFamily="34" charset="0"/>
                          <a:cs typeface="Times New Roman" panose="02020603050405020304" pitchFamily="18" charset="0"/>
                        </a:rPr>
                        <a:t>пацієнти</a:t>
                      </a:r>
                      <a:endParaRPr lang="ru-RU" sz="700" b="0" kern="1200" dirty="0">
                        <a:solidFill>
                          <a:schemeClr val="bg1"/>
                        </a:solidFill>
                        <a:effectLst/>
                        <a:latin typeface="Museo Sans Cyrl 700" panose="02000000000000000000" pitchFamily="50" charset="-52"/>
                        <a:ea typeface="Calibri" panose="020F0502020204030204" pitchFamily="34" charset="0"/>
                        <a:cs typeface="Times New Roman" panose="02020603050405020304" pitchFamily="18" charset="0"/>
                      </a:endParaRPr>
                    </a:p>
                  </a:txBody>
                  <a:tcPr marL="0" marR="0" marT="0" marB="0" anchor="ctr">
                    <a:lnL w="19050" cap="flat" cmpd="sng" algn="ctr">
                      <a:solidFill>
                        <a:schemeClr val="bg1"/>
                      </a:solidFill>
                      <a:prstDash val="solid"/>
                      <a:round/>
                      <a:headEnd type="none" w="med" len="med"/>
                      <a:tailEnd type="none" w="med" len="med"/>
                    </a:lnL>
                    <a:solidFill>
                      <a:schemeClr val="accent1"/>
                    </a:solidFill>
                  </a:tcPr>
                </a:tc>
                <a:tc>
                  <a:txBody>
                    <a:bodyPr/>
                    <a:lstStyle/>
                    <a:p>
                      <a:pPr algn="ctr">
                        <a:lnSpc>
                          <a:spcPct val="150000"/>
                        </a:lnSpc>
                        <a:spcAft>
                          <a:spcPts val="0"/>
                        </a:spcAft>
                      </a:pPr>
                      <a:r>
                        <a:rPr lang="ru-RU" sz="700" b="0" kern="1200" dirty="0" err="1">
                          <a:solidFill>
                            <a:schemeClr val="bg1"/>
                          </a:solidFill>
                          <a:effectLst/>
                          <a:latin typeface="Museo Sans Cyrl 700" panose="02000000000000000000" pitchFamily="50" charset="-52"/>
                          <a:ea typeface="Calibri" panose="020F0502020204030204" pitchFamily="34" charset="0"/>
                          <a:cs typeface="Times New Roman" panose="02020603050405020304" pitchFamily="18" charset="0"/>
                        </a:rPr>
                        <a:t>Медичні</a:t>
                      </a:r>
                      <a:endParaRPr lang="ru-RU" sz="700" b="0" kern="1200" dirty="0">
                        <a:solidFill>
                          <a:schemeClr val="bg1"/>
                        </a:solidFill>
                        <a:effectLst/>
                        <a:latin typeface="Museo Sans Cyrl 700" panose="02000000000000000000" pitchFamily="50" charset="-52"/>
                        <a:ea typeface="Calibri" panose="020F0502020204030204" pitchFamily="34" charset="0"/>
                        <a:cs typeface="Times New Roman" panose="02020603050405020304" pitchFamily="18" charset="0"/>
                      </a:endParaRPr>
                    </a:p>
                    <a:p>
                      <a:pPr algn="ctr">
                        <a:lnSpc>
                          <a:spcPct val="150000"/>
                        </a:lnSpc>
                        <a:spcAft>
                          <a:spcPts val="0"/>
                        </a:spcAft>
                      </a:pPr>
                      <a:r>
                        <a:rPr lang="ru-RU" sz="700" b="0" kern="1200" dirty="0" err="1">
                          <a:solidFill>
                            <a:schemeClr val="bg1"/>
                          </a:solidFill>
                          <a:effectLst/>
                          <a:latin typeface="Museo Sans Cyrl 700" panose="02000000000000000000" pitchFamily="50" charset="-52"/>
                          <a:ea typeface="Calibri" panose="020F0502020204030204" pitchFamily="34" charset="0"/>
                          <a:cs typeface="Times New Roman" panose="02020603050405020304" pitchFamily="18" charset="0"/>
                        </a:rPr>
                        <a:t>працівники</a:t>
                      </a:r>
                      <a:endParaRPr lang="ru-RU" sz="700" b="0" kern="1200" dirty="0">
                        <a:solidFill>
                          <a:schemeClr val="bg1"/>
                        </a:solidFill>
                        <a:effectLst/>
                        <a:latin typeface="Museo Sans Cyrl 700" panose="02000000000000000000" pitchFamily="50" charset="-52"/>
                        <a:ea typeface="Calibri" panose="020F0502020204030204" pitchFamily="34" charset="0"/>
                        <a:cs typeface="Times New Roman" panose="02020603050405020304" pitchFamily="18" charset="0"/>
                      </a:endParaRPr>
                    </a:p>
                  </a:txBody>
                  <a:tcPr marL="0" marR="0" marT="0" marB="0" anchor="ctr">
                    <a:solidFill>
                      <a:schemeClr val="tx2"/>
                    </a:solidFill>
                  </a:tcPr>
                </a:tc>
                <a:extLst>
                  <a:ext uri="{0D108BD9-81ED-4DB2-BD59-A6C34878D82A}">
                    <a16:rowId xmlns:a16="http://schemas.microsoft.com/office/drawing/2014/main" val="2948683746"/>
                  </a:ext>
                </a:extLst>
              </a:tr>
              <a:tr h="239296">
                <a:tc>
                  <a:txBody>
                    <a:bodyPr/>
                    <a:lstStyle/>
                    <a:p>
                      <a:pPr marL="0" lvl="0" indent="0" algn="just">
                        <a:lnSpc>
                          <a:spcPct val="107000"/>
                        </a:lnSpc>
                        <a:spcAft>
                          <a:spcPts val="0"/>
                        </a:spcAft>
                        <a:buFont typeface="+mj-lt"/>
                        <a:buNone/>
                      </a:pPr>
                      <a:r>
                        <a:rPr lang="uk-UA" sz="1100" dirty="0">
                          <a:effectLst/>
                          <a:latin typeface="Calibri" panose="020F0502020204030204" pitchFamily="34" charset="0"/>
                          <a:ea typeface="Calibri" panose="020F0502020204030204" pitchFamily="34" charset="0"/>
                          <a:cs typeface="Times New Roman" panose="02020603050405020304" pitchFamily="18" charset="0"/>
                        </a:rPr>
                        <a:t>Зниження інтересу чи відчуття задоволення від виконання справ</a:t>
                      </a:r>
                    </a:p>
                  </a:txBody>
                  <a:tcPr marL="68580" marR="6858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latinLnBrk="0" hangingPunct="1">
                        <a:lnSpc>
                          <a:spcPct val="107000"/>
                        </a:lnSpc>
                        <a:spcAft>
                          <a:spcPts val="0"/>
                        </a:spcAft>
                      </a:pPr>
                      <a:r>
                        <a:rPr lang="ru-RU" sz="1000" kern="1200" dirty="0">
                          <a:solidFill>
                            <a:schemeClr val="accent1"/>
                          </a:solidFill>
                          <a:effectLst/>
                          <a:latin typeface="Museo Sans Cyrl 300" panose="02000000000000000000" pitchFamily="50" charset="-52"/>
                          <a:ea typeface="Calibri" panose="020F0502020204030204" pitchFamily="34" charset="0"/>
                          <a:cs typeface="Times New Roman" panose="02020603050405020304" pitchFamily="18" charset="0"/>
                        </a:rPr>
                        <a:t>39,3</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latinLnBrk="0" hangingPunct="1">
                        <a:lnSpc>
                          <a:spcPct val="107000"/>
                        </a:lnSpc>
                        <a:spcAft>
                          <a:spcPts val="0"/>
                        </a:spcAft>
                      </a:pPr>
                      <a:r>
                        <a:rPr lang="ru-RU" sz="1000" kern="1200" dirty="0">
                          <a:solidFill>
                            <a:schemeClr val="tx2"/>
                          </a:solidFill>
                          <a:effectLst/>
                          <a:latin typeface="Museo Sans Cyrl 700" panose="02000000000000000000" pitchFamily="50" charset="-52"/>
                          <a:ea typeface="Calibri" panose="020F0502020204030204" pitchFamily="34" charset="0"/>
                          <a:cs typeface="Times New Roman" panose="02020603050405020304" pitchFamily="18" charset="0"/>
                        </a:rPr>
                        <a:t>45,3</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8418739"/>
                  </a:ext>
                </a:extLst>
              </a:tr>
              <a:tr h="273165">
                <a:tc>
                  <a:txBody>
                    <a:bodyPr/>
                    <a:lstStyle/>
                    <a:p>
                      <a:pPr marL="0" lvl="0" indent="0" algn="just">
                        <a:lnSpc>
                          <a:spcPct val="107000"/>
                        </a:lnSpc>
                        <a:spcAft>
                          <a:spcPts val="0"/>
                        </a:spcAft>
                        <a:buFont typeface="+mj-lt"/>
                        <a:buNone/>
                      </a:pPr>
                      <a:r>
                        <a:rPr lang="uk-UA" sz="1100" dirty="0">
                          <a:effectLst/>
                          <a:latin typeface="Calibri" panose="020F0502020204030204" pitchFamily="34" charset="0"/>
                          <a:ea typeface="Calibri" panose="020F0502020204030204" pitchFamily="34" charset="0"/>
                          <a:cs typeface="Times New Roman" panose="02020603050405020304" pitchFamily="18" charset="0"/>
                        </a:rPr>
                        <a:t>Поганий настрій, відчуття пригнічення чи безнадії</a:t>
                      </a:r>
                    </a:p>
                  </a:txBody>
                  <a:tcPr marL="68580" marR="6858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latinLnBrk="0" hangingPunct="1">
                        <a:lnSpc>
                          <a:spcPct val="107000"/>
                        </a:lnSpc>
                        <a:spcAft>
                          <a:spcPts val="0"/>
                        </a:spcAft>
                      </a:pPr>
                      <a:r>
                        <a:rPr lang="ru-RU" sz="1000" kern="1200" dirty="0">
                          <a:solidFill>
                            <a:schemeClr val="accent1"/>
                          </a:solidFill>
                          <a:effectLst/>
                          <a:latin typeface="Museo Sans Cyrl 300" panose="02000000000000000000" pitchFamily="50" charset="-52"/>
                          <a:ea typeface="Calibri" panose="020F0502020204030204" pitchFamily="34" charset="0"/>
                          <a:cs typeface="Times New Roman" panose="02020603050405020304" pitchFamily="18" charset="0"/>
                        </a:rPr>
                        <a:t>52,7</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marL="0" algn="ctr" defTabSz="685800" rtl="0" eaLnBrk="1" latinLnBrk="0" hangingPunct="1">
                        <a:lnSpc>
                          <a:spcPct val="107000"/>
                        </a:lnSpc>
                        <a:spcAft>
                          <a:spcPts val="0"/>
                        </a:spcAft>
                      </a:pPr>
                      <a:r>
                        <a:rPr lang="ru-RU" sz="1000" kern="1200" dirty="0">
                          <a:solidFill>
                            <a:schemeClr val="tx2"/>
                          </a:solidFill>
                          <a:effectLst/>
                          <a:latin typeface="Museo Sans Cyrl 700" panose="02000000000000000000" pitchFamily="50" charset="-52"/>
                          <a:ea typeface="Calibri" panose="020F0502020204030204" pitchFamily="34" charset="0"/>
                          <a:cs typeface="Times New Roman" panose="02020603050405020304" pitchFamily="18" charset="0"/>
                        </a:rPr>
                        <a:t>49,3</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3733767"/>
                  </a:ext>
                </a:extLst>
              </a:tr>
              <a:tr h="361183">
                <a:tc>
                  <a:txBody>
                    <a:bodyPr/>
                    <a:lstStyle/>
                    <a:p>
                      <a:pPr marL="0" lvl="0" indent="0" algn="just">
                        <a:lnSpc>
                          <a:spcPct val="107000"/>
                        </a:lnSpc>
                        <a:spcAft>
                          <a:spcPts val="0"/>
                        </a:spcAft>
                        <a:buFont typeface="+mj-lt"/>
                        <a:buNone/>
                      </a:pPr>
                      <a:r>
                        <a:rPr lang="uk-UA" sz="1100" dirty="0">
                          <a:effectLst/>
                          <a:latin typeface="Calibri" panose="020F0502020204030204" pitchFamily="34" charset="0"/>
                          <a:ea typeface="Calibri" panose="020F0502020204030204" pitchFamily="34" charset="0"/>
                          <a:cs typeface="Times New Roman" panose="02020603050405020304" pitchFamily="18" charset="0"/>
                        </a:rPr>
                        <a:t>Труднощі із засинанням, поверхневий сон або, навпаки, надмірна сонливість</a:t>
                      </a:r>
                    </a:p>
                  </a:txBody>
                  <a:tcPr marL="68580" marR="6858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latinLnBrk="0" hangingPunct="1">
                        <a:lnSpc>
                          <a:spcPct val="107000"/>
                        </a:lnSpc>
                        <a:spcAft>
                          <a:spcPts val="0"/>
                        </a:spcAft>
                      </a:pPr>
                      <a:r>
                        <a:rPr lang="ru-RU" sz="1000" kern="1200" dirty="0">
                          <a:solidFill>
                            <a:schemeClr val="accent1"/>
                          </a:solidFill>
                          <a:effectLst/>
                          <a:latin typeface="Museo Sans Cyrl 300" panose="02000000000000000000" pitchFamily="50" charset="-52"/>
                          <a:ea typeface="Calibri" panose="020F0502020204030204" pitchFamily="34" charset="0"/>
                          <a:cs typeface="Times New Roman" panose="02020603050405020304" pitchFamily="18" charset="0"/>
                        </a:rPr>
                        <a:t>45,3</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latinLnBrk="0" hangingPunct="1">
                        <a:lnSpc>
                          <a:spcPct val="107000"/>
                        </a:lnSpc>
                        <a:spcAft>
                          <a:spcPts val="0"/>
                        </a:spcAft>
                      </a:pPr>
                      <a:r>
                        <a:rPr lang="ru-RU" sz="1000" kern="1200" dirty="0">
                          <a:solidFill>
                            <a:schemeClr val="tx2"/>
                          </a:solidFill>
                          <a:effectLst/>
                          <a:latin typeface="Museo Sans Cyrl 300" panose="02000000000000000000" pitchFamily="50" charset="-52"/>
                          <a:ea typeface="Calibri" panose="020F0502020204030204" pitchFamily="34" charset="0"/>
                          <a:cs typeface="Times New Roman" panose="02020603050405020304" pitchFamily="18" charset="0"/>
                        </a:rPr>
                        <a:t>54,0</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val="4192430364"/>
                  </a:ext>
                </a:extLst>
              </a:tr>
              <a:tr h="372130">
                <a:tc>
                  <a:txBody>
                    <a:bodyPr/>
                    <a:lstStyle/>
                    <a:p>
                      <a:pPr marL="0" lvl="0" indent="0" algn="just">
                        <a:lnSpc>
                          <a:spcPct val="107000"/>
                        </a:lnSpc>
                        <a:spcAft>
                          <a:spcPts val="0"/>
                        </a:spcAft>
                        <a:buFont typeface="+mj-lt"/>
                        <a:buNone/>
                      </a:pPr>
                      <a:r>
                        <a:rPr lang="uk-UA" sz="1100" dirty="0">
                          <a:effectLst/>
                          <a:latin typeface="Calibri" panose="020F0502020204030204" pitchFamily="34" charset="0"/>
                          <a:ea typeface="Calibri" panose="020F0502020204030204" pitchFamily="34" charset="0"/>
                          <a:cs typeface="Times New Roman" panose="02020603050405020304" pitchFamily="18" charset="0"/>
                        </a:rPr>
                        <a:t>Відчуття втоми або зниження енергії</a:t>
                      </a:r>
                    </a:p>
                  </a:txBody>
                  <a:tcPr marL="68580" marR="6858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latinLnBrk="0" hangingPunct="1">
                        <a:lnSpc>
                          <a:spcPct val="107000"/>
                        </a:lnSpc>
                        <a:spcAft>
                          <a:spcPts val="0"/>
                        </a:spcAft>
                      </a:pPr>
                      <a:r>
                        <a:rPr lang="ru-RU" sz="1000" kern="1200" dirty="0">
                          <a:solidFill>
                            <a:schemeClr val="accent1"/>
                          </a:solidFill>
                          <a:effectLst/>
                          <a:latin typeface="Museo Sans Cyrl 300" panose="02000000000000000000" pitchFamily="50" charset="-52"/>
                          <a:ea typeface="Calibri" panose="020F0502020204030204" pitchFamily="34" charset="0"/>
                          <a:cs typeface="Times New Roman" panose="02020603050405020304" pitchFamily="18" charset="0"/>
                        </a:rPr>
                        <a:t>66,0</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marL="0" algn="ctr" defTabSz="685800" rtl="0" eaLnBrk="1" latinLnBrk="0" hangingPunct="1">
                        <a:lnSpc>
                          <a:spcPct val="107000"/>
                        </a:lnSpc>
                        <a:spcAft>
                          <a:spcPts val="0"/>
                        </a:spcAft>
                      </a:pPr>
                      <a:r>
                        <a:rPr lang="ru-RU" sz="1000" kern="1200" dirty="0">
                          <a:solidFill>
                            <a:schemeClr val="tx2"/>
                          </a:solidFill>
                          <a:effectLst/>
                          <a:latin typeface="Museo Sans Cyrl 300" panose="02000000000000000000" pitchFamily="50" charset="-52"/>
                          <a:ea typeface="Calibri" panose="020F0502020204030204" pitchFamily="34" charset="0"/>
                          <a:cs typeface="Times New Roman" panose="02020603050405020304" pitchFamily="18" charset="0"/>
                        </a:rPr>
                        <a:t>68,7</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val="3028665940"/>
                  </a:ext>
                </a:extLst>
              </a:tr>
              <a:tr h="306458">
                <a:tc>
                  <a:txBody>
                    <a:bodyPr/>
                    <a:lstStyle/>
                    <a:p>
                      <a:pPr marL="0" lvl="0" indent="0" algn="just">
                        <a:lnSpc>
                          <a:spcPct val="107000"/>
                        </a:lnSpc>
                        <a:spcAft>
                          <a:spcPts val="0"/>
                        </a:spcAft>
                        <a:buFont typeface="+mj-lt"/>
                        <a:buNone/>
                      </a:pPr>
                      <a:r>
                        <a:rPr lang="uk-UA" sz="1100" dirty="0">
                          <a:effectLst/>
                          <a:latin typeface="Calibri" panose="020F0502020204030204" pitchFamily="34" charset="0"/>
                          <a:ea typeface="Calibri" panose="020F0502020204030204" pitchFamily="34" charset="0"/>
                          <a:cs typeface="Times New Roman" panose="02020603050405020304" pitchFamily="18" charset="0"/>
                        </a:rPr>
                        <a:t>Поганий апетит або переїдання</a:t>
                      </a:r>
                    </a:p>
                  </a:txBody>
                  <a:tcPr marL="68580" marR="6858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latinLnBrk="0" hangingPunct="1">
                        <a:lnSpc>
                          <a:spcPct val="107000"/>
                        </a:lnSpc>
                        <a:spcAft>
                          <a:spcPts val="0"/>
                        </a:spcAft>
                      </a:pPr>
                      <a:r>
                        <a:rPr lang="ru-RU" sz="1000" kern="1200" dirty="0">
                          <a:solidFill>
                            <a:schemeClr val="accent1"/>
                          </a:solidFill>
                          <a:effectLst/>
                          <a:latin typeface="Museo Sans Cyrl 700" panose="02000000000000000000" pitchFamily="50" charset="-52"/>
                          <a:ea typeface="Calibri" panose="020F0502020204030204" pitchFamily="34" charset="0"/>
                          <a:cs typeface="Times New Roman" panose="02020603050405020304" pitchFamily="18" charset="0"/>
                        </a:rPr>
                        <a:t>36,7</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latinLnBrk="0" hangingPunct="1">
                        <a:lnSpc>
                          <a:spcPct val="107000"/>
                        </a:lnSpc>
                        <a:spcAft>
                          <a:spcPts val="0"/>
                        </a:spcAft>
                      </a:pPr>
                      <a:r>
                        <a:rPr lang="ru-RU" sz="1000" kern="1200" dirty="0">
                          <a:solidFill>
                            <a:schemeClr val="tx2"/>
                          </a:solidFill>
                          <a:effectLst/>
                          <a:latin typeface="Museo Sans Cyrl 300" panose="02000000000000000000" pitchFamily="50" charset="-52"/>
                          <a:ea typeface="Calibri" panose="020F0502020204030204" pitchFamily="34" charset="0"/>
                          <a:cs typeface="Times New Roman" panose="02020603050405020304" pitchFamily="18" charset="0"/>
                        </a:rPr>
                        <a:t>35,3</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8954478"/>
                  </a:ext>
                </a:extLst>
              </a:tr>
              <a:tr h="394234">
                <a:tc>
                  <a:txBody>
                    <a:bodyPr/>
                    <a:lstStyle/>
                    <a:p>
                      <a:pPr marL="0" lvl="0" indent="0" algn="just">
                        <a:lnSpc>
                          <a:spcPct val="107000"/>
                        </a:lnSpc>
                        <a:spcAft>
                          <a:spcPts val="0"/>
                        </a:spcAft>
                        <a:buFont typeface="+mj-lt"/>
                        <a:buNone/>
                      </a:pPr>
                      <a:r>
                        <a:rPr lang="uk-UA" sz="1100" dirty="0">
                          <a:effectLst/>
                          <a:latin typeface="Calibri" panose="020F0502020204030204" pitchFamily="34" charset="0"/>
                          <a:ea typeface="Calibri" panose="020F0502020204030204" pitchFamily="34" charset="0"/>
                          <a:cs typeface="Times New Roman" panose="02020603050405020304" pitchFamily="18" charset="0"/>
                        </a:rPr>
                        <a:t>Негативне відчуття щодо себе – що ви невдаха або, що ви підвели себе чи свою родину</a:t>
                      </a:r>
                    </a:p>
                  </a:txBody>
                  <a:tcPr marL="68580" marR="6858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latinLnBrk="0" hangingPunct="1">
                        <a:lnSpc>
                          <a:spcPct val="107000"/>
                        </a:lnSpc>
                        <a:spcAft>
                          <a:spcPts val="0"/>
                        </a:spcAft>
                      </a:pPr>
                      <a:r>
                        <a:rPr lang="ru-RU" sz="1000" kern="1200" dirty="0">
                          <a:solidFill>
                            <a:schemeClr val="accent1"/>
                          </a:solidFill>
                          <a:effectLst/>
                          <a:latin typeface="Museo Sans Cyrl 700" panose="02000000000000000000" pitchFamily="50" charset="-52"/>
                          <a:ea typeface="Calibri" panose="020F0502020204030204" pitchFamily="34" charset="0"/>
                          <a:cs typeface="Times New Roman" panose="02020603050405020304" pitchFamily="18" charset="0"/>
                        </a:rPr>
                        <a:t>16,0</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latinLnBrk="0" hangingPunct="1">
                        <a:lnSpc>
                          <a:spcPct val="107000"/>
                        </a:lnSpc>
                        <a:spcAft>
                          <a:spcPts val="0"/>
                        </a:spcAft>
                      </a:pPr>
                      <a:r>
                        <a:rPr lang="ru-RU" sz="1000" kern="1200" dirty="0">
                          <a:solidFill>
                            <a:schemeClr val="tx2"/>
                          </a:solidFill>
                          <a:effectLst/>
                          <a:latin typeface="Museo Sans Cyrl 300" panose="02000000000000000000" pitchFamily="50" charset="-52"/>
                          <a:ea typeface="Calibri" panose="020F0502020204030204" pitchFamily="34" charset="0"/>
                          <a:cs typeface="Times New Roman" panose="02020603050405020304" pitchFamily="18" charset="0"/>
                        </a:rPr>
                        <a:t>17,3</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381599"/>
                  </a:ext>
                </a:extLst>
              </a:tr>
              <a:tr h="383841">
                <a:tc>
                  <a:txBody>
                    <a:bodyPr/>
                    <a:lstStyle/>
                    <a:p>
                      <a:pPr marL="0" lvl="0" indent="0" algn="just">
                        <a:lnSpc>
                          <a:spcPct val="107000"/>
                        </a:lnSpc>
                        <a:spcAft>
                          <a:spcPts val="0"/>
                        </a:spcAft>
                        <a:buFont typeface="+mj-lt"/>
                        <a:buNone/>
                      </a:pPr>
                      <a:r>
                        <a:rPr lang="uk-UA" sz="1100" dirty="0">
                          <a:effectLst/>
                          <a:latin typeface="Calibri" panose="020F0502020204030204" pitchFamily="34" charset="0"/>
                          <a:ea typeface="Calibri" panose="020F0502020204030204" pitchFamily="34" charset="0"/>
                          <a:cs typeface="Times New Roman" panose="02020603050405020304" pitchFamily="18" charset="0"/>
                        </a:rPr>
                        <a:t>Труднощі з концентрацією уваги, наприклад, під час читання газети чи перегляду телевізора</a:t>
                      </a:r>
                    </a:p>
                  </a:txBody>
                  <a:tcPr marL="68580" marR="6858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latinLnBrk="0" hangingPunct="1">
                        <a:lnSpc>
                          <a:spcPct val="107000"/>
                        </a:lnSpc>
                        <a:spcAft>
                          <a:spcPts val="0"/>
                        </a:spcAft>
                      </a:pPr>
                      <a:r>
                        <a:rPr lang="ru-RU" sz="1000" kern="1200" dirty="0">
                          <a:solidFill>
                            <a:schemeClr val="accent1"/>
                          </a:solidFill>
                          <a:effectLst/>
                          <a:latin typeface="Museo Sans Cyrl 300" panose="02000000000000000000" pitchFamily="50" charset="-52"/>
                          <a:ea typeface="Calibri" panose="020F0502020204030204" pitchFamily="34" charset="0"/>
                          <a:cs typeface="Times New Roman" panose="02020603050405020304" pitchFamily="18" charset="0"/>
                        </a:rPr>
                        <a:t>24,7</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latinLnBrk="0" hangingPunct="1">
                        <a:lnSpc>
                          <a:spcPct val="107000"/>
                        </a:lnSpc>
                        <a:spcAft>
                          <a:spcPts val="0"/>
                        </a:spcAft>
                      </a:pPr>
                      <a:r>
                        <a:rPr lang="ru-RU" sz="1000" kern="1200" dirty="0">
                          <a:solidFill>
                            <a:schemeClr val="tx2"/>
                          </a:solidFill>
                          <a:effectLst/>
                          <a:latin typeface="Museo Sans Cyrl 300" panose="02000000000000000000" pitchFamily="50" charset="-52"/>
                          <a:ea typeface="Calibri" panose="020F0502020204030204" pitchFamily="34" charset="0"/>
                          <a:cs typeface="Times New Roman" panose="02020603050405020304" pitchFamily="18" charset="0"/>
                        </a:rPr>
                        <a:t>40,7</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1499085"/>
                  </a:ext>
                </a:extLst>
              </a:tr>
              <a:tr h="514071">
                <a:tc>
                  <a:txBody>
                    <a:bodyPr/>
                    <a:lstStyle/>
                    <a:p>
                      <a:pPr marL="0" lvl="0" indent="0" algn="just">
                        <a:lnSpc>
                          <a:spcPct val="107000"/>
                        </a:lnSpc>
                        <a:spcAft>
                          <a:spcPts val="0"/>
                        </a:spcAft>
                        <a:buFont typeface="+mj-lt"/>
                        <a:buNone/>
                      </a:pPr>
                      <a:r>
                        <a:rPr lang="uk-UA" sz="1100" dirty="0">
                          <a:effectLst/>
                          <a:latin typeface="Calibri" panose="020F0502020204030204" pitchFamily="34" charset="0"/>
                          <a:ea typeface="Calibri" panose="020F0502020204030204" pitchFamily="34" charset="0"/>
                          <a:cs typeface="Times New Roman" panose="02020603050405020304" pitchFamily="18" charset="0"/>
                        </a:rPr>
                        <a:t>Сповільненість рухів та мовлення, помітна навіть для оточуючих. Або навпаки, надмірна і непритаманна вам метушливість та активність</a:t>
                      </a:r>
                    </a:p>
                  </a:txBody>
                  <a:tcPr marL="68580" marR="6858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latinLnBrk="0" hangingPunct="1">
                        <a:lnSpc>
                          <a:spcPct val="107000"/>
                        </a:lnSpc>
                        <a:spcAft>
                          <a:spcPts val="0"/>
                        </a:spcAft>
                      </a:pPr>
                      <a:r>
                        <a:rPr lang="ru-RU" sz="1000" kern="1200" dirty="0">
                          <a:solidFill>
                            <a:schemeClr val="accent1"/>
                          </a:solidFill>
                          <a:effectLst/>
                          <a:latin typeface="Museo Sans Cyrl 300" panose="02000000000000000000" pitchFamily="50" charset="-52"/>
                          <a:ea typeface="Calibri" panose="020F0502020204030204" pitchFamily="34" charset="0"/>
                          <a:cs typeface="Times New Roman" panose="02020603050405020304" pitchFamily="18" charset="0"/>
                        </a:rPr>
                        <a:t>19,3</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latinLnBrk="0" hangingPunct="1">
                        <a:lnSpc>
                          <a:spcPct val="107000"/>
                        </a:lnSpc>
                        <a:spcAft>
                          <a:spcPts val="0"/>
                        </a:spcAft>
                      </a:pPr>
                      <a:r>
                        <a:rPr lang="ru-RU" sz="1000" kern="1200" dirty="0">
                          <a:solidFill>
                            <a:schemeClr val="tx2"/>
                          </a:solidFill>
                          <a:effectLst/>
                          <a:latin typeface="Museo Sans Cyrl 300" panose="02000000000000000000" pitchFamily="50" charset="-52"/>
                          <a:ea typeface="Calibri" panose="020F0502020204030204" pitchFamily="34" charset="0"/>
                          <a:cs typeface="Times New Roman" panose="02020603050405020304" pitchFamily="18" charset="0"/>
                        </a:rPr>
                        <a:t>18,7</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7284799"/>
                  </a:ext>
                </a:extLst>
              </a:tr>
              <a:tr h="383841">
                <a:tc>
                  <a:txBody>
                    <a:bodyPr/>
                    <a:lstStyle/>
                    <a:p>
                      <a:pPr marL="0" lvl="0" indent="0" algn="just">
                        <a:lnSpc>
                          <a:spcPct val="107000"/>
                        </a:lnSpc>
                        <a:spcAft>
                          <a:spcPts val="0"/>
                        </a:spcAft>
                        <a:buFont typeface="+mj-lt"/>
                        <a:buNone/>
                      </a:pPr>
                      <a:r>
                        <a:rPr lang="uk-UA" sz="1100" dirty="0">
                          <a:effectLst/>
                          <a:latin typeface="Calibri" panose="020F0502020204030204" pitchFamily="34" charset="0"/>
                          <a:ea typeface="Calibri" panose="020F0502020204030204" pitchFamily="34" charset="0"/>
                          <a:cs typeface="Times New Roman" panose="02020603050405020304" pitchFamily="18" charset="0"/>
                        </a:rPr>
                        <a:t>Думки, що було б краще, якби ви померли або думки про те, щоб заподіяти собі шкоду</a:t>
                      </a:r>
                    </a:p>
                  </a:txBody>
                  <a:tcPr marL="68580" marR="6858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latinLnBrk="0" hangingPunct="1">
                        <a:lnSpc>
                          <a:spcPct val="107000"/>
                        </a:lnSpc>
                        <a:spcAft>
                          <a:spcPts val="0"/>
                        </a:spcAft>
                      </a:pPr>
                      <a:r>
                        <a:rPr lang="ru-RU" sz="1000" kern="1200" dirty="0">
                          <a:solidFill>
                            <a:schemeClr val="tx1"/>
                          </a:solidFill>
                          <a:effectLst/>
                          <a:latin typeface="Museo Sans Cyrl 300" panose="02000000000000000000" pitchFamily="50" charset="-52"/>
                          <a:ea typeface="Calibri" panose="020F0502020204030204" pitchFamily="34" charset="0"/>
                          <a:cs typeface="Times New Roman" panose="02020603050405020304" pitchFamily="18" charset="0"/>
                        </a:rPr>
                        <a:t>3,3</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5050"/>
                    </a:solidFill>
                  </a:tcPr>
                </a:tc>
                <a:tc>
                  <a:txBody>
                    <a:bodyPr/>
                    <a:lstStyle/>
                    <a:p>
                      <a:pPr marL="0" algn="ctr" defTabSz="685800" rtl="0" eaLnBrk="1" latinLnBrk="0" hangingPunct="1">
                        <a:lnSpc>
                          <a:spcPct val="107000"/>
                        </a:lnSpc>
                        <a:spcAft>
                          <a:spcPts val="0"/>
                        </a:spcAft>
                      </a:pPr>
                      <a:r>
                        <a:rPr lang="ru-RU" sz="1000" kern="1200" dirty="0">
                          <a:solidFill>
                            <a:schemeClr val="tx1"/>
                          </a:solidFill>
                          <a:effectLst/>
                          <a:latin typeface="Museo Sans Cyrl 300" panose="02000000000000000000" pitchFamily="50" charset="-52"/>
                          <a:ea typeface="Calibri" panose="020F0502020204030204" pitchFamily="34" charset="0"/>
                          <a:cs typeface="Times New Roman" panose="02020603050405020304" pitchFamily="18" charset="0"/>
                        </a:rPr>
                        <a:t>5,3</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5050"/>
                    </a:solidFill>
                  </a:tcPr>
                </a:tc>
                <a:extLst>
                  <a:ext uri="{0D108BD9-81ED-4DB2-BD59-A6C34878D82A}">
                    <a16:rowId xmlns:a16="http://schemas.microsoft.com/office/drawing/2014/main" val="3821281882"/>
                  </a:ext>
                </a:extLst>
              </a:tr>
              <a:tr h="383841">
                <a:tc>
                  <a:txBody>
                    <a:bodyPr/>
                    <a:lstStyle/>
                    <a:p>
                      <a:pPr marL="0" lvl="0" indent="0" algn="just">
                        <a:lnSpc>
                          <a:spcPct val="107000"/>
                        </a:lnSpc>
                        <a:spcAft>
                          <a:spcPts val="0"/>
                        </a:spcAft>
                        <a:buFont typeface="+mj-lt"/>
                        <a:buNone/>
                      </a:pPr>
                      <a:r>
                        <a:rPr lang="uk-UA" sz="1100" dirty="0">
                          <a:effectLst/>
                          <a:latin typeface="Calibri" panose="020F0502020204030204" pitchFamily="34" charset="0"/>
                          <a:ea typeface="Calibri" panose="020F0502020204030204" pitchFamily="34" charset="0"/>
                          <a:cs typeface="Times New Roman" panose="02020603050405020304" pitchFamily="18" charset="0"/>
                        </a:rPr>
                        <a:t>Жодне з перерахованого</a:t>
                      </a:r>
                    </a:p>
                  </a:txBody>
                  <a:tcPr marL="68580" marR="6858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latinLnBrk="0" hangingPunct="1">
                        <a:lnSpc>
                          <a:spcPct val="107000"/>
                        </a:lnSpc>
                        <a:spcAft>
                          <a:spcPts val="0"/>
                        </a:spcAft>
                      </a:pPr>
                      <a:r>
                        <a:rPr lang="ru-RU" sz="1000" kern="1200" dirty="0">
                          <a:solidFill>
                            <a:schemeClr val="accent1"/>
                          </a:solidFill>
                          <a:effectLst/>
                          <a:latin typeface="Museo Sans Cyrl 300" panose="02000000000000000000" pitchFamily="50" charset="-52"/>
                          <a:ea typeface="Calibri" panose="020F0502020204030204" pitchFamily="34" charset="0"/>
                          <a:cs typeface="Times New Roman" panose="02020603050405020304" pitchFamily="18" charset="0"/>
                        </a:rPr>
                        <a:t>18,0</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latinLnBrk="0" hangingPunct="1">
                        <a:lnSpc>
                          <a:spcPct val="107000"/>
                        </a:lnSpc>
                        <a:spcAft>
                          <a:spcPts val="0"/>
                        </a:spcAft>
                      </a:pPr>
                      <a:r>
                        <a:rPr lang="ru-RU" sz="1000" kern="1200" dirty="0">
                          <a:solidFill>
                            <a:schemeClr val="tx2"/>
                          </a:solidFill>
                          <a:effectLst/>
                          <a:latin typeface="Museo Sans Cyrl 300" panose="02000000000000000000" pitchFamily="50" charset="-52"/>
                          <a:ea typeface="Calibri" panose="020F0502020204030204" pitchFamily="34" charset="0"/>
                          <a:cs typeface="Times New Roman" panose="02020603050405020304" pitchFamily="18" charset="0"/>
                        </a:rPr>
                        <a:t>14,0</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4132170"/>
                  </a:ext>
                </a:extLst>
              </a:tr>
            </a:tbl>
          </a:graphicData>
        </a:graphic>
      </p:graphicFrame>
      <p:sp>
        <p:nvSpPr>
          <p:cNvPr id="5" name="Прямоугольник 4"/>
          <p:cNvSpPr/>
          <p:nvPr/>
        </p:nvSpPr>
        <p:spPr>
          <a:xfrm>
            <a:off x="776042" y="683631"/>
            <a:ext cx="3650038" cy="369332"/>
          </a:xfrm>
          <a:prstGeom prst="rect">
            <a:avLst/>
          </a:prstGeom>
        </p:spPr>
        <p:txBody>
          <a:bodyPr wrap="none">
            <a:spAutoFit/>
          </a:bodyPr>
          <a:lstStyle/>
          <a:p>
            <a:r>
              <a:rPr lang="ru-RU" sz="1800" b="1" dirty="0" err="1">
                <a:solidFill>
                  <a:schemeClr val="tx2"/>
                </a:solidFill>
                <a:latin typeface="Museo Sans Cyrl 900" panose="02000000000000000000" pitchFamily="50" charset="-52"/>
                <a:ea typeface="+mj-ea"/>
                <a:cs typeface="+mj-cs"/>
              </a:rPr>
              <a:t>Визначення</a:t>
            </a:r>
            <a:r>
              <a:rPr lang="ru-RU" sz="1800" b="1" dirty="0">
                <a:solidFill>
                  <a:schemeClr val="tx2"/>
                </a:solidFill>
                <a:latin typeface="Museo Sans Cyrl 900" panose="02000000000000000000" pitchFamily="50" charset="-52"/>
                <a:ea typeface="+mj-ea"/>
                <a:cs typeface="+mj-cs"/>
              </a:rPr>
              <a:t> </a:t>
            </a:r>
            <a:r>
              <a:rPr lang="ru-RU" sz="1800" b="1" dirty="0" err="1">
                <a:solidFill>
                  <a:schemeClr val="tx2"/>
                </a:solidFill>
                <a:latin typeface="Museo Sans Cyrl 900" panose="02000000000000000000" pitchFamily="50" charset="-52"/>
                <a:ea typeface="+mj-ea"/>
                <a:cs typeface="+mj-cs"/>
              </a:rPr>
              <a:t>рівня</a:t>
            </a:r>
            <a:r>
              <a:rPr lang="ru-RU" sz="1800" b="1" dirty="0">
                <a:solidFill>
                  <a:schemeClr val="tx2"/>
                </a:solidFill>
                <a:latin typeface="Museo Sans Cyrl 900" panose="02000000000000000000" pitchFamily="50" charset="-52"/>
                <a:ea typeface="+mj-ea"/>
                <a:cs typeface="+mj-cs"/>
              </a:rPr>
              <a:t> </a:t>
            </a:r>
            <a:r>
              <a:rPr lang="ru-RU" sz="1800" b="1" dirty="0" err="1">
                <a:solidFill>
                  <a:schemeClr val="tx2"/>
                </a:solidFill>
                <a:latin typeface="Museo Sans Cyrl 900" panose="02000000000000000000" pitchFamily="50" charset="-52"/>
                <a:ea typeface="+mj-ea"/>
                <a:cs typeface="+mj-cs"/>
              </a:rPr>
              <a:t>депресії</a:t>
            </a:r>
            <a:r>
              <a:rPr lang="ru-RU" sz="1800" b="1" dirty="0">
                <a:solidFill>
                  <a:schemeClr val="tx2"/>
                </a:solidFill>
                <a:latin typeface="Museo Sans Cyrl 900" panose="02000000000000000000" pitchFamily="50" charset="-52"/>
                <a:ea typeface="+mj-ea"/>
                <a:cs typeface="+mj-cs"/>
              </a:rPr>
              <a:t> (</a:t>
            </a:r>
            <a:r>
              <a:rPr lang="en-US" sz="1800" b="1" dirty="0">
                <a:solidFill>
                  <a:schemeClr val="tx2"/>
                </a:solidFill>
                <a:ea typeface="+mj-ea"/>
                <a:cs typeface="+mj-cs"/>
              </a:rPr>
              <a:t>PHQ-9)</a:t>
            </a:r>
            <a:endParaRPr lang="ru-RU" sz="1800" b="1" dirty="0">
              <a:solidFill>
                <a:schemeClr val="tx2"/>
              </a:solidFill>
              <a:latin typeface="Museo Sans Cyrl 900" panose="02000000000000000000" pitchFamily="50" charset="-52"/>
              <a:ea typeface="+mj-ea"/>
              <a:cs typeface="+mj-cs"/>
            </a:endParaRPr>
          </a:p>
        </p:txBody>
      </p:sp>
      <p:sp>
        <p:nvSpPr>
          <p:cNvPr id="7" name="Прямоугольник 4">
            <a:extLst>
              <a:ext uri="{FF2B5EF4-FFF2-40B4-BE49-F238E27FC236}">
                <a16:creationId xmlns:a16="http://schemas.microsoft.com/office/drawing/2014/main" id="{24CB4AA6-0ED1-495E-BF09-4237E7289579}"/>
              </a:ext>
            </a:extLst>
          </p:cNvPr>
          <p:cNvSpPr/>
          <p:nvPr/>
        </p:nvSpPr>
        <p:spPr>
          <a:xfrm>
            <a:off x="758809" y="203178"/>
            <a:ext cx="3603615" cy="430887"/>
          </a:xfrm>
          <a:prstGeom prst="rect">
            <a:avLst/>
          </a:prstGeom>
        </p:spPr>
        <p:txBody>
          <a:bodyPr wrap="none">
            <a:spAutoFit/>
          </a:bodyPr>
          <a:lstStyle/>
          <a:p>
            <a:r>
              <a:rPr lang="uk-UA" sz="2200" dirty="0">
                <a:latin typeface="Museo Sans Cyrl 900" panose="02000000000000000000" pitchFamily="50" charset="-52"/>
              </a:rPr>
              <a:t>ІІІ КОМПОНЕНТ. КІЛЬКІСНИЙ</a:t>
            </a:r>
            <a:endParaRPr lang="ru-RU" sz="2200" dirty="0">
              <a:latin typeface="Museo Sans Cyrl 900" panose="02000000000000000000" pitchFamily="50" charset="-52"/>
            </a:endParaRPr>
          </a:p>
        </p:txBody>
      </p:sp>
      <p:graphicFrame>
        <p:nvGraphicFramePr>
          <p:cNvPr id="8" name="Схема 7">
            <a:extLst>
              <a:ext uri="{FF2B5EF4-FFF2-40B4-BE49-F238E27FC236}">
                <a16:creationId xmlns:a16="http://schemas.microsoft.com/office/drawing/2014/main" id="{DD46EE9A-2851-4B4C-9323-98C695624FA3}"/>
              </a:ext>
            </a:extLst>
          </p:cNvPr>
          <p:cNvGraphicFramePr/>
          <p:nvPr>
            <p:extLst>
              <p:ext uri="{D42A27DB-BD31-4B8C-83A1-F6EECF244321}">
                <p14:modId xmlns:p14="http://schemas.microsoft.com/office/powerpoint/2010/main" val="4049033711"/>
              </p:ext>
            </p:extLst>
          </p:nvPr>
        </p:nvGraphicFramePr>
        <p:xfrm>
          <a:off x="4345191" y="13033"/>
          <a:ext cx="2148478" cy="16840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413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142743" y="655651"/>
            <a:ext cx="1602000" cy="1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18" name="Таблица 17"/>
          <p:cNvGraphicFramePr>
            <a:graphicFrameLocks noGrp="1"/>
          </p:cNvGraphicFramePr>
          <p:nvPr>
            <p:extLst>
              <p:ext uri="{D42A27DB-BD31-4B8C-83A1-F6EECF244321}">
                <p14:modId xmlns:p14="http://schemas.microsoft.com/office/powerpoint/2010/main" val="17211538"/>
              </p:ext>
            </p:extLst>
          </p:nvPr>
        </p:nvGraphicFramePr>
        <p:xfrm>
          <a:off x="6337517" y="1836898"/>
          <a:ext cx="2584955" cy="2278063"/>
        </p:xfrm>
        <a:graphic>
          <a:graphicData uri="http://schemas.openxmlformats.org/drawingml/2006/table">
            <a:tbl>
              <a:tblPr firstRow="1" bandRow="1">
                <a:tableStyleId>{5C22544A-7EE6-4342-B048-85BDC9FD1C3A}</a:tableStyleId>
              </a:tblPr>
              <a:tblGrid>
                <a:gridCol w="2584955">
                  <a:extLst>
                    <a:ext uri="{9D8B030D-6E8A-4147-A177-3AD203B41FA5}">
                      <a16:colId xmlns:a16="http://schemas.microsoft.com/office/drawing/2014/main" val="891543674"/>
                    </a:ext>
                  </a:extLst>
                </a:gridCol>
              </a:tblGrid>
              <a:tr h="2053432">
                <a:tc>
                  <a:txBody>
                    <a:bodyPr/>
                    <a:lstStyle/>
                    <a:p>
                      <a:pPr marL="0" marR="0" lvl="0" indent="0" algn="l" defTabSz="685800" rtl="0" eaLnBrk="1" fontAlgn="auto" latinLnBrk="0" hangingPunct="1">
                        <a:lnSpc>
                          <a:spcPts val="1200"/>
                        </a:lnSpc>
                        <a:spcBef>
                          <a:spcPts val="0"/>
                        </a:spcBef>
                        <a:spcAft>
                          <a:spcPts val="0"/>
                        </a:spcAft>
                        <a:buClrTx/>
                        <a:buSzTx/>
                        <a:buFontTx/>
                        <a:buNone/>
                        <a:tabLst/>
                        <a:defRPr/>
                      </a:pPr>
                      <a:r>
                        <a:rPr lang="ru-RU" sz="900" b="0" kern="1200" dirty="0" err="1">
                          <a:solidFill>
                            <a:schemeClr val="bg1"/>
                          </a:solidFill>
                          <a:effectLst/>
                          <a:latin typeface="Museo Sans Cyrl 100" panose="02000000000000000000" pitchFamily="50" charset="-52"/>
                          <a:ea typeface="+mn-ea"/>
                          <a:cs typeface="+mn-cs"/>
                        </a:rPr>
                        <a:t>Відповідно</a:t>
                      </a:r>
                      <a:r>
                        <a:rPr lang="ru-RU" sz="900" b="0" kern="1200" dirty="0">
                          <a:solidFill>
                            <a:schemeClr val="bg1"/>
                          </a:solidFill>
                          <a:effectLst/>
                          <a:latin typeface="Museo Sans Cyrl 100" panose="02000000000000000000" pitchFamily="50" charset="-52"/>
                          <a:ea typeface="+mn-ea"/>
                          <a:cs typeface="+mn-cs"/>
                        </a:rPr>
                        <a:t> до </a:t>
                      </a:r>
                      <a:r>
                        <a:rPr lang="ru-RU" sz="900" b="0" kern="1200" dirty="0" err="1">
                          <a:solidFill>
                            <a:schemeClr val="bg1"/>
                          </a:solidFill>
                          <a:effectLst/>
                          <a:latin typeface="Museo Sans Cyrl 100" panose="02000000000000000000" pitchFamily="50" charset="-52"/>
                          <a:ea typeface="+mn-ea"/>
                          <a:cs typeface="+mn-cs"/>
                        </a:rPr>
                        <a:t>попередньо</a:t>
                      </a:r>
                      <a:r>
                        <a:rPr lang="ru-RU" sz="900" b="0" kern="1200" dirty="0">
                          <a:solidFill>
                            <a:schemeClr val="bg1"/>
                          </a:solidFill>
                          <a:effectLst/>
                          <a:latin typeface="Museo Sans Cyrl 100" panose="02000000000000000000" pitchFamily="50" charset="-52"/>
                          <a:ea typeface="+mn-ea"/>
                          <a:cs typeface="+mn-cs"/>
                        </a:rPr>
                        <a:t> </a:t>
                      </a:r>
                      <a:r>
                        <a:rPr lang="ru-RU" sz="900" b="0" kern="1200" dirty="0" err="1">
                          <a:solidFill>
                            <a:schemeClr val="bg1"/>
                          </a:solidFill>
                          <a:effectLst/>
                          <a:latin typeface="Museo Sans Cyrl 100" panose="02000000000000000000" pitchFamily="50" charset="-52"/>
                          <a:ea typeface="+mn-ea"/>
                          <a:cs typeface="+mn-cs"/>
                        </a:rPr>
                        <a:t>обраних</a:t>
                      </a:r>
                      <a:r>
                        <a:rPr lang="ru-RU" sz="900" b="0" kern="1200" dirty="0">
                          <a:solidFill>
                            <a:schemeClr val="bg1"/>
                          </a:solidFill>
                          <a:effectLst/>
                          <a:latin typeface="Museo Sans Cyrl 100" panose="02000000000000000000" pitchFamily="50" charset="-52"/>
                          <a:ea typeface="+mn-ea"/>
                          <a:cs typeface="+mn-cs"/>
                        </a:rPr>
                        <a:t> проблем, </a:t>
                      </a:r>
                      <a:r>
                        <a:rPr lang="ru-RU" sz="900" b="0" kern="1200" dirty="0" err="1">
                          <a:solidFill>
                            <a:schemeClr val="bg1"/>
                          </a:solidFill>
                          <a:effectLst/>
                          <a:latin typeface="Museo Sans Cyrl 100" panose="02000000000000000000" pitchFamily="50" charset="-52"/>
                          <a:ea typeface="+mn-ea"/>
                          <a:cs typeface="+mn-cs"/>
                        </a:rPr>
                        <a:t>медичні</a:t>
                      </a:r>
                      <a:r>
                        <a:rPr lang="ru-RU" sz="900" b="0" kern="1200" dirty="0">
                          <a:solidFill>
                            <a:schemeClr val="bg1"/>
                          </a:solidFill>
                          <a:effectLst/>
                          <a:latin typeface="Museo Sans Cyrl 100" panose="02000000000000000000" pitchFamily="50" charset="-52"/>
                          <a:ea typeface="+mn-ea"/>
                          <a:cs typeface="+mn-cs"/>
                        </a:rPr>
                        <a:t> </a:t>
                      </a:r>
                      <a:r>
                        <a:rPr lang="ru-RU" sz="900" b="0" kern="1200" dirty="0" err="1">
                          <a:solidFill>
                            <a:schemeClr val="bg1"/>
                          </a:solidFill>
                          <a:effectLst/>
                          <a:latin typeface="Museo Sans Cyrl 100" panose="02000000000000000000" pitchFamily="50" charset="-52"/>
                          <a:ea typeface="+mn-ea"/>
                          <a:cs typeface="+mn-cs"/>
                        </a:rPr>
                        <a:t>працівники</a:t>
                      </a:r>
                      <a:r>
                        <a:rPr lang="ru-RU" sz="900" b="0" kern="1200" dirty="0">
                          <a:solidFill>
                            <a:schemeClr val="bg1"/>
                          </a:solidFill>
                          <a:effectLst/>
                          <a:latin typeface="Museo Sans Cyrl 100" panose="02000000000000000000" pitchFamily="50" charset="-52"/>
                          <a:ea typeface="+mn-ea"/>
                          <a:cs typeface="+mn-cs"/>
                        </a:rPr>
                        <a:t> </a:t>
                      </a:r>
                      <a:r>
                        <a:rPr lang="ru-RU" sz="900" b="0" kern="1200" dirty="0" err="1">
                          <a:solidFill>
                            <a:schemeClr val="bg1"/>
                          </a:solidFill>
                          <a:effectLst/>
                          <a:latin typeface="Museo Sans Cyrl 100" panose="02000000000000000000" pitchFamily="50" charset="-52"/>
                          <a:ea typeface="+mn-ea"/>
                          <a:cs typeface="+mn-cs"/>
                        </a:rPr>
                        <a:t>зазначають</a:t>
                      </a:r>
                      <a:r>
                        <a:rPr lang="ru-RU" sz="900" b="0" kern="1200" dirty="0">
                          <a:solidFill>
                            <a:schemeClr val="bg1"/>
                          </a:solidFill>
                          <a:effectLst/>
                          <a:latin typeface="Museo Sans Cyrl 100" panose="02000000000000000000" pitchFamily="50" charset="-52"/>
                          <a:ea typeface="+mn-ea"/>
                          <a:cs typeface="+mn-cs"/>
                        </a:rPr>
                        <a:t>, </a:t>
                      </a:r>
                      <a:r>
                        <a:rPr lang="ru-RU" sz="900" b="0" kern="1200" dirty="0" err="1">
                          <a:solidFill>
                            <a:schemeClr val="bg1"/>
                          </a:solidFill>
                          <a:effectLst/>
                          <a:latin typeface="Museo Sans Cyrl 100" panose="02000000000000000000" pitchFamily="50" charset="-52"/>
                          <a:ea typeface="+mn-ea"/>
                          <a:cs typeface="+mn-cs"/>
                        </a:rPr>
                        <a:t>що</a:t>
                      </a:r>
                      <a:r>
                        <a:rPr lang="ru-RU" sz="900" b="0" kern="1200" dirty="0">
                          <a:solidFill>
                            <a:schemeClr val="bg1"/>
                          </a:solidFill>
                          <a:effectLst/>
                          <a:latin typeface="Museo Sans Cyrl 100" panose="02000000000000000000" pitchFamily="50" charset="-52"/>
                          <a:ea typeface="+mn-ea"/>
                          <a:cs typeface="+mn-cs"/>
                        </a:rPr>
                        <a:t> </a:t>
                      </a:r>
                      <a:r>
                        <a:rPr lang="ru-RU" sz="900" b="0" kern="1200" dirty="0" err="1">
                          <a:solidFill>
                            <a:schemeClr val="bg1"/>
                          </a:solidFill>
                          <a:effectLst/>
                          <a:latin typeface="Museo Sans Cyrl 100" panose="02000000000000000000" pitchFamily="50" charset="-52"/>
                          <a:ea typeface="+mn-ea"/>
                          <a:cs typeface="+mn-cs"/>
                        </a:rPr>
                        <a:t>кілька</a:t>
                      </a:r>
                      <a:r>
                        <a:rPr lang="ru-RU" sz="900" b="0" kern="1200" dirty="0">
                          <a:solidFill>
                            <a:schemeClr val="bg1"/>
                          </a:solidFill>
                          <a:effectLst/>
                          <a:latin typeface="Museo Sans Cyrl 100" panose="02000000000000000000" pitchFamily="50" charset="-52"/>
                          <a:ea typeface="+mn-ea"/>
                          <a:cs typeface="+mn-cs"/>
                        </a:rPr>
                        <a:t> </a:t>
                      </a:r>
                      <a:r>
                        <a:rPr lang="ru-RU" sz="900" b="0" kern="1200" dirty="0" err="1">
                          <a:solidFill>
                            <a:schemeClr val="bg1"/>
                          </a:solidFill>
                          <a:effectLst/>
                          <a:latin typeface="Museo Sans Cyrl 100" panose="02000000000000000000" pitchFamily="50" charset="-52"/>
                          <a:ea typeface="+mn-ea"/>
                          <a:cs typeface="+mn-cs"/>
                        </a:rPr>
                        <a:t>днів</a:t>
                      </a:r>
                      <a:r>
                        <a:rPr lang="ru-RU" sz="900" b="0" kern="1200" dirty="0">
                          <a:solidFill>
                            <a:schemeClr val="bg1"/>
                          </a:solidFill>
                          <a:effectLst/>
                          <a:latin typeface="Museo Sans Cyrl 100" panose="02000000000000000000" pitchFamily="50" charset="-52"/>
                          <a:ea typeface="+mn-ea"/>
                          <a:cs typeface="+mn-cs"/>
                        </a:rPr>
                        <a:t> </a:t>
                      </a:r>
                      <a:r>
                        <a:rPr lang="ru-RU" sz="900" b="0" kern="1200" dirty="0" err="1">
                          <a:solidFill>
                            <a:schemeClr val="bg1"/>
                          </a:solidFill>
                          <a:effectLst/>
                          <a:latin typeface="Museo Sans Cyrl 100" panose="02000000000000000000" pitchFamily="50" charset="-52"/>
                          <a:ea typeface="+mn-ea"/>
                          <a:cs typeface="+mn-cs"/>
                        </a:rPr>
                        <a:t>протягом</a:t>
                      </a:r>
                      <a:r>
                        <a:rPr lang="ru-RU" sz="900" b="0" kern="1200" dirty="0">
                          <a:solidFill>
                            <a:schemeClr val="bg1"/>
                          </a:solidFill>
                          <a:effectLst/>
                          <a:latin typeface="Museo Sans Cyrl 100" panose="02000000000000000000" pitchFamily="50" charset="-52"/>
                          <a:ea typeface="+mn-ea"/>
                          <a:cs typeface="+mn-cs"/>
                        </a:rPr>
                        <a:t> </a:t>
                      </a:r>
                      <a:r>
                        <a:rPr lang="ru-RU" sz="900" b="0" kern="1200" dirty="0" err="1">
                          <a:solidFill>
                            <a:schemeClr val="bg1"/>
                          </a:solidFill>
                          <a:effectLst/>
                          <a:latin typeface="Museo Sans Cyrl 100" panose="02000000000000000000" pitchFamily="50" charset="-52"/>
                          <a:ea typeface="+mn-ea"/>
                          <a:cs typeface="+mn-cs"/>
                        </a:rPr>
                        <a:t>останніх</a:t>
                      </a:r>
                      <a:r>
                        <a:rPr lang="ru-RU" sz="900" b="0" kern="1200" dirty="0">
                          <a:solidFill>
                            <a:schemeClr val="bg1"/>
                          </a:solidFill>
                          <a:effectLst/>
                          <a:latin typeface="Museo Sans Cyrl 100" panose="02000000000000000000" pitchFamily="50" charset="-52"/>
                          <a:ea typeface="+mn-ea"/>
                          <a:cs typeface="+mn-cs"/>
                        </a:rPr>
                        <a:t> 2 </a:t>
                      </a:r>
                      <a:r>
                        <a:rPr lang="ru-RU" sz="900" b="0" kern="1200" dirty="0" err="1">
                          <a:solidFill>
                            <a:schemeClr val="bg1"/>
                          </a:solidFill>
                          <a:effectLst/>
                          <a:latin typeface="Museo Sans Cyrl 100" panose="02000000000000000000" pitchFamily="50" charset="-52"/>
                          <a:ea typeface="+mn-ea"/>
                          <a:cs typeface="+mn-cs"/>
                        </a:rPr>
                        <a:t>тижнів</a:t>
                      </a:r>
                      <a:r>
                        <a:rPr lang="ru-RU" sz="900" b="0" kern="1200" dirty="0">
                          <a:solidFill>
                            <a:schemeClr val="bg1"/>
                          </a:solidFill>
                          <a:effectLst/>
                          <a:latin typeface="Museo Sans Cyrl 100" panose="02000000000000000000" pitchFamily="50" charset="-52"/>
                          <a:ea typeface="+mn-ea"/>
                          <a:cs typeface="+mn-cs"/>
                        </a:rPr>
                        <a:t> вони </a:t>
                      </a:r>
                      <a:r>
                        <a:rPr lang="ru-RU" sz="900" b="0" kern="1200" dirty="0" err="1">
                          <a:solidFill>
                            <a:schemeClr val="bg1"/>
                          </a:solidFill>
                          <a:effectLst/>
                          <a:latin typeface="Museo Sans Cyrl 100" panose="02000000000000000000" pitchFamily="50" charset="-52"/>
                          <a:ea typeface="+mn-ea"/>
                          <a:cs typeface="+mn-cs"/>
                        </a:rPr>
                        <a:t>мали</a:t>
                      </a:r>
                      <a:r>
                        <a:rPr lang="ru-RU" sz="900" b="0" kern="1200" dirty="0">
                          <a:solidFill>
                            <a:schemeClr val="bg1"/>
                          </a:solidFill>
                          <a:effectLst/>
                          <a:latin typeface="Museo Sans Cyrl 100" panose="02000000000000000000" pitchFamily="50" charset="-52"/>
                          <a:ea typeface="+mn-ea"/>
                          <a:cs typeface="+mn-cs"/>
                        </a:rPr>
                        <a:t> </a:t>
                      </a:r>
                      <a:r>
                        <a:rPr lang="uk-UA" sz="900" b="0"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н</a:t>
                      </a:r>
                      <a:r>
                        <a:rPr lang="uk-UA" sz="900" dirty="0">
                          <a:effectLst/>
                          <a:latin typeface="Calibri" panose="020F0502020204030204" pitchFamily="34" charset="0"/>
                          <a:ea typeface="Calibri" panose="020F0502020204030204" pitchFamily="34" charset="0"/>
                          <a:cs typeface="Times New Roman" panose="02020603050405020304" pitchFamily="18" charset="0"/>
                        </a:rPr>
                        <a:t>егативне відчуття щодо себе – що ви невдаха або, що ви підвели себе чи свою родину </a:t>
                      </a:r>
                      <a:r>
                        <a:rPr lang="uk-UA" sz="900" b="0" dirty="0">
                          <a:effectLst/>
                          <a:latin typeface="Calibri" panose="020F0502020204030204" pitchFamily="34" charset="0"/>
                          <a:ea typeface="Calibri" panose="020F0502020204030204" pitchFamily="34" charset="0"/>
                          <a:cs typeface="Times New Roman" panose="02020603050405020304" pitchFamily="18" charset="0"/>
                        </a:rPr>
                        <a:t>(65,4%).</a:t>
                      </a:r>
                    </a:p>
                    <a:p>
                      <a:pPr marL="0" marR="0" lvl="0" indent="0" algn="l" defTabSz="685800" rtl="0" eaLnBrk="1" fontAlgn="auto" latinLnBrk="0" hangingPunct="1">
                        <a:lnSpc>
                          <a:spcPts val="1200"/>
                        </a:lnSpc>
                        <a:spcBef>
                          <a:spcPts val="0"/>
                        </a:spcBef>
                        <a:spcAft>
                          <a:spcPts val="0"/>
                        </a:spcAft>
                        <a:buClrTx/>
                        <a:buSzTx/>
                        <a:buFontTx/>
                        <a:buNone/>
                        <a:tabLst/>
                        <a:defRPr/>
                      </a:pPr>
                      <a:endParaRPr lang="uk-UA" sz="9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685800" rtl="0" eaLnBrk="1" fontAlgn="auto" latinLnBrk="0" hangingPunct="1">
                        <a:lnSpc>
                          <a:spcPts val="1200"/>
                        </a:lnSpc>
                        <a:spcBef>
                          <a:spcPts val="0"/>
                        </a:spcBef>
                        <a:spcAft>
                          <a:spcPts val="0"/>
                        </a:spcAft>
                        <a:buClrTx/>
                        <a:buSzTx/>
                        <a:buFontTx/>
                        <a:buNone/>
                        <a:tabLst/>
                        <a:defRPr/>
                      </a:pPr>
                      <a:endParaRPr lang="uk-UA" sz="9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685800" rtl="0" eaLnBrk="1" fontAlgn="auto" latinLnBrk="0" hangingPunct="1">
                        <a:lnSpc>
                          <a:spcPts val="1200"/>
                        </a:lnSpc>
                        <a:spcBef>
                          <a:spcPts val="0"/>
                        </a:spcBef>
                        <a:spcAft>
                          <a:spcPts val="0"/>
                        </a:spcAft>
                        <a:buClrTx/>
                        <a:buSzTx/>
                        <a:buFontTx/>
                        <a:buNone/>
                        <a:tabLst/>
                        <a:defRPr/>
                      </a:pPr>
                      <a:endParaRPr lang="uk-UA" sz="9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685800" rtl="0" eaLnBrk="1" fontAlgn="auto" latinLnBrk="0" hangingPunct="1">
                        <a:lnSpc>
                          <a:spcPts val="1200"/>
                        </a:lnSpc>
                        <a:spcBef>
                          <a:spcPts val="0"/>
                        </a:spcBef>
                        <a:spcAft>
                          <a:spcPts val="0"/>
                        </a:spcAft>
                        <a:buClrTx/>
                        <a:buSzTx/>
                        <a:buFontTx/>
                        <a:buNone/>
                        <a:tabLst/>
                        <a:defRPr/>
                      </a:pPr>
                      <a:r>
                        <a:rPr lang="uk-UA" sz="900" b="0" dirty="0">
                          <a:effectLst/>
                          <a:latin typeface="Calibri" panose="020F0502020204030204" pitchFamily="34" charset="0"/>
                          <a:ea typeface="Calibri" panose="020F0502020204030204" pitchFamily="34" charset="0"/>
                          <a:cs typeface="Times New Roman" panose="02020603050405020304" pitchFamily="18" charset="0"/>
                        </a:rPr>
                        <a:t>Більш важливо звернути увагу на те, що 75% медичних працівників, які попередньо зазначили наявність думок про те, що </a:t>
                      </a:r>
                      <a:r>
                        <a:rPr lang="ru-RU" sz="900" b="1" dirty="0" err="1">
                          <a:effectLst/>
                          <a:latin typeface="Calibri" panose="020F0502020204030204" pitchFamily="34" charset="0"/>
                          <a:ea typeface="Calibri" panose="020F0502020204030204" pitchFamily="34" charset="0"/>
                          <a:cs typeface="Times New Roman" panose="02020603050405020304" pitchFamily="18" charset="0"/>
                        </a:rPr>
                        <a:t>було</a:t>
                      </a:r>
                      <a:r>
                        <a:rPr lang="ru-RU" sz="900" b="1" dirty="0">
                          <a:effectLst/>
                          <a:latin typeface="Calibri" panose="020F0502020204030204" pitchFamily="34" charset="0"/>
                          <a:ea typeface="Calibri" panose="020F0502020204030204" pitchFamily="34" charset="0"/>
                          <a:cs typeface="Times New Roman" panose="02020603050405020304" pitchFamily="18" charset="0"/>
                        </a:rPr>
                        <a:t> б </a:t>
                      </a:r>
                      <a:r>
                        <a:rPr lang="ru-RU" sz="900" b="1" dirty="0" err="1">
                          <a:effectLst/>
                          <a:latin typeface="Calibri" panose="020F0502020204030204" pitchFamily="34" charset="0"/>
                          <a:ea typeface="Calibri" panose="020F0502020204030204" pitchFamily="34" charset="0"/>
                          <a:cs typeface="Times New Roman" panose="02020603050405020304" pitchFamily="18" charset="0"/>
                        </a:rPr>
                        <a:t>краще</a:t>
                      </a:r>
                      <a:r>
                        <a:rPr lang="ru-RU" sz="900" b="1" dirty="0">
                          <a:effectLst/>
                          <a:latin typeface="Calibri" panose="020F0502020204030204" pitchFamily="34" charset="0"/>
                          <a:ea typeface="Calibri" panose="020F0502020204030204" pitchFamily="34" charset="0"/>
                          <a:cs typeface="Times New Roman" panose="02020603050405020304" pitchFamily="18" charset="0"/>
                        </a:rPr>
                        <a:t>, </a:t>
                      </a:r>
                      <a:r>
                        <a:rPr lang="ru-RU" sz="900" b="1" dirty="0" err="1">
                          <a:effectLst/>
                          <a:latin typeface="Calibri" panose="020F0502020204030204" pitchFamily="34" charset="0"/>
                          <a:ea typeface="Calibri" panose="020F0502020204030204" pitchFamily="34" charset="0"/>
                          <a:cs typeface="Times New Roman" panose="02020603050405020304" pitchFamily="18" charset="0"/>
                        </a:rPr>
                        <a:t>якби</a:t>
                      </a:r>
                      <a:r>
                        <a:rPr lang="ru-RU" sz="900" b="1" dirty="0">
                          <a:effectLst/>
                          <a:latin typeface="Calibri" panose="020F0502020204030204" pitchFamily="34" charset="0"/>
                          <a:ea typeface="Calibri" panose="020F0502020204030204" pitchFamily="34" charset="0"/>
                          <a:cs typeface="Times New Roman" panose="02020603050405020304" pitchFamily="18" charset="0"/>
                        </a:rPr>
                        <a:t> вони померли </a:t>
                      </a:r>
                      <a:r>
                        <a:rPr lang="ru-RU" sz="900" b="1" dirty="0" err="1">
                          <a:effectLst/>
                          <a:latin typeface="Calibri" panose="020F0502020204030204" pitchFamily="34" charset="0"/>
                          <a:ea typeface="Calibri" panose="020F0502020204030204" pitchFamily="34" charset="0"/>
                          <a:cs typeface="Times New Roman" panose="02020603050405020304" pitchFamily="18" charset="0"/>
                        </a:rPr>
                        <a:t>або</a:t>
                      </a:r>
                      <a:r>
                        <a:rPr lang="ru-RU" sz="900" b="1" dirty="0">
                          <a:effectLst/>
                          <a:latin typeface="Calibri" panose="020F0502020204030204" pitchFamily="34" charset="0"/>
                          <a:ea typeface="Calibri" panose="020F0502020204030204" pitchFamily="34" charset="0"/>
                          <a:cs typeface="Times New Roman" panose="02020603050405020304" pitchFamily="18" charset="0"/>
                        </a:rPr>
                        <a:t> думки про те, </a:t>
                      </a:r>
                      <a:r>
                        <a:rPr lang="ru-RU" sz="900" b="1" dirty="0" err="1">
                          <a:effectLst/>
                          <a:latin typeface="Calibri" panose="020F0502020204030204" pitchFamily="34" charset="0"/>
                          <a:ea typeface="Calibri" panose="020F0502020204030204" pitchFamily="34" charset="0"/>
                          <a:cs typeface="Times New Roman" panose="02020603050405020304" pitchFamily="18" charset="0"/>
                        </a:rPr>
                        <a:t>щоб</a:t>
                      </a:r>
                      <a:r>
                        <a:rPr lang="ru-RU" sz="900" b="1" dirty="0">
                          <a:effectLst/>
                          <a:latin typeface="Calibri" panose="020F0502020204030204" pitchFamily="34" charset="0"/>
                          <a:ea typeface="Calibri" panose="020F0502020204030204" pitchFamily="34" charset="0"/>
                          <a:cs typeface="Times New Roman" panose="02020603050405020304" pitchFamily="18" charset="0"/>
                        </a:rPr>
                        <a:t> </a:t>
                      </a:r>
                      <a:r>
                        <a:rPr lang="ru-RU" sz="900" b="1" dirty="0" err="1">
                          <a:effectLst/>
                          <a:latin typeface="Calibri" panose="020F0502020204030204" pitchFamily="34" charset="0"/>
                          <a:ea typeface="Calibri" panose="020F0502020204030204" pitchFamily="34" charset="0"/>
                          <a:cs typeface="Times New Roman" panose="02020603050405020304" pitchFamily="18" charset="0"/>
                        </a:rPr>
                        <a:t>заподіяти</a:t>
                      </a:r>
                      <a:r>
                        <a:rPr lang="ru-RU" sz="900" b="1" dirty="0">
                          <a:effectLst/>
                          <a:latin typeface="Calibri" panose="020F0502020204030204" pitchFamily="34" charset="0"/>
                          <a:ea typeface="Calibri" panose="020F0502020204030204" pitchFamily="34" charset="0"/>
                          <a:cs typeface="Times New Roman" panose="02020603050405020304" pitchFamily="18" charset="0"/>
                        </a:rPr>
                        <a:t> </a:t>
                      </a:r>
                      <a:r>
                        <a:rPr lang="ru-RU" sz="900" b="1" dirty="0" err="1">
                          <a:effectLst/>
                          <a:latin typeface="Calibri" panose="020F0502020204030204" pitchFamily="34" charset="0"/>
                          <a:ea typeface="Calibri" panose="020F0502020204030204" pitchFamily="34" charset="0"/>
                          <a:cs typeface="Times New Roman" panose="02020603050405020304" pitchFamily="18" charset="0"/>
                        </a:rPr>
                        <a:t>собі</a:t>
                      </a:r>
                      <a:r>
                        <a:rPr lang="ru-RU" sz="900" b="1" dirty="0">
                          <a:effectLst/>
                          <a:latin typeface="Calibri" panose="020F0502020204030204" pitchFamily="34" charset="0"/>
                          <a:ea typeface="Calibri" panose="020F0502020204030204" pitchFamily="34" charset="0"/>
                          <a:cs typeface="Times New Roman" panose="02020603050405020304" pitchFamily="18" charset="0"/>
                        </a:rPr>
                        <a:t> шкоду, </a:t>
                      </a:r>
                      <a:r>
                        <a:rPr lang="ru-RU" sz="900" b="0" dirty="0" err="1">
                          <a:effectLst/>
                          <a:latin typeface="Calibri" panose="020F0502020204030204" pitchFamily="34" charset="0"/>
                          <a:ea typeface="Calibri" panose="020F0502020204030204" pitchFamily="34" charset="0"/>
                          <a:cs typeface="Times New Roman" panose="02020603050405020304" pitchFamily="18" charset="0"/>
                        </a:rPr>
                        <a:t>мали</a:t>
                      </a:r>
                      <a:r>
                        <a:rPr lang="ru-RU" sz="900" b="0" dirty="0">
                          <a:effectLst/>
                          <a:latin typeface="Calibri" panose="020F0502020204030204" pitchFamily="34" charset="0"/>
                          <a:ea typeface="Calibri" panose="020F0502020204030204" pitchFamily="34" charset="0"/>
                          <a:cs typeface="Times New Roman" panose="02020603050405020304" pitchFamily="18" charset="0"/>
                        </a:rPr>
                        <a:t> </a:t>
                      </a:r>
                      <a:r>
                        <a:rPr lang="ru-RU" sz="900" b="0" dirty="0" err="1">
                          <a:effectLst/>
                          <a:latin typeface="Calibri" panose="020F0502020204030204" pitchFamily="34" charset="0"/>
                          <a:ea typeface="Calibri" panose="020F0502020204030204" pitchFamily="34" charset="0"/>
                          <a:cs typeface="Times New Roman" panose="02020603050405020304" pitchFamily="18" charset="0"/>
                        </a:rPr>
                        <a:t>їх</a:t>
                      </a:r>
                      <a:r>
                        <a:rPr lang="uk-UA" sz="900" b="0" dirty="0">
                          <a:effectLst/>
                          <a:latin typeface="Calibri" panose="020F0502020204030204" pitchFamily="34" charset="0"/>
                          <a:ea typeface="Calibri" panose="020F0502020204030204" pitchFamily="34" charset="0"/>
                          <a:cs typeface="Times New Roman" panose="02020603050405020304" pitchFamily="18" charset="0"/>
                        </a:rPr>
                        <a:t> кілька днів </a:t>
                      </a:r>
                      <a:r>
                        <a:rPr lang="ru-RU" sz="900" b="0" kern="1200" dirty="0" err="1">
                          <a:solidFill>
                            <a:schemeClr val="bg1"/>
                          </a:solidFill>
                          <a:effectLst/>
                          <a:latin typeface="Museo Sans Cyrl 100" panose="02000000000000000000" pitchFamily="50" charset="-52"/>
                          <a:ea typeface="+mn-ea"/>
                          <a:cs typeface="+mn-cs"/>
                        </a:rPr>
                        <a:t>протягом</a:t>
                      </a:r>
                      <a:r>
                        <a:rPr lang="ru-RU" sz="900" b="0" kern="1200" dirty="0">
                          <a:solidFill>
                            <a:schemeClr val="bg1"/>
                          </a:solidFill>
                          <a:effectLst/>
                          <a:latin typeface="Museo Sans Cyrl 100" panose="02000000000000000000" pitchFamily="50" charset="-52"/>
                          <a:ea typeface="+mn-ea"/>
                          <a:cs typeface="+mn-cs"/>
                        </a:rPr>
                        <a:t> </a:t>
                      </a:r>
                      <a:r>
                        <a:rPr lang="ru-RU" sz="900" b="0" kern="1200" dirty="0" err="1">
                          <a:solidFill>
                            <a:schemeClr val="bg1"/>
                          </a:solidFill>
                          <a:effectLst/>
                          <a:latin typeface="Museo Sans Cyrl 100" panose="02000000000000000000" pitchFamily="50" charset="-52"/>
                          <a:ea typeface="+mn-ea"/>
                          <a:cs typeface="+mn-cs"/>
                        </a:rPr>
                        <a:t>останніх</a:t>
                      </a:r>
                      <a:r>
                        <a:rPr lang="ru-RU" sz="900" b="0" kern="1200" dirty="0">
                          <a:solidFill>
                            <a:schemeClr val="bg1"/>
                          </a:solidFill>
                          <a:effectLst/>
                          <a:latin typeface="Museo Sans Cyrl 100" panose="02000000000000000000" pitchFamily="50" charset="-52"/>
                          <a:ea typeface="+mn-ea"/>
                          <a:cs typeface="+mn-cs"/>
                        </a:rPr>
                        <a:t> 2 </a:t>
                      </a:r>
                      <a:r>
                        <a:rPr lang="ru-RU" sz="900" b="0" kern="1200" dirty="0" err="1">
                          <a:solidFill>
                            <a:schemeClr val="bg1"/>
                          </a:solidFill>
                          <a:effectLst/>
                          <a:latin typeface="Museo Sans Cyrl 100" panose="02000000000000000000" pitchFamily="50" charset="-52"/>
                          <a:ea typeface="+mn-ea"/>
                          <a:cs typeface="+mn-cs"/>
                        </a:rPr>
                        <a:t>тижнів</a:t>
                      </a:r>
                      <a:r>
                        <a:rPr lang="ru-RU" sz="900" b="1" dirty="0">
                          <a:effectLst/>
                          <a:latin typeface="Calibri" panose="020F0502020204030204" pitchFamily="34" charset="0"/>
                          <a:ea typeface="Calibri" panose="020F0502020204030204" pitchFamily="34" charset="0"/>
                          <a:cs typeface="Times New Roman" panose="02020603050405020304" pitchFamily="18" charset="0"/>
                        </a:rPr>
                        <a:t>. </a:t>
                      </a:r>
                      <a:r>
                        <a:rPr lang="ru-RU" sz="900" b="0" u="sng" dirty="0">
                          <a:effectLst/>
                          <a:latin typeface="Calibri" panose="020F0502020204030204" pitchFamily="34" charset="0"/>
                          <a:ea typeface="Calibri" panose="020F0502020204030204" pitchFamily="34" charset="0"/>
                          <a:cs typeface="Times New Roman" panose="02020603050405020304" pitchFamily="18" charset="0"/>
                        </a:rPr>
                        <a:t>А </a:t>
                      </a:r>
                      <a:r>
                        <a:rPr lang="ru-RU" sz="900" b="0" u="sng" dirty="0" err="1">
                          <a:effectLst/>
                          <a:latin typeface="Calibri" panose="020F0502020204030204" pitchFamily="34" charset="0"/>
                          <a:ea typeface="Calibri" panose="020F0502020204030204" pitchFamily="34" charset="0"/>
                          <a:cs typeface="Times New Roman" panose="02020603050405020304" pitchFamily="18" charset="0"/>
                        </a:rPr>
                        <a:t>також</a:t>
                      </a:r>
                      <a:r>
                        <a:rPr lang="ru-RU" sz="900" b="0" u="sng" dirty="0">
                          <a:effectLst/>
                          <a:latin typeface="Calibri" panose="020F0502020204030204" pitchFamily="34" charset="0"/>
                          <a:ea typeface="Calibri" panose="020F0502020204030204" pitchFamily="34" charset="0"/>
                          <a:cs typeface="Times New Roman" panose="02020603050405020304" pitchFamily="18" charset="0"/>
                        </a:rPr>
                        <a:t> по 12,5% </a:t>
                      </a:r>
                      <a:r>
                        <a:rPr lang="ru-RU" sz="900" b="0" u="sng" dirty="0" err="1">
                          <a:effectLst/>
                          <a:latin typeface="Calibri" panose="020F0502020204030204" pitchFamily="34" charset="0"/>
                          <a:ea typeface="Calibri" panose="020F0502020204030204" pitchFamily="34" charset="0"/>
                          <a:cs typeface="Times New Roman" panose="02020603050405020304" pitchFamily="18" charset="0"/>
                        </a:rPr>
                        <a:t>опитаних</a:t>
                      </a:r>
                      <a:r>
                        <a:rPr lang="ru-RU" sz="900" b="0" u="sng" dirty="0">
                          <a:effectLst/>
                          <a:latin typeface="Calibri" panose="020F0502020204030204" pitchFamily="34" charset="0"/>
                          <a:ea typeface="Calibri" panose="020F0502020204030204" pitchFamily="34" charset="0"/>
                          <a:cs typeface="Times New Roman" panose="02020603050405020304" pitchFamily="18" charset="0"/>
                        </a:rPr>
                        <a:t> </a:t>
                      </a:r>
                      <a:r>
                        <a:rPr lang="ru-RU" sz="900" b="0" u="sng" dirty="0" err="1">
                          <a:effectLst/>
                          <a:latin typeface="Calibri" panose="020F0502020204030204" pitchFamily="34" charset="0"/>
                          <a:ea typeface="Calibri" panose="020F0502020204030204" pitchFamily="34" charset="0"/>
                          <a:cs typeface="Times New Roman" panose="02020603050405020304" pitchFamily="18" charset="0"/>
                        </a:rPr>
                        <a:t>мали</a:t>
                      </a:r>
                      <a:r>
                        <a:rPr lang="ru-RU" sz="900" b="0" u="sng" dirty="0">
                          <a:effectLst/>
                          <a:latin typeface="Calibri" panose="020F0502020204030204" pitchFamily="34" charset="0"/>
                          <a:ea typeface="Calibri" panose="020F0502020204030204" pitchFamily="34" charset="0"/>
                          <a:cs typeface="Times New Roman" panose="02020603050405020304" pitchFamily="18" charset="0"/>
                        </a:rPr>
                        <a:t> </a:t>
                      </a:r>
                      <a:r>
                        <a:rPr lang="ru-RU" sz="900" b="0" u="sng" dirty="0" err="1">
                          <a:effectLst/>
                          <a:latin typeface="Calibri" panose="020F0502020204030204" pitchFamily="34" charset="0"/>
                          <a:ea typeface="Calibri" panose="020F0502020204030204" pitchFamily="34" charset="0"/>
                          <a:cs typeface="Times New Roman" panose="02020603050405020304" pitchFamily="18" charset="0"/>
                        </a:rPr>
                        <a:t>такі</a:t>
                      </a:r>
                      <a:r>
                        <a:rPr lang="ru-RU" sz="900" b="0" u="sng" dirty="0">
                          <a:effectLst/>
                          <a:latin typeface="Calibri" panose="020F0502020204030204" pitchFamily="34" charset="0"/>
                          <a:ea typeface="Calibri" panose="020F0502020204030204" pitchFamily="34" charset="0"/>
                          <a:cs typeface="Times New Roman" panose="02020603050405020304" pitchFamily="18" charset="0"/>
                        </a:rPr>
                        <a:t> ж думки </a:t>
                      </a:r>
                      <a:r>
                        <a:rPr lang="ru-RU" sz="900" b="0" u="sng" dirty="0" err="1">
                          <a:effectLst/>
                          <a:latin typeface="Calibri" panose="020F0502020204030204" pitchFamily="34" charset="0"/>
                          <a:ea typeface="Calibri" panose="020F0502020204030204" pitchFamily="34" charset="0"/>
                          <a:cs typeface="Times New Roman" panose="02020603050405020304" pitchFamily="18" charset="0"/>
                        </a:rPr>
                        <a:t>майже</a:t>
                      </a:r>
                      <a:r>
                        <a:rPr lang="ru-RU" sz="900" b="0" u="sng" dirty="0">
                          <a:effectLst/>
                          <a:latin typeface="Calibri" panose="020F0502020204030204" pitchFamily="34" charset="0"/>
                          <a:ea typeface="Calibri" panose="020F0502020204030204" pitchFamily="34" charset="0"/>
                          <a:cs typeface="Times New Roman" panose="02020603050405020304" pitchFamily="18" charset="0"/>
                        </a:rPr>
                        <a:t> </a:t>
                      </a:r>
                      <a:r>
                        <a:rPr lang="ru-RU" sz="900" b="0" u="sng" dirty="0" err="1">
                          <a:effectLst/>
                          <a:latin typeface="Calibri" panose="020F0502020204030204" pitchFamily="34" charset="0"/>
                          <a:ea typeface="Calibri" panose="020F0502020204030204" pitchFamily="34" charset="0"/>
                          <a:cs typeface="Times New Roman" panose="02020603050405020304" pitchFamily="18" charset="0"/>
                        </a:rPr>
                        <a:t>щодня</a:t>
                      </a:r>
                      <a:r>
                        <a:rPr lang="ru-RU" sz="900" b="0" u="sng" dirty="0">
                          <a:effectLst/>
                          <a:latin typeface="Calibri" panose="020F0502020204030204" pitchFamily="34" charset="0"/>
                          <a:ea typeface="Calibri" panose="020F0502020204030204" pitchFamily="34" charset="0"/>
                          <a:cs typeface="Times New Roman" panose="02020603050405020304" pitchFamily="18" charset="0"/>
                        </a:rPr>
                        <a:t> </a:t>
                      </a:r>
                      <a:r>
                        <a:rPr lang="ru-RU" sz="900" b="0" u="sng" dirty="0" err="1">
                          <a:effectLst/>
                          <a:latin typeface="Calibri" panose="020F0502020204030204" pitchFamily="34" charset="0"/>
                          <a:ea typeface="Calibri" panose="020F0502020204030204" pitchFamily="34" charset="0"/>
                          <a:cs typeface="Times New Roman" panose="02020603050405020304" pitchFamily="18" charset="0"/>
                        </a:rPr>
                        <a:t>або</a:t>
                      </a:r>
                      <a:r>
                        <a:rPr lang="ru-RU" sz="900" b="0" u="sng" dirty="0">
                          <a:effectLst/>
                          <a:latin typeface="Calibri" panose="020F0502020204030204" pitchFamily="34" charset="0"/>
                          <a:ea typeface="Calibri" panose="020F0502020204030204" pitchFamily="34" charset="0"/>
                          <a:cs typeface="Times New Roman" panose="02020603050405020304" pitchFamily="18" charset="0"/>
                        </a:rPr>
                        <a:t> </a:t>
                      </a:r>
                      <a:r>
                        <a:rPr lang="ru-RU" sz="900" b="0" u="sng" dirty="0" err="1">
                          <a:effectLst/>
                          <a:latin typeface="Calibri" panose="020F0502020204030204" pitchFamily="34" charset="0"/>
                          <a:ea typeface="Calibri" panose="020F0502020204030204" pitchFamily="34" charset="0"/>
                          <a:cs typeface="Times New Roman" panose="02020603050405020304" pitchFamily="18" charset="0"/>
                        </a:rPr>
                        <a:t>більше</a:t>
                      </a:r>
                      <a:r>
                        <a:rPr lang="ru-RU" sz="900" b="0" u="sng" dirty="0">
                          <a:effectLst/>
                          <a:latin typeface="Calibri" panose="020F0502020204030204" pitchFamily="34" charset="0"/>
                          <a:ea typeface="Calibri" panose="020F0502020204030204" pitchFamily="34" charset="0"/>
                          <a:cs typeface="Times New Roman" panose="02020603050405020304" pitchFamily="18" charset="0"/>
                        </a:rPr>
                        <a:t> </a:t>
                      </a:r>
                      <a:r>
                        <a:rPr lang="ru-RU" sz="900" b="0" u="sng" dirty="0" err="1">
                          <a:effectLst/>
                          <a:latin typeface="Calibri" panose="020F0502020204030204" pitchFamily="34" charset="0"/>
                          <a:ea typeface="Calibri" panose="020F0502020204030204" pitchFamily="34" charset="0"/>
                          <a:cs typeface="Times New Roman" panose="02020603050405020304" pitchFamily="18" charset="0"/>
                        </a:rPr>
                        <a:t>половини</a:t>
                      </a:r>
                      <a:r>
                        <a:rPr lang="ru-RU" sz="900" b="0" u="sng" dirty="0">
                          <a:effectLst/>
                          <a:latin typeface="Calibri" panose="020F0502020204030204" pitchFamily="34" charset="0"/>
                          <a:ea typeface="Calibri" panose="020F0502020204030204" pitchFamily="34" charset="0"/>
                          <a:cs typeface="Times New Roman" panose="02020603050405020304" pitchFamily="18" charset="0"/>
                        </a:rPr>
                        <a:t> часу.</a:t>
                      </a:r>
                      <a:endParaRPr lang="ru-RU" sz="900" b="0" u="sng" kern="1200" dirty="0">
                        <a:solidFill>
                          <a:schemeClr val="bg1"/>
                        </a:solidFill>
                        <a:effectLst/>
                        <a:latin typeface="Museo Sans Cyrl 100" panose="02000000000000000000" pitchFamily="50" charset="-52"/>
                        <a:ea typeface="+mn-ea"/>
                        <a:cs typeface="+mn-cs"/>
                      </a:endParaRPr>
                    </a:p>
                  </a:txBody>
                  <a:tcPr marL="68580" marR="68580" marT="0" marB="0">
                    <a:lnL w="190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16201181"/>
                  </a:ext>
                </a:extLst>
              </a:tr>
            </a:tbl>
          </a:graphicData>
        </a:graphic>
      </p:graphicFrame>
      <p:sp>
        <p:nvSpPr>
          <p:cNvPr id="11" name="Прямоугольник 4">
            <a:extLst>
              <a:ext uri="{FF2B5EF4-FFF2-40B4-BE49-F238E27FC236}">
                <a16:creationId xmlns:a16="http://schemas.microsoft.com/office/drawing/2014/main" id="{4BDA6743-141B-4770-9F1D-FE9BD8946322}"/>
              </a:ext>
            </a:extLst>
          </p:cNvPr>
          <p:cNvSpPr/>
          <p:nvPr/>
        </p:nvSpPr>
        <p:spPr>
          <a:xfrm>
            <a:off x="1030618" y="242764"/>
            <a:ext cx="4032964" cy="861774"/>
          </a:xfrm>
          <a:prstGeom prst="rect">
            <a:avLst/>
          </a:prstGeom>
        </p:spPr>
        <p:txBody>
          <a:bodyPr wrap="none">
            <a:spAutoFit/>
          </a:bodyPr>
          <a:lstStyle/>
          <a:p>
            <a:r>
              <a:rPr lang="ru-RU" sz="2000" b="1" dirty="0" err="1">
                <a:solidFill>
                  <a:schemeClr val="tx2"/>
                </a:solidFill>
                <a:latin typeface="Museo Sans Cyrl 900" panose="02000000000000000000" pitchFamily="50" charset="-52"/>
                <a:ea typeface="+mj-ea"/>
                <a:cs typeface="+mj-cs"/>
              </a:rPr>
              <a:t>Визначення</a:t>
            </a:r>
            <a:r>
              <a:rPr lang="ru-RU" sz="2000" b="1" dirty="0">
                <a:solidFill>
                  <a:schemeClr val="tx2"/>
                </a:solidFill>
                <a:latin typeface="Museo Sans Cyrl 900" panose="02000000000000000000" pitchFamily="50" charset="-52"/>
                <a:ea typeface="+mj-ea"/>
                <a:cs typeface="+mj-cs"/>
              </a:rPr>
              <a:t> </a:t>
            </a:r>
            <a:r>
              <a:rPr lang="ru-RU" sz="2000" b="1" dirty="0" err="1">
                <a:solidFill>
                  <a:schemeClr val="tx2"/>
                </a:solidFill>
                <a:latin typeface="Museo Sans Cyrl 900" panose="02000000000000000000" pitchFamily="50" charset="-52"/>
                <a:ea typeface="+mj-ea"/>
                <a:cs typeface="+mj-cs"/>
              </a:rPr>
              <a:t>рівня</a:t>
            </a:r>
            <a:r>
              <a:rPr lang="ru-RU" sz="2000" b="1" dirty="0">
                <a:solidFill>
                  <a:schemeClr val="tx2"/>
                </a:solidFill>
                <a:latin typeface="Museo Sans Cyrl 900" panose="02000000000000000000" pitchFamily="50" charset="-52"/>
                <a:ea typeface="+mj-ea"/>
                <a:cs typeface="+mj-cs"/>
              </a:rPr>
              <a:t> </a:t>
            </a:r>
            <a:r>
              <a:rPr lang="ru-RU" sz="2000" b="1" dirty="0" err="1">
                <a:solidFill>
                  <a:schemeClr val="tx2"/>
                </a:solidFill>
                <a:latin typeface="Museo Sans Cyrl 900" panose="02000000000000000000" pitchFamily="50" charset="-52"/>
                <a:ea typeface="+mj-ea"/>
                <a:cs typeface="+mj-cs"/>
              </a:rPr>
              <a:t>депресії</a:t>
            </a:r>
            <a:r>
              <a:rPr lang="ru-RU" sz="2000" b="1" dirty="0">
                <a:solidFill>
                  <a:schemeClr val="tx2"/>
                </a:solidFill>
                <a:latin typeface="Museo Sans Cyrl 900" panose="02000000000000000000" pitchFamily="50" charset="-52"/>
                <a:ea typeface="+mj-ea"/>
                <a:cs typeface="+mj-cs"/>
              </a:rPr>
              <a:t> (</a:t>
            </a:r>
            <a:r>
              <a:rPr lang="en-US" sz="2000" b="1" dirty="0">
                <a:solidFill>
                  <a:schemeClr val="tx2"/>
                </a:solidFill>
                <a:ea typeface="+mj-ea"/>
                <a:cs typeface="+mj-cs"/>
              </a:rPr>
              <a:t>PHQ-9)</a:t>
            </a:r>
            <a:endParaRPr lang="uk-UA" sz="2000" b="1" dirty="0">
              <a:solidFill>
                <a:schemeClr val="tx2"/>
              </a:solidFill>
              <a:latin typeface="Museo Sans Cyrl 900" panose="02000000000000000000" pitchFamily="50" charset="-52"/>
              <a:ea typeface="+mj-ea"/>
              <a:cs typeface="+mj-cs"/>
            </a:endParaRPr>
          </a:p>
          <a:p>
            <a:endParaRPr lang="uk-UA" sz="600" i="1" dirty="0">
              <a:solidFill>
                <a:schemeClr val="tx2"/>
              </a:solidFill>
              <a:latin typeface="Museo Sans Cyrl 900" panose="02000000000000000000" pitchFamily="50" charset="-52"/>
            </a:endParaRPr>
          </a:p>
          <a:p>
            <a:r>
              <a:rPr lang="uk-UA" sz="1200" dirty="0">
                <a:solidFill>
                  <a:schemeClr val="tx2"/>
                </a:solidFill>
                <a:latin typeface="Museo Sans Cyrl 900" panose="02000000000000000000" pitchFamily="50" charset="-52"/>
              </a:rPr>
              <a:t>Як часто турбували проблеми протягом останніх</a:t>
            </a:r>
          </a:p>
          <a:p>
            <a:r>
              <a:rPr lang="uk-UA" sz="1200" dirty="0">
                <a:solidFill>
                  <a:schemeClr val="tx2"/>
                </a:solidFill>
                <a:latin typeface="Museo Sans Cyrl 900" panose="02000000000000000000" pitchFamily="50" charset="-52"/>
              </a:rPr>
              <a:t>ДВОХ ТИЖНІВ, %</a:t>
            </a:r>
            <a:endParaRPr lang="ru-RU" sz="1200" dirty="0">
              <a:solidFill>
                <a:schemeClr val="tx2"/>
              </a:solidFill>
              <a:latin typeface="Museo Sans Cyrl 900" panose="02000000000000000000" pitchFamily="50" charset="-52"/>
            </a:endParaRPr>
          </a:p>
        </p:txBody>
      </p:sp>
      <p:graphicFrame>
        <p:nvGraphicFramePr>
          <p:cNvPr id="5" name="Таблиця 4">
            <a:extLst>
              <a:ext uri="{FF2B5EF4-FFF2-40B4-BE49-F238E27FC236}">
                <a16:creationId xmlns:a16="http://schemas.microsoft.com/office/drawing/2014/main" id="{157A435C-AD20-48F8-844E-8035C1B3A097}"/>
              </a:ext>
            </a:extLst>
          </p:cNvPr>
          <p:cNvGraphicFramePr>
            <a:graphicFrameLocks noGrp="1"/>
          </p:cNvGraphicFramePr>
          <p:nvPr>
            <p:extLst>
              <p:ext uri="{D42A27DB-BD31-4B8C-83A1-F6EECF244321}">
                <p14:modId xmlns:p14="http://schemas.microsoft.com/office/powerpoint/2010/main" val="2912347215"/>
              </p:ext>
            </p:extLst>
          </p:nvPr>
        </p:nvGraphicFramePr>
        <p:xfrm>
          <a:off x="269357" y="1191344"/>
          <a:ext cx="3404259" cy="4295571"/>
        </p:xfrm>
        <a:graphic>
          <a:graphicData uri="http://schemas.openxmlformats.org/drawingml/2006/table">
            <a:tbl>
              <a:tblPr firstRow="1" bandRow="1">
                <a:tableStyleId>{5C22544A-7EE6-4342-B048-85BDC9FD1C3A}</a:tableStyleId>
              </a:tblPr>
              <a:tblGrid>
                <a:gridCol w="3404259">
                  <a:extLst>
                    <a:ext uri="{9D8B030D-6E8A-4147-A177-3AD203B41FA5}">
                      <a16:colId xmlns:a16="http://schemas.microsoft.com/office/drawing/2014/main" val="556153965"/>
                    </a:ext>
                  </a:extLst>
                </a:gridCol>
              </a:tblGrid>
              <a:tr h="298590">
                <a:tc>
                  <a:txBody>
                    <a:bodyPr/>
                    <a:lstStyle/>
                    <a:p>
                      <a:pPr algn="l">
                        <a:lnSpc>
                          <a:spcPts val="1200"/>
                        </a:lnSpc>
                        <a:spcAft>
                          <a:spcPts val="0"/>
                        </a:spcAft>
                      </a:pPr>
                      <a:r>
                        <a:rPr lang="uk-UA" sz="1000" b="0" kern="1200" dirty="0">
                          <a:solidFill>
                            <a:schemeClr val="tx1">
                              <a:lumMod val="75000"/>
                              <a:lumOff val="25000"/>
                            </a:schemeClr>
                          </a:solidFill>
                          <a:effectLst/>
                          <a:latin typeface="Museo Sans Cyrl 500" panose="02000000000000000000" pitchFamily="50" charset="-52"/>
                          <a:ea typeface="Calibri" panose="020F0502020204030204" pitchFamily="34" charset="0"/>
                          <a:cs typeface="Times New Roman" panose="02020603050405020304" pitchFamily="18" charset="0"/>
                        </a:rPr>
                        <a:t>Проблеми</a:t>
                      </a:r>
                      <a:endParaRPr lang="ru-RU" sz="1000" b="0" kern="1200" dirty="0">
                        <a:solidFill>
                          <a:schemeClr val="tx1">
                            <a:lumMod val="75000"/>
                            <a:lumOff val="25000"/>
                          </a:schemeClr>
                        </a:solidFill>
                        <a:effectLst/>
                        <a:latin typeface="Museo Sans Cyrl 500" panose="02000000000000000000" pitchFamily="50" charset="-52"/>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328186011"/>
                  </a:ext>
                </a:extLst>
              </a:tr>
              <a:tr h="389459">
                <a:tc>
                  <a:txBody>
                    <a:bodyPr/>
                    <a:lstStyle/>
                    <a:p>
                      <a:pPr marL="0" lvl="0" indent="0" algn="l">
                        <a:lnSpc>
                          <a:spcPct val="107000"/>
                        </a:lnSpc>
                        <a:spcAft>
                          <a:spcPts val="0"/>
                        </a:spcAft>
                        <a:buFont typeface="+mj-lt"/>
                        <a:buNone/>
                      </a:pPr>
                      <a:r>
                        <a:rPr lang="uk-UA" sz="1100" dirty="0">
                          <a:effectLst/>
                          <a:latin typeface="Calibri" panose="020F0502020204030204" pitchFamily="34" charset="0"/>
                          <a:ea typeface="Calibri" panose="020F0502020204030204" pitchFamily="34" charset="0"/>
                          <a:cs typeface="Times New Roman" panose="02020603050405020304" pitchFamily="18" charset="0"/>
                        </a:rPr>
                        <a:t>Зниження інтересу чи відчуття задоволення від виконання справ</a:t>
                      </a:r>
                    </a:p>
                  </a:txBody>
                  <a:tcPr marL="68580" marR="6858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2960517"/>
                  </a:ext>
                </a:extLst>
              </a:tr>
              <a:tr h="413336">
                <a:tc>
                  <a:txBody>
                    <a:bodyPr/>
                    <a:lstStyle/>
                    <a:p>
                      <a:pPr marL="0" lvl="0" indent="0" algn="l">
                        <a:lnSpc>
                          <a:spcPct val="107000"/>
                        </a:lnSpc>
                        <a:spcAft>
                          <a:spcPts val="0"/>
                        </a:spcAft>
                        <a:buFont typeface="+mj-lt"/>
                        <a:buNone/>
                      </a:pPr>
                      <a:r>
                        <a:rPr lang="uk-UA" sz="1100" dirty="0">
                          <a:effectLst/>
                          <a:latin typeface="Calibri" panose="020F0502020204030204" pitchFamily="34" charset="0"/>
                          <a:ea typeface="Calibri" panose="020F0502020204030204" pitchFamily="34" charset="0"/>
                          <a:cs typeface="Times New Roman" panose="02020603050405020304" pitchFamily="18" charset="0"/>
                        </a:rPr>
                        <a:t>Поганий настрій, відчуття пригнічення чи безнадії</a:t>
                      </a:r>
                    </a:p>
                  </a:txBody>
                  <a:tcPr marL="68580" marR="6858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170991"/>
                  </a:ext>
                </a:extLst>
              </a:tr>
              <a:tr h="452693">
                <a:tc>
                  <a:txBody>
                    <a:bodyPr/>
                    <a:lstStyle/>
                    <a:p>
                      <a:pPr marL="0" lvl="0" indent="0" algn="l">
                        <a:lnSpc>
                          <a:spcPct val="107000"/>
                        </a:lnSpc>
                        <a:spcAft>
                          <a:spcPts val="0"/>
                        </a:spcAft>
                        <a:buFont typeface="+mj-lt"/>
                        <a:buNone/>
                      </a:pPr>
                      <a:r>
                        <a:rPr lang="uk-UA" sz="1100" dirty="0">
                          <a:effectLst/>
                          <a:latin typeface="Calibri" panose="020F0502020204030204" pitchFamily="34" charset="0"/>
                          <a:ea typeface="Calibri" panose="020F0502020204030204" pitchFamily="34" charset="0"/>
                          <a:cs typeface="Times New Roman" panose="02020603050405020304" pitchFamily="18" charset="0"/>
                        </a:rPr>
                        <a:t>Труднощі із засинанням, поверхневий сон або, навпаки, надмірна сонливість</a:t>
                      </a:r>
                    </a:p>
                  </a:txBody>
                  <a:tcPr marL="68580" marR="6858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6362775"/>
                  </a:ext>
                </a:extLst>
              </a:tr>
              <a:tr h="452692">
                <a:tc>
                  <a:txBody>
                    <a:bodyPr/>
                    <a:lstStyle/>
                    <a:p>
                      <a:pPr marL="0" lvl="0" indent="0" algn="l">
                        <a:lnSpc>
                          <a:spcPct val="107000"/>
                        </a:lnSpc>
                        <a:spcAft>
                          <a:spcPts val="0"/>
                        </a:spcAft>
                        <a:buFont typeface="+mj-lt"/>
                        <a:buNone/>
                      </a:pPr>
                      <a:r>
                        <a:rPr lang="uk-UA" sz="1100" dirty="0">
                          <a:effectLst/>
                          <a:latin typeface="Calibri" panose="020F0502020204030204" pitchFamily="34" charset="0"/>
                          <a:ea typeface="Calibri" panose="020F0502020204030204" pitchFamily="34" charset="0"/>
                          <a:cs typeface="Times New Roman" panose="02020603050405020304" pitchFamily="18" charset="0"/>
                        </a:rPr>
                        <a:t>Відчуття втоми або зниження енергії</a:t>
                      </a:r>
                    </a:p>
                  </a:txBody>
                  <a:tcPr marL="68580" marR="6858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5667050"/>
                  </a:ext>
                </a:extLst>
              </a:tr>
              <a:tr h="441651">
                <a:tc>
                  <a:txBody>
                    <a:bodyPr/>
                    <a:lstStyle/>
                    <a:p>
                      <a:pPr marL="0" lvl="0" indent="0" algn="l">
                        <a:lnSpc>
                          <a:spcPct val="107000"/>
                        </a:lnSpc>
                        <a:spcAft>
                          <a:spcPts val="0"/>
                        </a:spcAft>
                        <a:buFont typeface="+mj-lt"/>
                        <a:buNone/>
                      </a:pPr>
                      <a:r>
                        <a:rPr lang="uk-UA" sz="1100" dirty="0">
                          <a:effectLst/>
                          <a:latin typeface="Calibri" panose="020F0502020204030204" pitchFamily="34" charset="0"/>
                          <a:ea typeface="Calibri" panose="020F0502020204030204" pitchFamily="34" charset="0"/>
                          <a:cs typeface="Times New Roman" panose="02020603050405020304" pitchFamily="18" charset="0"/>
                        </a:rPr>
                        <a:t>Поганий апетит або переїдання</a:t>
                      </a:r>
                    </a:p>
                  </a:txBody>
                  <a:tcPr marL="68580" marR="6858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5459686"/>
                  </a:ext>
                </a:extLst>
              </a:tr>
              <a:tr h="463733">
                <a:tc>
                  <a:txBody>
                    <a:bodyPr/>
                    <a:lstStyle/>
                    <a:p>
                      <a:pPr marL="0" lvl="0" indent="0" algn="l">
                        <a:lnSpc>
                          <a:spcPct val="107000"/>
                        </a:lnSpc>
                        <a:spcAft>
                          <a:spcPts val="0"/>
                        </a:spcAft>
                        <a:buFont typeface="+mj-lt"/>
                        <a:buNone/>
                      </a:pPr>
                      <a:r>
                        <a:rPr lang="uk-UA" sz="1100" dirty="0">
                          <a:effectLst/>
                          <a:latin typeface="Calibri" panose="020F0502020204030204" pitchFamily="34" charset="0"/>
                          <a:ea typeface="Calibri" panose="020F0502020204030204" pitchFamily="34" charset="0"/>
                          <a:cs typeface="Times New Roman" panose="02020603050405020304" pitchFamily="18" charset="0"/>
                        </a:rPr>
                        <a:t>Негативне відчуття щодо себе – що ви невдаха або, що ви підвели себе чи свою родину</a:t>
                      </a:r>
                    </a:p>
                  </a:txBody>
                  <a:tcPr marL="68580" marR="6858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4424602"/>
                  </a:ext>
                </a:extLst>
              </a:tr>
              <a:tr h="463733">
                <a:tc>
                  <a:txBody>
                    <a:bodyPr/>
                    <a:lstStyle/>
                    <a:p>
                      <a:pPr marL="0" lvl="0" indent="0" algn="l">
                        <a:lnSpc>
                          <a:spcPct val="107000"/>
                        </a:lnSpc>
                        <a:spcAft>
                          <a:spcPts val="0"/>
                        </a:spcAft>
                        <a:buFont typeface="+mj-lt"/>
                        <a:buNone/>
                      </a:pPr>
                      <a:r>
                        <a:rPr lang="uk-UA" sz="1100" dirty="0">
                          <a:effectLst/>
                          <a:latin typeface="Calibri" panose="020F0502020204030204" pitchFamily="34" charset="0"/>
                          <a:ea typeface="Calibri" panose="020F0502020204030204" pitchFamily="34" charset="0"/>
                          <a:cs typeface="Times New Roman" panose="02020603050405020304" pitchFamily="18" charset="0"/>
                        </a:rPr>
                        <a:t>Труднощі з концентрацією уваги, наприклад, під час читання газети чи перегляду телевізора</a:t>
                      </a:r>
                    </a:p>
                  </a:txBody>
                  <a:tcPr marL="68580" marR="6858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9700160"/>
                  </a:ext>
                </a:extLst>
              </a:tr>
              <a:tr h="518595">
                <a:tc>
                  <a:txBody>
                    <a:bodyPr/>
                    <a:lstStyle/>
                    <a:p>
                      <a:pPr marL="0" lvl="0" indent="0" algn="l">
                        <a:lnSpc>
                          <a:spcPct val="107000"/>
                        </a:lnSpc>
                        <a:spcAft>
                          <a:spcPts val="0"/>
                        </a:spcAft>
                        <a:buFont typeface="+mj-lt"/>
                        <a:buNone/>
                      </a:pPr>
                      <a:r>
                        <a:rPr lang="uk-UA" sz="1100" dirty="0">
                          <a:effectLst/>
                          <a:latin typeface="Calibri" panose="020F0502020204030204" pitchFamily="34" charset="0"/>
                          <a:ea typeface="Calibri" panose="020F0502020204030204" pitchFamily="34" charset="0"/>
                          <a:cs typeface="Times New Roman" panose="02020603050405020304" pitchFamily="18" charset="0"/>
                        </a:rPr>
                        <a:t>Сповільненість рухів та мовлення, помітна навіть для оточуючих. Або навпаки, надмірна і непритаманна вам метушливість та активність</a:t>
                      </a:r>
                    </a:p>
                  </a:txBody>
                  <a:tcPr marL="68580" marR="6858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3950596"/>
                  </a:ext>
                </a:extLst>
              </a:tr>
              <a:tr h="389459">
                <a:tc>
                  <a:txBody>
                    <a:bodyPr/>
                    <a:lstStyle/>
                    <a:p>
                      <a:pPr marL="0" lvl="0" indent="0" algn="l">
                        <a:lnSpc>
                          <a:spcPct val="107000"/>
                        </a:lnSpc>
                        <a:spcAft>
                          <a:spcPts val="0"/>
                        </a:spcAft>
                        <a:buFont typeface="+mj-lt"/>
                        <a:buNone/>
                      </a:pPr>
                      <a:r>
                        <a:rPr lang="uk-UA" sz="1100" dirty="0">
                          <a:effectLst/>
                          <a:latin typeface="Calibri" panose="020F0502020204030204" pitchFamily="34" charset="0"/>
                          <a:ea typeface="Calibri" panose="020F0502020204030204" pitchFamily="34" charset="0"/>
                          <a:cs typeface="Times New Roman" panose="02020603050405020304" pitchFamily="18" charset="0"/>
                        </a:rPr>
                        <a:t>Думки, що було б краще, якби ви померли або думки про те, щоб заподіяти собі шкоду</a:t>
                      </a:r>
                    </a:p>
                  </a:txBody>
                  <a:tcPr marL="68580" marR="6858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2820279"/>
                  </a:ext>
                </a:extLst>
              </a:tr>
            </a:tbl>
          </a:graphicData>
        </a:graphic>
      </p:graphicFrame>
      <p:pic>
        <p:nvPicPr>
          <p:cNvPr id="12" name="Рисунок 11">
            <a:extLst>
              <a:ext uri="{FF2B5EF4-FFF2-40B4-BE49-F238E27FC236}">
                <a16:creationId xmlns:a16="http://schemas.microsoft.com/office/drawing/2014/main" id="{7603A703-FDCE-4197-BCCB-1B15A606C50F}"/>
              </a:ext>
            </a:extLst>
          </p:cNvPr>
          <p:cNvPicPr>
            <a:picLocks noChangeAspect="1"/>
          </p:cNvPicPr>
          <p:nvPr/>
        </p:nvPicPr>
        <p:blipFill>
          <a:blip r:embed="rId3"/>
          <a:stretch>
            <a:fillRect/>
          </a:stretch>
        </p:blipFill>
        <p:spPr>
          <a:xfrm>
            <a:off x="3673617" y="1404493"/>
            <a:ext cx="2377228" cy="4257790"/>
          </a:xfrm>
          <a:prstGeom prst="rect">
            <a:avLst/>
          </a:prstGeom>
        </p:spPr>
      </p:pic>
      <p:sp>
        <p:nvSpPr>
          <p:cNvPr id="13" name="TextBox 12">
            <a:extLst>
              <a:ext uri="{FF2B5EF4-FFF2-40B4-BE49-F238E27FC236}">
                <a16:creationId xmlns:a16="http://schemas.microsoft.com/office/drawing/2014/main" id="{5CD903B3-D05B-456E-BF27-46E5B0045447}"/>
              </a:ext>
            </a:extLst>
          </p:cNvPr>
          <p:cNvSpPr txBox="1"/>
          <p:nvPr/>
        </p:nvSpPr>
        <p:spPr>
          <a:xfrm>
            <a:off x="2255839" y="1217660"/>
            <a:ext cx="1417778" cy="261610"/>
          </a:xfrm>
          <a:prstGeom prst="rect">
            <a:avLst/>
          </a:prstGeom>
          <a:noFill/>
        </p:spPr>
        <p:txBody>
          <a:bodyPr wrap="square" rtlCol="0">
            <a:spAutoFit/>
          </a:bodyPr>
          <a:lstStyle/>
          <a:p>
            <a:r>
              <a:rPr lang="uk-UA" sz="1100" i="1" dirty="0"/>
              <a:t>медичні працівники</a:t>
            </a:r>
          </a:p>
        </p:txBody>
      </p:sp>
      <p:sp>
        <p:nvSpPr>
          <p:cNvPr id="17" name="TextBox 16">
            <a:extLst>
              <a:ext uri="{FF2B5EF4-FFF2-40B4-BE49-F238E27FC236}">
                <a16:creationId xmlns:a16="http://schemas.microsoft.com/office/drawing/2014/main" id="{CC26C5CF-A99F-4093-BC22-5543C55DA67A}"/>
              </a:ext>
            </a:extLst>
          </p:cNvPr>
          <p:cNvSpPr txBox="1"/>
          <p:nvPr/>
        </p:nvSpPr>
        <p:spPr>
          <a:xfrm>
            <a:off x="4817329" y="1520094"/>
            <a:ext cx="677438" cy="308418"/>
          </a:xfrm>
          <a:prstGeom prst="rect">
            <a:avLst/>
          </a:prstGeom>
          <a:noFill/>
        </p:spPr>
        <p:txBody>
          <a:bodyPr wrap="square" rtlCol="0">
            <a:spAutoFit/>
          </a:bodyPr>
          <a:lstStyle/>
          <a:p>
            <a:r>
              <a:rPr lang="uk-UA" dirty="0">
                <a:solidFill>
                  <a:schemeClr val="bg1"/>
                </a:solidFill>
              </a:rPr>
              <a:t>32,4</a:t>
            </a:r>
          </a:p>
        </p:txBody>
      </p:sp>
      <p:sp>
        <p:nvSpPr>
          <p:cNvPr id="19" name="TextBox 18">
            <a:extLst>
              <a:ext uri="{FF2B5EF4-FFF2-40B4-BE49-F238E27FC236}">
                <a16:creationId xmlns:a16="http://schemas.microsoft.com/office/drawing/2014/main" id="{49332672-7929-4169-BCB7-92258583E117}"/>
              </a:ext>
            </a:extLst>
          </p:cNvPr>
          <p:cNvSpPr txBox="1"/>
          <p:nvPr/>
        </p:nvSpPr>
        <p:spPr>
          <a:xfrm>
            <a:off x="3994458" y="1520094"/>
            <a:ext cx="677438" cy="308418"/>
          </a:xfrm>
          <a:prstGeom prst="rect">
            <a:avLst/>
          </a:prstGeom>
          <a:noFill/>
        </p:spPr>
        <p:txBody>
          <a:bodyPr wrap="square" rtlCol="0">
            <a:spAutoFit/>
          </a:bodyPr>
          <a:lstStyle/>
          <a:p>
            <a:r>
              <a:rPr lang="uk-UA" dirty="0">
                <a:solidFill>
                  <a:schemeClr val="bg1"/>
                </a:solidFill>
              </a:rPr>
              <a:t>44,1</a:t>
            </a:r>
          </a:p>
        </p:txBody>
      </p:sp>
      <p:sp>
        <p:nvSpPr>
          <p:cNvPr id="20" name="TextBox 19">
            <a:extLst>
              <a:ext uri="{FF2B5EF4-FFF2-40B4-BE49-F238E27FC236}">
                <a16:creationId xmlns:a16="http://schemas.microsoft.com/office/drawing/2014/main" id="{0CB3C5E6-839A-4C44-96E1-EE71FE636D05}"/>
              </a:ext>
            </a:extLst>
          </p:cNvPr>
          <p:cNvSpPr txBox="1"/>
          <p:nvPr/>
        </p:nvSpPr>
        <p:spPr>
          <a:xfrm>
            <a:off x="5446124" y="1503183"/>
            <a:ext cx="677438" cy="308418"/>
          </a:xfrm>
          <a:prstGeom prst="rect">
            <a:avLst/>
          </a:prstGeom>
          <a:noFill/>
        </p:spPr>
        <p:txBody>
          <a:bodyPr wrap="square" rtlCol="0">
            <a:spAutoFit/>
          </a:bodyPr>
          <a:lstStyle/>
          <a:p>
            <a:r>
              <a:rPr lang="uk-UA" dirty="0">
                <a:solidFill>
                  <a:schemeClr val="bg1"/>
                </a:solidFill>
              </a:rPr>
              <a:t>23,5</a:t>
            </a:r>
          </a:p>
        </p:txBody>
      </p:sp>
      <p:sp>
        <p:nvSpPr>
          <p:cNvPr id="21" name="TextBox 20">
            <a:extLst>
              <a:ext uri="{FF2B5EF4-FFF2-40B4-BE49-F238E27FC236}">
                <a16:creationId xmlns:a16="http://schemas.microsoft.com/office/drawing/2014/main" id="{10C04139-25E6-48A9-83F4-C201225CDFE2}"/>
              </a:ext>
            </a:extLst>
          </p:cNvPr>
          <p:cNvSpPr txBox="1"/>
          <p:nvPr/>
        </p:nvSpPr>
        <p:spPr>
          <a:xfrm>
            <a:off x="4033341" y="1933441"/>
            <a:ext cx="677438" cy="308418"/>
          </a:xfrm>
          <a:prstGeom prst="rect">
            <a:avLst/>
          </a:prstGeom>
          <a:noFill/>
        </p:spPr>
        <p:txBody>
          <a:bodyPr wrap="square" rtlCol="0">
            <a:spAutoFit/>
          </a:bodyPr>
          <a:lstStyle/>
          <a:p>
            <a:r>
              <a:rPr lang="uk-UA" dirty="0">
                <a:solidFill>
                  <a:schemeClr val="bg1"/>
                </a:solidFill>
              </a:rPr>
              <a:t>48,6</a:t>
            </a:r>
          </a:p>
        </p:txBody>
      </p:sp>
      <p:sp>
        <p:nvSpPr>
          <p:cNvPr id="22" name="TextBox 21">
            <a:extLst>
              <a:ext uri="{FF2B5EF4-FFF2-40B4-BE49-F238E27FC236}">
                <a16:creationId xmlns:a16="http://schemas.microsoft.com/office/drawing/2014/main" id="{8D02A692-3A54-490F-9BD2-B3E487DB1574}"/>
              </a:ext>
            </a:extLst>
          </p:cNvPr>
          <p:cNvSpPr txBox="1"/>
          <p:nvPr/>
        </p:nvSpPr>
        <p:spPr>
          <a:xfrm>
            <a:off x="4959021" y="1916850"/>
            <a:ext cx="677438" cy="308418"/>
          </a:xfrm>
          <a:prstGeom prst="rect">
            <a:avLst/>
          </a:prstGeom>
          <a:noFill/>
        </p:spPr>
        <p:txBody>
          <a:bodyPr wrap="square" rtlCol="0">
            <a:spAutoFit/>
          </a:bodyPr>
          <a:lstStyle/>
          <a:p>
            <a:r>
              <a:rPr lang="uk-UA" dirty="0">
                <a:solidFill>
                  <a:schemeClr val="bg1"/>
                </a:solidFill>
              </a:rPr>
              <a:t>29,7</a:t>
            </a:r>
          </a:p>
        </p:txBody>
      </p:sp>
      <p:sp>
        <p:nvSpPr>
          <p:cNvPr id="23" name="TextBox 22">
            <a:extLst>
              <a:ext uri="{FF2B5EF4-FFF2-40B4-BE49-F238E27FC236}">
                <a16:creationId xmlns:a16="http://schemas.microsoft.com/office/drawing/2014/main" id="{B76A3D24-AEF5-498E-B05D-432E174849AE}"/>
              </a:ext>
            </a:extLst>
          </p:cNvPr>
          <p:cNvSpPr txBox="1"/>
          <p:nvPr/>
        </p:nvSpPr>
        <p:spPr>
          <a:xfrm>
            <a:off x="5508893" y="1920131"/>
            <a:ext cx="677438" cy="308418"/>
          </a:xfrm>
          <a:prstGeom prst="rect">
            <a:avLst/>
          </a:prstGeom>
          <a:noFill/>
        </p:spPr>
        <p:txBody>
          <a:bodyPr wrap="square" rtlCol="0">
            <a:spAutoFit/>
          </a:bodyPr>
          <a:lstStyle/>
          <a:p>
            <a:r>
              <a:rPr lang="uk-UA" dirty="0">
                <a:solidFill>
                  <a:schemeClr val="bg1"/>
                </a:solidFill>
              </a:rPr>
              <a:t>21,6</a:t>
            </a:r>
          </a:p>
        </p:txBody>
      </p:sp>
      <p:sp>
        <p:nvSpPr>
          <p:cNvPr id="24" name="TextBox 23">
            <a:extLst>
              <a:ext uri="{FF2B5EF4-FFF2-40B4-BE49-F238E27FC236}">
                <a16:creationId xmlns:a16="http://schemas.microsoft.com/office/drawing/2014/main" id="{0FF9D2AE-582F-4E72-A62F-C3AD58E98E26}"/>
              </a:ext>
            </a:extLst>
          </p:cNvPr>
          <p:cNvSpPr txBox="1"/>
          <p:nvPr/>
        </p:nvSpPr>
        <p:spPr>
          <a:xfrm>
            <a:off x="3894562" y="2368958"/>
            <a:ext cx="677438" cy="308418"/>
          </a:xfrm>
          <a:prstGeom prst="rect">
            <a:avLst/>
          </a:prstGeom>
          <a:noFill/>
        </p:spPr>
        <p:txBody>
          <a:bodyPr wrap="square" rtlCol="0">
            <a:spAutoFit/>
          </a:bodyPr>
          <a:lstStyle/>
          <a:p>
            <a:r>
              <a:rPr lang="uk-UA" dirty="0">
                <a:solidFill>
                  <a:schemeClr val="bg1"/>
                </a:solidFill>
              </a:rPr>
              <a:t>37,1</a:t>
            </a:r>
          </a:p>
        </p:txBody>
      </p:sp>
      <p:sp>
        <p:nvSpPr>
          <p:cNvPr id="25" name="TextBox 24">
            <a:extLst>
              <a:ext uri="{FF2B5EF4-FFF2-40B4-BE49-F238E27FC236}">
                <a16:creationId xmlns:a16="http://schemas.microsoft.com/office/drawing/2014/main" id="{6FBCCC52-9967-470D-8B5B-2E3A6427F5C8}"/>
              </a:ext>
            </a:extLst>
          </p:cNvPr>
          <p:cNvSpPr txBox="1"/>
          <p:nvPr/>
        </p:nvSpPr>
        <p:spPr>
          <a:xfrm>
            <a:off x="4739734" y="2354319"/>
            <a:ext cx="677438" cy="308418"/>
          </a:xfrm>
          <a:prstGeom prst="rect">
            <a:avLst/>
          </a:prstGeom>
          <a:noFill/>
        </p:spPr>
        <p:txBody>
          <a:bodyPr wrap="square" rtlCol="0">
            <a:spAutoFit/>
          </a:bodyPr>
          <a:lstStyle/>
          <a:p>
            <a:r>
              <a:rPr lang="uk-UA" dirty="0">
                <a:solidFill>
                  <a:schemeClr val="bg1"/>
                </a:solidFill>
              </a:rPr>
              <a:t>37,1</a:t>
            </a:r>
          </a:p>
        </p:txBody>
      </p:sp>
      <p:sp>
        <p:nvSpPr>
          <p:cNvPr id="26" name="TextBox 25">
            <a:extLst>
              <a:ext uri="{FF2B5EF4-FFF2-40B4-BE49-F238E27FC236}">
                <a16:creationId xmlns:a16="http://schemas.microsoft.com/office/drawing/2014/main" id="{A0BEA923-60DA-466C-8C52-0B4A9809AF4C}"/>
              </a:ext>
            </a:extLst>
          </p:cNvPr>
          <p:cNvSpPr txBox="1"/>
          <p:nvPr/>
        </p:nvSpPr>
        <p:spPr>
          <a:xfrm>
            <a:off x="5409766" y="2365947"/>
            <a:ext cx="677438" cy="308418"/>
          </a:xfrm>
          <a:prstGeom prst="rect">
            <a:avLst/>
          </a:prstGeom>
          <a:noFill/>
        </p:spPr>
        <p:txBody>
          <a:bodyPr wrap="square" rtlCol="0">
            <a:spAutoFit/>
          </a:bodyPr>
          <a:lstStyle/>
          <a:p>
            <a:r>
              <a:rPr lang="uk-UA" dirty="0">
                <a:solidFill>
                  <a:schemeClr val="bg1"/>
                </a:solidFill>
              </a:rPr>
              <a:t>25,9</a:t>
            </a:r>
          </a:p>
        </p:txBody>
      </p:sp>
      <p:sp>
        <p:nvSpPr>
          <p:cNvPr id="27" name="TextBox 26">
            <a:extLst>
              <a:ext uri="{FF2B5EF4-FFF2-40B4-BE49-F238E27FC236}">
                <a16:creationId xmlns:a16="http://schemas.microsoft.com/office/drawing/2014/main" id="{1AF1E1C2-C6E8-45ED-BE2B-419BBCF85EA0}"/>
              </a:ext>
            </a:extLst>
          </p:cNvPr>
          <p:cNvSpPr txBox="1"/>
          <p:nvPr/>
        </p:nvSpPr>
        <p:spPr>
          <a:xfrm>
            <a:off x="4062296" y="2826905"/>
            <a:ext cx="677438" cy="308418"/>
          </a:xfrm>
          <a:prstGeom prst="rect">
            <a:avLst/>
          </a:prstGeom>
          <a:noFill/>
        </p:spPr>
        <p:txBody>
          <a:bodyPr wrap="square" rtlCol="0">
            <a:spAutoFit/>
          </a:bodyPr>
          <a:lstStyle/>
          <a:p>
            <a:r>
              <a:rPr lang="uk-UA" dirty="0">
                <a:solidFill>
                  <a:schemeClr val="bg1"/>
                </a:solidFill>
              </a:rPr>
              <a:t>48,6</a:t>
            </a:r>
          </a:p>
        </p:txBody>
      </p:sp>
      <p:sp>
        <p:nvSpPr>
          <p:cNvPr id="28" name="TextBox 27">
            <a:extLst>
              <a:ext uri="{FF2B5EF4-FFF2-40B4-BE49-F238E27FC236}">
                <a16:creationId xmlns:a16="http://schemas.microsoft.com/office/drawing/2014/main" id="{CF6ED7ED-9411-4D15-B489-42B7A95FBA7E}"/>
              </a:ext>
            </a:extLst>
          </p:cNvPr>
          <p:cNvSpPr txBox="1"/>
          <p:nvPr/>
        </p:nvSpPr>
        <p:spPr>
          <a:xfrm>
            <a:off x="4862231" y="2824342"/>
            <a:ext cx="677438" cy="308418"/>
          </a:xfrm>
          <a:prstGeom prst="rect">
            <a:avLst/>
          </a:prstGeom>
          <a:noFill/>
        </p:spPr>
        <p:txBody>
          <a:bodyPr wrap="square" rtlCol="0">
            <a:spAutoFit/>
          </a:bodyPr>
          <a:lstStyle/>
          <a:p>
            <a:r>
              <a:rPr lang="uk-UA" dirty="0">
                <a:solidFill>
                  <a:schemeClr val="bg1"/>
                </a:solidFill>
              </a:rPr>
              <a:t>25,3</a:t>
            </a:r>
          </a:p>
        </p:txBody>
      </p:sp>
      <p:sp>
        <p:nvSpPr>
          <p:cNvPr id="29" name="TextBox 28">
            <a:extLst>
              <a:ext uri="{FF2B5EF4-FFF2-40B4-BE49-F238E27FC236}">
                <a16:creationId xmlns:a16="http://schemas.microsoft.com/office/drawing/2014/main" id="{D79BA282-7CAC-4565-943F-4C0686F98A00}"/>
              </a:ext>
            </a:extLst>
          </p:cNvPr>
          <p:cNvSpPr txBox="1"/>
          <p:nvPr/>
        </p:nvSpPr>
        <p:spPr>
          <a:xfrm>
            <a:off x="5426573" y="2811763"/>
            <a:ext cx="677438" cy="308418"/>
          </a:xfrm>
          <a:prstGeom prst="rect">
            <a:avLst/>
          </a:prstGeom>
          <a:noFill/>
        </p:spPr>
        <p:txBody>
          <a:bodyPr wrap="square" rtlCol="0">
            <a:spAutoFit/>
          </a:bodyPr>
          <a:lstStyle/>
          <a:p>
            <a:r>
              <a:rPr lang="uk-UA" dirty="0">
                <a:solidFill>
                  <a:schemeClr val="bg1"/>
                </a:solidFill>
              </a:rPr>
              <a:t>26,2</a:t>
            </a:r>
          </a:p>
        </p:txBody>
      </p:sp>
      <p:sp>
        <p:nvSpPr>
          <p:cNvPr id="30" name="TextBox 29">
            <a:extLst>
              <a:ext uri="{FF2B5EF4-FFF2-40B4-BE49-F238E27FC236}">
                <a16:creationId xmlns:a16="http://schemas.microsoft.com/office/drawing/2014/main" id="{615CF3D7-55F6-4EB6-90BD-9949E01E655C}"/>
              </a:ext>
            </a:extLst>
          </p:cNvPr>
          <p:cNvSpPr txBox="1"/>
          <p:nvPr/>
        </p:nvSpPr>
        <p:spPr>
          <a:xfrm>
            <a:off x="4132746" y="3269565"/>
            <a:ext cx="677438" cy="308418"/>
          </a:xfrm>
          <a:prstGeom prst="rect">
            <a:avLst/>
          </a:prstGeom>
          <a:noFill/>
        </p:spPr>
        <p:txBody>
          <a:bodyPr wrap="square" rtlCol="0">
            <a:spAutoFit/>
          </a:bodyPr>
          <a:lstStyle/>
          <a:p>
            <a:r>
              <a:rPr lang="uk-UA" dirty="0">
                <a:solidFill>
                  <a:schemeClr val="bg1"/>
                </a:solidFill>
              </a:rPr>
              <a:t>54,7</a:t>
            </a:r>
          </a:p>
        </p:txBody>
      </p:sp>
      <p:sp>
        <p:nvSpPr>
          <p:cNvPr id="31" name="TextBox 30">
            <a:extLst>
              <a:ext uri="{FF2B5EF4-FFF2-40B4-BE49-F238E27FC236}">
                <a16:creationId xmlns:a16="http://schemas.microsoft.com/office/drawing/2014/main" id="{E7FEB5F5-0AA3-4AAD-8ED7-4895C92DBB65}"/>
              </a:ext>
            </a:extLst>
          </p:cNvPr>
          <p:cNvSpPr txBox="1"/>
          <p:nvPr/>
        </p:nvSpPr>
        <p:spPr>
          <a:xfrm>
            <a:off x="5005438" y="3265826"/>
            <a:ext cx="677438" cy="308418"/>
          </a:xfrm>
          <a:prstGeom prst="rect">
            <a:avLst/>
          </a:prstGeom>
          <a:noFill/>
        </p:spPr>
        <p:txBody>
          <a:bodyPr wrap="square" rtlCol="0">
            <a:spAutoFit/>
          </a:bodyPr>
          <a:lstStyle/>
          <a:p>
            <a:r>
              <a:rPr lang="uk-UA" dirty="0">
                <a:solidFill>
                  <a:schemeClr val="bg1"/>
                </a:solidFill>
              </a:rPr>
              <a:t>26,4</a:t>
            </a:r>
          </a:p>
        </p:txBody>
      </p:sp>
      <p:sp>
        <p:nvSpPr>
          <p:cNvPr id="32" name="TextBox 31">
            <a:extLst>
              <a:ext uri="{FF2B5EF4-FFF2-40B4-BE49-F238E27FC236}">
                <a16:creationId xmlns:a16="http://schemas.microsoft.com/office/drawing/2014/main" id="{5AAC441F-8209-45C4-91A2-A7923A77ADA6}"/>
              </a:ext>
            </a:extLst>
          </p:cNvPr>
          <p:cNvSpPr txBox="1"/>
          <p:nvPr/>
        </p:nvSpPr>
        <p:spPr>
          <a:xfrm>
            <a:off x="5536126" y="3262545"/>
            <a:ext cx="677438" cy="308418"/>
          </a:xfrm>
          <a:prstGeom prst="rect">
            <a:avLst/>
          </a:prstGeom>
          <a:noFill/>
        </p:spPr>
        <p:txBody>
          <a:bodyPr wrap="square" rtlCol="0">
            <a:spAutoFit/>
          </a:bodyPr>
          <a:lstStyle/>
          <a:p>
            <a:r>
              <a:rPr lang="uk-UA" dirty="0">
                <a:solidFill>
                  <a:schemeClr val="bg1"/>
                </a:solidFill>
              </a:rPr>
              <a:t>18,9</a:t>
            </a:r>
          </a:p>
        </p:txBody>
      </p:sp>
      <p:sp>
        <p:nvSpPr>
          <p:cNvPr id="33" name="TextBox 32">
            <a:extLst>
              <a:ext uri="{FF2B5EF4-FFF2-40B4-BE49-F238E27FC236}">
                <a16:creationId xmlns:a16="http://schemas.microsoft.com/office/drawing/2014/main" id="{71732B3F-CCC1-4DAF-80D4-36289BD48455}"/>
              </a:ext>
            </a:extLst>
          </p:cNvPr>
          <p:cNvSpPr txBox="1"/>
          <p:nvPr/>
        </p:nvSpPr>
        <p:spPr>
          <a:xfrm>
            <a:off x="4233281" y="3680850"/>
            <a:ext cx="677438" cy="308418"/>
          </a:xfrm>
          <a:prstGeom prst="rect">
            <a:avLst/>
          </a:prstGeom>
          <a:noFill/>
        </p:spPr>
        <p:txBody>
          <a:bodyPr wrap="square" rtlCol="0">
            <a:spAutoFit/>
          </a:bodyPr>
          <a:lstStyle/>
          <a:p>
            <a:r>
              <a:rPr lang="uk-UA" dirty="0"/>
              <a:t>65,4</a:t>
            </a:r>
          </a:p>
        </p:txBody>
      </p:sp>
      <p:sp>
        <p:nvSpPr>
          <p:cNvPr id="34" name="TextBox 33">
            <a:extLst>
              <a:ext uri="{FF2B5EF4-FFF2-40B4-BE49-F238E27FC236}">
                <a16:creationId xmlns:a16="http://schemas.microsoft.com/office/drawing/2014/main" id="{7E629A83-0ABB-4EB3-9A9E-3DFA58EE9CF3}"/>
              </a:ext>
            </a:extLst>
          </p:cNvPr>
          <p:cNvSpPr txBox="1"/>
          <p:nvPr/>
        </p:nvSpPr>
        <p:spPr>
          <a:xfrm>
            <a:off x="5200950" y="3674202"/>
            <a:ext cx="677438" cy="308418"/>
          </a:xfrm>
          <a:prstGeom prst="rect">
            <a:avLst/>
          </a:prstGeom>
          <a:noFill/>
        </p:spPr>
        <p:txBody>
          <a:bodyPr wrap="square" rtlCol="0">
            <a:spAutoFit/>
          </a:bodyPr>
          <a:lstStyle/>
          <a:p>
            <a:r>
              <a:rPr lang="uk-UA" dirty="0">
                <a:solidFill>
                  <a:schemeClr val="bg1"/>
                </a:solidFill>
              </a:rPr>
              <a:t>23,1</a:t>
            </a:r>
          </a:p>
        </p:txBody>
      </p:sp>
      <p:sp>
        <p:nvSpPr>
          <p:cNvPr id="35" name="TextBox 34">
            <a:extLst>
              <a:ext uri="{FF2B5EF4-FFF2-40B4-BE49-F238E27FC236}">
                <a16:creationId xmlns:a16="http://schemas.microsoft.com/office/drawing/2014/main" id="{879E7A4F-708C-439E-BDB0-A6CAAD0080D2}"/>
              </a:ext>
            </a:extLst>
          </p:cNvPr>
          <p:cNvSpPr txBox="1"/>
          <p:nvPr/>
        </p:nvSpPr>
        <p:spPr>
          <a:xfrm>
            <a:off x="5632246" y="3712616"/>
            <a:ext cx="506552" cy="261610"/>
          </a:xfrm>
          <a:prstGeom prst="rect">
            <a:avLst/>
          </a:prstGeom>
          <a:noFill/>
        </p:spPr>
        <p:txBody>
          <a:bodyPr wrap="square" rtlCol="0">
            <a:spAutoFit/>
          </a:bodyPr>
          <a:lstStyle/>
          <a:p>
            <a:r>
              <a:rPr lang="uk-UA" sz="1100" dirty="0">
                <a:solidFill>
                  <a:schemeClr val="bg1"/>
                </a:solidFill>
              </a:rPr>
              <a:t>11,6</a:t>
            </a:r>
          </a:p>
        </p:txBody>
      </p:sp>
      <p:sp>
        <p:nvSpPr>
          <p:cNvPr id="36" name="TextBox 35">
            <a:extLst>
              <a:ext uri="{FF2B5EF4-FFF2-40B4-BE49-F238E27FC236}">
                <a16:creationId xmlns:a16="http://schemas.microsoft.com/office/drawing/2014/main" id="{12BF4150-51AC-4AC1-BC08-EB0E73846380}"/>
              </a:ext>
            </a:extLst>
          </p:cNvPr>
          <p:cNvSpPr txBox="1"/>
          <p:nvPr/>
        </p:nvSpPr>
        <p:spPr>
          <a:xfrm>
            <a:off x="4091248" y="4139455"/>
            <a:ext cx="677438" cy="308418"/>
          </a:xfrm>
          <a:prstGeom prst="rect">
            <a:avLst/>
          </a:prstGeom>
          <a:noFill/>
        </p:spPr>
        <p:txBody>
          <a:bodyPr wrap="square" rtlCol="0">
            <a:spAutoFit/>
          </a:bodyPr>
          <a:lstStyle/>
          <a:p>
            <a:r>
              <a:rPr lang="uk-UA" dirty="0">
                <a:solidFill>
                  <a:schemeClr val="bg1"/>
                </a:solidFill>
              </a:rPr>
              <a:t>54,1</a:t>
            </a:r>
          </a:p>
        </p:txBody>
      </p:sp>
      <p:sp>
        <p:nvSpPr>
          <p:cNvPr id="37" name="TextBox 36">
            <a:extLst>
              <a:ext uri="{FF2B5EF4-FFF2-40B4-BE49-F238E27FC236}">
                <a16:creationId xmlns:a16="http://schemas.microsoft.com/office/drawing/2014/main" id="{B6717BB9-D231-456C-90B0-6D971AF2940E}"/>
              </a:ext>
            </a:extLst>
          </p:cNvPr>
          <p:cNvSpPr txBox="1"/>
          <p:nvPr/>
        </p:nvSpPr>
        <p:spPr>
          <a:xfrm>
            <a:off x="5007052" y="4143404"/>
            <a:ext cx="677438" cy="308418"/>
          </a:xfrm>
          <a:prstGeom prst="rect">
            <a:avLst/>
          </a:prstGeom>
          <a:noFill/>
        </p:spPr>
        <p:txBody>
          <a:bodyPr wrap="square" rtlCol="0">
            <a:spAutoFit/>
          </a:bodyPr>
          <a:lstStyle/>
          <a:p>
            <a:r>
              <a:rPr lang="uk-UA" dirty="0">
                <a:solidFill>
                  <a:schemeClr val="bg1"/>
                </a:solidFill>
              </a:rPr>
              <a:t>29,5</a:t>
            </a:r>
          </a:p>
        </p:txBody>
      </p:sp>
      <p:sp>
        <p:nvSpPr>
          <p:cNvPr id="38" name="TextBox 37">
            <a:extLst>
              <a:ext uri="{FF2B5EF4-FFF2-40B4-BE49-F238E27FC236}">
                <a16:creationId xmlns:a16="http://schemas.microsoft.com/office/drawing/2014/main" id="{171BF2EA-2602-4807-BE49-482522A051CF}"/>
              </a:ext>
            </a:extLst>
          </p:cNvPr>
          <p:cNvSpPr txBox="1"/>
          <p:nvPr/>
        </p:nvSpPr>
        <p:spPr>
          <a:xfrm>
            <a:off x="5546803" y="4147837"/>
            <a:ext cx="677438" cy="308418"/>
          </a:xfrm>
          <a:prstGeom prst="rect">
            <a:avLst/>
          </a:prstGeom>
          <a:noFill/>
        </p:spPr>
        <p:txBody>
          <a:bodyPr wrap="square" rtlCol="0">
            <a:spAutoFit/>
          </a:bodyPr>
          <a:lstStyle/>
          <a:p>
            <a:r>
              <a:rPr lang="uk-UA" dirty="0">
                <a:solidFill>
                  <a:schemeClr val="bg1"/>
                </a:solidFill>
              </a:rPr>
              <a:t>16,4</a:t>
            </a:r>
          </a:p>
        </p:txBody>
      </p:sp>
      <p:sp>
        <p:nvSpPr>
          <p:cNvPr id="39" name="TextBox 38">
            <a:extLst>
              <a:ext uri="{FF2B5EF4-FFF2-40B4-BE49-F238E27FC236}">
                <a16:creationId xmlns:a16="http://schemas.microsoft.com/office/drawing/2014/main" id="{364966D9-4F63-4E24-BCC5-7230C80F899B}"/>
              </a:ext>
            </a:extLst>
          </p:cNvPr>
          <p:cNvSpPr txBox="1"/>
          <p:nvPr/>
        </p:nvSpPr>
        <p:spPr>
          <a:xfrm>
            <a:off x="4091248" y="4592451"/>
            <a:ext cx="677438" cy="308418"/>
          </a:xfrm>
          <a:prstGeom prst="rect">
            <a:avLst/>
          </a:prstGeom>
          <a:noFill/>
        </p:spPr>
        <p:txBody>
          <a:bodyPr wrap="square" rtlCol="0">
            <a:spAutoFit/>
          </a:bodyPr>
          <a:lstStyle/>
          <a:p>
            <a:r>
              <a:rPr lang="uk-UA" dirty="0">
                <a:solidFill>
                  <a:schemeClr val="bg1"/>
                </a:solidFill>
              </a:rPr>
              <a:t>53,6</a:t>
            </a:r>
          </a:p>
        </p:txBody>
      </p:sp>
      <p:sp>
        <p:nvSpPr>
          <p:cNvPr id="40" name="TextBox 39">
            <a:extLst>
              <a:ext uri="{FF2B5EF4-FFF2-40B4-BE49-F238E27FC236}">
                <a16:creationId xmlns:a16="http://schemas.microsoft.com/office/drawing/2014/main" id="{75C61DE1-C4FF-4C11-8CCF-5F8E53D2DC15}"/>
              </a:ext>
            </a:extLst>
          </p:cNvPr>
          <p:cNvSpPr txBox="1"/>
          <p:nvPr/>
        </p:nvSpPr>
        <p:spPr>
          <a:xfrm>
            <a:off x="5029096" y="4570800"/>
            <a:ext cx="677438" cy="308418"/>
          </a:xfrm>
          <a:prstGeom prst="rect">
            <a:avLst/>
          </a:prstGeom>
          <a:noFill/>
        </p:spPr>
        <p:txBody>
          <a:bodyPr wrap="square" rtlCol="0">
            <a:spAutoFit/>
          </a:bodyPr>
          <a:lstStyle/>
          <a:p>
            <a:r>
              <a:rPr lang="uk-UA" dirty="0">
                <a:solidFill>
                  <a:schemeClr val="bg1"/>
                </a:solidFill>
              </a:rPr>
              <a:t>32,1</a:t>
            </a:r>
          </a:p>
        </p:txBody>
      </p:sp>
      <p:sp>
        <p:nvSpPr>
          <p:cNvPr id="41" name="TextBox 40">
            <a:extLst>
              <a:ext uri="{FF2B5EF4-FFF2-40B4-BE49-F238E27FC236}">
                <a16:creationId xmlns:a16="http://schemas.microsoft.com/office/drawing/2014/main" id="{498D33B6-898E-419F-B823-0C348032548B}"/>
              </a:ext>
            </a:extLst>
          </p:cNvPr>
          <p:cNvSpPr txBox="1"/>
          <p:nvPr/>
        </p:nvSpPr>
        <p:spPr>
          <a:xfrm>
            <a:off x="5576631" y="4573846"/>
            <a:ext cx="677438" cy="308418"/>
          </a:xfrm>
          <a:prstGeom prst="rect">
            <a:avLst/>
          </a:prstGeom>
          <a:noFill/>
        </p:spPr>
        <p:txBody>
          <a:bodyPr wrap="square" rtlCol="0">
            <a:spAutoFit/>
          </a:bodyPr>
          <a:lstStyle/>
          <a:p>
            <a:r>
              <a:rPr lang="uk-UA" dirty="0">
                <a:solidFill>
                  <a:schemeClr val="bg1"/>
                </a:solidFill>
              </a:rPr>
              <a:t>14,3</a:t>
            </a:r>
          </a:p>
        </p:txBody>
      </p:sp>
      <p:sp>
        <p:nvSpPr>
          <p:cNvPr id="42" name="TextBox 41">
            <a:extLst>
              <a:ext uri="{FF2B5EF4-FFF2-40B4-BE49-F238E27FC236}">
                <a16:creationId xmlns:a16="http://schemas.microsoft.com/office/drawing/2014/main" id="{8A9BE7DC-05C7-447A-84D4-D8CA309C5F6B}"/>
              </a:ext>
            </a:extLst>
          </p:cNvPr>
          <p:cNvSpPr txBox="1"/>
          <p:nvPr/>
        </p:nvSpPr>
        <p:spPr>
          <a:xfrm>
            <a:off x="4417032" y="5037585"/>
            <a:ext cx="677438" cy="308418"/>
          </a:xfrm>
          <a:prstGeom prst="rect">
            <a:avLst/>
          </a:prstGeom>
          <a:noFill/>
        </p:spPr>
        <p:txBody>
          <a:bodyPr wrap="square" rtlCol="0">
            <a:spAutoFit/>
          </a:bodyPr>
          <a:lstStyle/>
          <a:p>
            <a:r>
              <a:rPr lang="uk-UA" dirty="0">
                <a:solidFill>
                  <a:srgbClr val="FF0000"/>
                </a:solidFill>
              </a:rPr>
              <a:t>75,0</a:t>
            </a:r>
          </a:p>
        </p:txBody>
      </p:sp>
      <p:sp>
        <p:nvSpPr>
          <p:cNvPr id="43" name="TextBox 42">
            <a:extLst>
              <a:ext uri="{FF2B5EF4-FFF2-40B4-BE49-F238E27FC236}">
                <a16:creationId xmlns:a16="http://schemas.microsoft.com/office/drawing/2014/main" id="{2F909ACA-5665-41C7-B281-98858124961C}"/>
              </a:ext>
            </a:extLst>
          </p:cNvPr>
          <p:cNvSpPr txBox="1"/>
          <p:nvPr/>
        </p:nvSpPr>
        <p:spPr>
          <a:xfrm>
            <a:off x="5326384" y="5053294"/>
            <a:ext cx="553532" cy="276999"/>
          </a:xfrm>
          <a:prstGeom prst="rect">
            <a:avLst/>
          </a:prstGeom>
          <a:noFill/>
        </p:spPr>
        <p:txBody>
          <a:bodyPr wrap="square" rtlCol="0">
            <a:spAutoFit/>
          </a:bodyPr>
          <a:lstStyle/>
          <a:p>
            <a:r>
              <a:rPr lang="uk-UA" sz="1200" dirty="0">
                <a:solidFill>
                  <a:srgbClr val="FF0000"/>
                </a:solidFill>
              </a:rPr>
              <a:t>12,5</a:t>
            </a:r>
          </a:p>
        </p:txBody>
      </p:sp>
      <p:pic>
        <p:nvPicPr>
          <p:cNvPr id="16" name="Рисунок 15">
            <a:extLst>
              <a:ext uri="{FF2B5EF4-FFF2-40B4-BE49-F238E27FC236}">
                <a16:creationId xmlns:a16="http://schemas.microsoft.com/office/drawing/2014/main" id="{8E8F5F5E-BD2D-40CC-A532-75532150EFDB}"/>
              </a:ext>
            </a:extLst>
          </p:cNvPr>
          <p:cNvPicPr>
            <a:picLocks noChangeAspect="1"/>
          </p:cNvPicPr>
          <p:nvPr/>
        </p:nvPicPr>
        <p:blipFill>
          <a:blip r:embed="rId4"/>
          <a:stretch>
            <a:fillRect/>
          </a:stretch>
        </p:blipFill>
        <p:spPr>
          <a:xfrm>
            <a:off x="4033341" y="993489"/>
            <a:ext cx="285790" cy="200053"/>
          </a:xfrm>
          <a:prstGeom prst="rect">
            <a:avLst/>
          </a:prstGeom>
        </p:spPr>
      </p:pic>
      <p:pic>
        <p:nvPicPr>
          <p:cNvPr id="45" name="Рисунок 44">
            <a:extLst>
              <a:ext uri="{FF2B5EF4-FFF2-40B4-BE49-F238E27FC236}">
                <a16:creationId xmlns:a16="http://schemas.microsoft.com/office/drawing/2014/main" id="{6B9CC335-3D54-4C77-A2FB-D3A55A30B280}"/>
              </a:ext>
            </a:extLst>
          </p:cNvPr>
          <p:cNvPicPr>
            <a:picLocks noChangeAspect="1"/>
          </p:cNvPicPr>
          <p:nvPr/>
        </p:nvPicPr>
        <p:blipFill>
          <a:blip r:embed="rId5"/>
          <a:stretch>
            <a:fillRect/>
          </a:stretch>
        </p:blipFill>
        <p:spPr>
          <a:xfrm>
            <a:off x="5551800" y="987115"/>
            <a:ext cx="257211" cy="214222"/>
          </a:xfrm>
          <a:prstGeom prst="rect">
            <a:avLst/>
          </a:prstGeom>
        </p:spPr>
      </p:pic>
      <p:pic>
        <p:nvPicPr>
          <p:cNvPr id="46" name="Рисунок 45">
            <a:extLst>
              <a:ext uri="{FF2B5EF4-FFF2-40B4-BE49-F238E27FC236}">
                <a16:creationId xmlns:a16="http://schemas.microsoft.com/office/drawing/2014/main" id="{DDB0119B-1B5E-4803-B845-644BB78FEB6D}"/>
              </a:ext>
            </a:extLst>
          </p:cNvPr>
          <p:cNvPicPr>
            <a:picLocks noChangeAspect="1"/>
          </p:cNvPicPr>
          <p:nvPr/>
        </p:nvPicPr>
        <p:blipFill>
          <a:blip r:embed="rId6"/>
          <a:stretch>
            <a:fillRect/>
          </a:stretch>
        </p:blipFill>
        <p:spPr>
          <a:xfrm>
            <a:off x="4849468" y="983423"/>
            <a:ext cx="219106" cy="209579"/>
          </a:xfrm>
          <a:prstGeom prst="rect">
            <a:avLst/>
          </a:prstGeom>
        </p:spPr>
      </p:pic>
      <p:sp>
        <p:nvSpPr>
          <p:cNvPr id="47" name="TextBox 46">
            <a:extLst>
              <a:ext uri="{FF2B5EF4-FFF2-40B4-BE49-F238E27FC236}">
                <a16:creationId xmlns:a16="http://schemas.microsoft.com/office/drawing/2014/main" id="{B0056B79-018E-4685-B10F-16124A5E9EA4}"/>
              </a:ext>
            </a:extLst>
          </p:cNvPr>
          <p:cNvSpPr txBox="1"/>
          <p:nvPr/>
        </p:nvSpPr>
        <p:spPr>
          <a:xfrm>
            <a:off x="3863756" y="1186669"/>
            <a:ext cx="745372" cy="215444"/>
          </a:xfrm>
          <a:prstGeom prst="rect">
            <a:avLst/>
          </a:prstGeom>
          <a:noFill/>
        </p:spPr>
        <p:txBody>
          <a:bodyPr wrap="square" rtlCol="0">
            <a:spAutoFit/>
          </a:bodyPr>
          <a:lstStyle/>
          <a:p>
            <a:r>
              <a:rPr lang="uk-UA" sz="800" dirty="0"/>
              <a:t>Кілька днів</a:t>
            </a:r>
          </a:p>
        </p:txBody>
      </p:sp>
      <p:sp>
        <p:nvSpPr>
          <p:cNvPr id="48" name="TextBox 47">
            <a:extLst>
              <a:ext uri="{FF2B5EF4-FFF2-40B4-BE49-F238E27FC236}">
                <a16:creationId xmlns:a16="http://schemas.microsoft.com/office/drawing/2014/main" id="{83B15E01-1ABE-4F1E-A578-C2A2B61C5F0C}"/>
              </a:ext>
            </a:extLst>
          </p:cNvPr>
          <p:cNvSpPr txBox="1"/>
          <p:nvPr/>
        </p:nvSpPr>
        <p:spPr>
          <a:xfrm>
            <a:off x="4514147" y="1152227"/>
            <a:ext cx="912426" cy="338554"/>
          </a:xfrm>
          <a:prstGeom prst="rect">
            <a:avLst/>
          </a:prstGeom>
          <a:noFill/>
        </p:spPr>
        <p:txBody>
          <a:bodyPr wrap="square" rtlCol="0">
            <a:spAutoFit/>
          </a:bodyPr>
          <a:lstStyle/>
          <a:p>
            <a:pPr algn="ctr"/>
            <a:r>
              <a:rPr lang="uk-UA" sz="800" dirty="0"/>
              <a:t>Більше половини часу</a:t>
            </a:r>
          </a:p>
        </p:txBody>
      </p:sp>
      <p:sp>
        <p:nvSpPr>
          <p:cNvPr id="49" name="TextBox 48">
            <a:extLst>
              <a:ext uri="{FF2B5EF4-FFF2-40B4-BE49-F238E27FC236}">
                <a16:creationId xmlns:a16="http://schemas.microsoft.com/office/drawing/2014/main" id="{973ADC12-14BF-4215-B070-9AD3CB011FD8}"/>
              </a:ext>
            </a:extLst>
          </p:cNvPr>
          <p:cNvSpPr txBox="1"/>
          <p:nvPr/>
        </p:nvSpPr>
        <p:spPr>
          <a:xfrm>
            <a:off x="5257293" y="1169192"/>
            <a:ext cx="912426" cy="215444"/>
          </a:xfrm>
          <a:prstGeom prst="rect">
            <a:avLst/>
          </a:prstGeom>
          <a:noFill/>
        </p:spPr>
        <p:txBody>
          <a:bodyPr wrap="square" rtlCol="0">
            <a:spAutoFit/>
          </a:bodyPr>
          <a:lstStyle/>
          <a:p>
            <a:r>
              <a:rPr lang="uk-UA" sz="800" dirty="0"/>
              <a:t>Майже щодня</a:t>
            </a:r>
          </a:p>
        </p:txBody>
      </p:sp>
      <p:sp>
        <p:nvSpPr>
          <p:cNvPr id="50" name="TextBox 49">
            <a:extLst>
              <a:ext uri="{FF2B5EF4-FFF2-40B4-BE49-F238E27FC236}">
                <a16:creationId xmlns:a16="http://schemas.microsoft.com/office/drawing/2014/main" id="{C81362D2-9D0A-4D10-8483-1FA061B53ADE}"/>
              </a:ext>
            </a:extLst>
          </p:cNvPr>
          <p:cNvSpPr txBox="1"/>
          <p:nvPr/>
        </p:nvSpPr>
        <p:spPr>
          <a:xfrm>
            <a:off x="5611149" y="5044195"/>
            <a:ext cx="553532" cy="276999"/>
          </a:xfrm>
          <a:prstGeom prst="rect">
            <a:avLst/>
          </a:prstGeom>
          <a:noFill/>
        </p:spPr>
        <p:txBody>
          <a:bodyPr wrap="square" rtlCol="0">
            <a:spAutoFit/>
          </a:bodyPr>
          <a:lstStyle/>
          <a:p>
            <a:r>
              <a:rPr lang="uk-UA" sz="1200" dirty="0">
                <a:solidFill>
                  <a:srgbClr val="FF0000"/>
                </a:solidFill>
              </a:rPr>
              <a:t>12,5</a:t>
            </a:r>
          </a:p>
        </p:txBody>
      </p:sp>
    </p:spTree>
    <p:extLst>
      <p:ext uri="{BB962C8B-B14F-4D97-AF65-F5344CB8AC3E}">
        <p14:creationId xmlns:p14="http://schemas.microsoft.com/office/powerpoint/2010/main" val="1469156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992724" y="655761"/>
            <a:ext cx="1602000" cy="1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4">
            <a:extLst>
              <a:ext uri="{FF2B5EF4-FFF2-40B4-BE49-F238E27FC236}">
                <a16:creationId xmlns:a16="http://schemas.microsoft.com/office/drawing/2014/main" id="{4BDA6743-141B-4770-9F1D-FE9BD8946322}"/>
              </a:ext>
            </a:extLst>
          </p:cNvPr>
          <p:cNvSpPr/>
          <p:nvPr/>
        </p:nvSpPr>
        <p:spPr>
          <a:xfrm>
            <a:off x="891792" y="258362"/>
            <a:ext cx="4032964" cy="861774"/>
          </a:xfrm>
          <a:prstGeom prst="rect">
            <a:avLst/>
          </a:prstGeom>
        </p:spPr>
        <p:txBody>
          <a:bodyPr wrap="square">
            <a:spAutoFit/>
          </a:bodyPr>
          <a:lstStyle/>
          <a:p>
            <a:r>
              <a:rPr lang="ru-RU" sz="2000" b="1" dirty="0" err="1">
                <a:solidFill>
                  <a:schemeClr val="tx2"/>
                </a:solidFill>
                <a:latin typeface="Museo Sans Cyrl 900" panose="02000000000000000000" pitchFamily="50" charset="-52"/>
                <a:ea typeface="+mj-ea"/>
                <a:cs typeface="+mj-cs"/>
              </a:rPr>
              <a:t>Визначення</a:t>
            </a:r>
            <a:r>
              <a:rPr lang="ru-RU" sz="2000" b="1" dirty="0">
                <a:solidFill>
                  <a:schemeClr val="tx2"/>
                </a:solidFill>
                <a:latin typeface="Museo Sans Cyrl 900" panose="02000000000000000000" pitchFamily="50" charset="-52"/>
                <a:ea typeface="+mj-ea"/>
                <a:cs typeface="+mj-cs"/>
              </a:rPr>
              <a:t> </a:t>
            </a:r>
            <a:r>
              <a:rPr lang="ru-RU" sz="2000" b="1" dirty="0" err="1">
                <a:solidFill>
                  <a:schemeClr val="tx2"/>
                </a:solidFill>
                <a:latin typeface="Museo Sans Cyrl 900" panose="02000000000000000000" pitchFamily="50" charset="-52"/>
                <a:ea typeface="+mj-ea"/>
                <a:cs typeface="+mj-cs"/>
              </a:rPr>
              <a:t>рівня</a:t>
            </a:r>
            <a:r>
              <a:rPr lang="ru-RU" sz="2000" b="1" dirty="0">
                <a:solidFill>
                  <a:schemeClr val="tx2"/>
                </a:solidFill>
                <a:latin typeface="Museo Sans Cyrl 900" panose="02000000000000000000" pitchFamily="50" charset="-52"/>
                <a:ea typeface="+mj-ea"/>
                <a:cs typeface="+mj-cs"/>
              </a:rPr>
              <a:t> </a:t>
            </a:r>
            <a:r>
              <a:rPr lang="ru-RU" sz="2000" b="1" dirty="0" err="1">
                <a:solidFill>
                  <a:schemeClr val="tx2"/>
                </a:solidFill>
                <a:latin typeface="Museo Sans Cyrl 900" panose="02000000000000000000" pitchFamily="50" charset="-52"/>
                <a:ea typeface="+mj-ea"/>
                <a:cs typeface="+mj-cs"/>
              </a:rPr>
              <a:t>депресії</a:t>
            </a:r>
            <a:r>
              <a:rPr lang="ru-RU" sz="2000" b="1" dirty="0">
                <a:solidFill>
                  <a:schemeClr val="tx2"/>
                </a:solidFill>
                <a:latin typeface="Museo Sans Cyrl 900" panose="02000000000000000000" pitchFamily="50" charset="-52"/>
                <a:ea typeface="+mj-ea"/>
                <a:cs typeface="+mj-cs"/>
              </a:rPr>
              <a:t> (</a:t>
            </a:r>
            <a:r>
              <a:rPr lang="en-US" sz="2000" b="1" dirty="0">
                <a:solidFill>
                  <a:schemeClr val="tx2"/>
                </a:solidFill>
                <a:ea typeface="+mj-ea"/>
                <a:cs typeface="+mj-cs"/>
              </a:rPr>
              <a:t>PHQ-9)</a:t>
            </a:r>
            <a:endParaRPr lang="uk-UA" sz="2000" b="1" dirty="0">
              <a:solidFill>
                <a:schemeClr val="tx2"/>
              </a:solidFill>
              <a:latin typeface="Museo Sans Cyrl 900" panose="02000000000000000000" pitchFamily="50" charset="-52"/>
              <a:ea typeface="+mj-ea"/>
              <a:cs typeface="+mj-cs"/>
            </a:endParaRPr>
          </a:p>
          <a:p>
            <a:endParaRPr lang="uk-UA" sz="600" i="1" dirty="0">
              <a:solidFill>
                <a:schemeClr val="tx2"/>
              </a:solidFill>
              <a:latin typeface="Museo Sans Cyrl 900" panose="02000000000000000000" pitchFamily="50" charset="-52"/>
            </a:endParaRPr>
          </a:p>
          <a:p>
            <a:r>
              <a:rPr lang="uk-UA" sz="1200" dirty="0">
                <a:solidFill>
                  <a:schemeClr val="tx2"/>
                </a:solidFill>
                <a:latin typeface="Museo Sans Cyrl 900" panose="02000000000000000000" pitchFamily="50" charset="-52"/>
              </a:rPr>
              <a:t>Як часто турбували проблеми протягом останніх</a:t>
            </a:r>
          </a:p>
          <a:p>
            <a:r>
              <a:rPr lang="uk-UA" sz="1200" dirty="0">
                <a:solidFill>
                  <a:schemeClr val="tx2"/>
                </a:solidFill>
                <a:latin typeface="Museo Sans Cyrl 900" panose="02000000000000000000" pitchFamily="50" charset="-52"/>
              </a:rPr>
              <a:t>ДВОХ ТИЖНІВ, %</a:t>
            </a:r>
            <a:endParaRPr lang="ru-RU" sz="1200" dirty="0">
              <a:solidFill>
                <a:schemeClr val="tx2"/>
              </a:solidFill>
              <a:latin typeface="Museo Sans Cyrl 900" panose="02000000000000000000" pitchFamily="50" charset="-52"/>
            </a:endParaRPr>
          </a:p>
        </p:txBody>
      </p:sp>
      <p:graphicFrame>
        <p:nvGraphicFramePr>
          <p:cNvPr id="5" name="Таблиця 4">
            <a:extLst>
              <a:ext uri="{FF2B5EF4-FFF2-40B4-BE49-F238E27FC236}">
                <a16:creationId xmlns:a16="http://schemas.microsoft.com/office/drawing/2014/main" id="{157A435C-AD20-48F8-844E-8035C1B3A097}"/>
              </a:ext>
            </a:extLst>
          </p:cNvPr>
          <p:cNvGraphicFramePr>
            <a:graphicFrameLocks noGrp="1"/>
          </p:cNvGraphicFramePr>
          <p:nvPr/>
        </p:nvGraphicFramePr>
        <p:xfrm>
          <a:off x="269357" y="1191344"/>
          <a:ext cx="3404259" cy="4685030"/>
        </p:xfrm>
        <a:graphic>
          <a:graphicData uri="http://schemas.openxmlformats.org/drawingml/2006/table">
            <a:tbl>
              <a:tblPr firstRow="1" bandRow="1">
                <a:tableStyleId>{5C22544A-7EE6-4342-B048-85BDC9FD1C3A}</a:tableStyleId>
              </a:tblPr>
              <a:tblGrid>
                <a:gridCol w="3404259">
                  <a:extLst>
                    <a:ext uri="{9D8B030D-6E8A-4147-A177-3AD203B41FA5}">
                      <a16:colId xmlns:a16="http://schemas.microsoft.com/office/drawing/2014/main" val="556153965"/>
                    </a:ext>
                  </a:extLst>
                </a:gridCol>
              </a:tblGrid>
              <a:tr h="298590">
                <a:tc>
                  <a:txBody>
                    <a:bodyPr/>
                    <a:lstStyle/>
                    <a:p>
                      <a:pPr algn="l">
                        <a:lnSpc>
                          <a:spcPts val="1200"/>
                        </a:lnSpc>
                        <a:spcAft>
                          <a:spcPts val="0"/>
                        </a:spcAft>
                      </a:pPr>
                      <a:r>
                        <a:rPr lang="uk-UA" sz="1000" b="0" kern="1200" dirty="0">
                          <a:solidFill>
                            <a:schemeClr val="tx1">
                              <a:lumMod val="75000"/>
                              <a:lumOff val="25000"/>
                            </a:schemeClr>
                          </a:solidFill>
                          <a:effectLst/>
                          <a:latin typeface="Museo Sans Cyrl 500" panose="02000000000000000000" pitchFamily="50" charset="-52"/>
                          <a:ea typeface="Calibri" panose="020F0502020204030204" pitchFamily="34" charset="0"/>
                          <a:cs typeface="Times New Roman" panose="02020603050405020304" pitchFamily="18" charset="0"/>
                        </a:rPr>
                        <a:t>Проблеми</a:t>
                      </a:r>
                      <a:endParaRPr lang="ru-RU" sz="1000" b="0" kern="1200" dirty="0">
                        <a:solidFill>
                          <a:schemeClr val="tx1">
                            <a:lumMod val="75000"/>
                            <a:lumOff val="25000"/>
                          </a:schemeClr>
                        </a:solidFill>
                        <a:effectLst/>
                        <a:latin typeface="Museo Sans Cyrl 500" panose="02000000000000000000" pitchFamily="50" charset="-52"/>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328186011"/>
                  </a:ext>
                </a:extLst>
              </a:tr>
              <a:tr h="389459">
                <a:tc>
                  <a:txBody>
                    <a:bodyPr/>
                    <a:lstStyle/>
                    <a:p>
                      <a:pPr marL="0" lvl="0" indent="0" algn="just">
                        <a:lnSpc>
                          <a:spcPct val="107000"/>
                        </a:lnSpc>
                        <a:spcAft>
                          <a:spcPts val="0"/>
                        </a:spcAft>
                        <a:buFont typeface="+mj-lt"/>
                        <a:buNone/>
                      </a:pPr>
                      <a:r>
                        <a:rPr lang="uk-UA" sz="1100" dirty="0">
                          <a:effectLst/>
                          <a:latin typeface="Calibri" panose="020F0502020204030204" pitchFamily="34" charset="0"/>
                          <a:ea typeface="Calibri" panose="020F0502020204030204" pitchFamily="34" charset="0"/>
                          <a:cs typeface="Times New Roman" panose="02020603050405020304" pitchFamily="18" charset="0"/>
                        </a:rPr>
                        <a:t>Зниження інтересу чи відчуття задоволення від виконання справ</a:t>
                      </a:r>
                    </a:p>
                  </a:txBody>
                  <a:tcPr marL="68580" marR="6858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2960517"/>
                  </a:ext>
                </a:extLst>
              </a:tr>
              <a:tr h="413336">
                <a:tc>
                  <a:txBody>
                    <a:bodyPr/>
                    <a:lstStyle/>
                    <a:p>
                      <a:pPr marL="0" lvl="0" indent="0" algn="just">
                        <a:lnSpc>
                          <a:spcPct val="107000"/>
                        </a:lnSpc>
                        <a:spcAft>
                          <a:spcPts val="0"/>
                        </a:spcAft>
                        <a:buFont typeface="+mj-lt"/>
                        <a:buNone/>
                      </a:pPr>
                      <a:r>
                        <a:rPr lang="uk-UA" sz="1100" dirty="0">
                          <a:effectLst/>
                          <a:latin typeface="Calibri" panose="020F0502020204030204" pitchFamily="34" charset="0"/>
                          <a:ea typeface="Calibri" panose="020F0502020204030204" pitchFamily="34" charset="0"/>
                          <a:cs typeface="Times New Roman" panose="02020603050405020304" pitchFamily="18" charset="0"/>
                        </a:rPr>
                        <a:t>Поганий настрій, відчуття пригнічення чи безнадії</a:t>
                      </a:r>
                    </a:p>
                  </a:txBody>
                  <a:tcPr marL="68580" marR="6858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170991"/>
                  </a:ext>
                </a:extLst>
              </a:tr>
              <a:tr h="452693">
                <a:tc>
                  <a:txBody>
                    <a:bodyPr/>
                    <a:lstStyle/>
                    <a:p>
                      <a:pPr marL="0" lvl="0" indent="0" algn="just">
                        <a:lnSpc>
                          <a:spcPct val="107000"/>
                        </a:lnSpc>
                        <a:spcAft>
                          <a:spcPts val="0"/>
                        </a:spcAft>
                        <a:buFont typeface="+mj-lt"/>
                        <a:buNone/>
                      </a:pPr>
                      <a:r>
                        <a:rPr lang="uk-UA" sz="1100" dirty="0">
                          <a:effectLst/>
                          <a:latin typeface="Calibri" panose="020F0502020204030204" pitchFamily="34" charset="0"/>
                          <a:ea typeface="Calibri" panose="020F0502020204030204" pitchFamily="34" charset="0"/>
                          <a:cs typeface="Times New Roman" panose="02020603050405020304" pitchFamily="18" charset="0"/>
                        </a:rPr>
                        <a:t>Труднощі із засинанням, поверхневий сон або, навпаки, надмірна сонливість</a:t>
                      </a:r>
                    </a:p>
                  </a:txBody>
                  <a:tcPr marL="68580" marR="6858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6362775"/>
                  </a:ext>
                </a:extLst>
              </a:tr>
              <a:tr h="452692">
                <a:tc>
                  <a:txBody>
                    <a:bodyPr/>
                    <a:lstStyle/>
                    <a:p>
                      <a:pPr marL="0" lvl="0" indent="0" algn="just">
                        <a:lnSpc>
                          <a:spcPct val="107000"/>
                        </a:lnSpc>
                        <a:spcAft>
                          <a:spcPts val="0"/>
                        </a:spcAft>
                        <a:buFont typeface="+mj-lt"/>
                        <a:buNone/>
                      </a:pPr>
                      <a:r>
                        <a:rPr lang="uk-UA" sz="1100" dirty="0">
                          <a:effectLst/>
                          <a:latin typeface="Calibri" panose="020F0502020204030204" pitchFamily="34" charset="0"/>
                          <a:ea typeface="Calibri" panose="020F0502020204030204" pitchFamily="34" charset="0"/>
                          <a:cs typeface="Times New Roman" panose="02020603050405020304" pitchFamily="18" charset="0"/>
                        </a:rPr>
                        <a:t>Відчуття втоми або зниження енергії</a:t>
                      </a:r>
                    </a:p>
                  </a:txBody>
                  <a:tcPr marL="68580" marR="6858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5667050"/>
                  </a:ext>
                </a:extLst>
              </a:tr>
              <a:tr h="441651">
                <a:tc>
                  <a:txBody>
                    <a:bodyPr/>
                    <a:lstStyle/>
                    <a:p>
                      <a:pPr marL="0" lvl="0" indent="0" algn="just">
                        <a:lnSpc>
                          <a:spcPct val="107000"/>
                        </a:lnSpc>
                        <a:spcAft>
                          <a:spcPts val="0"/>
                        </a:spcAft>
                        <a:buFont typeface="+mj-lt"/>
                        <a:buNone/>
                      </a:pPr>
                      <a:r>
                        <a:rPr lang="uk-UA" sz="1100" dirty="0">
                          <a:effectLst/>
                          <a:latin typeface="Calibri" panose="020F0502020204030204" pitchFamily="34" charset="0"/>
                          <a:ea typeface="Calibri" panose="020F0502020204030204" pitchFamily="34" charset="0"/>
                          <a:cs typeface="Times New Roman" panose="02020603050405020304" pitchFamily="18" charset="0"/>
                        </a:rPr>
                        <a:t>Поганий апетит або переїдання</a:t>
                      </a:r>
                    </a:p>
                  </a:txBody>
                  <a:tcPr marL="68580" marR="6858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5459686"/>
                  </a:ext>
                </a:extLst>
              </a:tr>
              <a:tr h="463733">
                <a:tc>
                  <a:txBody>
                    <a:bodyPr/>
                    <a:lstStyle/>
                    <a:p>
                      <a:pPr marL="0" lvl="0" indent="0" algn="just">
                        <a:lnSpc>
                          <a:spcPct val="107000"/>
                        </a:lnSpc>
                        <a:spcAft>
                          <a:spcPts val="0"/>
                        </a:spcAft>
                        <a:buFont typeface="+mj-lt"/>
                        <a:buNone/>
                      </a:pPr>
                      <a:r>
                        <a:rPr lang="uk-UA" sz="1100" dirty="0">
                          <a:effectLst/>
                          <a:latin typeface="Calibri" panose="020F0502020204030204" pitchFamily="34" charset="0"/>
                          <a:ea typeface="Calibri" panose="020F0502020204030204" pitchFamily="34" charset="0"/>
                          <a:cs typeface="Times New Roman" panose="02020603050405020304" pitchFamily="18" charset="0"/>
                        </a:rPr>
                        <a:t>Негативне відчуття щодо себе – що ви невдаха або, що ви підвели себе чи свою родину</a:t>
                      </a:r>
                    </a:p>
                  </a:txBody>
                  <a:tcPr marL="68580" marR="6858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4424602"/>
                  </a:ext>
                </a:extLst>
              </a:tr>
              <a:tr h="463733">
                <a:tc>
                  <a:txBody>
                    <a:bodyPr/>
                    <a:lstStyle/>
                    <a:p>
                      <a:pPr marL="0" lvl="0" indent="0" algn="just">
                        <a:lnSpc>
                          <a:spcPct val="107000"/>
                        </a:lnSpc>
                        <a:spcAft>
                          <a:spcPts val="0"/>
                        </a:spcAft>
                        <a:buFont typeface="+mj-lt"/>
                        <a:buNone/>
                      </a:pPr>
                      <a:r>
                        <a:rPr lang="uk-UA" sz="1100" dirty="0">
                          <a:effectLst/>
                          <a:latin typeface="Calibri" panose="020F0502020204030204" pitchFamily="34" charset="0"/>
                          <a:ea typeface="Calibri" panose="020F0502020204030204" pitchFamily="34" charset="0"/>
                          <a:cs typeface="Times New Roman" panose="02020603050405020304" pitchFamily="18" charset="0"/>
                        </a:rPr>
                        <a:t>Труднощі з концентрацією уваги, наприклад, під час читання газети чи перегляду телевізора</a:t>
                      </a:r>
                    </a:p>
                  </a:txBody>
                  <a:tcPr marL="68580" marR="6858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9700160"/>
                  </a:ext>
                </a:extLst>
              </a:tr>
              <a:tr h="518595">
                <a:tc>
                  <a:txBody>
                    <a:bodyPr/>
                    <a:lstStyle/>
                    <a:p>
                      <a:pPr marL="0" lvl="0" indent="0" algn="just">
                        <a:lnSpc>
                          <a:spcPct val="107000"/>
                        </a:lnSpc>
                        <a:spcAft>
                          <a:spcPts val="0"/>
                        </a:spcAft>
                        <a:buFont typeface="+mj-lt"/>
                        <a:buNone/>
                      </a:pPr>
                      <a:r>
                        <a:rPr lang="uk-UA" sz="1100" dirty="0">
                          <a:effectLst/>
                          <a:latin typeface="Calibri" panose="020F0502020204030204" pitchFamily="34" charset="0"/>
                          <a:ea typeface="Calibri" panose="020F0502020204030204" pitchFamily="34" charset="0"/>
                          <a:cs typeface="Times New Roman" panose="02020603050405020304" pitchFamily="18" charset="0"/>
                        </a:rPr>
                        <a:t>Сповільненість рухів та мовлення, помітна навіть для оточуючих. Або навпаки, надмірна і непритаманна вам метушливість та активність</a:t>
                      </a:r>
                    </a:p>
                  </a:txBody>
                  <a:tcPr marL="68580" marR="6858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3950596"/>
                  </a:ext>
                </a:extLst>
              </a:tr>
              <a:tr h="389459">
                <a:tc>
                  <a:txBody>
                    <a:bodyPr/>
                    <a:lstStyle/>
                    <a:p>
                      <a:pPr marL="0" lvl="0" indent="0" algn="just">
                        <a:lnSpc>
                          <a:spcPct val="107000"/>
                        </a:lnSpc>
                        <a:spcAft>
                          <a:spcPts val="0"/>
                        </a:spcAft>
                        <a:buFont typeface="+mj-lt"/>
                        <a:buNone/>
                      </a:pPr>
                      <a:r>
                        <a:rPr lang="uk-UA" sz="1100" dirty="0">
                          <a:effectLst/>
                          <a:latin typeface="Calibri" panose="020F0502020204030204" pitchFamily="34" charset="0"/>
                          <a:ea typeface="Calibri" panose="020F0502020204030204" pitchFamily="34" charset="0"/>
                          <a:cs typeface="Times New Roman" panose="02020603050405020304" pitchFamily="18" charset="0"/>
                        </a:rPr>
                        <a:t>Думки, що було б краще, якби ви померли або думки про те, щоб заподіяти собі шкоду</a:t>
                      </a:r>
                    </a:p>
                  </a:txBody>
                  <a:tcPr marL="68580" marR="6858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2820279"/>
                  </a:ext>
                </a:extLst>
              </a:tr>
              <a:tr h="389459">
                <a:tc>
                  <a:txBody>
                    <a:bodyPr/>
                    <a:lstStyle/>
                    <a:p>
                      <a:pPr marL="0" lvl="0" indent="0" algn="just">
                        <a:lnSpc>
                          <a:spcPct val="107000"/>
                        </a:lnSpc>
                        <a:spcAft>
                          <a:spcPts val="0"/>
                        </a:spcAft>
                        <a:buFont typeface="+mj-lt"/>
                        <a:buNone/>
                      </a:pP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650849"/>
                  </a:ext>
                </a:extLst>
              </a:tr>
            </a:tbl>
          </a:graphicData>
        </a:graphic>
      </p:graphicFrame>
      <p:sp>
        <p:nvSpPr>
          <p:cNvPr id="13" name="TextBox 12">
            <a:extLst>
              <a:ext uri="{FF2B5EF4-FFF2-40B4-BE49-F238E27FC236}">
                <a16:creationId xmlns:a16="http://schemas.microsoft.com/office/drawing/2014/main" id="{5CD903B3-D05B-456E-BF27-46E5B0045447}"/>
              </a:ext>
            </a:extLst>
          </p:cNvPr>
          <p:cNvSpPr txBox="1"/>
          <p:nvPr/>
        </p:nvSpPr>
        <p:spPr>
          <a:xfrm>
            <a:off x="1600200" y="1191344"/>
            <a:ext cx="2183889" cy="276999"/>
          </a:xfrm>
          <a:prstGeom prst="rect">
            <a:avLst/>
          </a:prstGeom>
          <a:noFill/>
        </p:spPr>
        <p:txBody>
          <a:bodyPr wrap="square" rtlCol="0">
            <a:spAutoFit/>
          </a:bodyPr>
          <a:lstStyle/>
          <a:p>
            <a:r>
              <a:rPr lang="uk-UA" sz="1200" i="1" dirty="0"/>
              <a:t>пацієнти, які хворіють на ТБ</a:t>
            </a:r>
          </a:p>
        </p:txBody>
      </p:sp>
      <p:sp>
        <p:nvSpPr>
          <p:cNvPr id="17" name="TextBox 16">
            <a:extLst>
              <a:ext uri="{FF2B5EF4-FFF2-40B4-BE49-F238E27FC236}">
                <a16:creationId xmlns:a16="http://schemas.microsoft.com/office/drawing/2014/main" id="{CC26C5CF-A99F-4093-BC22-5543C55DA67A}"/>
              </a:ext>
            </a:extLst>
          </p:cNvPr>
          <p:cNvSpPr txBox="1"/>
          <p:nvPr/>
        </p:nvSpPr>
        <p:spPr>
          <a:xfrm>
            <a:off x="4817329" y="1520094"/>
            <a:ext cx="677438" cy="308418"/>
          </a:xfrm>
          <a:prstGeom prst="rect">
            <a:avLst/>
          </a:prstGeom>
          <a:noFill/>
        </p:spPr>
        <p:txBody>
          <a:bodyPr wrap="square" rtlCol="0">
            <a:spAutoFit/>
          </a:bodyPr>
          <a:lstStyle/>
          <a:p>
            <a:r>
              <a:rPr lang="uk-UA" dirty="0">
                <a:solidFill>
                  <a:schemeClr val="bg1"/>
                </a:solidFill>
              </a:rPr>
              <a:t>32,4</a:t>
            </a:r>
          </a:p>
        </p:txBody>
      </p:sp>
      <p:sp>
        <p:nvSpPr>
          <p:cNvPr id="19" name="TextBox 18">
            <a:extLst>
              <a:ext uri="{FF2B5EF4-FFF2-40B4-BE49-F238E27FC236}">
                <a16:creationId xmlns:a16="http://schemas.microsoft.com/office/drawing/2014/main" id="{49332672-7929-4169-BCB7-92258583E117}"/>
              </a:ext>
            </a:extLst>
          </p:cNvPr>
          <p:cNvSpPr txBox="1"/>
          <p:nvPr/>
        </p:nvSpPr>
        <p:spPr>
          <a:xfrm>
            <a:off x="3994458" y="1520094"/>
            <a:ext cx="677438" cy="308418"/>
          </a:xfrm>
          <a:prstGeom prst="rect">
            <a:avLst/>
          </a:prstGeom>
          <a:noFill/>
        </p:spPr>
        <p:txBody>
          <a:bodyPr wrap="square" rtlCol="0">
            <a:spAutoFit/>
          </a:bodyPr>
          <a:lstStyle/>
          <a:p>
            <a:r>
              <a:rPr lang="uk-UA" dirty="0">
                <a:solidFill>
                  <a:schemeClr val="bg1"/>
                </a:solidFill>
              </a:rPr>
              <a:t>44,1</a:t>
            </a:r>
          </a:p>
        </p:txBody>
      </p:sp>
      <p:sp>
        <p:nvSpPr>
          <p:cNvPr id="20" name="TextBox 19">
            <a:extLst>
              <a:ext uri="{FF2B5EF4-FFF2-40B4-BE49-F238E27FC236}">
                <a16:creationId xmlns:a16="http://schemas.microsoft.com/office/drawing/2014/main" id="{0CB3C5E6-839A-4C44-96E1-EE71FE636D05}"/>
              </a:ext>
            </a:extLst>
          </p:cNvPr>
          <p:cNvSpPr txBox="1"/>
          <p:nvPr/>
        </p:nvSpPr>
        <p:spPr>
          <a:xfrm>
            <a:off x="5446124" y="1503183"/>
            <a:ext cx="677438" cy="308418"/>
          </a:xfrm>
          <a:prstGeom prst="rect">
            <a:avLst/>
          </a:prstGeom>
          <a:noFill/>
        </p:spPr>
        <p:txBody>
          <a:bodyPr wrap="square" rtlCol="0">
            <a:spAutoFit/>
          </a:bodyPr>
          <a:lstStyle/>
          <a:p>
            <a:r>
              <a:rPr lang="uk-UA" dirty="0">
                <a:solidFill>
                  <a:schemeClr val="bg1"/>
                </a:solidFill>
              </a:rPr>
              <a:t>23,5</a:t>
            </a:r>
          </a:p>
        </p:txBody>
      </p:sp>
      <p:sp>
        <p:nvSpPr>
          <p:cNvPr id="21" name="TextBox 20">
            <a:extLst>
              <a:ext uri="{FF2B5EF4-FFF2-40B4-BE49-F238E27FC236}">
                <a16:creationId xmlns:a16="http://schemas.microsoft.com/office/drawing/2014/main" id="{10C04139-25E6-48A9-83F4-C201225CDFE2}"/>
              </a:ext>
            </a:extLst>
          </p:cNvPr>
          <p:cNvSpPr txBox="1"/>
          <p:nvPr/>
        </p:nvSpPr>
        <p:spPr>
          <a:xfrm>
            <a:off x="3970385" y="1916850"/>
            <a:ext cx="677438" cy="308418"/>
          </a:xfrm>
          <a:prstGeom prst="rect">
            <a:avLst/>
          </a:prstGeom>
          <a:noFill/>
        </p:spPr>
        <p:txBody>
          <a:bodyPr wrap="square" rtlCol="0">
            <a:spAutoFit/>
          </a:bodyPr>
          <a:lstStyle/>
          <a:p>
            <a:r>
              <a:rPr lang="uk-UA" dirty="0">
                <a:solidFill>
                  <a:schemeClr val="bg1"/>
                </a:solidFill>
              </a:rPr>
              <a:t>48,6</a:t>
            </a:r>
          </a:p>
        </p:txBody>
      </p:sp>
      <p:sp>
        <p:nvSpPr>
          <p:cNvPr id="22" name="TextBox 21">
            <a:extLst>
              <a:ext uri="{FF2B5EF4-FFF2-40B4-BE49-F238E27FC236}">
                <a16:creationId xmlns:a16="http://schemas.microsoft.com/office/drawing/2014/main" id="{8D02A692-3A54-490F-9BD2-B3E487DB1574}"/>
              </a:ext>
            </a:extLst>
          </p:cNvPr>
          <p:cNvSpPr txBox="1"/>
          <p:nvPr/>
        </p:nvSpPr>
        <p:spPr>
          <a:xfrm>
            <a:off x="4959021" y="1916850"/>
            <a:ext cx="677438" cy="308418"/>
          </a:xfrm>
          <a:prstGeom prst="rect">
            <a:avLst/>
          </a:prstGeom>
          <a:noFill/>
        </p:spPr>
        <p:txBody>
          <a:bodyPr wrap="square" rtlCol="0">
            <a:spAutoFit/>
          </a:bodyPr>
          <a:lstStyle/>
          <a:p>
            <a:r>
              <a:rPr lang="uk-UA" dirty="0">
                <a:solidFill>
                  <a:schemeClr val="bg1"/>
                </a:solidFill>
              </a:rPr>
              <a:t>29,7</a:t>
            </a:r>
          </a:p>
        </p:txBody>
      </p:sp>
      <p:sp>
        <p:nvSpPr>
          <p:cNvPr id="23" name="TextBox 22">
            <a:extLst>
              <a:ext uri="{FF2B5EF4-FFF2-40B4-BE49-F238E27FC236}">
                <a16:creationId xmlns:a16="http://schemas.microsoft.com/office/drawing/2014/main" id="{B76A3D24-AEF5-498E-B05D-432E174849AE}"/>
              </a:ext>
            </a:extLst>
          </p:cNvPr>
          <p:cNvSpPr txBox="1"/>
          <p:nvPr/>
        </p:nvSpPr>
        <p:spPr>
          <a:xfrm>
            <a:off x="5446124" y="1954290"/>
            <a:ext cx="677438" cy="308418"/>
          </a:xfrm>
          <a:prstGeom prst="rect">
            <a:avLst/>
          </a:prstGeom>
          <a:noFill/>
        </p:spPr>
        <p:txBody>
          <a:bodyPr wrap="square" rtlCol="0">
            <a:spAutoFit/>
          </a:bodyPr>
          <a:lstStyle/>
          <a:p>
            <a:r>
              <a:rPr lang="uk-UA" dirty="0">
                <a:solidFill>
                  <a:schemeClr val="bg1"/>
                </a:solidFill>
              </a:rPr>
              <a:t>21,6</a:t>
            </a:r>
          </a:p>
        </p:txBody>
      </p:sp>
      <p:sp>
        <p:nvSpPr>
          <p:cNvPr id="24" name="TextBox 23">
            <a:extLst>
              <a:ext uri="{FF2B5EF4-FFF2-40B4-BE49-F238E27FC236}">
                <a16:creationId xmlns:a16="http://schemas.microsoft.com/office/drawing/2014/main" id="{0FF9D2AE-582F-4E72-A62F-C3AD58E98E26}"/>
              </a:ext>
            </a:extLst>
          </p:cNvPr>
          <p:cNvSpPr txBox="1"/>
          <p:nvPr/>
        </p:nvSpPr>
        <p:spPr>
          <a:xfrm>
            <a:off x="3894562" y="2326086"/>
            <a:ext cx="677438" cy="308418"/>
          </a:xfrm>
          <a:prstGeom prst="rect">
            <a:avLst/>
          </a:prstGeom>
          <a:noFill/>
        </p:spPr>
        <p:txBody>
          <a:bodyPr wrap="square" rtlCol="0">
            <a:spAutoFit/>
          </a:bodyPr>
          <a:lstStyle/>
          <a:p>
            <a:r>
              <a:rPr lang="uk-UA" dirty="0">
                <a:solidFill>
                  <a:schemeClr val="bg1"/>
                </a:solidFill>
              </a:rPr>
              <a:t>37,1</a:t>
            </a:r>
          </a:p>
        </p:txBody>
      </p:sp>
      <p:sp>
        <p:nvSpPr>
          <p:cNvPr id="25" name="TextBox 24">
            <a:extLst>
              <a:ext uri="{FF2B5EF4-FFF2-40B4-BE49-F238E27FC236}">
                <a16:creationId xmlns:a16="http://schemas.microsoft.com/office/drawing/2014/main" id="{6FBCCC52-9967-470D-8B5B-2E3A6427F5C8}"/>
              </a:ext>
            </a:extLst>
          </p:cNvPr>
          <p:cNvSpPr txBox="1"/>
          <p:nvPr/>
        </p:nvSpPr>
        <p:spPr>
          <a:xfrm>
            <a:off x="4768686" y="2382858"/>
            <a:ext cx="677438" cy="308418"/>
          </a:xfrm>
          <a:prstGeom prst="rect">
            <a:avLst/>
          </a:prstGeom>
          <a:noFill/>
        </p:spPr>
        <p:txBody>
          <a:bodyPr wrap="square" rtlCol="0">
            <a:spAutoFit/>
          </a:bodyPr>
          <a:lstStyle/>
          <a:p>
            <a:r>
              <a:rPr lang="uk-UA" dirty="0">
                <a:solidFill>
                  <a:schemeClr val="bg1"/>
                </a:solidFill>
              </a:rPr>
              <a:t>37,1</a:t>
            </a:r>
          </a:p>
        </p:txBody>
      </p:sp>
      <p:sp>
        <p:nvSpPr>
          <p:cNvPr id="26" name="TextBox 25">
            <a:extLst>
              <a:ext uri="{FF2B5EF4-FFF2-40B4-BE49-F238E27FC236}">
                <a16:creationId xmlns:a16="http://schemas.microsoft.com/office/drawing/2014/main" id="{A0BEA923-60DA-466C-8C52-0B4A9809AF4C}"/>
              </a:ext>
            </a:extLst>
          </p:cNvPr>
          <p:cNvSpPr txBox="1"/>
          <p:nvPr/>
        </p:nvSpPr>
        <p:spPr>
          <a:xfrm>
            <a:off x="5409766" y="2365947"/>
            <a:ext cx="677438" cy="308418"/>
          </a:xfrm>
          <a:prstGeom prst="rect">
            <a:avLst/>
          </a:prstGeom>
          <a:noFill/>
        </p:spPr>
        <p:txBody>
          <a:bodyPr wrap="square" rtlCol="0">
            <a:spAutoFit/>
          </a:bodyPr>
          <a:lstStyle/>
          <a:p>
            <a:r>
              <a:rPr lang="uk-UA" dirty="0">
                <a:solidFill>
                  <a:schemeClr val="bg1"/>
                </a:solidFill>
              </a:rPr>
              <a:t>25,9</a:t>
            </a:r>
          </a:p>
        </p:txBody>
      </p:sp>
      <p:sp>
        <p:nvSpPr>
          <p:cNvPr id="27" name="TextBox 26">
            <a:extLst>
              <a:ext uri="{FF2B5EF4-FFF2-40B4-BE49-F238E27FC236}">
                <a16:creationId xmlns:a16="http://schemas.microsoft.com/office/drawing/2014/main" id="{1AF1E1C2-C6E8-45ED-BE2B-419BBCF85EA0}"/>
              </a:ext>
            </a:extLst>
          </p:cNvPr>
          <p:cNvSpPr txBox="1"/>
          <p:nvPr/>
        </p:nvSpPr>
        <p:spPr>
          <a:xfrm>
            <a:off x="3994458" y="2804475"/>
            <a:ext cx="677438" cy="308418"/>
          </a:xfrm>
          <a:prstGeom prst="rect">
            <a:avLst/>
          </a:prstGeom>
          <a:noFill/>
        </p:spPr>
        <p:txBody>
          <a:bodyPr wrap="square" rtlCol="0">
            <a:spAutoFit/>
          </a:bodyPr>
          <a:lstStyle/>
          <a:p>
            <a:r>
              <a:rPr lang="uk-UA" dirty="0">
                <a:solidFill>
                  <a:schemeClr val="bg1"/>
                </a:solidFill>
              </a:rPr>
              <a:t>48,6</a:t>
            </a:r>
          </a:p>
        </p:txBody>
      </p:sp>
      <p:sp>
        <p:nvSpPr>
          <p:cNvPr id="28" name="TextBox 27">
            <a:extLst>
              <a:ext uri="{FF2B5EF4-FFF2-40B4-BE49-F238E27FC236}">
                <a16:creationId xmlns:a16="http://schemas.microsoft.com/office/drawing/2014/main" id="{CF6ED7ED-9411-4D15-B489-42B7A95FBA7E}"/>
              </a:ext>
            </a:extLst>
          </p:cNvPr>
          <p:cNvSpPr txBox="1"/>
          <p:nvPr/>
        </p:nvSpPr>
        <p:spPr>
          <a:xfrm>
            <a:off x="4862231" y="2824342"/>
            <a:ext cx="677438" cy="308418"/>
          </a:xfrm>
          <a:prstGeom prst="rect">
            <a:avLst/>
          </a:prstGeom>
          <a:noFill/>
        </p:spPr>
        <p:txBody>
          <a:bodyPr wrap="square" rtlCol="0">
            <a:spAutoFit/>
          </a:bodyPr>
          <a:lstStyle/>
          <a:p>
            <a:r>
              <a:rPr lang="uk-UA" dirty="0">
                <a:solidFill>
                  <a:schemeClr val="bg1"/>
                </a:solidFill>
              </a:rPr>
              <a:t>25,3</a:t>
            </a:r>
          </a:p>
        </p:txBody>
      </p:sp>
      <p:sp>
        <p:nvSpPr>
          <p:cNvPr id="29" name="TextBox 28">
            <a:extLst>
              <a:ext uri="{FF2B5EF4-FFF2-40B4-BE49-F238E27FC236}">
                <a16:creationId xmlns:a16="http://schemas.microsoft.com/office/drawing/2014/main" id="{D79BA282-7CAC-4565-943F-4C0686F98A00}"/>
              </a:ext>
            </a:extLst>
          </p:cNvPr>
          <p:cNvSpPr txBox="1"/>
          <p:nvPr/>
        </p:nvSpPr>
        <p:spPr>
          <a:xfrm>
            <a:off x="5402075" y="2791306"/>
            <a:ext cx="677438" cy="308418"/>
          </a:xfrm>
          <a:prstGeom prst="rect">
            <a:avLst/>
          </a:prstGeom>
          <a:noFill/>
        </p:spPr>
        <p:txBody>
          <a:bodyPr wrap="square" rtlCol="0">
            <a:spAutoFit/>
          </a:bodyPr>
          <a:lstStyle/>
          <a:p>
            <a:r>
              <a:rPr lang="uk-UA" dirty="0">
                <a:solidFill>
                  <a:schemeClr val="bg1"/>
                </a:solidFill>
              </a:rPr>
              <a:t>26,2</a:t>
            </a:r>
          </a:p>
        </p:txBody>
      </p:sp>
      <p:sp>
        <p:nvSpPr>
          <p:cNvPr id="30" name="TextBox 29">
            <a:extLst>
              <a:ext uri="{FF2B5EF4-FFF2-40B4-BE49-F238E27FC236}">
                <a16:creationId xmlns:a16="http://schemas.microsoft.com/office/drawing/2014/main" id="{615CF3D7-55F6-4EB6-90BD-9949E01E655C}"/>
              </a:ext>
            </a:extLst>
          </p:cNvPr>
          <p:cNvSpPr txBox="1"/>
          <p:nvPr/>
        </p:nvSpPr>
        <p:spPr>
          <a:xfrm>
            <a:off x="4082669" y="3233464"/>
            <a:ext cx="677438" cy="308418"/>
          </a:xfrm>
          <a:prstGeom prst="rect">
            <a:avLst/>
          </a:prstGeom>
          <a:noFill/>
        </p:spPr>
        <p:txBody>
          <a:bodyPr wrap="square" rtlCol="0">
            <a:spAutoFit/>
          </a:bodyPr>
          <a:lstStyle/>
          <a:p>
            <a:r>
              <a:rPr lang="uk-UA" dirty="0">
                <a:solidFill>
                  <a:schemeClr val="bg1"/>
                </a:solidFill>
              </a:rPr>
              <a:t>54,7</a:t>
            </a:r>
          </a:p>
        </p:txBody>
      </p:sp>
      <p:sp>
        <p:nvSpPr>
          <p:cNvPr id="31" name="TextBox 30">
            <a:extLst>
              <a:ext uri="{FF2B5EF4-FFF2-40B4-BE49-F238E27FC236}">
                <a16:creationId xmlns:a16="http://schemas.microsoft.com/office/drawing/2014/main" id="{E7FEB5F5-0AA3-4AAD-8ED7-4895C92DBB65}"/>
              </a:ext>
            </a:extLst>
          </p:cNvPr>
          <p:cNvSpPr txBox="1"/>
          <p:nvPr/>
        </p:nvSpPr>
        <p:spPr>
          <a:xfrm>
            <a:off x="5005438" y="3265826"/>
            <a:ext cx="677438" cy="308418"/>
          </a:xfrm>
          <a:prstGeom prst="rect">
            <a:avLst/>
          </a:prstGeom>
          <a:noFill/>
        </p:spPr>
        <p:txBody>
          <a:bodyPr wrap="square" rtlCol="0">
            <a:spAutoFit/>
          </a:bodyPr>
          <a:lstStyle/>
          <a:p>
            <a:r>
              <a:rPr lang="uk-UA" dirty="0">
                <a:solidFill>
                  <a:schemeClr val="bg1"/>
                </a:solidFill>
              </a:rPr>
              <a:t>26,4</a:t>
            </a:r>
          </a:p>
        </p:txBody>
      </p:sp>
      <p:sp>
        <p:nvSpPr>
          <p:cNvPr id="32" name="TextBox 31">
            <a:extLst>
              <a:ext uri="{FF2B5EF4-FFF2-40B4-BE49-F238E27FC236}">
                <a16:creationId xmlns:a16="http://schemas.microsoft.com/office/drawing/2014/main" id="{5AAC441F-8209-45C4-91A2-A7923A77ADA6}"/>
              </a:ext>
            </a:extLst>
          </p:cNvPr>
          <p:cNvSpPr txBox="1"/>
          <p:nvPr/>
        </p:nvSpPr>
        <p:spPr>
          <a:xfrm>
            <a:off x="5536126" y="3262545"/>
            <a:ext cx="677438" cy="308418"/>
          </a:xfrm>
          <a:prstGeom prst="rect">
            <a:avLst/>
          </a:prstGeom>
          <a:noFill/>
        </p:spPr>
        <p:txBody>
          <a:bodyPr wrap="square" rtlCol="0">
            <a:spAutoFit/>
          </a:bodyPr>
          <a:lstStyle/>
          <a:p>
            <a:r>
              <a:rPr lang="uk-UA" dirty="0">
                <a:solidFill>
                  <a:schemeClr val="bg1"/>
                </a:solidFill>
              </a:rPr>
              <a:t>18,9</a:t>
            </a:r>
          </a:p>
        </p:txBody>
      </p:sp>
      <p:sp>
        <p:nvSpPr>
          <p:cNvPr id="33" name="TextBox 32">
            <a:extLst>
              <a:ext uri="{FF2B5EF4-FFF2-40B4-BE49-F238E27FC236}">
                <a16:creationId xmlns:a16="http://schemas.microsoft.com/office/drawing/2014/main" id="{71732B3F-CCC1-4DAF-80D4-36289BD48455}"/>
              </a:ext>
            </a:extLst>
          </p:cNvPr>
          <p:cNvSpPr txBox="1"/>
          <p:nvPr/>
        </p:nvSpPr>
        <p:spPr>
          <a:xfrm>
            <a:off x="4233281" y="3680850"/>
            <a:ext cx="677438" cy="308418"/>
          </a:xfrm>
          <a:prstGeom prst="rect">
            <a:avLst/>
          </a:prstGeom>
          <a:noFill/>
        </p:spPr>
        <p:txBody>
          <a:bodyPr wrap="square" rtlCol="0">
            <a:spAutoFit/>
          </a:bodyPr>
          <a:lstStyle/>
          <a:p>
            <a:r>
              <a:rPr lang="uk-UA" dirty="0">
                <a:solidFill>
                  <a:schemeClr val="bg1"/>
                </a:solidFill>
              </a:rPr>
              <a:t>65,4</a:t>
            </a:r>
          </a:p>
        </p:txBody>
      </p:sp>
      <p:sp>
        <p:nvSpPr>
          <p:cNvPr id="34" name="TextBox 33">
            <a:extLst>
              <a:ext uri="{FF2B5EF4-FFF2-40B4-BE49-F238E27FC236}">
                <a16:creationId xmlns:a16="http://schemas.microsoft.com/office/drawing/2014/main" id="{7E629A83-0ABB-4EB3-9A9E-3DFA58EE9CF3}"/>
              </a:ext>
            </a:extLst>
          </p:cNvPr>
          <p:cNvSpPr txBox="1"/>
          <p:nvPr/>
        </p:nvSpPr>
        <p:spPr>
          <a:xfrm>
            <a:off x="5200950" y="3674202"/>
            <a:ext cx="677438" cy="308418"/>
          </a:xfrm>
          <a:prstGeom prst="rect">
            <a:avLst/>
          </a:prstGeom>
          <a:noFill/>
        </p:spPr>
        <p:txBody>
          <a:bodyPr wrap="square" rtlCol="0">
            <a:spAutoFit/>
          </a:bodyPr>
          <a:lstStyle/>
          <a:p>
            <a:r>
              <a:rPr lang="uk-UA" dirty="0">
                <a:solidFill>
                  <a:schemeClr val="bg1"/>
                </a:solidFill>
              </a:rPr>
              <a:t>23,1</a:t>
            </a:r>
          </a:p>
        </p:txBody>
      </p:sp>
      <p:sp>
        <p:nvSpPr>
          <p:cNvPr id="35" name="TextBox 34">
            <a:extLst>
              <a:ext uri="{FF2B5EF4-FFF2-40B4-BE49-F238E27FC236}">
                <a16:creationId xmlns:a16="http://schemas.microsoft.com/office/drawing/2014/main" id="{879E7A4F-708C-439E-BDB0-A6CAAD0080D2}"/>
              </a:ext>
            </a:extLst>
          </p:cNvPr>
          <p:cNvSpPr txBox="1"/>
          <p:nvPr/>
        </p:nvSpPr>
        <p:spPr>
          <a:xfrm>
            <a:off x="5597459" y="3670921"/>
            <a:ext cx="677438" cy="308418"/>
          </a:xfrm>
          <a:prstGeom prst="rect">
            <a:avLst/>
          </a:prstGeom>
          <a:noFill/>
        </p:spPr>
        <p:txBody>
          <a:bodyPr wrap="square" rtlCol="0">
            <a:spAutoFit/>
          </a:bodyPr>
          <a:lstStyle/>
          <a:p>
            <a:r>
              <a:rPr lang="uk-UA" dirty="0">
                <a:solidFill>
                  <a:schemeClr val="bg1"/>
                </a:solidFill>
              </a:rPr>
              <a:t>11,6</a:t>
            </a:r>
          </a:p>
        </p:txBody>
      </p:sp>
      <p:sp>
        <p:nvSpPr>
          <p:cNvPr id="36" name="TextBox 35">
            <a:extLst>
              <a:ext uri="{FF2B5EF4-FFF2-40B4-BE49-F238E27FC236}">
                <a16:creationId xmlns:a16="http://schemas.microsoft.com/office/drawing/2014/main" id="{12BF4150-51AC-4AC1-BC08-EB0E73846380}"/>
              </a:ext>
            </a:extLst>
          </p:cNvPr>
          <p:cNvSpPr txBox="1"/>
          <p:nvPr/>
        </p:nvSpPr>
        <p:spPr>
          <a:xfrm>
            <a:off x="4091248" y="4139455"/>
            <a:ext cx="677438" cy="308418"/>
          </a:xfrm>
          <a:prstGeom prst="rect">
            <a:avLst/>
          </a:prstGeom>
          <a:noFill/>
        </p:spPr>
        <p:txBody>
          <a:bodyPr wrap="square" rtlCol="0">
            <a:spAutoFit/>
          </a:bodyPr>
          <a:lstStyle/>
          <a:p>
            <a:r>
              <a:rPr lang="uk-UA" dirty="0">
                <a:solidFill>
                  <a:schemeClr val="bg1"/>
                </a:solidFill>
              </a:rPr>
              <a:t>54,1</a:t>
            </a:r>
          </a:p>
        </p:txBody>
      </p:sp>
      <p:sp>
        <p:nvSpPr>
          <p:cNvPr id="37" name="TextBox 36">
            <a:extLst>
              <a:ext uri="{FF2B5EF4-FFF2-40B4-BE49-F238E27FC236}">
                <a16:creationId xmlns:a16="http://schemas.microsoft.com/office/drawing/2014/main" id="{B6717BB9-D231-456C-90B0-6D971AF2940E}"/>
              </a:ext>
            </a:extLst>
          </p:cNvPr>
          <p:cNvSpPr txBox="1"/>
          <p:nvPr/>
        </p:nvSpPr>
        <p:spPr>
          <a:xfrm>
            <a:off x="5007052" y="4143404"/>
            <a:ext cx="677438" cy="308418"/>
          </a:xfrm>
          <a:prstGeom prst="rect">
            <a:avLst/>
          </a:prstGeom>
          <a:noFill/>
        </p:spPr>
        <p:txBody>
          <a:bodyPr wrap="square" rtlCol="0">
            <a:spAutoFit/>
          </a:bodyPr>
          <a:lstStyle/>
          <a:p>
            <a:r>
              <a:rPr lang="uk-UA" dirty="0">
                <a:solidFill>
                  <a:schemeClr val="bg1"/>
                </a:solidFill>
              </a:rPr>
              <a:t>29,5</a:t>
            </a:r>
          </a:p>
        </p:txBody>
      </p:sp>
      <p:sp>
        <p:nvSpPr>
          <p:cNvPr id="38" name="TextBox 37">
            <a:extLst>
              <a:ext uri="{FF2B5EF4-FFF2-40B4-BE49-F238E27FC236}">
                <a16:creationId xmlns:a16="http://schemas.microsoft.com/office/drawing/2014/main" id="{171BF2EA-2602-4807-BE49-482522A051CF}"/>
              </a:ext>
            </a:extLst>
          </p:cNvPr>
          <p:cNvSpPr txBox="1"/>
          <p:nvPr/>
        </p:nvSpPr>
        <p:spPr>
          <a:xfrm>
            <a:off x="5521792" y="4160213"/>
            <a:ext cx="677438" cy="308418"/>
          </a:xfrm>
          <a:prstGeom prst="rect">
            <a:avLst/>
          </a:prstGeom>
          <a:noFill/>
        </p:spPr>
        <p:txBody>
          <a:bodyPr wrap="square" rtlCol="0">
            <a:spAutoFit/>
          </a:bodyPr>
          <a:lstStyle/>
          <a:p>
            <a:r>
              <a:rPr lang="uk-UA" dirty="0">
                <a:solidFill>
                  <a:schemeClr val="bg1"/>
                </a:solidFill>
              </a:rPr>
              <a:t>16,4</a:t>
            </a:r>
          </a:p>
        </p:txBody>
      </p:sp>
      <p:sp>
        <p:nvSpPr>
          <p:cNvPr id="39" name="TextBox 38">
            <a:extLst>
              <a:ext uri="{FF2B5EF4-FFF2-40B4-BE49-F238E27FC236}">
                <a16:creationId xmlns:a16="http://schemas.microsoft.com/office/drawing/2014/main" id="{364966D9-4F63-4E24-BCC5-7230C80F899B}"/>
              </a:ext>
            </a:extLst>
          </p:cNvPr>
          <p:cNvSpPr txBox="1"/>
          <p:nvPr/>
        </p:nvSpPr>
        <p:spPr>
          <a:xfrm>
            <a:off x="4091248" y="4592451"/>
            <a:ext cx="677438" cy="308418"/>
          </a:xfrm>
          <a:prstGeom prst="rect">
            <a:avLst/>
          </a:prstGeom>
          <a:noFill/>
        </p:spPr>
        <p:txBody>
          <a:bodyPr wrap="square" rtlCol="0">
            <a:spAutoFit/>
          </a:bodyPr>
          <a:lstStyle/>
          <a:p>
            <a:r>
              <a:rPr lang="uk-UA" dirty="0">
                <a:solidFill>
                  <a:schemeClr val="bg1"/>
                </a:solidFill>
              </a:rPr>
              <a:t>53,6</a:t>
            </a:r>
          </a:p>
        </p:txBody>
      </p:sp>
      <p:sp>
        <p:nvSpPr>
          <p:cNvPr id="40" name="TextBox 39">
            <a:extLst>
              <a:ext uri="{FF2B5EF4-FFF2-40B4-BE49-F238E27FC236}">
                <a16:creationId xmlns:a16="http://schemas.microsoft.com/office/drawing/2014/main" id="{75C61DE1-C4FF-4C11-8CCF-5F8E53D2DC15}"/>
              </a:ext>
            </a:extLst>
          </p:cNvPr>
          <p:cNvSpPr txBox="1"/>
          <p:nvPr/>
        </p:nvSpPr>
        <p:spPr>
          <a:xfrm>
            <a:off x="5029096" y="4570800"/>
            <a:ext cx="677438" cy="308418"/>
          </a:xfrm>
          <a:prstGeom prst="rect">
            <a:avLst/>
          </a:prstGeom>
          <a:noFill/>
        </p:spPr>
        <p:txBody>
          <a:bodyPr wrap="square" rtlCol="0">
            <a:spAutoFit/>
          </a:bodyPr>
          <a:lstStyle/>
          <a:p>
            <a:r>
              <a:rPr lang="uk-UA" dirty="0">
                <a:solidFill>
                  <a:schemeClr val="bg1"/>
                </a:solidFill>
              </a:rPr>
              <a:t>32,1</a:t>
            </a:r>
          </a:p>
        </p:txBody>
      </p:sp>
      <p:sp>
        <p:nvSpPr>
          <p:cNvPr id="41" name="TextBox 40">
            <a:extLst>
              <a:ext uri="{FF2B5EF4-FFF2-40B4-BE49-F238E27FC236}">
                <a16:creationId xmlns:a16="http://schemas.microsoft.com/office/drawing/2014/main" id="{498D33B6-898E-419F-B823-0C348032548B}"/>
              </a:ext>
            </a:extLst>
          </p:cNvPr>
          <p:cNvSpPr txBox="1"/>
          <p:nvPr/>
        </p:nvSpPr>
        <p:spPr>
          <a:xfrm>
            <a:off x="5558150" y="4588516"/>
            <a:ext cx="677438" cy="308418"/>
          </a:xfrm>
          <a:prstGeom prst="rect">
            <a:avLst/>
          </a:prstGeom>
          <a:noFill/>
        </p:spPr>
        <p:txBody>
          <a:bodyPr wrap="square" rtlCol="0">
            <a:spAutoFit/>
          </a:bodyPr>
          <a:lstStyle/>
          <a:p>
            <a:r>
              <a:rPr lang="uk-UA" dirty="0">
                <a:solidFill>
                  <a:schemeClr val="bg1"/>
                </a:solidFill>
              </a:rPr>
              <a:t>14,3</a:t>
            </a:r>
          </a:p>
        </p:txBody>
      </p:sp>
      <p:sp>
        <p:nvSpPr>
          <p:cNvPr id="42" name="TextBox 41">
            <a:extLst>
              <a:ext uri="{FF2B5EF4-FFF2-40B4-BE49-F238E27FC236}">
                <a16:creationId xmlns:a16="http://schemas.microsoft.com/office/drawing/2014/main" id="{8A9BE7DC-05C7-447A-84D4-D8CA309C5F6B}"/>
              </a:ext>
            </a:extLst>
          </p:cNvPr>
          <p:cNvSpPr txBox="1"/>
          <p:nvPr/>
        </p:nvSpPr>
        <p:spPr>
          <a:xfrm>
            <a:off x="4417032" y="5037585"/>
            <a:ext cx="677438" cy="308418"/>
          </a:xfrm>
          <a:prstGeom prst="rect">
            <a:avLst/>
          </a:prstGeom>
          <a:noFill/>
        </p:spPr>
        <p:txBody>
          <a:bodyPr wrap="square" rtlCol="0">
            <a:spAutoFit/>
          </a:bodyPr>
          <a:lstStyle/>
          <a:p>
            <a:r>
              <a:rPr lang="uk-UA" dirty="0">
                <a:solidFill>
                  <a:schemeClr val="bg1"/>
                </a:solidFill>
              </a:rPr>
              <a:t>75,0</a:t>
            </a:r>
          </a:p>
        </p:txBody>
      </p:sp>
      <p:sp>
        <p:nvSpPr>
          <p:cNvPr id="43" name="TextBox 42">
            <a:extLst>
              <a:ext uri="{FF2B5EF4-FFF2-40B4-BE49-F238E27FC236}">
                <a16:creationId xmlns:a16="http://schemas.microsoft.com/office/drawing/2014/main" id="{2F909ACA-5665-41C7-B281-98858124961C}"/>
              </a:ext>
            </a:extLst>
          </p:cNvPr>
          <p:cNvSpPr txBox="1"/>
          <p:nvPr/>
        </p:nvSpPr>
        <p:spPr>
          <a:xfrm>
            <a:off x="5255479" y="5029195"/>
            <a:ext cx="677438" cy="308418"/>
          </a:xfrm>
          <a:prstGeom prst="rect">
            <a:avLst/>
          </a:prstGeom>
          <a:noFill/>
        </p:spPr>
        <p:txBody>
          <a:bodyPr wrap="square" rtlCol="0">
            <a:spAutoFit/>
          </a:bodyPr>
          <a:lstStyle/>
          <a:p>
            <a:r>
              <a:rPr lang="uk-UA" dirty="0">
                <a:solidFill>
                  <a:schemeClr val="bg1"/>
                </a:solidFill>
              </a:rPr>
              <a:t>12,5</a:t>
            </a:r>
          </a:p>
        </p:txBody>
      </p:sp>
      <p:sp>
        <p:nvSpPr>
          <p:cNvPr id="44" name="TextBox 43">
            <a:extLst>
              <a:ext uri="{FF2B5EF4-FFF2-40B4-BE49-F238E27FC236}">
                <a16:creationId xmlns:a16="http://schemas.microsoft.com/office/drawing/2014/main" id="{1BDDCC7A-8468-4ED2-BAF8-A74A85E9DE41}"/>
              </a:ext>
            </a:extLst>
          </p:cNvPr>
          <p:cNvSpPr txBox="1"/>
          <p:nvPr/>
        </p:nvSpPr>
        <p:spPr>
          <a:xfrm>
            <a:off x="5603151" y="5046911"/>
            <a:ext cx="677438" cy="308418"/>
          </a:xfrm>
          <a:prstGeom prst="rect">
            <a:avLst/>
          </a:prstGeom>
          <a:noFill/>
        </p:spPr>
        <p:txBody>
          <a:bodyPr wrap="square" rtlCol="0">
            <a:spAutoFit/>
          </a:bodyPr>
          <a:lstStyle/>
          <a:p>
            <a:r>
              <a:rPr lang="uk-UA" dirty="0">
                <a:solidFill>
                  <a:schemeClr val="bg1"/>
                </a:solidFill>
              </a:rPr>
              <a:t>12,5</a:t>
            </a:r>
          </a:p>
        </p:txBody>
      </p:sp>
      <p:pic>
        <p:nvPicPr>
          <p:cNvPr id="2" name="Рисунок 1">
            <a:extLst>
              <a:ext uri="{FF2B5EF4-FFF2-40B4-BE49-F238E27FC236}">
                <a16:creationId xmlns:a16="http://schemas.microsoft.com/office/drawing/2014/main" id="{8E0C6DAF-5DC7-4BA5-A0DB-5B963CA369A0}"/>
              </a:ext>
            </a:extLst>
          </p:cNvPr>
          <p:cNvPicPr>
            <a:picLocks noChangeAspect="1"/>
          </p:cNvPicPr>
          <p:nvPr/>
        </p:nvPicPr>
        <p:blipFill>
          <a:blip r:embed="rId3"/>
          <a:stretch>
            <a:fillRect/>
          </a:stretch>
        </p:blipFill>
        <p:spPr>
          <a:xfrm>
            <a:off x="3669472" y="1495224"/>
            <a:ext cx="2437792" cy="4219776"/>
          </a:xfrm>
          <a:prstGeom prst="rect">
            <a:avLst/>
          </a:prstGeom>
        </p:spPr>
      </p:pic>
      <p:sp>
        <p:nvSpPr>
          <p:cNvPr id="3" name="TextBox 2">
            <a:extLst>
              <a:ext uri="{FF2B5EF4-FFF2-40B4-BE49-F238E27FC236}">
                <a16:creationId xmlns:a16="http://schemas.microsoft.com/office/drawing/2014/main" id="{AB16B3A5-4F82-4D67-83B7-55EFFAFD69A8}"/>
              </a:ext>
            </a:extLst>
          </p:cNvPr>
          <p:cNvSpPr txBox="1"/>
          <p:nvPr/>
        </p:nvSpPr>
        <p:spPr>
          <a:xfrm>
            <a:off x="4252282" y="1580638"/>
            <a:ext cx="620189" cy="308418"/>
          </a:xfrm>
          <a:prstGeom prst="rect">
            <a:avLst/>
          </a:prstGeom>
          <a:noFill/>
        </p:spPr>
        <p:txBody>
          <a:bodyPr wrap="square" rtlCol="0">
            <a:spAutoFit/>
          </a:bodyPr>
          <a:lstStyle/>
          <a:p>
            <a:r>
              <a:rPr lang="uk-UA" dirty="0">
                <a:solidFill>
                  <a:schemeClr val="bg1"/>
                </a:solidFill>
              </a:rPr>
              <a:t>64,4</a:t>
            </a:r>
          </a:p>
        </p:txBody>
      </p:sp>
      <p:sp>
        <p:nvSpPr>
          <p:cNvPr id="45" name="TextBox 44">
            <a:extLst>
              <a:ext uri="{FF2B5EF4-FFF2-40B4-BE49-F238E27FC236}">
                <a16:creationId xmlns:a16="http://schemas.microsoft.com/office/drawing/2014/main" id="{A4E33E38-BC74-44E0-91B8-543B41665457}"/>
              </a:ext>
            </a:extLst>
          </p:cNvPr>
          <p:cNvSpPr txBox="1"/>
          <p:nvPr/>
        </p:nvSpPr>
        <p:spPr>
          <a:xfrm>
            <a:off x="5282902" y="1576903"/>
            <a:ext cx="550227" cy="308418"/>
          </a:xfrm>
          <a:prstGeom prst="rect">
            <a:avLst/>
          </a:prstGeom>
          <a:noFill/>
        </p:spPr>
        <p:txBody>
          <a:bodyPr wrap="square" rtlCol="0">
            <a:spAutoFit/>
          </a:bodyPr>
          <a:lstStyle/>
          <a:p>
            <a:r>
              <a:rPr lang="uk-UA" dirty="0">
                <a:solidFill>
                  <a:schemeClr val="bg1"/>
                </a:solidFill>
              </a:rPr>
              <a:t>27,1</a:t>
            </a:r>
          </a:p>
        </p:txBody>
      </p:sp>
      <p:sp>
        <p:nvSpPr>
          <p:cNvPr id="47" name="TextBox 46">
            <a:extLst>
              <a:ext uri="{FF2B5EF4-FFF2-40B4-BE49-F238E27FC236}">
                <a16:creationId xmlns:a16="http://schemas.microsoft.com/office/drawing/2014/main" id="{F6336637-AF8A-4AEA-ACDE-0344D95FC454}"/>
              </a:ext>
            </a:extLst>
          </p:cNvPr>
          <p:cNvSpPr txBox="1"/>
          <p:nvPr/>
        </p:nvSpPr>
        <p:spPr>
          <a:xfrm>
            <a:off x="5745368" y="1588993"/>
            <a:ext cx="450518" cy="276999"/>
          </a:xfrm>
          <a:prstGeom prst="rect">
            <a:avLst/>
          </a:prstGeom>
          <a:noFill/>
        </p:spPr>
        <p:txBody>
          <a:bodyPr wrap="square" rtlCol="0">
            <a:spAutoFit/>
          </a:bodyPr>
          <a:lstStyle/>
          <a:p>
            <a:r>
              <a:rPr lang="uk-UA" sz="1200" dirty="0">
                <a:solidFill>
                  <a:schemeClr val="bg1"/>
                </a:solidFill>
              </a:rPr>
              <a:t>8,5</a:t>
            </a:r>
          </a:p>
        </p:txBody>
      </p:sp>
      <p:sp>
        <p:nvSpPr>
          <p:cNvPr id="52" name="TextBox 51">
            <a:extLst>
              <a:ext uri="{FF2B5EF4-FFF2-40B4-BE49-F238E27FC236}">
                <a16:creationId xmlns:a16="http://schemas.microsoft.com/office/drawing/2014/main" id="{022AA0F6-4EDE-42C8-9214-83D8AAF547B0}"/>
              </a:ext>
            </a:extLst>
          </p:cNvPr>
          <p:cNvSpPr txBox="1"/>
          <p:nvPr/>
        </p:nvSpPr>
        <p:spPr>
          <a:xfrm>
            <a:off x="3959820" y="2886108"/>
            <a:ext cx="584282" cy="308418"/>
          </a:xfrm>
          <a:prstGeom prst="rect">
            <a:avLst/>
          </a:prstGeom>
          <a:noFill/>
        </p:spPr>
        <p:txBody>
          <a:bodyPr wrap="square" rtlCol="0">
            <a:spAutoFit/>
          </a:bodyPr>
          <a:lstStyle/>
          <a:p>
            <a:r>
              <a:rPr lang="uk-UA" dirty="0">
                <a:solidFill>
                  <a:schemeClr val="bg1"/>
                </a:solidFill>
              </a:rPr>
              <a:t>48,5</a:t>
            </a:r>
          </a:p>
        </p:txBody>
      </p:sp>
      <p:sp>
        <p:nvSpPr>
          <p:cNvPr id="53" name="TextBox 52">
            <a:extLst>
              <a:ext uri="{FF2B5EF4-FFF2-40B4-BE49-F238E27FC236}">
                <a16:creationId xmlns:a16="http://schemas.microsoft.com/office/drawing/2014/main" id="{75909990-D4D7-406F-AFD1-9DAE5D4C5428}"/>
              </a:ext>
            </a:extLst>
          </p:cNvPr>
          <p:cNvSpPr txBox="1"/>
          <p:nvPr/>
        </p:nvSpPr>
        <p:spPr>
          <a:xfrm>
            <a:off x="5560256" y="2414259"/>
            <a:ext cx="581647" cy="308418"/>
          </a:xfrm>
          <a:prstGeom prst="rect">
            <a:avLst/>
          </a:prstGeom>
          <a:noFill/>
        </p:spPr>
        <p:txBody>
          <a:bodyPr wrap="square" rtlCol="0">
            <a:spAutoFit/>
          </a:bodyPr>
          <a:lstStyle/>
          <a:p>
            <a:r>
              <a:rPr lang="uk-UA" dirty="0">
                <a:solidFill>
                  <a:schemeClr val="bg1"/>
                </a:solidFill>
              </a:rPr>
              <a:t>25,0</a:t>
            </a:r>
          </a:p>
        </p:txBody>
      </p:sp>
      <p:sp>
        <p:nvSpPr>
          <p:cNvPr id="54" name="TextBox 53">
            <a:extLst>
              <a:ext uri="{FF2B5EF4-FFF2-40B4-BE49-F238E27FC236}">
                <a16:creationId xmlns:a16="http://schemas.microsoft.com/office/drawing/2014/main" id="{2A65744F-DA63-411E-AC9A-0EB304FF5807}"/>
              </a:ext>
            </a:extLst>
          </p:cNvPr>
          <p:cNvSpPr txBox="1"/>
          <p:nvPr/>
        </p:nvSpPr>
        <p:spPr>
          <a:xfrm>
            <a:off x="4895948" y="2885279"/>
            <a:ext cx="611331" cy="308418"/>
          </a:xfrm>
          <a:prstGeom prst="rect">
            <a:avLst/>
          </a:prstGeom>
          <a:noFill/>
        </p:spPr>
        <p:txBody>
          <a:bodyPr wrap="square" rtlCol="0">
            <a:spAutoFit/>
          </a:bodyPr>
          <a:lstStyle/>
          <a:p>
            <a:r>
              <a:rPr lang="uk-UA" dirty="0">
                <a:solidFill>
                  <a:schemeClr val="bg1"/>
                </a:solidFill>
              </a:rPr>
              <a:t>32,3</a:t>
            </a:r>
          </a:p>
        </p:txBody>
      </p:sp>
      <p:sp>
        <p:nvSpPr>
          <p:cNvPr id="55" name="TextBox 54">
            <a:extLst>
              <a:ext uri="{FF2B5EF4-FFF2-40B4-BE49-F238E27FC236}">
                <a16:creationId xmlns:a16="http://schemas.microsoft.com/office/drawing/2014/main" id="{F8E1166C-562C-4CE3-9D00-30C01B154811}"/>
              </a:ext>
            </a:extLst>
          </p:cNvPr>
          <p:cNvSpPr txBox="1"/>
          <p:nvPr/>
        </p:nvSpPr>
        <p:spPr>
          <a:xfrm>
            <a:off x="5606694" y="2876784"/>
            <a:ext cx="567595" cy="308418"/>
          </a:xfrm>
          <a:prstGeom prst="rect">
            <a:avLst/>
          </a:prstGeom>
          <a:noFill/>
        </p:spPr>
        <p:txBody>
          <a:bodyPr wrap="square" rtlCol="0">
            <a:spAutoFit/>
          </a:bodyPr>
          <a:lstStyle/>
          <a:p>
            <a:r>
              <a:rPr lang="uk-UA" dirty="0">
                <a:solidFill>
                  <a:schemeClr val="bg1"/>
                </a:solidFill>
              </a:rPr>
              <a:t>19,2</a:t>
            </a:r>
          </a:p>
        </p:txBody>
      </p:sp>
      <p:sp>
        <p:nvSpPr>
          <p:cNvPr id="56" name="TextBox 55">
            <a:extLst>
              <a:ext uri="{FF2B5EF4-FFF2-40B4-BE49-F238E27FC236}">
                <a16:creationId xmlns:a16="http://schemas.microsoft.com/office/drawing/2014/main" id="{C574E3C3-175B-4DD8-B789-F5DF851610A8}"/>
              </a:ext>
            </a:extLst>
          </p:cNvPr>
          <p:cNvSpPr txBox="1"/>
          <p:nvPr/>
        </p:nvSpPr>
        <p:spPr>
          <a:xfrm>
            <a:off x="5042391" y="3328301"/>
            <a:ext cx="746861" cy="308418"/>
          </a:xfrm>
          <a:prstGeom prst="rect">
            <a:avLst/>
          </a:prstGeom>
          <a:noFill/>
        </p:spPr>
        <p:txBody>
          <a:bodyPr wrap="square" rtlCol="0">
            <a:spAutoFit/>
          </a:bodyPr>
          <a:lstStyle/>
          <a:p>
            <a:r>
              <a:rPr lang="uk-UA" dirty="0">
                <a:solidFill>
                  <a:schemeClr val="bg1"/>
                </a:solidFill>
              </a:rPr>
              <a:t>36,4</a:t>
            </a:r>
          </a:p>
        </p:txBody>
      </p:sp>
      <p:sp>
        <p:nvSpPr>
          <p:cNvPr id="57" name="TextBox 56">
            <a:extLst>
              <a:ext uri="{FF2B5EF4-FFF2-40B4-BE49-F238E27FC236}">
                <a16:creationId xmlns:a16="http://schemas.microsoft.com/office/drawing/2014/main" id="{9F896903-FD62-4DA9-AC07-D6911D4DC87C}"/>
              </a:ext>
            </a:extLst>
          </p:cNvPr>
          <p:cNvSpPr txBox="1"/>
          <p:nvPr/>
        </p:nvSpPr>
        <p:spPr>
          <a:xfrm>
            <a:off x="3962704" y="3306879"/>
            <a:ext cx="618346" cy="308418"/>
          </a:xfrm>
          <a:prstGeom prst="rect">
            <a:avLst/>
          </a:prstGeom>
          <a:noFill/>
        </p:spPr>
        <p:txBody>
          <a:bodyPr wrap="square" rtlCol="0">
            <a:spAutoFit/>
          </a:bodyPr>
          <a:lstStyle/>
          <a:p>
            <a:r>
              <a:rPr lang="uk-UA" dirty="0">
                <a:solidFill>
                  <a:schemeClr val="bg1"/>
                </a:solidFill>
              </a:rPr>
              <a:t>49,1</a:t>
            </a:r>
          </a:p>
        </p:txBody>
      </p:sp>
      <p:sp>
        <p:nvSpPr>
          <p:cNvPr id="58" name="TextBox 57">
            <a:extLst>
              <a:ext uri="{FF2B5EF4-FFF2-40B4-BE49-F238E27FC236}">
                <a16:creationId xmlns:a16="http://schemas.microsoft.com/office/drawing/2014/main" id="{7364B096-F2ED-4B70-9B16-A3CBF357DF4F}"/>
              </a:ext>
            </a:extLst>
          </p:cNvPr>
          <p:cNvSpPr txBox="1"/>
          <p:nvPr/>
        </p:nvSpPr>
        <p:spPr>
          <a:xfrm>
            <a:off x="5642334" y="3310585"/>
            <a:ext cx="523627" cy="308418"/>
          </a:xfrm>
          <a:prstGeom prst="rect">
            <a:avLst/>
          </a:prstGeom>
          <a:noFill/>
        </p:spPr>
        <p:txBody>
          <a:bodyPr wrap="square" rtlCol="0">
            <a:spAutoFit/>
          </a:bodyPr>
          <a:lstStyle/>
          <a:p>
            <a:r>
              <a:rPr lang="uk-UA" dirty="0">
                <a:solidFill>
                  <a:schemeClr val="bg1"/>
                </a:solidFill>
              </a:rPr>
              <a:t>14,5</a:t>
            </a:r>
          </a:p>
        </p:txBody>
      </p:sp>
      <p:sp>
        <p:nvSpPr>
          <p:cNvPr id="60" name="TextBox 59">
            <a:extLst>
              <a:ext uri="{FF2B5EF4-FFF2-40B4-BE49-F238E27FC236}">
                <a16:creationId xmlns:a16="http://schemas.microsoft.com/office/drawing/2014/main" id="{00CFAFFC-BC1B-4BE5-A9CC-5A17E714A648}"/>
              </a:ext>
            </a:extLst>
          </p:cNvPr>
          <p:cNvSpPr txBox="1"/>
          <p:nvPr/>
        </p:nvSpPr>
        <p:spPr>
          <a:xfrm>
            <a:off x="5306260" y="3736007"/>
            <a:ext cx="554843" cy="308418"/>
          </a:xfrm>
          <a:prstGeom prst="rect">
            <a:avLst/>
          </a:prstGeom>
          <a:noFill/>
        </p:spPr>
        <p:txBody>
          <a:bodyPr wrap="square" rtlCol="0">
            <a:spAutoFit/>
          </a:bodyPr>
          <a:lstStyle/>
          <a:p>
            <a:r>
              <a:rPr lang="uk-UA" dirty="0">
                <a:solidFill>
                  <a:schemeClr val="bg1"/>
                </a:solidFill>
              </a:rPr>
              <a:t>16,7</a:t>
            </a:r>
          </a:p>
        </p:txBody>
      </p:sp>
      <p:sp>
        <p:nvSpPr>
          <p:cNvPr id="61" name="TextBox 60">
            <a:extLst>
              <a:ext uri="{FF2B5EF4-FFF2-40B4-BE49-F238E27FC236}">
                <a16:creationId xmlns:a16="http://schemas.microsoft.com/office/drawing/2014/main" id="{277644E8-EA7F-430C-9289-9F38AB4B90E4}"/>
              </a:ext>
            </a:extLst>
          </p:cNvPr>
          <p:cNvSpPr txBox="1"/>
          <p:nvPr/>
        </p:nvSpPr>
        <p:spPr>
          <a:xfrm>
            <a:off x="4486789" y="4187211"/>
            <a:ext cx="561142" cy="308418"/>
          </a:xfrm>
          <a:prstGeom prst="rect">
            <a:avLst/>
          </a:prstGeom>
          <a:noFill/>
        </p:spPr>
        <p:txBody>
          <a:bodyPr wrap="square" rtlCol="0">
            <a:spAutoFit/>
          </a:bodyPr>
          <a:lstStyle/>
          <a:p>
            <a:r>
              <a:rPr lang="uk-UA" dirty="0"/>
              <a:t>75,7</a:t>
            </a:r>
          </a:p>
        </p:txBody>
      </p:sp>
      <p:sp>
        <p:nvSpPr>
          <p:cNvPr id="62" name="TextBox 61">
            <a:extLst>
              <a:ext uri="{FF2B5EF4-FFF2-40B4-BE49-F238E27FC236}">
                <a16:creationId xmlns:a16="http://schemas.microsoft.com/office/drawing/2014/main" id="{56C2746E-C4C0-4969-BE20-1578E9494A59}"/>
              </a:ext>
            </a:extLst>
          </p:cNvPr>
          <p:cNvSpPr txBox="1"/>
          <p:nvPr/>
        </p:nvSpPr>
        <p:spPr>
          <a:xfrm>
            <a:off x="5681953" y="3760005"/>
            <a:ext cx="580664" cy="276999"/>
          </a:xfrm>
          <a:prstGeom prst="rect">
            <a:avLst/>
          </a:prstGeom>
          <a:noFill/>
        </p:spPr>
        <p:txBody>
          <a:bodyPr wrap="square" rtlCol="0">
            <a:spAutoFit/>
          </a:bodyPr>
          <a:lstStyle/>
          <a:p>
            <a:r>
              <a:rPr lang="uk-UA" sz="1200" dirty="0">
                <a:solidFill>
                  <a:schemeClr val="bg1"/>
                </a:solidFill>
              </a:rPr>
              <a:t>12,5</a:t>
            </a:r>
          </a:p>
        </p:txBody>
      </p:sp>
      <p:sp>
        <p:nvSpPr>
          <p:cNvPr id="63" name="TextBox 62">
            <a:extLst>
              <a:ext uri="{FF2B5EF4-FFF2-40B4-BE49-F238E27FC236}">
                <a16:creationId xmlns:a16="http://schemas.microsoft.com/office/drawing/2014/main" id="{8B88B279-751C-4A58-8123-3C7BE1AB3941}"/>
              </a:ext>
            </a:extLst>
          </p:cNvPr>
          <p:cNvSpPr txBox="1"/>
          <p:nvPr/>
        </p:nvSpPr>
        <p:spPr>
          <a:xfrm>
            <a:off x="5774012" y="4241946"/>
            <a:ext cx="484081" cy="276999"/>
          </a:xfrm>
          <a:prstGeom prst="rect">
            <a:avLst/>
          </a:prstGeom>
          <a:noFill/>
        </p:spPr>
        <p:txBody>
          <a:bodyPr wrap="square" rtlCol="0">
            <a:spAutoFit/>
          </a:bodyPr>
          <a:lstStyle/>
          <a:p>
            <a:r>
              <a:rPr lang="uk-UA" sz="1200" dirty="0">
                <a:solidFill>
                  <a:schemeClr val="bg1"/>
                </a:solidFill>
              </a:rPr>
              <a:t>5,4</a:t>
            </a:r>
          </a:p>
        </p:txBody>
      </p:sp>
      <p:sp>
        <p:nvSpPr>
          <p:cNvPr id="64" name="TextBox 63">
            <a:extLst>
              <a:ext uri="{FF2B5EF4-FFF2-40B4-BE49-F238E27FC236}">
                <a16:creationId xmlns:a16="http://schemas.microsoft.com/office/drawing/2014/main" id="{F8085344-8306-4990-A2F4-D21D07C0B048}"/>
              </a:ext>
            </a:extLst>
          </p:cNvPr>
          <p:cNvSpPr txBox="1"/>
          <p:nvPr/>
        </p:nvSpPr>
        <p:spPr>
          <a:xfrm>
            <a:off x="5443200" y="4172685"/>
            <a:ext cx="561142" cy="308418"/>
          </a:xfrm>
          <a:prstGeom prst="rect">
            <a:avLst/>
          </a:prstGeom>
          <a:noFill/>
        </p:spPr>
        <p:txBody>
          <a:bodyPr wrap="square" rtlCol="0">
            <a:spAutoFit/>
          </a:bodyPr>
          <a:lstStyle/>
          <a:p>
            <a:r>
              <a:rPr lang="uk-UA" dirty="0">
                <a:solidFill>
                  <a:schemeClr val="bg1"/>
                </a:solidFill>
              </a:rPr>
              <a:t>18,9</a:t>
            </a:r>
          </a:p>
        </p:txBody>
      </p:sp>
      <p:sp>
        <p:nvSpPr>
          <p:cNvPr id="65" name="TextBox 64">
            <a:extLst>
              <a:ext uri="{FF2B5EF4-FFF2-40B4-BE49-F238E27FC236}">
                <a16:creationId xmlns:a16="http://schemas.microsoft.com/office/drawing/2014/main" id="{2135DD56-AFD9-4BD7-AD23-36C2C015EACC}"/>
              </a:ext>
            </a:extLst>
          </p:cNvPr>
          <p:cNvSpPr txBox="1"/>
          <p:nvPr/>
        </p:nvSpPr>
        <p:spPr>
          <a:xfrm>
            <a:off x="5126438" y="4626998"/>
            <a:ext cx="599118" cy="308418"/>
          </a:xfrm>
          <a:prstGeom prst="rect">
            <a:avLst/>
          </a:prstGeom>
          <a:noFill/>
        </p:spPr>
        <p:txBody>
          <a:bodyPr wrap="square" rtlCol="0">
            <a:spAutoFit/>
          </a:bodyPr>
          <a:lstStyle/>
          <a:p>
            <a:r>
              <a:rPr lang="uk-UA" dirty="0">
                <a:solidFill>
                  <a:schemeClr val="bg1"/>
                </a:solidFill>
              </a:rPr>
              <a:t>20,7</a:t>
            </a:r>
          </a:p>
        </p:txBody>
      </p:sp>
      <p:sp>
        <p:nvSpPr>
          <p:cNvPr id="66" name="TextBox 65">
            <a:extLst>
              <a:ext uri="{FF2B5EF4-FFF2-40B4-BE49-F238E27FC236}">
                <a16:creationId xmlns:a16="http://schemas.microsoft.com/office/drawing/2014/main" id="{F50E6F17-EECE-4B5F-B101-380416277F2E}"/>
              </a:ext>
            </a:extLst>
          </p:cNvPr>
          <p:cNvSpPr txBox="1"/>
          <p:nvPr/>
        </p:nvSpPr>
        <p:spPr>
          <a:xfrm>
            <a:off x="4259191" y="4608581"/>
            <a:ext cx="651528" cy="308418"/>
          </a:xfrm>
          <a:prstGeom prst="rect">
            <a:avLst/>
          </a:prstGeom>
          <a:noFill/>
        </p:spPr>
        <p:txBody>
          <a:bodyPr wrap="square" rtlCol="0">
            <a:spAutoFit/>
          </a:bodyPr>
          <a:lstStyle/>
          <a:p>
            <a:r>
              <a:rPr lang="uk-UA" dirty="0">
                <a:solidFill>
                  <a:schemeClr val="bg1"/>
                </a:solidFill>
              </a:rPr>
              <a:t>62,1</a:t>
            </a:r>
          </a:p>
        </p:txBody>
      </p:sp>
      <p:sp>
        <p:nvSpPr>
          <p:cNvPr id="67" name="TextBox 66">
            <a:extLst>
              <a:ext uri="{FF2B5EF4-FFF2-40B4-BE49-F238E27FC236}">
                <a16:creationId xmlns:a16="http://schemas.microsoft.com/office/drawing/2014/main" id="{80E47C2D-479A-4FF9-BA0F-5DD2A25E7081}"/>
              </a:ext>
            </a:extLst>
          </p:cNvPr>
          <p:cNvSpPr txBox="1"/>
          <p:nvPr/>
        </p:nvSpPr>
        <p:spPr>
          <a:xfrm>
            <a:off x="4256023" y="5079133"/>
            <a:ext cx="561306" cy="308418"/>
          </a:xfrm>
          <a:prstGeom prst="rect">
            <a:avLst/>
          </a:prstGeom>
          <a:noFill/>
        </p:spPr>
        <p:txBody>
          <a:bodyPr wrap="square" rtlCol="0">
            <a:spAutoFit/>
          </a:bodyPr>
          <a:lstStyle/>
          <a:p>
            <a:r>
              <a:rPr lang="uk-UA" dirty="0">
                <a:solidFill>
                  <a:srgbClr val="FF0000"/>
                </a:solidFill>
              </a:rPr>
              <a:t>60,0</a:t>
            </a:r>
          </a:p>
        </p:txBody>
      </p:sp>
      <p:sp>
        <p:nvSpPr>
          <p:cNvPr id="68" name="TextBox 67">
            <a:extLst>
              <a:ext uri="{FF2B5EF4-FFF2-40B4-BE49-F238E27FC236}">
                <a16:creationId xmlns:a16="http://schemas.microsoft.com/office/drawing/2014/main" id="{65FF5D3A-0BD7-46A5-99BE-637D67412F73}"/>
              </a:ext>
            </a:extLst>
          </p:cNvPr>
          <p:cNvSpPr txBox="1"/>
          <p:nvPr/>
        </p:nvSpPr>
        <p:spPr>
          <a:xfrm>
            <a:off x="5577535" y="4624136"/>
            <a:ext cx="526098" cy="308418"/>
          </a:xfrm>
          <a:prstGeom prst="rect">
            <a:avLst/>
          </a:prstGeom>
          <a:noFill/>
        </p:spPr>
        <p:txBody>
          <a:bodyPr wrap="square" rtlCol="0">
            <a:spAutoFit/>
          </a:bodyPr>
          <a:lstStyle/>
          <a:p>
            <a:r>
              <a:rPr lang="uk-UA" dirty="0">
                <a:solidFill>
                  <a:schemeClr val="bg1"/>
                </a:solidFill>
              </a:rPr>
              <a:t>17,2</a:t>
            </a:r>
          </a:p>
        </p:txBody>
      </p:sp>
      <p:sp>
        <p:nvSpPr>
          <p:cNvPr id="69" name="TextBox 68">
            <a:extLst>
              <a:ext uri="{FF2B5EF4-FFF2-40B4-BE49-F238E27FC236}">
                <a16:creationId xmlns:a16="http://schemas.microsoft.com/office/drawing/2014/main" id="{BD648BB4-6352-41E5-87B1-70830F7186BB}"/>
              </a:ext>
            </a:extLst>
          </p:cNvPr>
          <p:cNvSpPr txBox="1"/>
          <p:nvPr/>
        </p:nvSpPr>
        <p:spPr>
          <a:xfrm>
            <a:off x="5403768" y="5085892"/>
            <a:ext cx="521072" cy="308418"/>
          </a:xfrm>
          <a:prstGeom prst="rect">
            <a:avLst/>
          </a:prstGeom>
          <a:noFill/>
        </p:spPr>
        <p:txBody>
          <a:bodyPr wrap="square" rtlCol="0">
            <a:spAutoFit/>
          </a:bodyPr>
          <a:lstStyle/>
          <a:p>
            <a:r>
              <a:rPr lang="uk-UA" dirty="0">
                <a:solidFill>
                  <a:srgbClr val="FF0000"/>
                </a:solidFill>
              </a:rPr>
              <a:t>40,0</a:t>
            </a:r>
          </a:p>
        </p:txBody>
      </p:sp>
      <p:sp>
        <p:nvSpPr>
          <p:cNvPr id="70" name="TextBox 69">
            <a:extLst>
              <a:ext uri="{FF2B5EF4-FFF2-40B4-BE49-F238E27FC236}">
                <a16:creationId xmlns:a16="http://schemas.microsoft.com/office/drawing/2014/main" id="{82B606E6-61C5-470C-97DE-19A7D96CE26C}"/>
              </a:ext>
            </a:extLst>
          </p:cNvPr>
          <p:cNvSpPr txBox="1"/>
          <p:nvPr/>
        </p:nvSpPr>
        <p:spPr>
          <a:xfrm>
            <a:off x="5188677" y="1996658"/>
            <a:ext cx="620189" cy="308418"/>
          </a:xfrm>
          <a:prstGeom prst="rect">
            <a:avLst/>
          </a:prstGeom>
          <a:noFill/>
        </p:spPr>
        <p:txBody>
          <a:bodyPr wrap="square" rtlCol="0">
            <a:spAutoFit/>
          </a:bodyPr>
          <a:lstStyle/>
          <a:p>
            <a:r>
              <a:rPr lang="uk-UA" dirty="0">
                <a:solidFill>
                  <a:schemeClr val="bg1"/>
                </a:solidFill>
              </a:rPr>
              <a:t>25,3</a:t>
            </a:r>
          </a:p>
        </p:txBody>
      </p:sp>
      <p:sp>
        <p:nvSpPr>
          <p:cNvPr id="71" name="TextBox 70">
            <a:extLst>
              <a:ext uri="{FF2B5EF4-FFF2-40B4-BE49-F238E27FC236}">
                <a16:creationId xmlns:a16="http://schemas.microsoft.com/office/drawing/2014/main" id="{34713A68-2C9F-434D-A679-3BA8280A1D73}"/>
              </a:ext>
            </a:extLst>
          </p:cNvPr>
          <p:cNvSpPr txBox="1"/>
          <p:nvPr/>
        </p:nvSpPr>
        <p:spPr>
          <a:xfrm>
            <a:off x="4206614" y="1974179"/>
            <a:ext cx="620189" cy="308418"/>
          </a:xfrm>
          <a:prstGeom prst="rect">
            <a:avLst/>
          </a:prstGeom>
          <a:noFill/>
        </p:spPr>
        <p:txBody>
          <a:bodyPr wrap="square" rtlCol="0">
            <a:spAutoFit/>
          </a:bodyPr>
          <a:lstStyle/>
          <a:p>
            <a:r>
              <a:rPr lang="uk-UA" dirty="0">
                <a:solidFill>
                  <a:schemeClr val="bg1"/>
                </a:solidFill>
              </a:rPr>
              <a:t>62,0</a:t>
            </a:r>
          </a:p>
        </p:txBody>
      </p:sp>
      <p:sp>
        <p:nvSpPr>
          <p:cNvPr id="72" name="TextBox 71">
            <a:extLst>
              <a:ext uri="{FF2B5EF4-FFF2-40B4-BE49-F238E27FC236}">
                <a16:creationId xmlns:a16="http://schemas.microsoft.com/office/drawing/2014/main" id="{4411F900-7A8B-4AB5-8D1C-419A96FB1145}"/>
              </a:ext>
            </a:extLst>
          </p:cNvPr>
          <p:cNvSpPr txBox="1"/>
          <p:nvPr/>
        </p:nvSpPr>
        <p:spPr>
          <a:xfrm>
            <a:off x="5675780" y="2049953"/>
            <a:ext cx="620189" cy="261610"/>
          </a:xfrm>
          <a:prstGeom prst="rect">
            <a:avLst/>
          </a:prstGeom>
          <a:noFill/>
        </p:spPr>
        <p:txBody>
          <a:bodyPr wrap="square" rtlCol="0">
            <a:spAutoFit/>
          </a:bodyPr>
          <a:lstStyle/>
          <a:p>
            <a:r>
              <a:rPr lang="uk-UA" sz="1100" dirty="0">
                <a:solidFill>
                  <a:schemeClr val="bg1"/>
                </a:solidFill>
              </a:rPr>
              <a:t>12,7</a:t>
            </a:r>
          </a:p>
        </p:txBody>
      </p:sp>
      <p:sp>
        <p:nvSpPr>
          <p:cNvPr id="73" name="TextBox 72">
            <a:extLst>
              <a:ext uri="{FF2B5EF4-FFF2-40B4-BE49-F238E27FC236}">
                <a16:creationId xmlns:a16="http://schemas.microsoft.com/office/drawing/2014/main" id="{44316412-F391-43A7-B0A5-8FB15DC28AD8}"/>
              </a:ext>
            </a:extLst>
          </p:cNvPr>
          <p:cNvSpPr txBox="1"/>
          <p:nvPr/>
        </p:nvSpPr>
        <p:spPr>
          <a:xfrm>
            <a:off x="4880634" y="2419239"/>
            <a:ext cx="620189" cy="308418"/>
          </a:xfrm>
          <a:prstGeom prst="rect">
            <a:avLst/>
          </a:prstGeom>
          <a:noFill/>
        </p:spPr>
        <p:txBody>
          <a:bodyPr wrap="square" rtlCol="0">
            <a:spAutoFit/>
          </a:bodyPr>
          <a:lstStyle/>
          <a:p>
            <a:r>
              <a:rPr lang="uk-UA" dirty="0">
                <a:solidFill>
                  <a:schemeClr val="bg1"/>
                </a:solidFill>
              </a:rPr>
              <a:t>26,5</a:t>
            </a:r>
          </a:p>
        </p:txBody>
      </p:sp>
      <p:sp>
        <p:nvSpPr>
          <p:cNvPr id="74" name="TextBox 73">
            <a:extLst>
              <a:ext uri="{FF2B5EF4-FFF2-40B4-BE49-F238E27FC236}">
                <a16:creationId xmlns:a16="http://schemas.microsoft.com/office/drawing/2014/main" id="{041D0EA9-2282-4686-AD66-1FAC85983A23}"/>
              </a:ext>
            </a:extLst>
          </p:cNvPr>
          <p:cNvSpPr txBox="1"/>
          <p:nvPr/>
        </p:nvSpPr>
        <p:spPr>
          <a:xfrm>
            <a:off x="4056801" y="2414259"/>
            <a:ext cx="620189" cy="308418"/>
          </a:xfrm>
          <a:prstGeom prst="rect">
            <a:avLst/>
          </a:prstGeom>
          <a:noFill/>
        </p:spPr>
        <p:txBody>
          <a:bodyPr wrap="square" rtlCol="0">
            <a:spAutoFit/>
          </a:bodyPr>
          <a:lstStyle/>
          <a:p>
            <a:r>
              <a:rPr lang="uk-UA" dirty="0">
                <a:solidFill>
                  <a:schemeClr val="bg1"/>
                </a:solidFill>
              </a:rPr>
              <a:t>48,5</a:t>
            </a:r>
          </a:p>
        </p:txBody>
      </p:sp>
      <p:sp>
        <p:nvSpPr>
          <p:cNvPr id="76" name="TextBox 75">
            <a:extLst>
              <a:ext uri="{FF2B5EF4-FFF2-40B4-BE49-F238E27FC236}">
                <a16:creationId xmlns:a16="http://schemas.microsoft.com/office/drawing/2014/main" id="{B70BE89A-0A29-4966-8187-4D9F324BB41D}"/>
              </a:ext>
            </a:extLst>
          </p:cNvPr>
          <p:cNvSpPr txBox="1"/>
          <p:nvPr/>
        </p:nvSpPr>
        <p:spPr>
          <a:xfrm>
            <a:off x="4213739" y="3751643"/>
            <a:ext cx="746861" cy="308418"/>
          </a:xfrm>
          <a:prstGeom prst="rect">
            <a:avLst/>
          </a:prstGeom>
          <a:noFill/>
        </p:spPr>
        <p:txBody>
          <a:bodyPr wrap="square" rtlCol="0">
            <a:spAutoFit/>
          </a:bodyPr>
          <a:lstStyle/>
          <a:p>
            <a:r>
              <a:rPr lang="uk-UA" dirty="0"/>
              <a:t>70,8</a:t>
            </a:r>
          </a:p>
        </p:txBody>
      </p:sp>
      <p:pic>
        <p:nvPicPr>
          <p:cNvPr id="77" name="Рисунок 76">
            <a:extLst>
              <a:ext uri="{FF2B5EF4-FFF2-40B4-BE49-F238E27FC236}">
                <a16:creationId xmlns:a16="http://schemas.microsoft.com/office/drawing/2014/main" id="{A1043B1B-1EF4-4AF7-851D-6AAB07D7C198}"/>
              </a:ext>
            </a:extLst>
          </p:cNvPr>
          <p:cNvPicPr>
            <a:picLocks noChangeAspect="1"/>
          </p:cNvPicPr>
          <p:nvPr/>
        </p:nvPicPr>
        <p:blipFill>
          <a:blip r:embed="rId4"/>
          <a:stretch>
            <a:fillRect/>
          </a:stretch>
        </p:blipFill>
        <p:spPr>
          <a:xfrm>
            <a:off x="4033341" y="993489"/>
            <a:ext cx="285790" cy="200053"/>
          </a:xfrm>
          <a:prstGeom prst="rect">
            <a:avLst/>
          </a:prstGeom>
        </p:spPr>
      </p:pic>
      <p:pic>
        <p:nvPicPr>
          <p:cNvPr id="78" name="Рисунок 77">
            <a:extLst>
              <a:ext uri="{FF2B5EF4-FFF2-40B4-BE49-F238E27FC236}">
                <a16:creationId xmlns:a16="http://schemas.microsoft.com/office/drawing/2014/main" id="{EEC1D60E-1FBE-49BC-A699-93DFFD509CC0}"/>
              </a:ext>
            </a:extLst>
          </p:cNvPr>
          <p:cNvPicPr>
            <a:picLocks noChangeAspect="1"/>
          </p:cNvPicPr>
          <p:nvPr/>
        </p:nvPicPr>
        <p:blipFill>
          <a:blip r:embed="rId5"/>
          <a:stretch>
            <a:fillRect/>
          </a:stretch>
        </p:blipFill>
        <p:spPr>
          <a:xfrm>
            <a:off x="5487428" y="1018070"/>
            <a:ext cx="219106" cy="209579"/>
          </a:xfrm>
          <a:prstGeom prst="rect">
            <a:avLst/>
          </a:prstGeom>
        </p:spPr>
      </p:pic>
      <p:pic>
        <p:nvPicPr>
          <p:cNvPr id="79" name="Рисунок 78">
            <a:extLst>
              <a:ext uri="{FF2B5EF4-FFF2-40B4-BE49-F238E27FC236}">
                <a16:creationId xmlns:a16="http://schemas.microsoft.com/office/drawing/2014/main" id="{2D6F557B-5BF1-42E4-A1A9-1FEDBA2A682F}"/>
              </a:ext>
            </a:extLst>
          </p:cNvPr>
          <p:cNvPicPr>
            <a:picLocks noChangeAspect="1"/>
          </p:cNvPicPr>
          <p:nvPr/>
        </p:nvPicPr>
        <p:blipFill>
          <a:blip r:embed="rId6"/>
          <a:stretch>
            <a:fillRect/>
          </a:stretch>
        </p:blipFill>
        <p:spPr>
          <a:xfrm>
            <a:off x="4796151" y="987003"/>
            <a:ext cx="257211" cy="214222"/>
          </a:xfrm>
          <a:prstGeom prst="rect">
            <a:avLst/>
          </a:prstGeom>
        </p:spPr>
      </p:pic>
      <p:sp>
        <p:nvSpPr>
          <p:cNvPr id="80" name="TextBox 79">
            <a:extLst>
              <a:ext uri="{FF2B5EF4-FFF2-40B4-BE49-F238E27FC236}">
                <a16:creationId xmlns:a16="http://schemas.microsoft.com/office/drawing/2014/main" id="{02FBE2AB-A332-4B54-B33E-A34F605EEC2E}"/>
              </a:ext>
            </a:extLst>
          </p:cNvPr>
          <p:cNvSpPr txBox="1"/>
          <p:nvPr/>
        </p:nvSpPr>
        <p:spPr>
          <a:xfrm>
            <a:off x="3863756" y="1186669"/>
            <a:ext cx="745372" cy="230832"/>
          </a:xfrm>
          <a:prstGeom prst="rect">
            <a:avLst/>
          </a:prstGeom>
          <a:noFill/>
        </p:spPr>
        <p:txBody>
          <a:bodyPr wrap="square" rtlCol="0">
            <a:spAutoFit/>
          </a:bodyPr>
          <a:lstStyle/>
          <a:p>
            <a:r>
              <a:rPr lang="uk-UA" sz="900" dirty="0"/>
              <a:t>Кілька днів</a:t>
            </a:r>
          </a:p>
        </p:txBody>
      </p:sp>
      <p:sp>
        <p:nvSpPr>
          <p:cNvPr id="81" name="TextBox 80">
            <a:extLst>
              <a:ext uri="{FF2B5EF4-FFF2-40B4-BE49-F238E27FC236}">
                <a16:creationId xmlns:a16="http://schemas.microsoft.com/office/drawing/2014/main" id="{3D54A333-0CCD-4960-8207-D1E6478962D6}"/>
              </a:ext>
            </a:extLst>
          </p:cNvPr>
          <p:cNvSpPr txBox="1"/>
          <p:nvPr/>
        </p:nvSpPr>
        <p:spPr>
          <a:xfrm>
            <a:off x="4514147" y="1152227"/>
            <a:ext cx="912426" cy="369332"/>
          </a:xfrm>
          <a:prstGeom prst="rect">
            <a:avLst/>
          </a:prstGeom>
          <a:noFill/>
        </p:spPr>
        <p:txBody>
          <a:bodyPr wrap="square" rtlCol="0">
            <a:spAutoFit/>
          </a:bodyPr>
          <a:lstStyle/>
          <a:p>
            <a:pPr algn="ctr"/>
            <a:r>
              <a:rPr lang="uk-UA" sz="900" dirty="0"/>
              <a:t>Більше половини часу</a:t>
            </a:r>
          </a:p>
        </p:txBody>
      </p:sp>
      <p:sp>
        <p:nvSpPr>
          <p:cNvPr id="82" name="TextBox 81">
            <a:extLst>
              <a:ext uri="{FF2B5EF4-FFF2-40B4-BE49-F238E27FC236}">
                <a16:creationId xmlns:a16="http://schemas.microsoft.com/office/drawing/2014/main" id="{F7F9F358-7718-4AC0-ADED-B1856AEBD901}"/>
              </a:ext>
            </a:extLst>
          </p:cNvPr>
          <p:cNvSpPr txBox="1"/>
          <p:nvPr/>
        </p:nvSpPr>
        <p:spPr>
          <a:xfrm>
            <a:off x="5257293" y="1169192"/>
            <a:ext cx="912426" cy="230832"/>
          </a:xfrm>
          <a:prstGeom prst="rect">
            <a:avLst/>
          </a:prstGeom>
          <a:noFill/>
        </p:spPr>
        <p:txBody>
          <a:bodyPr wrap="square" rtlCol="0">
            <a:spAutoFit/>
          </a:bodyPr>
          <a:lstStyle/>
          <a:p>
            <a:r>
              <a:rPr lang="uk-UA" sz="900" dirty="0"/>
              <a:t>Майже щодня</a:t>
            </a:r>
          </a:p>
        </p:txBody>
      </p:sp>
      <p:graphicFrame>
        <p:nvGraphicFramePr>
          <p:cNvPr id="83" name="Таблица 17">
            <a:extLst>
              <a:ext uri="{FF2B5EF4-FFF2-40B4-BE49-F238E27FC236}">
                <a16:creationId xmlns:a16="http://schemas.microsoft.com/office/drawing/2014/main" id="{0CC1E6B1-F1BE-4BE5-B2DD-514C26A07FFA}"/>
              </a:ext>
            </a:extLst>
          </p:cNvPr>
          <p:cNvGraphicFramePr>
            <a:graphicFrameLocks noGrp="1"/>
          </p:cNvGraphicFramePr>
          <p:nvPr>
            <p:extLst>
              <p:ext uri="{D42A27DB-BD31-4B8C-83A1-F6EECF244321}">
                <p14:modId xmlns:p14="http://schemas.microsoft.com/office/powerpoint/2010/main" val="1899336538"/>
              </p:ext>
            </p:extLst>
          </p:nvPr>
        </p:nvGraphicFramePr>
        <p:xfrm>
          <a:off x="6337517" y="1836898"/>
          <a:ext cx="2584955" cy="2735263"/>
        </p:xfrm>
        <a:graphic>
          <a:graphicData uri="http://schemas.openxmlformats.org/drawingml/2006/table">
            <a:tbl>
              <a:tblPr firstRow="1" bandRow="1">
                <a:tableStyleId>{5C22544A-7EE6-4342-B048-85BDC9FD1C3A}</a:tableStyleId>
              </a:tblPr>
              <a:tblGrid>
                <a:gridCol w="2584955">
                  <a:extLst>
                    <a:ext uri="{9D8B030D-6E8A-4147-A177-3AD203B41FA5}">
                      <a16:colId xmlns:a16="http://schemas.microsoft.com/office/drawing/2014/main" val="891543674"/>
                    </a:ext>
                  </a:extLst>
                </a:gridCol>
              </a:tblGrid>
              <a:tr h="2053432">
                <a:tc>
                  <a:txBody>
                    <a:bodyPr/>
                    <a:lstStyle/>
                    <a:p>
                      <a:pPr marL="0" marR="0" lvl="0" indent="0" algn="l" defTabSz="685800" rtl="0" eaLnBrk="1" fontAlgn="auto" latinLnBrk="0" hangingPunct="1">
                        <a:lnSpc>
                          <a:spcPts val="1200"/>
                        </a:lnSpc>
                        <a:spcBef>
                          <a:spcPts val="0"/>
                        </a:spcBef>
                        <a:spcAft>
                          <a:spcPts val="0"/>
                        </a:spcAft>
                        <a:buClrTx/>
                        <a:buSzTx/>
                        <a:buFontTx/>
                        <a:buNone/>
                        <a:tabLst/>
                        <a:defRPr/>
                      </a:pPr>
                      <a:r>
                        <a:rPr lang="ru-RU" sz="900" b="0" kern="1200" dirty="0" err="1">
                          <a:solidFill>
                            <a:schemeClr val="bg1"/>
                          </a:solidFill>
                          <a:effectLst/>
                          <a:latin typeface="Museo Sans Cyrl 100" panose="02000000000000000000" pitchFamily="50" charset="-52"/>
                          <a:ea typeface="+mn-ea"/>
                          <a:cs typeface="+mn-cs"/>
                        </a:rPr>
                        <a:t>Що</a:t>
                      </a:r>
                      <a:r>
                        <a:rPr lang="ru-RU" sz="900" b="0" kern="1200" dirty="0">
                          <a:solidFill>
                            <a:schemeClr val="bg1"/>
                          </a:solidFill>
                          <a:effectLst/>
                          <a:latin typeface="Museo Sans Cyrl 100" panose="02000000000000000000" pitchFamily="50" charset="-52"/>
                          <a:ea typeface="+mn-ea"/>
                          <a:cs typeface="+mn-cs"/>
                        </a:rPr>
                        <a:t> </a:t>
                      </a:r>
                      <a:r>
                        <a:rPr lang="ru-RU" sz="900" b="0" kern="1200" dirty="0" err="1">
                          <a:solidFill>
                            <a:schemeClr val="bg1"/>
                          </a:solidFill>
                          <a:effectLst/>
                          <a:latin typeface="Museo Sans Cyrl 100" panose="02000000000000000000" pitchFamily="50" charset="-52"/>
                          <a:ea typeface="+mn-ea"/>
                          <a:cs typeface="+mn-cs"/>
                        </a:rPr>
                        <a:t>стосується</a:t>
                      </a:r>
                      <a:r>
                        <a:rPr lang="ru-RU" sz="900" b="0" kern="1200" dirty="0">
                          <a:solidFill>
                            <a:schemeClr val="bg1"/>
                          </a:solidFill>
                          <a:effectLst/>
                          <a:latin typeface="Museo Sans Cyrl 100" panose="02000000000000000000" pitchFamily="50" charset="-52"/>
                          <a:ea typeface="+mn-ea"/>
                          <a:cs typeface="+mn-cs"/>
                        </a:rPr>
                        <a:t> </a:t>
                      </a:r>
                      <a:r>
                        <a:rPr lang="ru-RU" sz="900" b="0" kern="1200" dirty="0" err="1">
                          <a:solidFill>
                            <a:schemeClr val="bg1"/>
                          </a:solidFill>
                          <a:effectLst/>
                          <a:latin typeface="Museo Sans Cyrl 100" panose="02000000000000000000" pitchFamily="50" charset="-52"/>
                          <a:ea typeface="+mn-ea"/>
                          <a:cs typeface="+mn-cs"/>
                        </a:rPr>
                        <a:t>аналізу</a:t>
                      </a:r>
                      <a:r>
                        <a:rPr lang="ru-RU" sz="900" b="0" kern="1200" dirty="0">
                          <a:solidFill>
                            <a:schemeClr val="bg1"/>
                          </a:solidFill>
                          <a:effectLst/>
                          <a:latin typeface="Museo Sans Cyrl 100" panose="02000000000000000000" pitchFamily="50" charset="-52"/>
                          <a:ea typeface="+mn-ea"/>
                          <a:cs typeface="+mn-cs"/>
                        </a:rPr>
                        <a:t> </a:t>
                      </a:r>
                      <a:r>
                        <a:rPr lang="ru-RU" sz="900" b="0" kern="1200" dirty="0" err="1">
                          <a:solidFill>
                            <a:schemeClr val="bg1"/>
                          </a:solidFill>
                          <a:effectLst/>
                          <a:latin typeface="Museo Sans Cyrl 100" panose="02000000000000000000" pitchFamily="50" charset="-52"/>
                          <a:ea typeface="+mn-ea"/>
                          <a:cs typeface="+mn-cs"/>
                        </a:rPr>
                        <a:t>опитування</a:t>
                      </a:r>
                      <a:r>
                        <a:rPr lang="ru-RU" sz="900" b="0" kern="1200" dirty="0">
                          <a:solidFill>
                            <a:schemeClr val="bg1"/>
                          </a:solidFill>
                          <a:effectLst/>
                          <a:latin typeface="Museo Sans Cyrl 100" panose="02000000000000000000" pitchFamily="50" charset="-52"/>
                          <a:ea typeface="+mn-ea"/>
                          <a:cs typeface="+mn-cs"/>
                        </a:rPr>
                        <a:t> </a:t>
                      </a:r>
                      <a:r>
                        <a:rPr lang="ru-RU" sz="900" b="0" kern="1200" dirty="0" err="1">
                          <a:solidFill>
                            <a:schemeClr val="bg1"/>
                          </a:solidFill>
                          <a:effectLst/>
                          <a:latin typeface="Museo Sans Cyrl 100" panose="02000000000000000000" pitchFamily="50" charset="-52"/>
                          <a:ea typeface="+mn-ea"/>
                          <a:cs typeface="+mn-cs"/>
                        </a:rPr>
                        <a:t>пацієнтів</a:t>
                      </a:r>
                      <a:r>
                        <a:rPr lang="ru-RU" sz="900" b="0" kern="1200" dirty="0">
                          <a:solidFill>
                            <a:schemeClr val="bg1"/>
                          </a:solidFill>
                          <a:effectLst/>
                          <a:latin typeface="Museo Sans Cyrl 100" panose="02000000000000000000" pitchFamily="50" charset="-52"/>
                          <a:ea typeface="+mn-ea"/>
                          <a:cs typeface="+mn-cs"/>
                        </a:rPr>
                        <a:t>, </a:t>
                      </a:r>
                      <a:r>
                        <a:rPr lang="ru-RU" sz="900" b="0" kern="1200" dirty="0" err="1">
                          <a:solidFill>
                            <a:schemeClr val="bg1"/>
                          </a:solidFill>
                          <a:effectLst/>
                          <a:latin typeface="Museo Sans Cyrl 100" panose="02000000000000000000" pitchFamily="50" charset="-52"/>
                          <a:ea typeface="+mn-ea"/>
                          <a:cs typeface="+mn-cs"/>
                        </a:rPr>
                        <a:t>які</a:t>
                      </a:r>
                      <a:r>
                        <a:rPr lang="ru-RU" sz="900" b="0" kern="1200" dirty="0">
                          <a:solidFill>
                            <a:schemeClr val="bg1"/>
                          </a:solidFill>
                          <a:effectLst/>
                          <a:latin typeface="Museo Sans Cyrl 100" panose="02000000000000000000" pitchFamily="50" charset="-52"/>
                          <a:ea typeface="+mn-ea"/>
                          <a:cs typeface="+mn-cs"/>
                        </a:rPr>
                        <a:t> </a:t>
                      </a:r>
                      <a:r>
                        <a:rPr lang="ru-RU" sz="900" b="0" kern="1200" dirty="0" err="1">
                          <a:solidFill>
                            <a:schemeClr val="bg1"/>
                          </a:solidFill>
                          <a:effectLst/>
                          <a:latin typeface="Museo Sans Cyrl 100" panose="02000000000000000000" pitchFamily="50" charset="-52"/>
                          <a:ea typeface="+mn-ea"/>
                          <a:cs typeface="+mn-cs"/>
                        </a:rPr>
                        <a:t>хворіють</a:t>
                      </a:r>
                      <a:r>
                        <a:rPr lang="ru-RU" sz="900" b="0" kern="1200" dirty="0">
                          <a:solidFill>
                            <a:schemeClr val="bg1"/>
                          </a:solidFill>
                          <a:effectLst/>
                          <a:latin typeface="Museo Sans Cyrl 100" panose="02000000000000000000" pitchFamily="50" charset="-52"/>
                          <a:ea typeface="+mn-ea"/>
                          <a:cs typeface="+mn-cs"/>
                        </a:rPr>
                        <a:t> на ТБ, </a:t>
                      </a:r>
                      <a:r>
                        <a:rPr lang="ru-RU" sz="900" b="0" kern="1200" dirty="0" err="1">
                          <a:solidFill>
                            <a:schemeClr val="bg1"/>
                          </a:solidFill>
                          <a:effectLst/>
                          <a:latin typeface="Museo Sans Cyrl 100" panose="02000000000000000000" pitchFamily="50" charset="-52"/>
                          <a:ea typeface="+mn-ea"/>
                          <a:cs typeface="+mn-cs"/>
                        </a:rPr>
                        <a:t>ситуація</a:t>
                      </a:r>
                      <a:r>
                        <a:rPr lang="ru-RU" sz="900" b="0" kern="1200" dirty="0">
                          <a:solidFill>
                            <a:schemeClr val="bg1"/>
                          </a:solidFill>
                          <a:effectLst/>
                          <a:latin typeface="Museo Sans Cyrl 100" panose="02000000000000000000" pitchFamily="50" charset="-52"/>
                          <a:ea typeface="+mn-ea"/>
                          <a:cs typeface="+mn-cs"/>
                        </a:rPr>
                        <a:t> </a:t>
                      </a:r>
                      <a:r>
                        <a:rPr lang="ru-RU" sz="900" b="0" kern="1200" dirty="0" err="1">
                          <a:solidFill>
                            <a:schemeClr val="bg1"/>
                          </a:solidFill>
                          <a:effectLst/>
                          <a:latin typeface="Museo Sans Cyrl 100" panose="02000000000000000000" pitchFamily="50" charset="-52"/>
                          <a:ea typeface="+mn-ea"/>
                          <a:cs typeface="+mn-cs"/>
                        </a:rPr>
                        <a:t>дещо</a:t>
                      </a:r>
                      <a:r>
                        <a:rPr lang="ru-RU" sz="900" b="0" kern="1200" dirty="0">
                          <a:solidFill>
                            <a:schemeClr val="bg1"/>
                          </a:solidFill>
                          <a:effectLst/>
                          <a:latin typeface="Museo Sans Cyrl 100" panose="02000000000000000000" pitchFamily="50" charset="-52"/>
                          <a:ea typeface="+mn-ea"/>
                          <a:cs typeface="+mn-cs"/>
                        </a:rPr>
                        <a:t> схожа. </a:t>
                      </a:r>
                      <a:r>
                        <a:rPr lang="ru-RU" sz="900" b="0" kern="1200" dirty="0" err="1">
                          <a:solidFill>
                            <a:schemeClr val="bg1"/>
                          </a:solidFill>
                          <a:effectLst/>
                          <a:latin typeface="Museo Sans Cyrl 100" panose="02000000000000000000" pitchFamily="50" charset="-52"/>
                          <a:ea typeface="+mn-ea"/>
                          <a:cs typeface="+mn-cs"/>
                        </a:rPr>
                        <a:t>Респонденти</a:t>
                      </a:r>
                      <a:r>
                        <a:rPr lang="ru-RU" sz="900" b="0" kern="1200" dirty="0">
                          <a:solidFill>
                            <a:schemeClr val="bg1"/>
                          </a:solidFill>
                          <a:effectLst/>
                          <a:latin typeface="Museo Sans Cyrl 100" panose="02000000000000000000" pitchFamily="50" charset="-52"/>
                          <a:ea typeface="+mn-ea"/>
                          <a:cs typeface="+mn-cs"/>
                        </a:rPr>
                        <a:t> </a:t>
                      </a:r>
                      <a:r>
                        <a:rPr lang="ru-RU" sz="900" b="0" kern="1200" dirty="0" err="1">
                          <a:solidFill>
                            <a:schemeClr val="bg1"/>
                          </a:solidFill>
                          <a:effectLst/>
                          <a:latin typeface="Museo Sans Cyrl 100" panose="02000000000000000000" pitchFamily="50" charset="-52"/>
                          <a:ea typeface="+mn-ea"/>
                          <a:cs typeface="+mn-cs"/>
                        </a:rPr>
                        <a:t>зазначають</a:t>
                      </a:r>
                      <a:r>
                        <a:rPr lang="ru-RU" sz="900" b="0" kern="1200" dirty="0">
                          <a:solidFill>
                            <a:schemeClr val="bg1"/>
                          </a:solidFill>
                          <a:effectLst/>
                          <a:latin typeface="Museo Sans Cyrl 100" panose="02000000000000000000" pitchFamily="50" charset="-52"/>
                          <a:ea typeface="+mn-ea"/>
                          <a:cs typeface="+mn-cs"/>
                        </a:rPr>
                        <a:t>, </a:t>
                      </a:r>
                      <a:r>
                        <a:rPr lang="ru-RU" sz="900" b="0" kern="1200" dirty="0" err="1">
                          <a:solidFill>
                            <a:schemeClr val="bg1"/>
                          </a:solidFill>
                          <a:effectLst/>
                          <a:latin typeface="Museo Sans Cyrl 100" panose="02000000000000000000" pitchFamily="50" charset="-52"/>
                          <a:ea typeface="+mn-ea"/>
                          <a:cs typeface="+mn-cs"/>
                        </a:rPr>
                        <a:t>що</a:t>
                      </a:r>
                      <a:r>
                        <a:rPr lang="ru-RU" sz="900" b="0" kern="1200" dirty="0">
                          <a:solidFill>
                            <a:schemeClr val="bg1"/>
                          </a:solidFill>
                          <a:effectLst/>
                          <a:latin typeface="Museo Sans Cyrl 100" panose="02000000000000000000" pitchFamily="50" charset="-52"/>
                          <a:ea typeface="+mn-ea"/>
                          <a:cs typeface="+mn-cs"/>
                        </a:rPr>
                        <a:t> </a:t>
                      </a:r>
                      <a:r>
                        <a:rPr lang="ru-RU" sz="900" b="0" kern="1200" dirty="0" err="1">
                          <a:solidFill>
                            <a:schemeClr val="bg1"/>
                          </a:solidFill>
                          <a:effectLst/>
                          <a:latin typeface="Museo Sans Cyrl 100" panose="02000000000000000000" pitchFamily="50" charset="-52"/>
                          <a:ea typeface="+mn-ea"/>
                          <a:cs typeface="+mn-cs"/>
                        </a:rPr>
                        <a:t>кілька</a:t>
                      </a:r>
                      <a:r>
                        <a:rPr lang="ru-RU" sz="900" b="0" kern="1200" dirty="0">
                          <a:solidFill>
                            <a:schemeClr val="bg1"/>
                          </a:solidFill>
                          <a:effectLst/>
                          <a:latin typeface="Museo Sans Cyrl 100" panose="02000000000000000000" pitchFamily="50" charset="-52"/>
                          <a:ea typeface="+mn-ea"/>
                          <a:cs typeface="+mn-cs"/>
                        </a:rPr>
                        <a:t> </a:t>
                      </a:r>
                      <a:r>
                        <a:rPr lang="ru-RU" sz="900" b="0" kern="1200" dirty="0" err="1">
                          <a:solidFill>
                            <a:schemeClr val="bg1"/>
                          </a:solidFill>
                          <a:effectLst/>
                          <a:latin typeface="Museo Sans Cyrl 100" panose="02000000000000000000" pitchFamily="50" charset="-52"/>
                          <a:ea typeface="+mn-ea"/>
                          <a:cs typeface="+mn-cs"/>
                        </a:rPr>
                        <a:t>днів</a:t>
                      </a:r>
                      <a:r>
                        <a:rPr lang="ru-RU" sz="900" b="0" kern="1200" dirty="0">
                          <a:solidFill>
                            <a:schemeClr val="bg1"/>
                          </a:solidFill>
                          <a:effectLst/>
                          <a:latin typeface="Museo Sans Cyrl 100" panose="02000000000000000000" pitchFamily="50" charset="-52"/>
                          <a:ea typeface="+mn-ea"/>
                          <a:cs typeface="+mn-cs"/>
                        </a:rPr>
                        <a:t> </a:t>
                      </a:r>
                      <a:r>
                        <a:rPr lang="ru-RU" sz="900" b="0" kern="1200" dirty="0" err="1">
                          <a:solidFill>
                            <a:schemeClr val="bg1"/>
                          </a:solidFill>
                          <a:effectLst/>
                          <a:latin typeface="Museo Sans Cyrl 100" panose="02000000000000000000" pitchFamily="50" charset="-52"/>
                          <a:ea typeface="+mn-ea"/>
                          <a:cs typeface="+mn-cs"/>
                        </a:rPr>
                        <a:t>протягом</a:t>
                      </a:r>
                      <a:r>
                        <a:rPr lang="ru-RU" sz="900" b="0" kern="1200" dirty="0">
                          <a:solidFill>
                            <a:schemeClr val="bg1"/>
                          </a:solidFill>
                          <a:effectLst/>
                          <a:latin typeface="Museo Sans Cyrl 100" panose="02000000000000000000" pitchFamily="50" charset="-52"/>
                          <a:ea typeface="+mn-ea"/>
                          <a:cs typeface="+mn-cs"/>
                        </a:rPr>
                        <a:t> </a:t>
                      </a:r>
                      <a:r>
                        <a:rPr lang="ru-RU" sz="900" b="0" kern="1200" dirty="0" err="1">
                          <a:solidFill>
                            <a:schemeClr val="bg1"/>
                          </a:solidFill>
                          <a:effectLst/>
                          <a:latin typeface="Museo Sans Cyrl 100" panose="02000000000000000000" pitchFamily="50" charset="-52"/>
                          <a:ea typeface="+mn-ea"/>
                          <a:cs typeface="+mn-cs"/>
                        </a:rPr>
                        <a:t>останніх</a:t>
                      </a:r>
                      <a:r>
                        <a:rPr lang="ru-RU" sz="900" b="0" kern="1200" dirty="0">
                          <a:solidFill>
                            <a:schemeClr val="bg1"/>
                          </a:solidFill>
                          <a:effectLst/>
                          <a:latin typeface="Museo Sans Cyrl 100" panose="02000000000000000000" pitchFamily="50" charset="-52"/>
                          <a:ea typeface="+mn-ea"/>
                          <a:cs typeface="+mn-cs"/>
                        </a:rPr>
                        <a:t> 2 </a:t>
                      </a:r>
                      <a:r>
                        <a:rPr lang="ru-RU" sz="900" b="0" kern="1200" dirty="0" err="1">
                          <a:solidFill>
                            <a:schemeClr val="bg1"/>
                          </a:solidFill>
                          <a:effectLst/>
                          <a:latin typeface="Museo Sans Cyrl 100" panose="02000000000000000000" pitchFamily="50" charset="-52"/>
                          <a:ea typeface="+mn-ea"/>
                          <a:cs typeface="+mn-cs"/>
                        </a:rPr>
                        <a:t>тижнів</a:t>
                      </a:r>
                      <a:r>
                        <a:rPr lang="ru-RU" sz="900" b="0" kern="1200" dirty="0">
                          <a:solidFill>
                            <a:schemeClr val="bg1"/>
                          </a:solidFill>
                          <a:effectLst/>
                          <a:latin typeface="Museo Sans Cyrl 100" panose="02000000000000000000" pitchFamily="50" charset="-52"/>
                          <a:ea typeface="+mn-ea"/>
                          <a:cs typeface="+mn-cs"/>
                        </a:rPr>
                        <a:t> вони </a:t>
                      </a:r>
                      <a:r>
                        <a:rPr lang="ru-RU" sz="900" b="0" kern="1200" dirty="0" err="1">
                          <a:solidFill>
                            <a:schemeClr val="bg1"/>
                          </a:solidFill>
                          <a:effectLst/>
                          <a:latin typeface="Museo Sans Cyrl 100" panose="02000000000000000000" pitchFamily="50" charset="-52"/>
                          <a:ea typeface="+mn-ea"/>
                          <a:cs typeface="+mn-cs"/>
                        </a:rPr>
                        <a:t>мали</a:t>
                      </a:r>
                      <a:r>
                        <a:rPr lang="ru-RU" sz="900" b="0" kern="1200" dirty="0">
                          <a:solidFill>
                            <a:schemeClr val="bg1"/>
                          </a:solidFill>
                          <a:effectLst/>
                          <a:latin typeface="Museo Sans Cyrl 100" panose="02000000000000000000" pitchFamily="50" charset="-52"/>
                          <a:ea typeface="+mn-ea"/>
                          <a:cs typeface="+mn-cs"/>
                        </a:rPr>
                        <a:t> </a:t>
                      </a:r>
                      <a:r>
                        <a:rPr lang="uk-UA" sz="900" b="0"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н</a:t>
                      </a:r>
                      <a:r>
                        <a:rPr lang="uk-UA" sz="900" dirty="0">
                          <a:effectLst/>
                          <a:latin typeface="Calibri" panose="020F0502020204030204" pitchFamily="34" charset="0"/>
                          <a:ea typeface="Calibri" panose="020F0502020204030204" pitchFamily="34" charset="0"/>
                          <a:cs typeface="Times New Roman" panose="02020603050405020304" pitchFamily="18" charset="0"/>
                        </a:rPr>
                        <a:t>егативне відчуття щодо себе – що ви невдаха або, що ви підвели себе чи свою родину </a:t>
                      </a:r>
                      <a:r>
                        <a:rPr lang="uk-UA" sz="900" b="0" dirty="0">
                          <a:effectLst/>
                          <a:latin typeface="Calibri" panose="020F0502020204030204" pitchFamily="34" charset="0"/>
                          <a:ea typeface="Calibri" panose="020F0502020204030204" pitchFamily="34" charset="0"/>
                          <a:cs typeface="Times New Roman" panose="02020603050405020304" pitchFamily="18" charset="0"/>
                        </a:rPr>
                        <a:t>(70,8%). А також 75,7% пацієнтів хоча б кілька днів за 2 тижні мали </a:t>
                      </a:r>
                      <a:r>
                        <a:rPr lang="uk-UA" sz="900" b="1" dirty="0">
                          <a:effectLst/>
                          <a:latin typeface="Calibri" panose="020F0502020204030204" pitchFamily="34" charset="0"/>
                          <a:ea typeface="Calibri" panose="020F0502020204030204" pitchFamily="34" charset="0"/>
                          <a:cs typeface="Times New Roman" panose="02020603050405020304" pitchFamily="18" charset="0"/>
                        </a:rPr>
                        <a:t>т</a:t>
                      </a:r>
                      <a:r>
                        <a:rPr lang="uk-UA" sz="900" b="0" u="sng" dirty="0">
                          <a:effectLst/>
                          <a:latin typeface="Calibri" panose="020F0502020204030204" pitchFamily="34" charset="0"/>
                          <a:ea typeface="Calibri" panose="020F0502020204030204" pitchFamily="34" charset="0"/>
                          <a:cs typeface="Times New Roman" panose="02020603050405020304" pitchFamily="18" charset="0"/>
                        </a:rPr>
                        <a:t>руднощі з </a:t>
                      </a:r>
                      <a:r>
                        <a:rPr lang="ru-RU" sz="900" b="0" u="sng" dirty="0" err="1">
                          <a:effectLst/>
                          <a:latin typeface="Calibri" panose="020F0502020204030204" pitchFamily="34" charset="0"/>
                          <a:ea typeface="Calibri" panose="020F0502020204030204" pitchFamily="34" charset="0"/>
                          <a:cs typeface="Times New Roman" panose="02020603050405020304" pitchFamily="18" charset="0"/>
                        </a:rPr>
                        <a:t>концентрацією</a:t>
                      </a:r>
                      <a:r>
                        <a:rPr lang="ru-RU" sz="900" b="0" u="sng" dirty="0">
                          <a:effectLst/>
                          <a:latin typeface="Calibri" panose="020F0502020204030204" pitchFamily="34" charset="0"/>
                          <a:ea typeface="Calibri" panose="020F0502020204030204" pitchFamily="34" charset="0"/>
                          <a:cs typeface="Times New Roman" panose="02020603050405020304" pitchFamily="18" charset="0"/>
                        </a:rPr>
                        <a:t> </a:t>
                      </a:r>
                      <a:r>
                        <a:rPr lang="ru-RU" sz="900" b="0" u="sng" dirty="0" err="1">
                          <a:effectLst/>
                          <a:latin typeface="Calibri" panose="020F0502020204030204" pitchFamily="34" charset="0"/>
                          <a:ea typeface="Calibri" panose="020F0502020204030204" pitchFamily="34" charset="0"/>
                          <a:cs typeface="Times New Roman" panose="02020603050405020304" pitchFamily="18" charset="0"/>
                        </a:rPr>
                        <a:t>уваги</a:t>
                      </a:r>
                      <a:r>
                        <a:rPr lang="ru-RU" sz="900" b="0" u="sng" dirty="0">
                          <a:effectLst/>
                          <a:latin typeface="Calibri" panose="020F0502020204030204" pitchFamily="34" charset="0"/>
                          <a:ea typeface="Calibri" panose="020F0502020204030204" pitchFamily="34" charset="0"/>
                          <a:cs typeface="Times New Roman" panose="02020603050405020304" pitchFamily="18" charset="0"/>
                        </a:rPr>
                        <a:t>, </a:t>
                      </a:r>
                      <a:r>
                        <a:rPr lang="ru-RU" sz="900" b="0" u="sng" dirty="0" err="1">
                          <a:effectLst/>
                          <a:latin typeface="Calibri" panose="020F0502020204030204" pitchFamily="34" charset="0"/>
                          <a:ea typeface="Calibri" panose="020F0502020204030204" pitchFamily="34" charset="0"/>
                          <a:cs typeface="Times New Roman" panose="02020603050405020304" pitchFamily="18" charset="0"/>
                        </a:rPr>
                        <a:t>наприклад</a:t>
                      </a:r>
                      <a:r>
                        <a:rPr lang="ru-RU" sz="900" b="0" u="sng" dirty="0">
                          <a:effectLst/>
                          <a:latin typeface="Calibri" panose="020F0502020204030204" pitchFamily="34" charset="0"/>
                          <a:ea typeface="Calibri" panose="020F0502020204030204" pitchFamily="34" charset="0"/>
                          <a:cs typeface="Times New Roman" panose="02020603050405020304" pitchFamily="18" charset="0"/>
                        </a:rPr>
                        <a:t>, </a:t>
                      </a:r>
                      <a:r>
                        <a:rPr lang="ru-RU" sz="900" b="0" u="sng" dirty="0" err="1">
                          <a:effectLst/>
                          <a:latin typeface="Calibri" panose="020F0502020204030204" pitchFamily="34" charset="0"/>
                          <a:ea typeface="Calibri" panose="020F0502020204030204" pitchFamily="34" charset="0"/>
                          <a:cs typeface="Times New Roman" panose="02020603050405020304" pitchFamily="18" charset="0"/>
                        </a:rPr>
                        <a:t>під</a:t>
                      </a:r>
                      <a:r>
                        <a:rPr lang="ru-RU" sz="900" b="0" u="sng" dirty="0">
                          <a:effectLst/>
                          <a:latin typeface="Calibri" panose="020F0502020204030204" pitchFamily="34" charset="0"/>
                          <a:ea typeface="Calibri" panose="020F0502020204030204" pitchFamily="34" charset="0"/>
                          <a:cs typeface="Times New Roman" panose="02020603050405020304" pitchFamily="18" charset="0"/>
                        </a:rPr>
                        <a:t> час </a:t>
                      </a:r>
                      <a:r>
                        <a:rPr lang="ru-RU" sz="900" b="0" u="sng" dirty="0" err="1">
                          <a:effectLst/>
                          <a:latin typeface="Calibri" panose="020F0502020204030204" pitchFamily="34" charset="0"/>
                          <a:ea typeface="Calibri" panose="020F0502020204030204" pitchFamily="34" charset="0"/>
                          <a:cs typeface="Times New Roman" panose="02020603050405020304" pitchFamily="18" charset="0"/>
                        </a:rPr>
                        <a:t>читання</a:t>
                      </a:r>
                      <a:r>
                        <a:rPr lang="ru-RU" sz="900" b="0" u="sng" dirty="0">
                          <a:effectLst/>
                          <a:latin typeface="Calibri" panose="020F0502020204030204" pitchFamily="34" charset="0"/>
                          <a:ea typeface="Calibri" panose="020F0502020204030204" pitchFamily="34" charset="0"/>
                          <a:cs typeface="Times New Roman" panose="02020603050405020304" pitchFamily="18" charset="0"/>
                        </a:rPr>
                        <a:t> </a:t>
                      </a:r>
                      <a:r>
                        <a:rPr lang="ru-RU" sz="900" b="0" u="sng" dirty="0" err="1">
                          <a:effectLst/>
                          <a:latin typeface="Calibri" panose="020F0502020204030204" pitchFamily="34" charset="0"/>
                          <a:ea typeface="Calibri" panose="020F0502020204030204" pitchFamily="34" charset="0"/>
                          <a:cs typeface="Times New Roman" panose="02020603050405020304" pitchFamily="18" charset="0"/>
                        </a:rPr>
                        <a:t>газети</a:t>
                      </a:r>
                      <a:r>
                        <a:rPr lang="ru-RU" sz="900" b="0" u="sng" dirty="0">
                          <a:effectLst/>
                          <a:latin typeface="Calibri" panose="020F0502020204030204" pitchFamily="34" charset="0"/>
                          <a:ea typeface="Calibri" panose="020F0502020204030204" pitchFamily="34" charset="0"/>
                          <a:cs typeface="Times New Roman" panose="02020603050405020304" pitchFamily="18" charset="0"/>
                        </a:rPr>
                        <a:t> </a:t>
                      </a:r>
                      <a:r>
                        <a:rPr lang="ru-RU" sz="900" b="0" u="sng" dirty="0" err="1">
                          <a:effectLst/>
                          <a:latin typeface="Calibri" panose="020F0502020204030204" pitchFamily="34" charset="0"/>
                          <a:ea typeface="Calibri" panose="020F0502020204030204" pitchFamily="34" charset="0"/>
                          <a:cs typeface="Times New Roman" panose="02020603050405020304" pitchFamily="18" charset="0"/>
                        </a:rPr>
                        <a:t>чи</a:t>
                      </a:r>
                      <a:r>
                        <a:rPr lang="ru-RU" sz="900" b="0" u="sng" dirty="0">
                          <a:effectLst/>
                          <a:latin typeface="Calibri" panose="020F0502020204030204" pitchFamily="34" charset="0"/>
                          <a:ea typeface="Calibri" panose="020F0502020204030204" pitchFamily="34" charset="0"/>
                          <a:cs typeface="Times New Roman" panose="02020603050405020304" pitchFamily="18" charset="0"/>
                        </a:rPr>
                        <a:t> перегляду </a:t>
                      </a:r>
                      <a:r>
                        <a:rPr lang="ru-RU" sz="900" b="0" u="sng" dirty="0" err="1">
                          <a:effectLst/>
                          <a:latin typeface="Calibri" panose="020F0502020204030204" pitchFamily="34" charset="0"/>
                          <a:ea typeface="Calibri" panose="020F0502020204030204" pitchFamily="34" charset="0"/>
                          <a:cs typeface="Times New Roman" panose="02020603050405020304" pitchFamily="18" charset="0"/>
                        </a:rPr>
                        <a:t>телевізора</a:t>
                      </a:r>
                      <a:r>
                        <a:rPr lang="ru-RU" sz="900" b="0" u="sng" dirty="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685800" rtl="0" eaLnBrk="1" fontAlgn="auto" latinLnBrk="0" hangingPunct="1">
                        <a:lnSpc>
                          <a:spcPts val="1200"/>
                        </a:lnSpc>
                        <a:spcBef>
                          <a:spcPts val="0"/>
                        </a:spcBef>
                        <a:spcAft>
                          <a:spcPts val="0"/>
                        </a:spcAft>
                        <a:buClrTx/>
                        <a:buSzTx/>
                        <a:buFontTx/>
                        <a:buNone/>
                        <a:tabLst/>
                        <a:defRPr/>
                      </a:pPr>
                      <a:endParaRPr lang="ru-RU" sz="900" b="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685800" rtl="0" eaLnBrk="1" fontAlgn="auto" latinLnBrk="0" hangingPunct="1">
                        <a:lnSpc>
                          <a:spcPts val="1200"/>
                        </a:lnSpc>
                        <a:spcBef>
                          <a:spcPts val="0"/>
                        </a:spcBef>
                        <a:spcAft>
                          <a:spcPts val="0"/>
                        </a:spcAft>
                        <a:buClrTx/>
                        <a:buSzTx/>
                        <a:buFontTx/>
                        <a:buNone/>
                        <a:tabLst/>
                        <a:defRPr/>
                      </a:pPr>
                      <a:endParaRPr lang="uk-UA" sz="900" b="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685800" rtl="0" eaLnBrk="1" fontAlgn="auto" latinLnBrk="0" hangingPunct="1">
                        <a:lnSpc>
                          <a:spcPts val="1200"/>
                        </a:lnSpc>
                        <a:spcBef>
                          <a:spcPts val="0"/>
                        </a:spcBef>
                        <a:spcAft>
                          <a:spcPts val="0"/>
                        </a:spcAft>
                        <a:buClrTx/>
                        <a:buSzTx/>
                        <a:buFontTx/>
                        <a:buNone/>
                        <a:tabLst/>
                        <a:defRPr/>
                      </a:pPr>
                      <a:endParaRPr lang="uk-UA" sz="9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685800" rtl="0" eaLnBrk="1" fontAlgn="auto" latinLnBrk="0" hangingPunct="1">
                        <a:lnSpc>
                          <a:spcPts val="1200"/>
                        </a:lnSpc>
                        <a:spcBef>
                          <a:spcPts val="0"/>
                        </a:spcBef>
                        <a:spcAft>
                          <a:spcPts val="0"/>
                        </a:spcAft>
                        <a:buClrTx/>
                        <a:buSzTx/>
                        <a:buFontTx/>
                        <a:buNone/>
                        <a:tabLst/>
                        <a:defRPr/>
                      </a:pPr>
                      <a:r>
                        <a:rPr lang="uk-UA" sz="900" b="0" dirty="0">
                          <a:effectLst/>
                          <a:latin typeface="Calibri" panose="020F0502020204030204" pitchFamily="34" charset="0"/>
                          <a:ea typeface="Calibri" panose="020F0502020204030204" pitchFamily="34" charset="0"/>
                          <a:cs typeface="Times New Roman" panose="02020603050405020304" pitchFamily="18" charset="0"/>
                        </a:rPr>
                        <a:t>Також важливими показниками є те, що 60% пацієнтів також кілька днів </a:t>
                      </a:r>
                      <a:r>
                        <a:rPr lang="ru-RU" sz="900" b="0" kern="1200" dirty="0" err="1">
                          <a:solidFill>
                            <a:schemeClr val="bg1"/>
                          </a:solidFill>
                          <a:effectLst/>
                          <a:latin typeface="Museo Sans Cyrl 100" panose="02000000000000000000" pitchFamily="50" charset="-52"/>
                          <a:ea typeface="+mn-ea"/>
                          <a:cs typeface="+mn-cs"/>
                        </a:rPr>
                        <a:t>протягом</a:t>
                      </a:r>
                      <a:r>
                        <a:rPr lang="ru-RU" sz="900" b="0" kern="1200" dirty="0">
                          <a:solidFill>
                            <a:schemeClr val="bg1"/>
                          </a:solidFill>
                          <a:effectLst/>
                          <a:latin typeface="Museo Sans Cyrl 100" panose="02000000000000000000" pitchFamily="50" charset="-52"/>
                          <a:ea typeface="+mn-ea"/>
                          <a:cs typeface="+mn-cs"/>
                        </a:rPr>
                        <a:t> </a:t>
                      </a:r>
                      <a:r>
                        <a:rPr lang="ru-RU" sz="900" b="0" kern="1200" dirty="0" err="1">
                          <a:solidFill>
                            <a:schemeClr val="bg1"/>
                          </a:solidFill>
                          <a:effectLst/>
                          <a:latin typeface="Museo Sans Cyrl 100" panose="02000000000000000000" pitchFamily="50" charset="-52"/>
                          <a:ea typeface="+mn-ea"/>
                          <a:cs typeface="+mn-cs"/>
                        </a:rPr>
                        <a:t>останніх</a:t>
                      </a:r>
                      <a:r>
                        <a:rPr lang="ru-RU" sz="900" b="0" kern="1200" dirty="0">
                          <a:solidFill>
                            <a:schemeClr val="bg1"/>
                          </a:solidFill>
                          <a:effectLst/>
                          <a:latin typeface="Museo Sans Cyrl 100" panose="02000000000000000000" pitchFamily="50" charset="-52"/>
                          <a:ea typeface="+mn-ea"/>
                          <a:cs typeface="+mn-cs"/>
                        </a:rPr>
                        <a:t> 2 </a:t>
                      </a:r>
                      <a:r>
                        <a:rPr lang="ru-RU" sz="900" b="0" kern="1200" dirty="0" err="1">
                          <a:solidFill>
                            <a:schemeClr val="bg1"/>
                          </a:solidFill>
                          <a:effectLst/>
                          <a:latin typeface="Museo Sans Cyrl 100" panose="02000000000000000000" pitchFamily="50" charset="-52"/>
                          <a:ea typeface="+mn-ea"/>
                          <a:cs typeface="+mn-cs"/>
                        </a:rPr>
                        <a:t>тижнів</a:t>
                      </a:r>
                      <a:r>
                        <a:rPr lang="ru-RU" sz="900" b="0" kern="1200" dirty="0">
                          <a:solidFill>
                            <a:schemeClr val="bg1"/>
                          </a:solidFill>
                          <a:effectLst/>
                          <a:latin typeface="Museo Sans Cyrl 100" panose="02000000000000000000" pitchFamily="50" charset="-52"/>
                          <a:ea typeface="+mn-ea"/>
                          <a:cs typeface="+mn-cs"/>
                        </a:rPr>
                        <a:t> </a:t>
                      </a:r>
                      <a:r>
                        <a:rPr lang="uk-UA" sz="900" b="0" dirty="0">
                          <a:effectLst/>
                          <a:latin typeface="Calibri" panose="020F0502020204030204" pitchFamily="34" charset="0"/>
                          <a:ea typeface="Calibri" panose="020F0502020204030204" pitchFamily="34" charset="0"/>
                          <a:cs typeface="Times New Roman" panose="02020603050405020304" pitchFamily="18" charset="0"/>
                        </a:rPr>
                        <a:t>мали думки, що </a:t>
                      </a:r>
                      <a:r>
                        <a:rPr lang="ru-RU" sz="900" b="1" dirty="0" err="1">
                          <a:effectLst/>
                          <a:latin typeface="Calibri" panose="020F0502020204030204" pitchFamily="34" charset="0"/>
                          <a:ea typeface="Calibri" panose="020F0502020204030204" pitchFamily="34" charset="0"/>
                          <a:cs typeface="Times New Roman" panose="02020603050405020304" pitchFamily="18" charset="0"/>
                        </a:rPr>
                        <a:t>було</a:t>
                      </a:r>
                      <a:r>
                        <a:rPr lang="ru-RU" sz="900" b="1" dirty="0">
                          <a:effectLst/>
                          <a:latin typeface="Calibri" panose="020F0502020204030204" pitchFamily="34" charset="0"/>
                          <a:ea typeface="Calibri" panose="020F0502020204030204" pitchFamily="34" charset="0"/>
                          <a:cs typeface="Times New Roman" panose="02020603050405020304" pitchFamily="18" charset="0"/>
                        </a:rPr>
                        <a:t> б </a:t>
                      </a:r>
                      <a:r>
                        <a:rPr lang="ru-RU" sz="900" b="1" dirty="0" err="1">
                          <a:effectLst/>
                          <a:latin typeface="Calibri" panose="020F0502020204030204" pitchFamily="34" charset="0"/>
                          <a:ea typeface="Calibri" panose="020F0502020204030204" pitchFamily="34" charset="0"/>
                          <a:cs typeface="Times New Roman" panose="02020603050405020304" pitchFamily="18" charset="0"/>
                        </a:rPr>
                        <a:t>краще</a:t>
                      </a:r>
                      <a:r>
                        <a:rPr lang="ru-RU" sz="900" b="1" dirty="0">
                          <a:effectLst/>
                          <a:latin typeface="Calibri" panose="020F0502020204030204" pitchFamily="34" charset="0"/>
                          <a:ea typeface="Calibri" panose="020F0502020204030204" pitchFamily="34" charset="0"/>
                          <a:cs typeface="Times New Roman" panose="02020603050405020304" pitchFamily="18" charset="0"/>
                        </a:rPr>
                        <a:t>, </a:t>
                      </a:r>
                      <a:r>
                        <a:rPr lang="ru-RU" sz="900" b="1" dirty="0" err="1">
                          <a:effectLst/>
                          <a:latin typeface="Calibri" panose="020F0502020204030204" pitchFamily="34" charset="0"/>
                          <a:ea typeface="Calibri" panose="020F0502020204030204" pitchFamily="34" charset="0"/>
                          <a:cs typeface="Times New Roman" panose="02020603050405020304" pitchFamily="18" charset="0"/>
                        </a:rPr>
                        <a:t>якби</a:t>
                      </a:r>
                      <a:r>
                        <a:rPr lang="ru-RU" sz="900" b="1" dirty="0">
                          <a:effectLst/>
                          <a:latin typeface="Calibri" panose="020F0502020204030204" pitchFamily="34" charset="0"/>
                          <a:ea typeface="Calibri" panose="020F0502020204030204" pitchFamily="34" charset="0"/>
                          <a:cs typeface="Times New Roman" panose="02020603050405020304" pitchFamily="18" charset="0"/>
                        </a:rPr>
                        <a:t> </a:t>
                      </a:r>
                      <a:r>
                        <a:rPr lang="ru-RU" sz="900" b="1" dirty="0" err="1">
                          <a:effectLst/>
                          <a:latin typeface="Calibri" panose="020F0502020204030204" pitchFamily="34" charset="0"/>
                          <a:ea typeface="Calibri" panose="020F0502020204030204" pitchFamily="34" charset="0"/>
                          <a:cs typeface="Times New Roman" panose="02020603050405020304" pitchFamily="18" charset="0"/>
                        </a:rPr>
                        <a:t>ви</a:t>
                      </a:r>
                      <a:r>
                        <a:rPr lang="ru-RU" sz="900" b="1" dirty="0">
                          <a:effectLst/>
                          <a:latin typeface="Calibri" panose="020F0502020204030204" pitchFamily="34" charset="0"/>
                          <a:ea typeface="Calibri" panose="020F0502020204030204" pitchFamily="34" charset="0"/>
                          <a:cs typeface="Times New Roman" panose="02020603050405020304" pitchFamily="18" charset="0"/>
                        </a:rPr>
                        <a:t> померли </a:t>
                      </a:r>
                      <a:r>
                        <a:rPr lang="ru-RU" sz="900" b="1" dirty="0" err="1">
                          <a:effectLst/>
                          <a:latin typeface="Calibri" panose="020F0502020204030204" pitchFamily="34" charset="0"/>
                          <a:ea typeface="Calibri" panose="020F0502020204030204" pitchFamily="34" charset="0"/>
                          <a:cs typeface="Times New Roman" panose="02020603050405020304" pitchFamily="18" charset="0"/>
                        </a:rPr>
                        <a:t>або</a:t>
                      </a:r>
                      <a:r>
                        <a:rPr lang="ru-RU" sz="900" b="1" dirty="0">
                          <a:effectLst/>
                          <a:latin typeface="Calibri" panose="020F0502020204030204" pitchFamily="34" charset="0"/>
                          <a:ea typeface="Calibri" panose="020F0502020204030204" pitchFamily="34" charset="0"/>
                          <a:cs typeface="Times New Roman" panose="02020603050405020304" pitchFamily="18" charset="0"/>
                        </a:rPr>
                        <a:t> думки про те, </a:t>
                      </a:r>
                      <a:r>
                        <a:rPr lang="ru-RU" sz="900" b="1" dirty="0" err="1">
                          <a:effectLst/>
                          <a:latin typeface="Calibri" panose="020F0502020204030204" pitchFamily="34" charset="0"/>
                          <a:ea typeface="Calibri" panose="020F0502020204030204" pitchFamily="34" charset="0"/>
                          <a:cs typeface="Times New Roman" panose="02020603050405020304" pitchFamily="18" charset="0"/>
                        </a:rPr>
                        <a:t>щоб</a:t>
                      </a:r>
                      <a:r>
                        <a:rPr lang="ru-RU" sz="900" b="1" dirty="0">
                          <a:effectLst/>
                          <a:latin typeface="Calibri" panose="020F0502020204030204" pitchFamily="34" charset="0"/>
                          <a:ea typeface="Calibri" panose="020F0502020204030204" pitchFamily="34" charset="0"/>
                          <a:cs typeface="Times New Roman" panose="02020603050405020304" pitchFamily="18" charset="0"/>
                        </a:rPr>
                        <a:t> </a:t>
                      </a:r>
                      <a:r>
                        <a:rPr lang="ru-RU" sz="900" b="1" dirty="0" err="1">
                          <a:effectLst/>
                          <a:latin typeface="Calibri" panose="020F0502020204030204" pitchFamily="34" charset="0"/>
                          <a:ea typeface="Calibri" panose="020F0502020204030204" pitchFamily="34" charset="0"/>
                          <a:cs typeface="Times New Roman" panose="02020603050405020304" pitchFamily="18" charset="0"/>
                        </a:rPr>
                        <a:t>заподіяти</a:t>
                      </a:r>
                      <a:r>
                        <a:rPr lang="ru-RU" sz="900" b="1" dirty="0">
                          <a:effectLst/>
                          <a:latin typeface="Calibri" panose="020F0502020204030204" pitchFamily="34" charset="0"/>
                          <a:ea typeface="Calibri" panose="020F0502020204030204" pitchFamily="34" charset="0"/>
                          <a:cs typeface="Times New Roman" panose="02020603050405020304" pitchFamily="18" charset="0"/>
                        </a:rPr>
                        <a:t> </a:t>
                      </a:r>
                      <a:r>
                        <a:rPr lang="ru-RU" sz="900" b="1" dirty="0" err="1">
                          <a:effectLst/>
                          <a:latin typeface="Calibri" panose="020F0502020204030204" pitchFamily="34" charset="0"/>
                          <a:ea typeface="Calibri" panose="020F0502020204030204" pitchFamily="34" charset="0"/>
                          <a:cs typeface="Times New Roman" panose="02020603050405020304" pitchFamily="18" charset="0"/>
                        </a:rPr>
                        <a:t>собі</a:t>
                      </a:r>
                      <a:r>
                        <a:rPr lang="ru-RU" sz="900" b="1" dirty="0">
                          <a:effectLst/>
                          <a:latin typeface="Calibri" panose="020F0502020204030204" pitchFamily="34" charset="0"/>
                          <a:ea typeface="Calibri" panose="020F0502020204030204" pitchFamily="34" charset="0"/>
                          <a:cs typeface="Times New Roman" panose="02020603050405020304" pitchFamily="18" charset="0"/>
                        </a:rPr>
                        <a:t> шкоду. </a:t>
                      </a:r>
                      <a:r>
                        <a:rPr lang="ru-RU" sz="900" b="0" u="sng" dirty="0">
                          <a:effectLst/>
                          <a:latin typeface="Calibri" panose="020F0502020204030204" pitchFamily="34" charset="0"/>
                          <a:ea typeface="Calibri" panose="020F0502020204030204" pitchFamily="34" charset="0"/>
                          <a:cs typeface="Times New Roman" panose="02020603050405020304" pitchFamily="18" charset="0"/>
                        </a:rPr>
                        <a:t>В свою </a:t>
                      </a:r>
                      <a:r>
                        <a:rPr lang="ru-RU" sz="900" b="0" u="sng" dirty="0" err="1">
                          <a:effectLst/>
                          <a:latin typeface="Calibri" panose="020F0502020204030204" pitchFamily="34" charset="0"/>
                          <a:ea typeface="Calibri" panose="020F0502020204030204" pitchFamily="34" charset="0"/>
                          <a:cs typeface="Times New Roman" panose="02020603050405020304" pitchFamily="18" charset="0"/>
                        </a:rPr>
                        <a:t>чергу</a:t>
                      </a:r>
                      <a:r>
                        <a:rPr lang="ru-RU" sz="900" b="0" u="sng" dirty="0">
                          <a:effectLst/>
                          <a:latin typeface="Calibri" panose="020F0502020204030204" pitchFamily="34" charset="0"/>
                          <a:ea typeface="Calibri" panose="020F0502020204030204" pitchFamily="34" charset="0"/>
                          <a:cs typeface="Times New Roman" panose="02020603050405020304" pitchFamily="18" charset="0"/>
                        </a:rPr>
                        <a:t>, 40% </a:t>
                      </a:r>
                      <a:r>
                        <a:rPr lang="ru-RU" sz="900" b="0" u="sng" dirty="0" err="1">
                          <a:effectLst/>
                          <a:latin typeface="Calibri" panose="020F0502020204030204" pitchFamily="34" charset="0"/>
                          <a:ea typeface="Calibri" panose="020F0502020204030204" pitchFamily="34" charset="0"/>
                          <a:cs typeface="Times New Roman" panose="02020603050405020304" pitchFamily="18" charset="0"/>
                        </a:rPr>
                        <a:t>опитаних</a:t>
                      </a:r>
                      <a:r>
                        <a:rPr lang="ru-RU" sz="900" b="0" u="sng" dirty="0">
                          <a:effectLst/>
                          <a:latin typeface="Calibri" panose="020F0502020204030204" pitchFamily="34" charset="0"/>
                          <a:ea typeface="Calibri" panose="020F0502020204030204" pitchFamily="34" charset="0"/>
                          <a:cs typeface="Times New Roman" panose="02020603050405020304" pitchFamily="18" charset="0"/>
                        </a:rPr>
                        <a:t> </a:t>
                      </a:r>
                      <a:r>
                        <a:rPr lang="ru-RU" sz="900" b="0" u="sng" dirty="0" err="1">
                          <a:effectLst/>
                          <a:latin typeface="Calibri" panose="020F0502020204030204" pitchFamily="34" charset="0"/>
                          <a:ea typeface="Calibri" panose="020F0502020204030204" pitchFamily="34" charset="0"/>
                          <a:cs typeface="Times New Roman" panose="02020603050405020304" pitchFamily="18" charset="0"/>
                        </a:rPr>
                        <a:t>мали</a:t>
                      </a:r>
                      <a:r>
                        <a:rPr lang="ru-RU" sz="900" b="0" u="sng" dirty="0">
                          <a:effectLst/>
                          <a:latin typeface="Calibri" panose="020F0502020204030204" pitchFamily="34" charset="0"/>
                          <a:ea typeface="Calibri" panose="020F0502020204030204" pitchFamily="34" charset="0"/>
                          <a:cs typeface="Times New Roman" panose="02020603050405020304" pitchFamily="18" charset="0"/>
                        </a:rPr>
                        <a:t> </a:t>
                      </a:r>
                      <a:r>
                        <a:rPr lang="ru-RU" sz="900" b="0" u="sng" dirty="0" err="1">
                          <a:effectLst/>
                          <a:latin typeface="Calibri" panose="020F0502020204030204" pitchFamily="34" charset="0"/>
                          <a:ea typeface="Calibri" panose="020F0502020204030204" pitchFamily="34" charset="0"/>
                          <a:cs typeface="Times New Roman" panose="02020603050405020304" pitchFamily="18" charset="0"/>
                        </a:rPr>
                        <a:t>такі</a:t>
                      </a:r>
                      <a:r>
                        <a:rPr lang="ru-RU" sz="900" b="0" u="sng" dirty="0">
                          <a:effectLst/>
                          <a:latin typeface="Calibri" panose="020F0502020204030204" pitchFamily="34" charset="0"/>
                          <a:ea typeface="Calibri" panose="020F0502020204030204" pitchFamily="34" charset="0"/>
                          <a:cs typeface="Times New Roman" panose="02020603050405020304" pitchFamily="18" charset="0"/>
                        </a:rPr>
                        <a:t> ж думки </a:t>
                      </a:r>
                      <a:r>
                        <a:rPr lang="ru-RU" sz="900" b="0" u="sng" dirty="0" err="1">
                          <a:effectLst/>
                          <a:latin typeface="Calibri" panose="020F0502020204030204" pitchFamily="34" charset="0"/>
                          <a:ea typeface="Calibri" panose="020F0502020204030204" pitchFamily="34" charset="0"/>
                          <a:cs typeface="Times New Roman" panose="02020603050405020304" pitchFamily="18" charset="0"/>
                        </a:rPr>
                        <a:t>більше</a:t>
                      </a:r>
                      <a:r>
                        <a:rPr lang="ru-RU" sz="900" b="0" u="sng" dirty="0">
                          <a:effectLst/>
                          <a:latin typeface="Calibri" panose="020F0502020204030204" pitchFamily="34" charset="0"/>
                          <a:ea typeface="Calibri" panose="020F0502020204030204" pitchFamily="34" charset="0"/>
                          <a:cs typeface="Times New Roman" panose="02020603050405020304" pitchFamily="18" charset="0"/>
                        </a:rPr>
                        <a:t> </a:t>
                      </a:r>
                      <a:r>
                        <a:rPr lang="ru-RU" sz="900" b="0" u="sng" dirty="0" err="1">
                          <a:effectLst/>
                          <a:latin typeface="Calibri" panose="020F0502020204030204" pitchFamily="34" charset="0"/>
                          <a:ea typeface="Calibri" panose="020F0502020204030204" pitchFamily="34" charset="0"/>
                          <a:cs typeface="Times New Roman" panose="02020603050405020304" pitchFamily="18" charset="0"/>
                        </a:rPr>
                        <a:t>половини</a:t>
                      </a:r>
                      <a:r>
                        <a:rPr lang="ru-RU" sz="900" b="0" u="sng" dirty="0">
                          <a:effectLst/>
                          <a:latin typeface="Calibri" panose="020F0502020204030204" pitchFamily="34" charset="0"/>
                          <a:ea typeface="Calibri" panose="020F0502020204030204" pitchFamily="34" charset="0"/>
                          <a:cs typeface="Times New Roman" panose="02020603050405020304" pitchFamily="18" charset="0"/>
                        </a:rPr>
                        <a:t> часу.</a:t>
                      </a:r>
                      <a:endParaRPr lang="ru-RU" sz="900" b="0" u="sng" kern="1200" dirty="0">
                        <a:solidFill>
                          <a:schemeClr val="bg1"/>
                        </a:solidFill>
                        <a:effectLst/>
                        <a:latin typeface="Museo Sans Cyrl 100" panose="02000000000000000000" pitchFamily="50" charset="-52"/>
                        <a:ea typeface="+mn-ea"/>
                        <a:cs typeface="+mn-cs"/>
                      </a:endParaRPr>
                    </a:p>
                  </a:txBody>
                  <a:tcPr marL="68580" marR="68580" marT="0" marB="0">
                    <a:lnL w="190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16201181"/>
                  </a:ext>
                </a:extLst>
              </a:tr>
            </a:tbl>
          </a:graphicData>
        </a:graphic>
      </p:graphicFrame>
    </p:spTree>
    <p:extLst>
      <p:ext uri="{BB962C8B-B14F-4D97-AF65-F5344CB8AC3E}">
        <p14:creationId xmlns:p14="http://schemas.microsoft.com/office/powerpoint/2010/main" val="904586105"/>
      </p:ext>
    </p:extLst>
  </p:cSld>
  <p:clrMapOvr>
    <a:masterClrMapping/>
  </p:clrMapOvr>
</p:sld>
</file>

<file path=ppt/theme/theme1.xml><?xml version="1.0" encoding="utf-8"?>
<a:theme xmlns:a="http://schemas.openxmlformats.org/drawingml/2006/main" name="Тема Office">
  <a:themeElements>
    <a:clrScheme name="ЦГЗ">
      <a:dk1>
        <a:sysClr val="windowText" lastClr="000000"/>
      </a:dk1>
      <a:lt1>
        <a:sysClr val="window" lastClr="FFFFFF"/>
      </a:lt1>
      <a:dk2>
        <a:srgbClr val="004188"/>
      </a:dk2>
      <a:lt2>
        <a:srgbClr val="0076BE"/>
      </a:lt2>
      <a:accent1>
        <a:srgbClr val="00A8E2"/>
      </a:accent1>
      <a:accent2>
        <a:srgbClr val="54C2E4"/>
      </a:accent2>
      <a:accent3>
        <a:srgbClr val="33B6B1"/>
      </a:accent3>
      <a:accent4>
        <a:srgbClr val="F29100"/>
      </a:accent4>
      <a:accent5>
        <a:srgbClr val="FFCD1A"/>
      </a:accent5>
      <a:accent6>
        <a:srgbClr val="D0CECE"/>
      </a:accent6>
      <a:hlink>
        <a:srgbClr val="7F7F7F"/>
      </a:hlink>
      <a:folHlink>
        <a:srgbClr val="262626"/>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701D4D03338ACF4597B4E4D3F400F404" ma:contentTypeVersion="20" ma:contentTypeDescription="Створення нового документа." ma:contentTypeScope="" ma:versionID="da184702eb9f4499d39855f1a46cfc43">
  <xsd:schema xmlns:xsd="http://www.w3.org/2001/XMLSchema" xmlns:xs="http://www.w3.org/2001/XMLSchema" xmlns:p="http://schemas.microsoft.com/office/2006/metadata/properties" xmlns:ns2="b2401e72-9966-4d39-b1ef-b9ad96ee7001" xmlns:ns3="4db27de5-01f8-4ef5-865e-d82e4f911e21" targetNamespace="http://schemas.microsoft.com/office/2006/metadata/properties" ma:root="true" ma:fieldsID="cfda637b36cde47bb5d50700d7c6be93" ns2:_="" ns3:_="">
    <xsd:import namespace="b2401e72-9966-4d39-b1ef-b9ad96ee7001"/>
    <xsd:import namespace="4db27de5-01f8-4ef5-865e-d82e4f911e2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element ref="ns2:_x0417__x0434__x0456__x0439__x043d__x044e__x0454__x0442__x044c__x0441__x044f__x0435__x043a__x0441__x043f__x0435__x0440__x0442__x0438__x0437__x0430_" minOccurs="0"/>
                <xsd:element ref="ns2:Time" minOccurs="0"/>
                <xsd:element ref="ns2:MediaServiceSearchProperties" minOccurs="0"/>
                <xsd:element ref="ns2:Pers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401e72-9966-4d39-b1ef-b9ad96ee70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Теги зображень" ma:readOnly="false" ma:fieldId="{5cf76f15-5ced-4ddc-b409-7134ff3c332f}" ma:taxonomyMulti="true" ma:sspId="45069210-22bf-4f67-999e-4d42f9fd31f3"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_x0417__x0434__x0456__x0439__x043d__x044e__x0454__x0442__x044c__x0441__x044f__x0435__x043a__x0441__x043f__x0435__x0440__x0442__x0438__x0437__x0430_" ma:index="22" nillable="true" ma:displayName="Здійнюється експертиза " ma:default="0" ma:format="Dropdown" ma:internalName="_x0417__x0434__x0456__x0439__x043d__x044e__x0454__x0442__x044c__x0441__x044f__x0435__x043a__x0441__x043f__x0435__x0440__x0442__x0438__x0437__x0430_">
      <xsd:simpleType>
        <xsd:restriction base="dms:Boolean"/>
      </xsd:simpleType>
    </xsd:element>
    <xsd:element name="Time" ma:index="23" nillable="true" ma:displayName="Time" ma:default="[today]" ma:format="DateTime" ma:internalName="Time">
      <xsd:simpleType>
        <xsd:restriction base="dms:DateTime"/>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Person" ma:index="25" nillable="true" ma:displayName="Person" ma:format="Dropdown" ma:list="UserInfo" ma:SharePointGroup="0" ma:internalName="Person">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db27de5-01f8-4ef5-865e-d82e4f911e21"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fda3df51-8bb7-4623-9e21-87f9752764f4}" ma:internalName="TaxCatchAll" ma:showField="CatchAllData" ma:web="4db27de5-01f8-4ef5-865e-d82e4f911e21">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Спільний доступ"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Відомості про тих, хто має доступ"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вмісту"/>
        <xsd:element ref="dc:title" minOccurs="0" maxOccurs="1" ma:index="4" ma:displayName="Заголовок"/>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2401e72-9966-4d39-b1ef-b9ad96ee7001">
      <Terms xmlns="http://schemas.microsoft.com/office/infopath/2007/PartnerControls"/>
    </lcf76f155ced4ddcb4097134ff3c332f>
    <TaxCatchAll xmlns="4db27de5-01f8-4ef5-865e-d82e4f911e21" xsi:nil="true"/>
    <Time xmlns="b2401e72-9966-4d39-b1ef-b9ad96ee7001">2023-12-26T14:26:16+00:00</Time>
    <_x0417__x0434__x0456__x0439__x043d__x044e__x0454__x0442__x044c__x0441__x044f__x0435__x043a__x0441__x043f__x0435__x0440__x0442__x0438__x0437__x0430_ xmlns="b2401e72-9966-4d39-b1ef-b9ad96ee7001">false</_x0417__x0434__x0456__x0439__x043d__x044e__x0454__x0442__x044c__x0441__x044f__x0435__x043a__x0441__x043f__x0435__x0440__x0442__x0438__x0437__x0430_>
    <Person xmlns="b2401e72-9966-4d39-b1ef-b9ad96ee7001">
      <UserInfo>
        <DisplayName/>
        <AccountId xsi:nil="true"/>
        <AccountType/>
      </UserInfo>
    </Person>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3872D96-9657-4011-8C4D-86DC1A2792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401e72-9966-4d39-b1ef-b9ad96ee7001"/>
    <ds:schemaRef ds:uri="4db27de5-01f8-4ef5-865e-d82e4f911e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0CAB5B6-5898-43DA-9561-19032CDB46E6}">
  <ds:schemaRefs>
    <ds:schemaRef ds:uri="http://schemas.microsoft.com/office/2006/documentManagement/types"/>
    <ds:schemaRef ds:uri="http://purl.org/dc/terms/"/>
    <ds:schemaRef ds:uri="http://purl.org/dc/elements/1.1/"/>
    <ds:schemaRef ds:uri="http://schemas.microsoft.com/office/infopath/2007/PartnerControls"/>
    <ds:schemaRef ds:uri="http://www.w3.org/XML/1998/namespace"/>
    <ds:schemaRef ds:uri="4db27de5-01f8-4ef5-865e-d82e4f911e21"/>
    <ds:schemaRef ds:uri="http://schemas.openxmlformats.org/package/2006/metadata/core-properties"/>
    <ds:schemaRef ds:uri="b2401e72-9966-4d39-b1ef-b9ad96ee7001"/>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2E9DA806-8519-44DE-8CDC-1E740CED663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9751</TotalTime>
  <Words>3947</Words>
  <Application>Microsoft Office PowerPoint</Application>
  <PresentationFormat>Екран (16:10)</PresentationFormat>
  <Paragraphs>694</Paragraphs>
  <Slides>16</Slides>
  <Notes>16</Notes>
  <HiddenSlides>0</HiddenSlides>
  <MMClips>0</MMClips>
  <ScaleCrop>false</ScaleCrop>
  <HeadingPairs>
    <vt:vector size="6" baseType="variant">
      <vt:variant>
        <vt:lpstr>Використані шрифти</vt:lpstr>
      </vt:variant>
      <vt:variant>
        <vt:i4>11</vt:i4>
      </vt:variant>
      <vt:variant>
        <vt:lpstr>Тема</vt:lpstr>
      </vt:variant>
      <vt:variant>
        <vt:i4>1</vt:i4>
      </vt:variant>
      <vt:variant>
        <vt:lpstr>Заголовки слайдів</vt:lpstr>
      </vt:variant>
      <vt:variant>
        <vt:i4>16</vt:i4>
      </vt:variant>
    </vt:vector>
  </HeadingPairs>
  <TitlesOfParts>
    <vt:vector size="28" baseType="lpstr">
      <vt:lpstr>ＭＳ Ｐゴシック</vt:lpstr>
      <vt:lpstr>Arial</vt:lpstr>
      <vt:lpstr>Calibri</vt:lpstr>
      <vt:lpstr>Calibri Light</vt:lpstr>
      <vt:lpstr>Museo Sans Cyrl 100</vt:lpstr>
      <vt:lpstr>Museo Sans Cyrl 300</vt:lpstr>
      <vt:lpstr>Museo Sans Cyrl 500</vt:lpstr>
      <vt:lpstr>Museo Sans Cyrl 700</vt:lpstr>
      <vt:lpstr>Museo Sans Cyrl 900</vt:lpstr>
      <vt:lpstr>Times New Roman</vt:lpstr>
      <vt:lpstr>Wingdings</vt:lpstr>
      <vt:lpstr>Тема Office</vt:lpstr>
      <vt:lpstr>Презентація PowerPoint</vt:lpstr>
      <vt:lpstr>Презентація PowerPoint</vt:lpstr>
      <vt:lpstr>Презентація PowerPoint</vt:lpstr>
      <vt:lpstr>Основні результати глибинних інтерв’ю з керівниками протитуберкульозних ЗОЗ, які надають послуги з діагностики та/або лікування протидії туберкульозу (1)</vt:lpstr>
      <vt:lpstr>Основні результати глибинних інтерв’ю з керівниками протитуберкульозних ЗОЗ, які надають послуги з діагностики та/або лікування протидії туберкульозу (2)</vt:lpstr>
      <vt:lpstr>Основні результати глибинних інтерв’ю з медичними працівниками протитуберкульозних закладів охорони здоров’я, які надають послуги з діагностики та/або лікування протидії туберкульозу (лікарі та середній медичний персонал)</vt:lpstr>
      <vt:lpstr>Презентація PowerPoint</vt:lpstr>
      <vt:lpstr>Презентація PowerPoint</vt:lpstr>
      <vt:lpstr>Презентація PowerPoint</vt:lpstr>
      <vt:lpstr> Наскільки це ускладнило виконання роботи, домашніх обов’язків та стосунків з людьми: </vt:lpstr>
      <vt:lpstr>Презентація PowerPoint</vt:lpstr>
      <vt:lpstr> Наскільки це заважало: </vt:lpstr>
      <vt:lpstr>Презентація PowerPoint</vt:lpstr>
      <vt:lpstr>Презентація PowerPoint</vt:lpstr>
      <vt:lpstr>Презентація PowerPoint</vt:lpstr>
      <vt:lpstr>Презентація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Марія Мошура</cp:lastModifiedBy>
  <cp:revision>357</cp:revision>
  <dcterms:created xsi:type="dcterms:W3CDTF">2023-02-18T07:53:32Z</dcterms:created>
  <dcterms:modified xsi:type="dcterms:W3CDTF">2024-12-15T21:13:27Z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0x010100701D4D03338ACF4597B4E4D3F400F404</vt:lpwstr>
  </property>
  <property fmtid="{D5CDD505-2E9C-101B-9397-08002B2CF9AE}" pid="3" name="MediaServiceImageTags">
    <vt:lpwstr/>
  </property>
</Properties>
</file>