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69" r:id="rId6"/>
    <p:sldId id="268" r:id="rId7"/>
    <p:sldId id="259" r:id="rId8"/>
    <p:sldId id="260" r:id="rId9"/>
    <p:sldId id="262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7656D6-DDA5-0650-21BA-1C7AACD8E400}" name="VERONESE, Vanessa" initials="VV" userId="S::veronesev@who.int::5c94c56a-5435-4e12-9c21-6969f0c01491" providerId="AD"/>
  <p188:author id="{3D7181FA-59F9-407A-CD1C-D77D60D5B4FE}" name="Mariia Moshura" initials="MM" userId="Mariia Moshura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98" autoAdjust="0"/>
    <p:restoredTop sz="93979"/>
  </p:normalViewPr>
  <p:slideViewPr>
    <p:cSldViewPr snapToGrid="0" snapToObjects="1">
      <p:cViewPr varScale="1">
        <p:scale>
          <a:sx n="65" d="100"/>
          <a:sy n="65" d="100"/>
        </p:scale>
        <p:origin x="9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арія Мошура" userId="508857ab-dc98-488c-832d-c2eef890f23a" providerId="ADAL" clId="{3B903345-EFF2-415C-819E-351B63379B1A}"/>
    <pc:docChg chg="modSld">
      <pc:chgData name="Марія Мошура" userId="508857ab-dc98-488c-832d-c2eef890f23a" providerId="ADAL" clId="{3B903345-EFF2-415C-819E-351B63379B1A}" dt="2025-01-08T09:15:24.239" v="26" actId="20577"/>
      <pc:docMkLst>
        <pc:docMk/>
      </pc:docMkLst>
      <pc:sldChg chg="modSp">
        <pc:chgData name="Марія Мошура" userId="508857ab-dc98-488c-832d-c2eef890f23a" providerId="ADAL" clId="{3B903345-EFF2-415C-819E-351B63379B1A}" dt="2025-01-08T09:15:24.239" v="26" actId="20577"/>
        <pc:sldMkLst>
          <pc:docMk/>
          <pc:sldMk cId="1557095666" sldId="269"/>
        </pc:sldMkLst>
        <pc:spChg chg="mod">
          <ac:chgData name="Марія Мошура" userId="508857ab-dc98-488c-832d-c2eef890f23a" providerId="ADAL" clId="{3B903345-EFF2-415C-819E-351B63379B1A}" dt="2025-01-08T09:15:24.239" v="26" actId="20577"/>
          <ac:spMkLst>
            <pc:docMk/>
            <pc:sldMk cId="1557095666" sldId="269"/>
            <ac:spMk id="4" creationId="{525DA39B-61CD-B26C-E88C-75D7B1F30B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EFD9E0-06E4-154F-ADE2-3EE1DB22D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A747F-0B4B-6E4D-B17A-1B4FC97DF6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CC9FEA-B79C-AF4F-B105-5D826A862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84FA-9441-C240-BA1F-E39438755872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010B75-0091-4840-855B-3965A54B7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506CC2-E795-A643-A13C-C4757A55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B289-43AE-2148-87C2-8EAFCF2D9A7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62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495F31-CDDF-A84A-A9CF-FBB4F60E1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ABAF42A-576F-FE4D-AC45-EFB9CE043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0E225B-7A26-A14A-954E-05151F083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84FA-9441-C240-BA1F-E39438755872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649832-6651-D644-B4A3-0243B0EE3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ABA2AD-DAC4-CD4A-B18C-30639B74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B289-43AE-2148-87C2-8EAFCF2D9A7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94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8CA1B85-3945-D34D-890E-AE6193A8C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A48D94-BA92-F04B-A485-C9D1F5DF2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D7AE2B-0F5A-AA4F-BD06-ACB46EBDB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84FA-9441-C240-BA1F-E39438755872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CCFEC1-1200-194F-96CE-D5610EF75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7DFB5D-0DE8-7A43-8D57-56675EDC9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B289-43AE-2148-87C2-8EAFCF2D9A7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E52E6F-C354-6544-A720-D7019E0F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3E03A7-C612-3A4D-A163-71817CA21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F125BA-188A-BB43-B555-07E742DEB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84FA-9441-C240-BA1F-E39438755872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442DDB-C839-3B4F-A888-B1F7797B2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F6624F-1081-8D43-8057-EDC6355AD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B289-43AE-2148-87C2-8EAFCF2D9A7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0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E7803-1262-3043-8588-B7335504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3CA9C3-654C-754C-BD7C-1BB75F1A1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DD03A4-0893-5A45-9984-B48E3D94A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84FA-9441-C240-BA1F-E39438755872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F818-24CF-F440-BC65-73EC0EF1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147A68-C1D8-AD4F-A45A-A87582776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B289-43AE-2148-87C2-8EAFCF2D9A7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91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11A48-BCEF-AA4E-A4F9-E05730F38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0B2294-A3D5-C440-9E8A-B1E80978CA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17BA0E-6CFA-B04C-AF85-2D9A47CA5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8F8ABC-01FC-7E41-9F28-4CA1D8E35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84FA-9441-C240-BA1F-E39438755872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71BC18-9503-1941-B6AA-4B39C02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3E558B-5978-D342-8FFF-9E61EDE3C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B289-43AE-2148-87C2-8EAFCF2D9A7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22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D10ED6-7505-A742-AF94-CF461635F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567030-CB73-454C-9642-DEF59F04E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7094ED-87CA-D84A-8A20-076AD14B7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67579A-EB23-1A40-B683-7F0DDAC557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EEC5C7D-0F13-4346-A6F8-13E62F5590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78E773E-C397-FA49-94E3-432736F2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84FA-9441-C240-BA1F-E39438755872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BF5CF8F-FA76-7C45-80C5-508E74A98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6AA2C43-6CAB-7E45-95A5-4C88510FC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B289-43AE-2148-87C2-8EAFCF2D9A7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81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5C949A-1306-934E-ABB4-21BD8546F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3DB65C5-C9B5-B64B-B2DB-62B95C996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84FA-9441-C240-BA1F-E39438755872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C34AA-37A5-314C-B1D2-A000585E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61CFCF9-F559-6B4C-B015-B07A9A700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B289-43AE-2148-87C2-8EAFCF2D9A7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74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2D7C60B-2432-2346-807B-207CE4C56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84FA-9441-C240-BA1F-E39438755872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CC7CC1A-92E5-7344-8CD6-D0D44C16D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5D9B47-D610-084E-AB8D-792A0653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B289-43AE-2148-87C2-8EAFCF2D9A7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75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73C58-F517-4C49-AD5E-2F645A0D7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4F65DC-2D60-AB4D-88CA-FCDE736D8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83E5B62-1FBD-5941-BBD1-293B5FB92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C0D17F-77FC-BC4B-835B-4CD52115E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84FA-9441-C240-BA1F-E39438755872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6EF0B8-7D52-5D44-AF97-15ECFC9D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EBC8D0-CCDD-2D4D-B9C7-308387B5A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B289-43AE-2148-87C2-8EAFCF2D9A7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98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CDC94A-04F4-214A-B017-721A63B62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E3DB964-4990-2042-989E-66A7F58D0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A57DAB-B78C-6B40-B171-899C799D9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9436FE-801D-4C4F-B757-1AC4CC0D6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84FA-9441-C240-BA1F-E39438755872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BF052C-C005-2841-A543-3DE2DB42D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8C4FEA-65F3-9043-9868-43674F2B3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B289-43AE-2148-87C2-8EAFCF2D9A7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8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19602-506E-4A42-8210-8D4F036DF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83106F-5638-D048-9020-E25A3D4E5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CD84EA-E582-9D4F-B43F-A2E12CA45E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984FA-9441-C240-BA1F-E39438755872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2A69A3-5898-0B4E-82B9-96D612301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5EBCCE-6937-3243-BB94-52D0246F2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0B289-43AE-2148-87C2-8EAFCF2D9A7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48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2606956-017A-FE44-89C1-FE8E9FBEF6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069807"/>
              </p:ext>
            </p:extLst>
          </p:nvPr>
        </p:nvGraphicFramePr>
        <p:xfrm>
          <a:off x="341745" y="1236286"/>
          <a:ext cx="11453093" cy="39296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43567">
                  <a:extLst>
                    <a:ext uri="{9D8B030D-6E8A-4147-A177-3AD203B41FA5}">
                      <a16:colId xmlns:a16="http://schemas.microsoft.com/office/drawing/2014/main" val="1389760325"/>
                    </a:ext>
                  </a:extLst>
                </a:gridCol>
                <a:gridCol w="1748157">
                  <a:extLst>
                    <a:ext uri="{9D8B030D-6E8A-4147-A177-3AD203B41FA5}">
                      <a16:colId xmlns:a16="http://schemas.microsoft.com/office/drawing/2014/main" val="3846940143"/>
                    </a:ext>
                  </a:extLst>
                </a:gridCol>
                <a:gridCol w="1096259">
                  <a:extLst>
                    <a:ext uri="{9D8B030D-6E8A-4147-A177-3AD203B41FA5}">
                      <a16:colId xmlns:a16="http://schemas.microsoft.com/office/drawing/2014/main" val="1496229774"/>
                    </a:ext>
                  </a:extLst>
                </a:gridCol>
                <a:gridCol w="1706441">
                  <a:extLst>
                    <a:ext uri="{9D8B030D-6E8A-4147-A177-3AD203B41FA5}">
                      <a16:colId xmlns:a16="http://schemas.microsoft.com/office/drawing/2014/main" val="2126823413"/>
                    </a:ext>
                  </a:extLst>
                </a:gridCol>
                <a:gridCol w="1230705">
                  <a:extLst>
                    <a:ext uri="{9D8B030D-6E8A-4147-A177-3AD203B41FA5}">
                      <a16:colId xmlns:a16="http://schemas.microsoft.com/office/drawing/2014/main" val="3356602565"/>
                    </a:ext>
                  </a:extLst>
                </a:gridCol>
                <a:gridCol w="1170564">
                  <a:extLst>
                    <a:ext uri="{9D8B030D-6E8A-4147-A177-3AD203B41FA5}">
                      <a16:colId xmlns:a16="http://schemas.microsoft.com/office/drawing/2014/main" val="1678937368"/>
                    </a:ext>
                  </a:extLst>
                </a:gridCol>
                <a:gridCol w="1232615">
                  <a:extLst>
                    <a:ext uri="{9D8B030D-6E8A-4147-A177-3AD203B41FA5}">
                      <a16:colId xmlns:a16="http://schemas.microsoft.com/office/drawing/2014/main" val="1837088330"/>
                    </a:ext>
                  </a:extLst>
                </a:gridCol>
                <a:gridCol w="1426474">
                  <a:extLst>
                    <a:ext uri="{9D8B030D-6E8A-4147-A177-3AD203B41FA5}">
                      <a16:colId xmlns:a16="http://schemas.microsoft.com/office/drawing/2014/main" val="2761403848"/>
                    </a:ext>
                  </a:extLst>
                </a:gridCol>
                <a:gridCol w="1398311">
                  <a:extLst>
                    <a:ext uri="{9D8B030D-6E8A-4147-A177-3AD203B41FA5}">
                      <a16:colId xmlns:a16="http://schemas.microsoft.com/office/drawing/2014/main" val="34107860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uk-UA" sz="1200" dirty="0"/>
                        <a:t>Учасники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1200" dirty="0"/>
                        <a:t>1.</a:t>
                      </a:r>
                      <a:endParaRPr lang="uk-UA" sz="1200" dirty="0"/>
                    </a:p>
                    <a:p>
                      <a:pPr marL="0" indent="0" algn="ctr">
                        <a:buFont typeface="+mj-lt"/>
                        <a:buNone/>
                      </a:pPr>
                      <a:r>
                        <a:rPr lang="uk-UA" sz="1200" dirty="0"/>
                        <a:t>Алгоритм виконання рентген-знімків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1200" dirty="0"/>
                        <a:t>2.</a:t>
                      </a:r>
                      <a:endParaRPr lang="uk-UA" sz="1200" dirty="0"/>
                    </a:p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err="1"/>
                        <a:t>Загальне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сприйняття</a:t>
                      </a:r>
                      <a:r>
                        <a:rPr lang="ru-RU" sz="1200" dirty="0"/>
                        <a:t> та </a:t>
                      </a:r>
                      <a:r>
                        <a:rPr lang="ru-RU" sz="1200" dirty="0" err="1"/>
                        <a:t>довіра</a:t>
                      </a:r>
                      <a:r>
                        <a:rPr lang="ru-RU" sz="1200" dirty="0"/>
                        <a:t> до </a:t>
                      </a:r>
                      <a:r>
                        <a:rPr lang="ru-RU" sz="1200" dirty="0" err="1"/>
                        <a:t>комп'ютеризованих</a:t>
                      </a:r>
                      <a:r>
                        <a:rPr lang="ru-RU" sz="1200" dirty="0"/>
                        <a:t> /</a:t>
                      </a:r>
                      <a:r>
                        <a:rPr lang="ru-RU" sz="1200" dirty="0" err="1"/>
                        <a:t>автоматизованих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діагностичних</a:t>
                      </a:r>
                      <a:r>
                        <a:rPr lang="ru-RU" sz="1200" dirty="0"/>
                        <a:t> систем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1200" dirty="0"/>
                        <a:t>3.</a:t>
                      </a:r>
                      <a:endParaRPr lang="uk-UA" sz="1200" dirty="0"/>
                    </a:p>
                    <a:p>
                      <a:pPr marL="0" indent="0" algn="ctr">
                        <a:buFont typeface="+mj-lt"/>
                        <a:buNone/>
                      </a:pPr>
                      <a:r>
                        <a:rPr lang="uk-UA" sz="1200" dirty="0"/>
                        <a:t>Рекомендації ВООЗ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uk-UA" sz="1200" dirty="0"/>
                        <a:t>4</a:t>
                      </a:r>
                      <a:r>
                        <a:rPr lang="en-US" sz="1200" dirty="0"/>
                        <a:t>.</a:t>
                      </a:r>
                      <a:endParaRPr lang="uk-UA" sz="1200" dirty="0"/>
                    </a:p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err="1"/>
                        <a:t>Переваги</a:t>
                      </a:r>
                      <a:r>
                        <a:rPr lang="ru-RU" sz="1200" dirty="0"/>
                        <a:t> та </a:t>
                      </a:r>
                      <a:r>
                        <a:rPr lang="ru-RU" sz="1200" dirty="0" err="1"/>
                        <a:t>недоліки</a:t>
                      </a:r>
                      <a:r>
                        <a:rPr lang="ru-RU" sz="1200" dirty="0"/>
                        <a:t> для </a:t>
                      </a:r>
                      <a:r>
                        <a:rPr lang="ru-RU" sz="1200" dirty="0" err="1"/>
                        <a:t>пацієнтів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uk-UA" sz="1200" dirty="0"/>
                        <a:t>5</a:t>
                      </a:r>
                      <a:r>
                        <a:rPr lang="en-US" sz="1200" dirty="0"/>
                        <a:t>.</a:t>
                      </a:r>
                      <a:endParaRPr lang="uk-UA" sz="1200" dirty="0"/>
                    </a:p>
                    <a:p>
                      <a:pPr marL="0" indent="0" algn="ctr">
                        <a:buFont typeface="+mj-lt"/>
                        <a:buNone/>
                      </a:pPr>
                      <a:r>
                        <a:rPr lang="uk-UA" sz="1200" dirty="0"/>
                        <a:t>Розвиток потенціалу: тренінги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uk-UA" sz="1200" dirty="0"/>
                        <a:t>6</a:t>
                      </a:r>
                      <a:r>
                        <a:rPr lang="en-US" sz="1200" dirty="0"/>
                        <a:t>.</a:t>
                      </a:r>
                      <a:endParaRPr lang="uk-UA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uk-UA" sz="1200" dirty="0"/>
                        <a:t>Правові аспекти впровадження СА</a:t>
                      </a:r>
                      <a:r>
                        <a:rPr lang="en-US" sz="1200" dirty="0"/>
                        <a:t>D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1200" dirty="0"/>
                        <a:t>7</a:t>
                      </a:r>
                      <a:r>
                        <a:rPr lang="uk-UA" sz="1200" dirty="0"/>
                        <a:t>.</a:t>
                      </a:r>
                    </a:p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err="1"/>
                        <a:t>Ресурси</a:t>
                      </a:r>
                      <a:r>
                        <a:rPr lang="ru-RU" sz="1200" dirty="0"/>
                        <a:t> для </a:t>
                      </a:r>
                      <a:r>
                        <a:rPr lang="ru-RU" sz="1200" dirty="0" err="1"/>
                        <a:t>реалізації</a:t>
                      </a:r>
                      <a:r>
                        <a:rPr lang="ru-RU" sz="1200" dirty="0"/>
                        <a:t> на </a:t>
                      </a:r>
                      <a:r>
                        <a:rPr lang="ru-RU" sz="1200" dirty="0" err="1"/>
                        <a:t>рівні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країни</a:t>
                      </a:r>
                      <a:endParaRPr lang="ru-RU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367432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1" dirty="0" err="1"/>
                        <a:t>Медичні</a:t>
                      </a:r>
                      <a:r>
                        <a:rPr lang="ru-RU" sz="1200" b="1" dirty="0"/>
                        <a:t> працівники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Медичний директор</a:t>
                      </a:r>
                      <a:r>
                        <a:rPr lang="en-US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- 4</a:t>
                      </a:r>
                      <a:endParaRPr lang="ru-RU" sz="1200" u="non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145158"/>
                  </a:ext>
                </a:extLst>
              </a:tr>
              <a:tr h="446579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Фтизіатр</a:t>
                      </a:r>
                      <a:r>
                        <a:rPr lang="en-US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4</a:t>
                      </a:r>
                      <a:endParaRPr lang="ru-RU" sz="1200" u="non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758336"/>
                  </a:ext>
                </a:extLst>
              </a:tr>
              <a:tr h="375963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Рентгенолог</a:t>
                      </a:r>
                      <a:r>
                        <a:rPr lang="en-US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- 4</a:t>
                      </a:r>
                      <a:endParaRPr lang="ru-RU" sz="1200" u="non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3072813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/>
                      <a:r>
                        <a:rPr lang="uk-UA" sz="1200" b="1" dirty="0"/>
                        <a:t>Експерти</a:t>
                      </a:r>
                      <a:endParaRPr lang="ru-RU" sz="12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Менеджер НТП</a:t>
                      </a:r>
                      <a:r>
                        <a:rPr lang="en-US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- 1</a:t>
                      </a:r>
                      <a:endParaRPr lang="ru-RU" sz="1200" u="non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6380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Юридичний радник</a:t>
                      </a:r>
                      <a:r>
                        <a:rPr lang="en-US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uk-UA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ЦГЗ</a:t>
                      </a:r>
                      <a:r>
                        <a:rPr lang="en-US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- 1</a:t>
                      </a:r>
                      <a:endParaRPr lang="ru-RU" sz="1200" u="non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5481336"/>
                  </a:ext>
                </a:extLst>
              </a:tr>
              <a:tr h="171804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Представник Альянс</a:t>
                      </a:r>
                      <a:r>
                        <a:rPr lang="en-US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- 1</a:t>
                      </a:r>
                      <a:endParaRPr lang="ru-RU" sz="1200" u="non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2798249"/>
                  </a:ext>
                </a:extLst>
              </a:tr>
              <a:tr h="218760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Представник МОЗ</a:t>
                      </a:r>
                      <a:r>
                        <a:rPr lang="en-US" sz="1200" u="non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- 1</a:t>
                      </a:r>
                      <a:endParaRPr lang="ru-RU" sz="1200" u="non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2192260"/>
                  </a:ext>
                </a:extLst>
              </a:tr>
              <a:tr h="363914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u="non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Представник 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PATH –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003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11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80DDAB-AC7D-19C4-E183-14DF42A21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27093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900" panose="02000000000000000000" pitchFamily="2" charset="-52"/>
                <a:ea typeface="Museo Sans Cyrl 900" panose="02000000000000000000" pitchFamily="2" charset="-52"/>
                <a:cs typeface="Museo Sans Cyrl 900" panose="02000000000000000000" pitchFamily="2" charset="-52"/>
              </a:rPr>
              <a:t>Гайд глибинного інтерв’ю з медичними працівниками та національними експертами.</a:t>
            </a:r>
            <a:br>
              <a:rPr lang="uk-UA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900" panose="02000000000000000000" pitchFamily="2" charset="-52"/>
                <a:ea typeface="Museo Sans Cyrl 900" panose="02000000000000000000" pitchFamily="2" charset="-52"/>
                <a:cs typeface="Museo Sans Cyrl 900" panose="02000000000000000000" pitchFamily="2" charset="-52"/>
              </a:rPr>
            </a:br>
            <a:br>
              <a:rPr lang="uk-UA" sz="1800" b="1" dirty="0">
                <a:solidFill>
                  <a:srgbClr val="004188"/>
                </a:solidFill>
                <a:effectLst/>
                <a:latin typeface="Museo Sans Cyrl 900" panose="02000000000000000000" pitchFamily="2" charset="-52"/>
                <a:ea typeface="Museo Sans Cyrl 900" panose="02000000000000000000" pitchFamily="2" charset="-52"/>
                <a:cs typeface="Museo Sans Cyrl 900" panose="02000000000000000000" pitchFamily="2" charset="-52"/>
              </a:rPr>
            </a:br>
            <a:r>
              <a:rPr lang="uk-UA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Дослідження: «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Оцінка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продуктивності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впровадження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програмного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забезпечення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комп’ютерного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виявлення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в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сортуванні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рентгенівських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зображень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органів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грудної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клітки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в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програмі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скринінгу на </a:t>
            </a:r>
            <a:r>
              <a:rPr lang="ru-RU" sz="1600" b="1" dirty="0" err="1">
                <a:solidFill>
                  <a:srgbClr val="004188"/>
                </a:solidFill>
                <a:latin typeface="Museo Sans Cyrl 900" panose="02000000000000000000" pitchFamily="2" charset="-52"/>
              </a:rPr>
              <a:t>туберкульоз</a:t>
            </a:r>
            <a:r>
              <a:rPr lang="ru-RU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 в Україні» (CAD)</a:t>
            </a:r>
            <a:r>
              <a:rPr lang="uk-UA" sz="1600" b="1" dirty="0">
                <a:solidFill>
                  <a:srgbClr val="004188"/>
                </a:solidFill>
                <a:latin typeface="Museo Sans Cyrl 900" panose="02000000000000000000" pitchFamily="2" charset="-52"/>
              </a:rPr>
              <a:t>»</a:t>
            </a:r>
            <a:endParaRPr lang="uk-UA" sz="1800" b="1" dirty="0">
              <a:solidFill>
                <a:srgbClr val="004188"/>
              </a:solidFill>
              <a:latin typeface="Museo Sans Cyrl 900" panose="02000000000000000000" pitchFamily="2" charset="-5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5DA39B-61CD-B26C-E88C-75D7B1F30B8E}"/>
              </a:ext>
            </a:extLst>
          </p:cNvPr>
          <p:cNvSpPr txBox="1"/>
          <p:nvPr/>
        </p:nvSpPr>
        <p:spPr>
          <a:xfrm>
            <a:off x="295564" y="2392218"/>
            <a:ext cx="11702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Добрий день! Мене звати ___________________. Я представляю державну установу «Центр громадського здоров’я МОЗ України». Наразі Центр проводить дослідження </a:t>
            </a:r>
            <a:r>
              <a:rPr lang="ru-RU" i="1" dirty="0" err="1"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о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цінки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продуктивності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впровадження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програмного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забезпечення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комп’ютерного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виявлення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в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сортуванні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рентгенівських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зображень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органів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грудної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клітки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в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програмі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скринінгу на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туберкульоз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в Україні</a:t>
            </a:r>
            <a:r>
              <a:rPr lang="uk-UA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. Ми просимо Вас взяти участь у цьому інтерв’ ю з метою оцінити Ваше ставлення та рівень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довіри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до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використання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комп'ютеризованих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/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автоматизованих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діагностичних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систем, </a:t>
            </a:r>
            <a:r>
              <a:rPr lang="uk-UA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зокрема, 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в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сфері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</a:t>
            </a:r>
            <a:r>
              <a:rPr lang="ru-RU" sz="1800" i="1" dirty="0" err="1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охорони</a:t>
            </a:r>
            <a:r>
              <a:rPr lang="ru-RU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 здоров</a:t>
            </a:r>
            <a:r>
              <a:rPr lang="en-US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’</a:t>
            </a:r>
            <a:r>
              <a:rPr lang="uk-UA" sz="1800" i="1" dirty="0">
                <a:effectLst/>
                <a:latin typeface="Museo Sans Cyrl 100" panose="02000000000000000000" pitchFamily="2" charset="-52"/>
                <a:ea typeface="Museo Sans Cyrl 100" panose="02000000000000000000" pitchFamily="2" charset="-52"/>
                <a:cs typeface="Museo Sans Cyrl 100" panose="02000000000000000000" pitchFamily="2" charset="-52"/>
              </a:rPr>
              <a:t>я.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6217FD-DDCE-EC9E-6A30-CC3451189641}"/>
              </a:ext>
            </a:extLst>
          </p:cNvPr>
          <p:cNvSpPr txBox="1"/>
          <p:nvPr/>
        </p:nvSpPr>
        <p:spPr>
          <a:xfrm>
            <a:off x="1029855" y="4645891"/>
            <a:ext cx="614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dirty="0"/>
              <a:t>ПІБ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dirty="0"/>
              <a:t>Скажіть, будь ласка, яку посаду Ви наразі займаєте?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dirty="0"/>
              <a:t>Який стаж роботи Ви маєте?</a:t>
            </a:r>
          </a:p>
        </p:txBody>
      </p:sp>
    </p:spTree>
    <p:extLst>
      <p:ext uri="{BB962C8B-B14F-4D97-AF65-F5344CB8AC3E}">
        <p14:creationId xmlns:p14="http://schemas.microsoft.com/office/powerpoint/2010/main" val="1557095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E2E3CA-415E-1549-B505-493C64587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Алгоритм виконання рентген-знімків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04BDD3-CD3A-694C-B027-B95B50D9F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933" y="1704976"/>
            <a:ext cx="10955867" cy="4351338"/>
          </a:xfrm>
        </p:spPr>
        <p:txBody>
          <a:bodyPr>
            <a:normAutofit/>
          </a:bodyPr>
          <a:lstStyle/>
          <a:p>
            <a:pPr marL="800100" lvl="1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Розкажіть, будь ласка, як медичні заклади в Україні наразі працюють з пацієнтами, які мають показання до флюорографічного обстеження органів грудної клітки з підозрою на можливе захворювання на туберкульоз. Яким має бути маршрут пацієнта, починаючи з візиту до сімейного лікаря?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Скільки часу, в середньому, проходить від першого контакту пацієнта з сімейним лікарем до встановлення діагнозу ймовірного туберкульозу за результатами флюорографічного обстеження органів грудної клітки ?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А як щодо скринінгу на можливий ТБ у пацієнтів високого ризику, незалежно від симптомів (з оцінкою симптомів до/після флюорографії)? Яким має бути маршрут пацієнта в такому випадку?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Скільки часу потрібно рентгенологу для інтерпретації рентгенівського знімка? Від чого це залежить? Від досвіду, обладнання тощо.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Що може бути перешкодою для лікаря-рентгенолога в інтерпретації рентгенівського знімка (погана якість зображення, проблеми з діагнозом тощо)?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Яку приблизну кількість знімків за результатами рентгенологічного дослідження органів грудної клітки може обробити лікар-рентгенолог протягом 8-годинного робочого дня?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З якими проблемами та труднощами можуть зіткнутися медичні працівники при проведенні рентгенологічного дослідження органів грудної клітки?</a:t>
            </a:r>
            <a:endParaRPr lang="ru-RU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34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A2996-9A04-FD45-B03D-96FC0394C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37" y="469900"/>
            <a:ext cx="12081164" cy="96837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ru-RU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Загальне</a:t>
            </a:r>
            <a:r>
              <a:rPr lang="ru-RU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сприйняття</a:t>
            </a:r>
            <a:r>
              <a:rPr lang="ru-RU" sz="3600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довіра</a:t>
            </a:r>
            <a:r>
              <a:rPr lang="ru-RU" sz="3600" b="1" dirty="0">
                <a:latin typeface="Calibri" panose="020F0502020204030204" pitchFamily="34" charset="0"/>
                <a:cs typeface="Calibri" panose="020F0502020204030204" pitchFamily="34" charset="0"/>
              </a:rPr>
              <a:t> до </a:t>
            </a:r>
            <a:r>
              <a:rPr lang="ru-RU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комп'ютеризованих</a:t>
            </a:r>
            <a:r>
              <a:rPr lang="ru-RU" sz="3600" b="1" dirty="0">
                <a:latin typeface="Calibri" panose="020F0502020204030204" pitchFamily="34" charset="0"/>
                <a:cs typeface="Calibri" panose="020F0502020204030204" pitchFamily="34" charset="0"/>
              </a:rPr>
              <a:t> /</a:t>
            </a:r>
            <a:r>
              <a:rPr lang="ru-RU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автоматизованих</a:t>
            </a:r>
            <a:r>
              <a:rPr lang="ru-RU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діагностичних</a:t>
            </a:r>
            <a:r>
              <a:rPr lang="ru-RU" sz="3600" b="1" dirty="0">
                <a:latin typeface="Calibri" panose="020F0502020204030204" pitchFamily="34" charset="0"/>
                <a:cs typeface="Calibri" panose="020F0502020204030204" pitchFamily="34" charset="0"/>
              </a:rPr>
              <a:t> систем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3229B2B7-E0AB-C848-845F-9FD92C406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716880"/>
            <a:ext cx="11273589" cy="5044138"/>
          </a:xfrm>
        </p:spPr>
        <p:txBody>
          <a:bodyPr>
            <a:noAutofit/>
          </a:bodyPr>
          <a:lstStyle/>
          <a:p>
            <a:pPr marL="800100" lvl="1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Що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ви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знаєте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про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комп'ютеризовані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автоматизовані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діагностичні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системи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? Що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ви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думаєте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про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використання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комп'ютеризованих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автоматизованих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діагностичних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систем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саме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сфері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охорони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здоров'я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800100" lvl="1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На Вашу думку, в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яких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ситуаціях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такі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технології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були б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найбільш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корисними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800100" lvl="1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Які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Ваші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очікування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щодо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переваг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недоліків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використання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комп'ютеризованих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автоматизованих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діагностичних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систем для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діагностики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туберкульозу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у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Вашій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практиці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прикладі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431925" lvl="1" indent="-268288" algn="just">
              <a:lnSpc>
                <a:spcPct val="100000"/>
              </a:lnSpc>
            </a:pP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стаціонарних закладів охорони здоров'я з відділеннями рентгенівської діагностики</a:t>
            </a:r>
          </a:p>
          <a:p>
            <a:pPr marL="1431925" lvl="1" indent="-268288" algn="just">
              <a:lnSpc>
                <a:spcPct val="100000"/>
              </a:lnSpc>
            </a:pP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ЦЕНТРИ ПЕРВИННОЇ МЕДИКО-САНІТАРНОЇ ДОПОМОГИ</a:t>
            </a:r>
          </a:p>
          <a:p>
            <a:pPr marL="1431925" lvl="1" indent="-268288" algn="just">
              <a:lnSpc>
                <a:spcPct val="100000"/>
              </a:lnSpc>
            </a:pP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Амбулаторії</a:t>
            </a:r>
          </a:p>
          <a:p>
            <a:pPr marL="1431925" lvl="1" indent="-268288" algn="just">
              <a:lnSpc>
                <a:spcPct val="100000"/>
              </a:lnSpc>
            </a:pP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Диспансери</a:t>
            </a:r>
          </a:p>
          <a:p>
            <a:pPr marL="1431925" lvl="1" indent="-268288" algn="just">
              <a:lnSpc>
                <a:spcPct val="100000"/>
              </a:lnSpc>
            </a:pP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Мобільні радіологічні бригади</a:t>
            </a:r>
          </a:p>
          <a:p>
            <a:pPr marL="628650" lvl="1" indent="-185738" algn="just">
              <a:lnSpc>
                <a:spcPct val="100000"/>
              </a:lnSpc>
              <a:buNone/>
            </a:pP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4.      Чи є у вас якісь побоювання або застереження щодо впровадження комп'ютеризованих/автоматизованих діагностичних систем у вашому робочому процесі?</a:t>
            </a:r>
          </a:p>
          <a:p>
            <a:pPr marL="628650" lvl="1" indent="-185738" algn="just">
              <a:lnSpc>
                <a:spcPct val="100000"/>
              </a:lnSpc>
              <a:buNone/>
            </a:pP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5.    Як, на Вашу думку, комп'ютеризовані/автоматизовані діагностичні системи можуть змінити Вашу роль як медичного працівника у скринінгу та  сортуванні хворих на ТБ? Які позитивні зміни можуть відбутися?</a:t>
            </a:r>
          </a:p>
          <a:p>
            <a:pPr marL="628650" lvl="1" indent="-185738" algn="just">
              <a:lnSpc>
                <a:spcPct val="100000"/>
              </a:lnSpc>
              <a:buNone/>
            </a:pP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6.      Які, на вашу думку, основні бар'єри та виклики на шляху впровадження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CAD-</a:t>
            </a: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систем в охороні здоров’я?</a:t>
            </a:r>
          </a:p>
          <a:p>
            <a:pPr marL="628650" lvl="1" indent="-185738" algn="just">
              <a:lnSpc>
                <a:spcPct val="100000"/>
              </a:lnSpc>
              <a:buNone/>
            </a:pP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7.      З якими з наступних тверджень ви згодні і чому?</a:t>
            </a:r>
          </a:p>
          <a:p>
            <a:pPr marL="1347788" lvl="1" indent="-285750" algn="just">
              <a:lnSpc>
                <a:spcPct val="100000"/>
              </a:lnSpc>
            </a:pP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сільській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місцевості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, де доступ до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медичних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закладів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може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бути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обмеженим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мобільні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радіологічні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бригади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можуть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бути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більш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ефективними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у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виявленні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підозри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на ТБ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серед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сільського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населення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Використання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СА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може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полегшити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прискорити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точну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діагностику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та подальше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лікування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ТБ;</a:t>
            </a:r>
          </a:p>
          <a:p>
            <a:pPr marL="1347788" lvl="1" indent="-285750" algn="just">
              <a:lnSpc>
                <a:spcPct val="100000"/>
              </a:lnSpc>
            </a:pP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У ЗОЗ з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належною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інфраструктурою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спеціалізованим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персоналом СА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може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бути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більш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ефективним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Медичний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персонал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зможе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забезпечити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правильне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швидке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проведення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процедури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скринінгу, а також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точну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інтерпретацію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результатів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Крім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того,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медичні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заклади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зможуть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забезпечити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ширше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охоплення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населення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та доступ до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подальшого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лікування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хворих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туберкульоз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42913" lvl="1" indent="0" algn="just">
              <a:lnSpc>
                <a:spcPct val="100000"/>
              </a:lnSpc>
              <a:buNone/>
            </a:pP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8.     На вашу думку, за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яких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сценаріїв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впровадження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СА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є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більш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доцільним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? І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які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з них є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найбільш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пріоритетними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нинішніх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умовах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країни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? З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якими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групами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пацієнтів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? На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базі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яких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закладів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віддалених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районів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тощо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52489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FD22C3-70B9-4048-8175-B8281152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Рекомендації ВООЗ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6B20BD-3E81-4F48-B877-94DE5E871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92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тестування надайте рекомендацію</a:t>
            </a:r>
            <a:r>
              <a:rPr lang="en-US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ВООЗ:</a:t>
            </a:r>
            <a:endParaRPr lang="en-US" sz="15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«Серед осіб віком від 15 років і старше в групах населення, в яких рекомендується скринінг на ТБ, комп'ютерні програми виявлення можуть використовуватися замість людей-читачів для інтерпретації цифрових рентген-знімків органів грудної клітки для скринінгу та сортування на захворювання ТБ».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Що ви думаєте про цю рекомендацію в цілому?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Якими можуть бути переваги використання СА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 замість людини-читача?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Які існують потенційні бар'єри для впровадження такої рекомендації? Будь ласка, назвіть 3 бар'єри.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Які переваги цієї рекомендації? Будь ласка, назвіть 3.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85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65C1E-DBDE-AC47-9AF1-0076E9EB6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Переваги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недоліки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для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пацієнтів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E5D123-3DD1-7942-A3EB-4B79D86D6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03030"/>
          </a:xfrm>
        </p:spPr>
        <p:txBody>
          <a:bodyPr>
            <a:noAutofit/>
          </a:bodyPr>
          <a:lstStyle/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400" dirty="0">
                <a:latin typeface="Calibri" panose="020F0502020204030204" pitchFamily="34" charset="0"/>
                <a:cs typeface="Calibri" panose="020F0502020204030204" pitchFamily="34" charset="0"/>
              </a:rPr>
              <a:t>Як, на вашу думку, пацієнти відреагують на впровадження комп'ютеризованих/автоматизованих діагностичних систем у діагностичний процес?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400" dirty="0">
                <a:latin typeface="Calibri" panose="020F0502020204030204" pitchFamily="34" charset="0"/>
                <a:cs typeface="Calibri" panose="020F0502020204030204" pitchFamily="34" charset="0"/>
              </a:rPr>
              <a:t>Які побоювання можуть виникнути у пацієнтів щодо комп'ютеризованих/автоматизованих діагностичних систем?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400" dirty="0">
                <a:latin typeface="Calibri" panose="020F0502020204030204" pitchFamily="34" charset="0"/>
                <a:cs typeface="Calibri" panose="020F0502020204030204" pitchFamily="34" charset="0"/>
              </a:rPr>
              <a:t>Які передбачувані переваги комп'ютеризовані/автоматизовані діагностичні системи можуть надати пацієнтам?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400" dirty="0">
                <a:latin typeface="Calibri" panose="020F0502020204030204" pitchFamily="34" charset="0"/>
                <a:cs typeface="Calibri" panose="020F0502020204030204" pitchFamily="34" charset="0"/>
              </a:rPr>
              <a:t>Які існують конкретні групи пацієнтів, які можуть отримати користь від впровадження комп'ютеризованих/автоматизованих діагностичних систем?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400" dirty="0">
                <a:latin typeface="Calibri" panose="020F0502020204030204" pitchFamily="34" charset="0"/>
                <a:cs typeface="Calibri" panose="020F0502020204030204" pitchFamily="34" charset="0"/>
              </a:rPr>
              <a:t>Які конкретні групи пацієнтів можуть мати найбільше бар'єрів щодо комп'ютеризованих/автоматизованих діагностичних систем?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344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DE6DB1-7DE1-634E-A6DF-4C280954F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5. Розвиток потенціалу: тренінги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EBF462-AD6B-EB49-B194-DA2F1BE9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Якої підготовки потребуватиме персонал для роботи з СА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На вашу думку, які навчальні програми мають бути передбачені для медичних працівників, які працюватимуть з новим обладнанням та використовуватимуть 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CAD-</a:t>
            </a: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системи?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Хто може забезпечити таке навчання? Чи може їх забезпечити виробник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CAD</a:t>
            </a: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Яких ресурсів наразі не вистачає для успішного впровадження 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CAD-</a:t>
            </a: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систем для виявлення ТБ (людських, технічних, фінансових тощо)?</a:t>
            </a:r>
          </a:p>
          <a:p>
            <a:pPr marL="0" indent="0">
              <a:buNone/>
            </a:pPr>
            <a:endParaRPr lang="uk-UA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Питання</a:t>
            </a:r>
            <a:r>
              <a:rPr lang="ru-RU" sz="1500" b="1" dirty="0">
                <a:latin typeface="Calibri" panose="020F0502020204030204" pitchFamily="34" charset="0"/>
                <a:cs typeface="Calibri" panose="020F0502020204030204" pitchFamily="34" charset="0"/>
              </a:rPr>
              <a:t> до </a:t>
            </a:r>
            <a:r>
              <a:rPr lang="ru-RU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партнерів</a:t>
            </a:r>
            <a:r>
              <a:rPr lang="ru-RU" sz="15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які</a:t>
            </a:r>
            <a:r>
              <a:rPr lang="ru-RU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вже</a:t>
            </a:r>
            <a:r>
              <a:rPr lang="ru-RU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працювали</a:t>
            </a:r>
            <a:r>
              <a:rPr lang="ru-RU" sz="1500" b="1" dirty="0">
                <a:latin typeface="Calibri" panose="020F0502020204030204" pitchFamily="34" charset="0"/>
                <a:cs typeface="Calibri" panose="020F0502020204030204" pitchFamily="34" charset="0"/>
              </a:rPr>
              <a:t> з СА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endParaRPr lang="ru-RU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Як має бути організоване таке навчання: рівень англійської мови, комп'ютерна грамотність, навички роботи в конкретних програмах тощо?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Чи існують окремі навчальні модулі для радіологів? Чи для клініцистів? Що варто враховувати при залученні фахівців різної кваліфікації?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З вашого досвіду, як медичні працівники реагують на навчання роботі з комп'ютеризованими/автоматизованими діагностичними системами? Позитивно? Чи відчувають недовіру до 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CAD-</a:t>
            </a: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систем?</a:t>
            </a:r>
            <a:endParaRPr lang="ru-RU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303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DE948E-4AA2-F447-A31E-5FFBA1845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t"/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Правові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аспекти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впровадження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СА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BD2AA5-922A-9E42-95DC-4A82F6312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2122"/>
            <a:ext cx="10515600" cy="3121696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Чи існують якісь нормативні акти або правові рамки, що регулюють використання автоматизованих систем зчитування зображень в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системі охороні здоров'я? 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Чи зобов'язаний пацієнт згідно з українським законодавством бути поінформований про те, що його/її рентгенівський знімок буде інтерпретований з використанням елементів автоматизованої системи зчитування зображень?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Чи існують якісь конкретні правові проблеми або бар'єри, пов'язані з впровадженням комп'ютеризованих/автоматизованих діагностичних систем для виявлення туберкульозу?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Чи існують якісь правові обмеження або міркування щодо транскордонної передачі медичних даних для впровадження СА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Хто буде нести відповідальність за помилки, допущені системами СА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, якщо такі будуть?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Як законодавчий процес стосується сертифікації та </a:t>
            </a:r>
            <a:r>
              <a:rPr lang="uk-UA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валідації</a:t>
            </a: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 комп'ютеризованих/автоматизованих діагностичних систем для виявлення ТБ?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500" dirty="0">
                <a:latin typeface="Calibri" panose="020F0502020204030204" pitchFamily="34" charset="0"/>
                <a:cs typeface="Calibri" panose="020F0502020204030204" pitchFamily="34" charset="0"/>
              </a:rPr>
              <a:t>Які зацікавлені сторони залучені до законодавчого процесу щодо впровадження комп'ютеризованих/автоматизованих діагностичних систем в країні?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94829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390AA3-2A46-614A-9624-CCEB2166A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00874" cy="1325563"/>
          </a:xfrm>
        </p:spPr>
        <p:txBody>
          <a:bodyPr/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7.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Ресурси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для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реалізації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рівні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країни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9D1017-3574-CA4E-BC3B-AE374B21A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19" y="1626716"/>
            <a:ext cx="11000874" cy="5008861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Які очікувані переваги або результати ви очікуєте від впровадження СА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 з точки зору виявлення туберкульозу та ведення пацієнтів?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Чи вважаєте ви доцільним впровадження СА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 на національному рівні в майбутньому?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Які зацікавлені сторони та партнери повинні бути залучені до планування та впровадження загальнонаціональної інтеграції СА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Як ви плануєте співпрацювати з медичними закладами, постачальниками технологій та іншими відповідними організаціями для забезпечення впровадження СА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? Яка підтримка та ресурси будуть потрібні?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Як, на вашу думку, економічна ефективність СА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 буде порівнюватися з традиційними методами скринінгу та сортування хворих на ТБ?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Якби у вас виникли потенційні занепокоєння або опір з боку персоналу щодо впровадження технології СА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, як би ви їх вирішили?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Як буде здійснюватися моніторинг та забезпечуватися якість і точність інтерпретації результатів СА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Чи плануєте ви витіснити нинішніх читачів-людей технологією СА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? І якщо так, то якою буде функція СА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300" dirty="0">
                <a:latin typeface="Calibri" panose="020F0502020204030204" pitchFamily="34" charset="0"/>
                <a:cs typeface="Calibri" panose="020F0502020204030204" pitchFamily="34" charset="0"/>
              </a:rPr>
              <a:t>? А якою буде функція людини-читача?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uk-UA" sz="1500" b="1" dirty="0">
                <a:latin typeface="Calibri" panose="020F0502020204030204" pitchFamily="34" charset="0"/>
                <a:cs typeface="Calibri" panose="020F0502020204030204" pitchFamily="34" charset="0"/>
              </a:rPr>
              <a:t>Закупівлі та постачання</a:t>
            </a:r>
          </a:p>
          <a:p>
            <a:pPr>
              <a:lnSpc>
                <a:spcPct val="110000"/>
              </a:lnSpc>
              <a:buFont typeface="+mj-lt"/>
              <a:buAutoNum type="arabicPeriod"/>
            </a:pP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Які міркування необхідно враховувати при включенні матеріалів та витратних матеріалів, пов'язаних із СА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, до плану закупівель/ланцюга поставок національної програми з ТБ?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Чи існують якісь особливі процедури закупівель або правила, яких необхідно дотримуватися для придбання СА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 та пов'язаних з ними компонентів?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Чи зможете ви забезпечити стабільне постачання ресурсів, пов'язаних із СА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1200" dirty="0">
                <a:latin typeface="Calibri" panose="020F0502020204030204" pitchFamily="34" charset="0"/>
                <a:cs typeface="Calibri" panose="020F0502020204030204" pitchFamily="34" charset="0"/>
              </a:rPr>
              <a:t>, у довгостроковій перспективі?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35929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1D4D03338ACF4597B4E4D3F400F404" ma:contentTypeVersion="20" ma:contentTypeDescription="Створення нового документа." ma:contentTypeScope="" ma:versionID="da184702eb9f4499d39855f1a46cfc43">
  <xsd:schema xmlns:xsd="http://www.w3.org/2001/XMLSchema" xmlns:xs="http://www.w3.org/2001/XMLSchema" xmlns:p="http://schemas.microsoft.com/office/2006/metadata/properties" xmlns:ns2="b2401e72-9966-4d39-b1ef-b9ad96ee7001" xmlns:ns3="4db27de5-01f8-4ef5-865e-d82e4f911e21" targetNamespace="http://schemas.microsoft.com/office/2006/metadata/properties" ma:root="true" ma:fieldsID="cfda637b36cde47bb5d50700d7c6be93" ns2:_="" ns3:_="">
    <xsd:import namespace="b2401e72-9966-4d39-b1ef-b9ad96ee7001"/>
    <xsd:import namespace="4db27de5-01f8-4ef5-865e-d82e4f911e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_x0417__x0434__x0456__x0439__x043d__x044e__x0454__x0442__x044c__x0441__x044f__x0435__x043a__x0441__x043f__x0435__x0440__x0442__x0438__x0437__x0430_" minOccurs="0"/>
                <xsd:element ref="ns2:Time" minOccurs="0"/>
                <xsd:element ref="ns2:MediaServiceSearchProperties" minOccurs="0"/>
                <xsd:element ref="ns2:Pers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401e72-9966-4d39-b1ef-b9ad96ee70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Теги зображень" ma:readOnly="false" ma:fieldId="{5cf76f15-5ced-4ddc-b409-7134ff3c332f}" ma:taxonomyMulti="true" ma:sspId="45069210-22bf-4f67-999e-4d42f9fd31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_x0417__x0434__x0456__x0439__x043d__x044e__x0454__x0442__x044c__x0441__x044f__x0435__x043a__x0441__x043f__x0435__x0440__x0442__x0438__x0437__x0430_" ma:index="22" nillable="true" ma:displayName="Здійнюється експертиза " ma:default="0" ma:format="Dropdown" ma:internalName="_x0417__x0434__x0456__x0439__x043d__x044e__x0454__x0442__x044c__x0441__x044f__x0435__x043a__x0441__x043f__x0435__x0440__x0442__x0438__x0437__x0430_">
      <xsd:simpleType>
        <xsd:restriction base="dms:Boolean"/>
      </xsd:simpleType>
    </xsd:element>
    <xsd:element name="Time" ma:index="23" nillable="true" ma:displayName="Time" ma:default="[today]" ma:format="DateTime" ma:internalName="Time">
      <xsd:simpleType>
        <xsd:restriction base="dms:DateTim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erson" ma:index="25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b27de5-01f8-4ef5-865e-d82e4f911e2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da3df51-8bb7-4623-9e21-87f9752764f4}" ma:internalName="TaxCatchAll" ma:showField="CatchAllData" ma:web="4db27de5-01f8-4ef5-865e-d82e4f911e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Спільний доступ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Відомості про тих, хто має доступ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401e72-9966-4d39-b1ef-b9ad96ee7001">
      <Terms xmlns="http://schemas.microsoft.com/office/infopath/2007/PartnerControls"/>
    </lcf76f155ced4ddcb4097134ff3c332f>
    <TaxCatchAll xmlns="4db27de5-01f8-4ef5-865e-d82e4f911e21" xsi:nil="true"/>
    <Time xmlns="b2401e72-9966-4d39-b1ef-b9ad96ee7001">2023-12-26T13:45:11+00:00</Time>
    <_x0417__x0434__x0456__x0439__x043d__x044e__x0454__x0442__x044c__x0441__x044f__x0435__x043a__x0441__x043f__x0435__x0440__x0442__x0438__x0437__x0430_ xmlns="b2401e72-9966-4d39-b1ef-b9ad96ee7001">false</_x0417__x0434__x0456__x0439__x043d__x044e__x0454__x0442__x044c__x0441__x044f__x0435__x043a__x0441__x043f__x0435__x0440__x0442__x0438__x0437__x0430_>
    <Person xmlns="b2401e72-9966-4d39-b1ef-b9ad96ee7001">
      <UserInfo>
        <DisplayName/>
        <AccountId xsi:nil="true"/>
        <AccountType/>
      </UserInfo>
    </Pers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6F2BEC-D4E8-4B14-AC9D-DE902D222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401e72-9966-4d39-b1ef-b9ad96ee7001"/>
    <ds:schemaRef ds:uri="4db27de5-01f8-4ef5-865e-d82e4f911e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33366D-15A8-430B-A5DA-FE688A49EE89}">
  <ds:schemaRefs>
    <ds:schemaRef ds:uri="http://schemas.microsoft.com/office/2006/documentManagement/types"/>
    <ds:schemaRef ds:uri="b2401e72-9966-4d39-b1ef-b9ad96ee7001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4db27de5-01f8-4ef5-865e-d82e4f911e2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210BF97-8C33-453F-AFE6-68E26D6D9A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1926</TotalTime>
  <Words>1478</Words>
  <Application>Microsoft Office PowerPoint</Application>
  <PresentationFormat>Широкий екран</PresentationFormat>
  <Paragraphs>135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Museo Sans Cyrl 100</vt:lpstr>
      <vt:lpstr>Museo Sans Cyrl 900</vt:lpstr>
      <vt:lpstr>Wingdings</vt:lpstr>
      <vt:lpstr>Тема Office</vt:lpstr>
      <vt:lpstr>Презентація PowerPoint</vt:lpstr>
      <vt:lpstr>Гайд глибинного інтерв’ю з медичними працівниками та національними експертами.  Дослідження: «Оцінка продуктивності впровадження програмного забезпечення комп’ютерного виявлення в сортуванні рентгенівських зображень органів грудної клітки в програмі скринінгу на туберкульоз в Україні» (CAD)»</vt:lpstr>
      <vt:lpstr>1. Алгоритм виконання рентген-знімків</vt:lpstr>
      <vt:lpstr>2. Загальне сприйняття та довіра до комп'ютеризованих /автоматизованих діагностичних систем</vt:lpstr>
      <vt:lpstr>3. Рекомендації ВООЗ</vt:lpstr>
      <vt:lpstr>4. Переваги та недоліки для пацієнтів</vt:lpstr>
      <vt:lpstr>5. Розвиток потенціалу: тренінги</vt:lpstr>
      <vt:lpstr>6. Правові аспекти впровадження САD</vt:lpstr>
      <vt:lpstr>7. Ресурси для реалізації на рівні країни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Мирослава Германович</dc:creator>
  <cp:lastModifiedBy>Марія Мошура</cp:lastModifiedBy>
  <cp:revision>101</cp:revision>
  <dcterms:created xsi:type="dcterms:W3CDTF">2023-05-22T08:37:07Z</dcterms:created>
  <dcterms:modified xsi:type="dcterms:W3CDTF">2025-01-08T09:15:34Z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0x010100701D4D03338ACF4597B4E4D3F400F404</vt:lpwstr>
  </property>
  <property fmtid="{D5CDD505-2E9C-101B-9397-08002B2CF9AE}" pid="3" name="MediaServiceImageTags">
    <vt:lpwstr/>
  </property>
</Properties>
</file>