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authors.xml" ContentType="application/vnd.ms-powerpoi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8" r:id="rId3"/>
    <p:sldId id="259" r:id="rId4"/>
    <p:sldId id="260" r:id="rId5"/>
    <p:sldId id="262" r:id="rId6"/>
    <p:sldId id="264" r:id="rId7"/>
    <p:sldId id="265" r:id="rId8"/>
    <p:sldId id="267"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B7656D6-DDA5-0650-21BA-1C7AACD8E400}" name="VERONESE, Vanessa" initials="VV" userId="S::veronesev@who.int::5c94c56a-5435-4e12-9c21-6969f0c01491" providerId="AD"/>
  <p188:author id="{3D7181FA-59F9-407A-CD1C-D77D60D5B4FE}" name="Mariia Moshura" initials="MM" userId="Mariia Moshura"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98" autoAdjust="0"/>
    <p:restoredTop sz="93979"/>
  </p:normalViewPr>
  <p:slideViewPr>
    <p:cSldViewPr snapToGrid="0" snapToObjects="1">
      <p:cViewPr varScale="1">
        <p:scale>
          <a:sx n="104" d="100"/>
          <a:sy n="104" d="100"/>
        </p:scale>
        <p:origin x="6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8/10/relationships/authors" Targe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EFD9E0-06E4-154F-ADE2-3EE1DB22DEC4}"/>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B5BA747F-0B4B-6E4D-B17A-1B4FC97DF6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9ECC9FEA-B79C-AF4F-B105-5D826A862D44}"/>
              </a:ext>
            </a:extLst>
          </p:cNvPr>
          <p:cNvSpPr>
            <a:spLocks noGrp="1"/>
          </p:cNvSpPr>
          <p:nvPr>
            <p:ph type="dt" sz="half" idx="10"/>
          </p:nvPr>
        </p:nvSpPr>
        <p:spPr/>
        <p:txBody>
          <a:bodyPr/>
          <a:lstStyle/>
          <a:p>
            <a:fld id="{DF9984FA-9441-C240-BA1F-E39438755872}" type="datetimeFigureOut">
              <a:rPr lang="ru-RU" smtClean="0"/>
              <a:t>19.07.2023</a:t>
            </a:fld>
            <a:endParaRPr lang="ru-RU"/>
          </a:p>
        </p:txBody>
      </p:sp>
      <p:sp>
        <p:nvSpPr>
          <p:cNvPr id="5" name="Нижний колонтитул 4">
            <a:extLst>
              <a:ext uri="{FF2B5EF4-FFF2-40B4-BE49-F238E27FC236}">
                <a16:creationId xmlns:a16="http://schemas.microsoft.com/office/drawing/2014/main" id="{19010B75-0091-4840-855B-3965A54B79C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0506CC2-E795-A643-A13C-C4757A551C1E}"/>
              </a:ext>
            </a:extLst>
          </p:cNvPr>
          <p:cNvSpPr>
            <a:spLocks noGrp="1"/>
          </p:cNvSpPr>
          <p:nvPr>
            <p:ph type="sldNum" sz="quarter" idx="12"/>
          </p:nvPr>
        </p:nvSpPr>
        <p:spPr/>
        <p:txBody>
          <a:bodyPr/>
          <a:lstStyle/>
          <a:p>
            <a:fld id="{79E0B289-43AE-2148-87C2-8EAFCF2D9A76}" type="slidenum">
              <a:rPr lang="ru-RU" smtClean="0"/>
              <a:t>‹#›</a:t>
            </a:fld>
            <a:endParaRPr lang="ru-RU"/>
          </a:p>
        </p:txBody>
      </p:sp>
    </p:spTree>
    <p:extLst>
      <p:ext uri="{BB962C8B-B14F-4D97-AF65-F5344CB8AC3E}">
        <p14:creationId xmlns:p14="http://schemas.microsoft.com/office/powerpoint/2010/main" val="1467620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495F31-CDDF-A84A-A9CF-FBB4F60E10D3}"/>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8ABAF42A-576F-FE4D-AC45-EFB9CE043BE9}"/>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30E225B-7A26-A14A-954E-05151F0836BB}"/>
              </a:ext>
            </a:extLst>
          </p:cNvPr>
          <p:cNvSpPr>
            <a:spLocks noGrp="1"/>
          </p:cNvSpPr>
          <p:nvPr>
            <p:ph type="dt" sz="half" idx="10"/>
          </p:nvPr>
        </p:nvSpPr>
        <p:spPr/>
        <p:txBody>
          <a:bodyPr/>
          <a:lstStyle/>
          <a:p>
            <a:fld id="{DF9984FA-9441-C240-BA1F-E39438755872}" type="datetimeFigureOut">
              <a:rPr lang="ru-RU" smtClean="0"/>
              <a:t>19.07.2023</a:t>
            </a:fld>
            <a:endParaRPr lang="ru-RU"/>
          </a:p>
        </p:txBody>
      </p:sp>
      <p:sp>
        <p:nvSpPr>
          <p:cNvPr id="5" name="Нижний колонтитул 4">
            <a:extLst>
              <a:ext uri="{FF2B5EF4-FFF2-40B4-BE49-F238E27FC236}">
                <a16:creationId xmlns:a16="http://schemas.microsoft.com/office/drawing/2014/main" id="{E0649832-6651-D644-B4A3-0243B0EE342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2ABA2AD-DAC4-CD4A-B18C-30639B74AD4D}"/>
              </a:ext>
            </a:extLst>
          </p:cNvPr>
          <p:cNvSpPr>
            <a:spLocks noGrp="1"/>
          </p:cNvSpPr>
          <p:nvPr>
            <p:ph type="sldNum" sz="quarter" idx="12"/>
          </p:nvPr>
        </p:nvSpPr>
        <p:spPr/>
        <p:txBody>
          <a:bodyPr/>
          <a:lstStyle/>
          <a:p>
            <a:fld id="{79E0B289-43AE-2148-87C2-8EAFCF2D9A76}" type="slidenum">
              <a:rPr lang="ru-RU" smtClean="0"/>
              <a:t>‹#›</a:t>
            </a:fld>
            <a:endParaRPr lang="ru-RU"/>
          </a:p>
        </p:txBody>
      </p:sp>
    </p:spTree>
    <p:extLst>
      <p:ext uri="{BB962C8B-B14F-4D97-AF65-F5344CB8AC3E}">
        <p14:creationId xmlns:p14="http://schemas.microsoft.com/office/powerpoint/2010/main" val="1452941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18CA1B85-3945-D34D-890E-AE6193A8C48D}"/>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86A48D94-BA92-F04B-A485-C9D1F5DF2E8C}"/>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2D7AE2B-0F5A-AA4F-BD06-ACB46EBDB718}"/>
              </a:ext>
            </a:extLst>
          </p:cNvPr>
          <p:cNvSpPr>
            <a:spLocks noGrp="1"/>
          </p:cNvSpPr>
          <p:nvPr>
            <p:ph type="dt" sz="half" idx="10"/>
          </p:nvPr>
        </p:nvSpPr>
        <p:spPr/>
        <p:txBody>
          <a:bodyPr/>
          <a:lstStyle/>
          <a:p>
            <a:fld id="{DF9984FA-9441-C240-BA1F-E39438755872}" type="datetimeFigureOut">
              <a:rPr lang="ru-RU" smtClean="0"/>
              <a:t>19.07.2023</a:t>
            </a:fld>
            <a:endParaRPr lang="ru-RU"/>
          </a:p>
        </p:txBody>
      </p:sp>
      <p:sp>
        <p:nvSpPr>
          <p:cNvPr id="5" name="Нижний колонтитул 4">
            <a:extLst>
              <a:ext uri="{FF2B5EF4-FFF2-40B4-BE49-F238E27FC236}">
                <a16:creationId xmlns:a16="http://schemas.microsoft.com/office/drawing/2014/main" id="{4FCCFEC1-1200-194F-96CE-D5610EF75E4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F7DFB5D-0DE8-7A43-8D57-56675EDC9EEC}"/>
              </a:ext>
            </a:extLst>
          </p:cNvPr>
          <p:cNvSpPr>
            <a:spLocks noGrp="1"/>
          </p:cNvSpPr>
          <p:nvPr>
            <p:ph type="sldNum" sz="quarter" idx="12"/>
          </p:nvPr>
        </p:nvSpPr>
        <p:spPr/>
        <p:txBody>
          <a:bodyPr/>
          <a:lstStyle/>
          <a:p>
            <a:fld id="{79E0B289-43AE-2148-87C2-8EAFCF2D9A76}" type="slidenum">
              <a:rPr lang="ru-RU" smtClean="0"/>
              <a:t>‹#›</a:t>
            </a:fld>
            <a:endParaRPr lang="ru-RU"/>
          </a:p>
        </p:txBody>
      </p:sp>
    </p:spTree>
    <p:extLst>
      <p:ext uri="{BB962C8B-B14F-4D97-AF65-F5344CB8AC3E}">
        <p14:creationId xmlns:p14="http://schemas.microsoft.com/office/powerpoint/2010/main" val="193705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E52E6F-C354-6544-A720-D7019E0FA05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5A3E03A7-C612-3A4D-A163-71817CA216BB}"/>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0F125BA-188A-BB43-B555-07E742DEB7CA}"/>
              </a:ext>
            </a:extLst>
          </p:cNvPr>
          <p:cNvSpPr>
            <a:spLocks noGrp="1"/>
          </p:cNvSpPr>
          <p:nvPr>
            <p:ph type="dt" sz="half" idx="10"/>
          </p:nvPr>
        </p:nvSpPr>
        <p:spPr/>
        <p:txBody>
          <a:bodyPr/>
          <a:lstStyle/>
          <a:p>
            <a:fld id="{DF9984FA-9441-C240-BA1F-E39438755872}" type="datetimeFigureOut">
              <a:rPr lang="ru-RU" smtClean="0"/>
              <a:t>19.07.2023</a:t>
            </a:fld>
            <a:endParaRPr lang="ru-RU"/>
          </a:p>
        </p:txBody>
      </p:sp>
      <p:sp>
        <p:nvSpPr>
          <p:cNvPr id="5" name="Нижний колонтитул 4">
            <a:extLst>
              <a:ext uri="{FF2B5EF4-FFF2-40B4-BE49-F238E27FC236}">
                <a16:creationId xmlns:a16="http://schemas.microsoft.com/office/drawing/2014/main" id="{D7442DDB-C839-3B4F-A888-B1F7797B252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5F6624F-1081-8D43-8057-EDC6355ADC46}"/>
              </a:ext>
            </a:extLst>
          </p:cNvPr>
          <p:cNvSpPr>
            <a:spLocks noGrp="1"/>
          </p:cNvSpPr>
          <p:nvPr>
            <p:ph type="sldNum" sz="quarter" idx="12"/>
          </p:nvPr>
        </p:nvSpPr>
        <p:spPr/>
        <p:txBody>
          <a:bodyPr/>
          <a:lstStyle/>
          <a:p>
            <a:fld id="{79E0B289-43AE-2148-87C2-8EAFCF2D9A76}" type="slidenum">
              <a:rPr lang="ru-RU" smtClean="0"/>
              <a:t>‹#›</a:t>
            </a:fld>
            <a:endParaRPr lang="ru-RU"/>
          </a:p>
        </p:txBody>
      </p:sp>
    </p:spTree>
    <p:extLst>
      <p:ext uri="{BB962C8B-B14F-4D97-AF65-F5344CB8AC3E}">
        <p14:creationId xmlns:p14="http://schemas.microsoft.com/office/powerpoint/2010/main" val="59003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BE7803-1262-3043-8588-B7335504B3A5}"/>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E63CA9C3-654C-754C-BD7C-1BB75F1A14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49DD03A4-0893-5A45-9984-B48E3D94AC0E}"/>
              </a:ext>
            </a:extLst>
          </p:cNvPr>
          <p:cNvSpPr>
            <a:spLocks noGrp="1"/>
          </p:cNvSpPr>
          <p:nvPr>
            <p:ph type="dt" sz="half" idx="10"/>
          </p:nvPr>
        </p:nvSpPr>
        <p:spPr/>
        <p:txBody>
          <a:bodyPr/>
          <a:lstStyle/>
          <a:p>
            <a:fld id="{DF9984FA-9441-C240-BA1F-E39438755872}" type="datetimeFigureOut">
              <a:rPr lang="ru-RU" smtClean="0"/>
              <a:t>19.07.2023</a:t>
            </a:fld>
            <a:endParaRPr lang="ru-RU"/>
          </a:p>
        </p:txBody>
      </p:sp>
      <p:sp>
        <p:nvSpPr>
          <p:cNvPr id="5" name="Нижний колонтитул 4">
            <a:extLst>
              <a:ext uri="{FF2B5EF4-FFF2-40B4-BE49-F238E27FC236}">
                <a16:creationId xmlns:a16="http://schemas.microsoft.com/office/drawing/2014/main" id="{0457F818-24CF-F440-BC65-73EC0EF134A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1147A68-C1D8-AD4F-A45A-A87582776248}"/>
              </a:ext>
            </a:extLst>
          </p:cNvPr>
          <p:cNvSpPr>
            <a:spLocks noGrp="1"/>
          </p:cNvSpPr>
          <p:nvPr>
            <p:ph type="sldNum" sz="quarter" idx="12"/>
          </p:nvPr>
        </p:nvSpPr>
        <p:spPr/>
        <p:txBody>
          <a:bodyPr/>
          <a:lstStyle/>
          <a:p>
            <a:fld id="{79E0B289-43AE-2148-87C2-8EAFCF2D9A76}" type="slidenum">
              <a:rPr lang="ru-RU" smtClean="0"/>
              <a:t>‹#›</a:t>
            </a:fld>
            <a:endParaRPr lang="ru-RU"/>
          </a:p>
        </p:txBody>
      </p:sp>
    </p:spTree>
    <p:extLst>
      <p:ext uri="{BB962C8B-B14F-4D97-AF65-F5344CB8AC3E}">
        <p14:creationId xmlns:p14="http://schemas.microsoft.com/office/powerpoint/2010/main" val="4168917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011A48-BCEF-AA4E-A4F9-E05730F38BCC}"/>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9B0B2294-A3D5-C440-9E8A-B1E80978CAF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C317BA0E-6CFA-B04C-AF85-2D9A47CA548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578F8ABC-01FC-7E41-9F28-4CA1D8E3586C}"/>
              </a:ext>
            </a:extLst>
          </p:cNvPr>
          <p:cNvSpPr>
            <a:spLocks noGrp="1"/>
          </p:cNvSpPr>
          <p:nvPr>
            <p:ph type="dt" sz="half" idx="10"/>
          </p:nvPr>
        </p:nvSpPr>
        <p:spPr/>
        <p:txBody>
          <a:bodyPr/>
          <a:lstStyle/>
          <a:p>
            <a:fld id="{DF9984FA-9441-C240-BA1F-E39438755872}" type="datetimeFigureOut">
              <a:rPr lang="ru-RU" smtClean="0"/>
              <a:t>19.07.2023</a:t>
            </a:fld>
            <a:endParaRPr lang="ru-RU"/>
          </a:p>
        </p:txBody>
      </p:sp>
      <p:sp>
        <p:nvSpPr>
          <p:cNvPr id="6" name="Нижний колонтитул 5">
            <a:extLst>
              <a:ext uri="{FF2B5EF4-FFF2-40B4-BE49-F238E27FC236}">
                <a16:creationId xmlns:a16="http://schemas.microsoft.com/office/drawing/2014/main" id="{3871BC18-9503-1941-B6AA-4B39C02E2E73}"/>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D3E558B-5978-D342-8FFF-9E61EDE3C2C6}"/>
              </a:ext>
            </a:extLst>
          </p:cNvPr>
          <p:cNvSpPr>
            <a:spLocks noGrp="1"/>
          </p:cNvSpPr>
          <p:nvPr>
            <p:ph type="sldNum" sz="quarter" idx="12"/>
          </p:nvPr>
        </p:nvSpPr>
        <p:spPr/>
        <p:txBody>
          <a:bodyPr/>
          <a:lstStyle/>
          <a:p>
            <a:fld id="{79E0B289-43AE-2148-87C2-8EAFCF2D9A76}" type="slidenum">
              <a:rPr lang="ru-RU" smtClean="0"/>
              <a:t>‹#›</a:t>
            </a:fld>
            <a:endParaRPr lang="ru-RU"/>
          </a:p>
        </p:txBody>
      </p:sp>
    </p:spTree>
    <p:extLst>
      <p:ext uri="{BB962C8B-B14F-4D97-AF65-F5344CB8AC3E}">
        <p14:creationId xmlns:p14="http://schemas.microsoft.com/office/powerpoint/2010/main" val="4238220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D10ED6-7505-A742-AF94-CF461635F0B6}"/>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4D567030-CB73-454C-9642-DEF59F04E3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F97094ED-87CA-D84A-8A20-076AD14B785D}"/>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9A67579A-EB23-1A40-B683-7F0DDAC557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1EEC5C7D-0F13-4346-A6F8-13E62F559082}"/>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578E773E-C397-FA49-94E3-432736F246A8}"/>
              </a:ext>
            </a:extLst>
          </p:cNvPr>
          <p:cNvSpPr>
            <a:spLocks noGrp="1"/>
          </p:cNvSpPr>
          <p:nvPr>
            <p:ph type="dt" sz="half" idx="10"/>
          </p:nvPr>
        </p:nvSpPr>
        <p:spPr/>
        <p:txBody>
          <a:bodyPr/>
          <a:lstStyle/>
          <a:p>
            <a:fld id="{DF9984FA-9441-C240-BA1F-E39438755872}" type="datetimeFigureOut">
              <a:rPr lang="ru-RU" smtClean="0"/>
              <a:t>19.07.2023</a:t>
            </a:fld>
            <a:endParaRPr lang="ru-RU"/>
          </a:p>
        </p:txBody>
      </p:sp>
      <p:sp>
        <p:nvSpPr>
          <p:cNvPr id="8" name="Нижний колонтитул 7">
            <a:extLst>
              <a:ext uri="{FF2B5EF4-FFF2-40B4-BE49-F238E27FC236}">
                <a16:creationId xmlns:a16="http://schemas.microsoft.com/office/drawing/2014/main" id="{DBF5CF8F-FA76-7C45-80C5-508E74A9810C}"/>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B6AA2C43-6CAB-7E45-95A5-4C88510FC71E}"/>
              </a:ext>
            </a:extLst>
          </p:cNvPr>
          <p:cNvSpPr>
            <a:spLocks noGrp="1"/>
          </p:cNvSpPr>
          <p:nvPr>
            <p:ph type="sldNum" sz="quarter" idx="12"/>
          </p:nvPr>
        </p:nvSpPr>
        <p:spPr/>
        <p:txBody>
          <a:bodyPr/>
          <a:lstStyle/>
          <a:p>
            <a:fld id="{79E0B289-43AE-2148-87C2-8EAFCF2D9A76}" type="slidenum">
              <a:rPr lang="ru-RU" smtClean="0"/>
              <a:t>‹#›</a:t>
            </a:fld>
            <a:endParaRPr lang="ru-RU"/>
          </a:p>
        </p:txBody>
      </p:sp>
    </p:spTree>
    <p:extLst>
      <p:ext uri="{BB962C8B-B14F-4D97-AF65-F5344CB8AC3E}">
        <p14:creationId xmlns:p14="http://schemas.microsoft.com/office/powerpoint/2010/main" val="2693813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5C949A-1306-934E-ABB4-21BD8546F7E1}"/>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D3DB65C5-C9B5-B64B-B2DB-62B95C996329}"/>
              </a:ext>
            </a:extLst>
          </p:cNvPr>
          <p:cNvSpPr>
            <a:spLocks noGrp="1"/>
          </p:cNvSpPr>
          <p:nvPr>
            <p:ph type="dt" sz="half" idx="10"/>
          </p:nvPr>
        </p:nvSpPr>
        <p:spPr/>
        <p:txBody>
          <a:bodyPr/>
          <a:lstStyle/>
          <a:p>
            <a:fld id="{DF9984FA-9441-C240-BA1F-E39438755872}" type="datetimeFigureOut">
              <a:rPr lang="ru-RU" smtClean="0"/>
              <a:t>19.07.2023</a:t>
            </a:fld>
            <a:endParaRPr lang="ru-RU"/>
          </a:p>
        </p:txBody>
      </p:sp>
      <p:sp>
        <p:nvSpPr>
          <p:cNvPr id="4" name="Нижний колонтитул 3">
            <a:extLst>
              <a:ext uri="{FF2B5EF4-FFF2-40B4-BE49-F238E27FC236}">
                <a16:creationId xmlns:a16="http://schemas.microsoft.com/office/drawing/2014/main" id="{E0CC34AA-37A5-314C-B1D2-A000585EE53E}"/>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661CFCF9-F559-6B4C-B015-B07A9A700A10}"/>
              </a:ext>
            </a:extLst>
          </p:cNvPr>
          <p:cNvSpPr>
            <a:spLocks noGrp="1"/>
          </p:cNvSpPr>
          <p:nvPr>
            <p:ph type="sldNum" sz="quarter" idx="12"/>
          </p:nvPr>
        </p:nvSpPr>
        <p:spPr/>
        <p:txBody>
          <a:bodyPr/>
          <a:lstStyle/>
          <a:p>
            <a:fld id="{79E0B289-43AE-2148-87C2-8EAFCF2D9A76}" type="slidenum">
              <a:rPr lang="ru-RU" smtClean="0"/>
              <a:t>‹#›</a:t>
            </a:fld>
            <a:endParaRPr lang="ru-RU"/>
          </a:p>
        </p:txBody>
      </p:sp>
    </p:spTree>
    <p:extLst>
      <p:ext uri="{BB962C8B-B14F-4D97-AF65-F5344CB8AC3E}">
        <p14:creationId xmlns:p14="http://schemas.microsoft.com/office/powerpoint/2010/main" val="1308741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32D7C60B-2432-2346-807B-207CE4C5648A}"/>
              </a:ext>
            </a:extLst>
          </p:cNvPr>
          <p:cNvSpPr>
            <a:spLocks noGrp="1"/>
          </p:cNvSpPr>
          <p:nvPr>
            <p:ph type="dt" sz="half" idx="10"/>
          </p:nvPr>
        </p:nvSpPr>
        <p:spPr/>
        <p:txBody>
          <a:bodyPr/>
          <a:lstStyle/>
          <a:p>
            <a:fld id="{DF9984FA-9441-C240-BA1F-E39438755872}" type="datetimeFigureOut">
              <a:rPr lang="ru-RU" smtClean="0"/>
              <a:t>19.07.2023</a:t>
            </a:fld>
            <a:endParaRPr lang="ru-RU"/>
          </a:p>
        </p:txBody>
      </p:sp>
      <p:sp>
        <p:nvSpPr>
          <p:cNvPr id="3" name="Нижний колонтитул 2">
            <a:extLst>
              <a:ext uri="{FF2B5EF4-FFF2-40B4-BE49-F238E27FC236}">
                <a16:creationId xmlns:a16="http://schemas.microsoft.com/office/drawing/2014/main" id="{ECC7CC1A-92E5-7344-8CD6-D0D44C16D762}"/>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B95D9B47-D610-084E-AB8D-792A06530BCD}"/>
              </a:ext>
            </a:extLst>
          </p:cNvPr>
          <p:cNvSpPr>
            <a:spLocks noGrp="1"/>
          </p:cNvSpPr>
          <p:nvPr>
            <p:ph type="sldNum" sz="quarter" idx="12"/>
          </p:nvPr>
        </p:nvSpPr>
        <p:spPr/>
        <p:txBody>
          <a:bodyPr/>
          <a:lstStyle/>
          <a:p>
            <a:fld id="{79E0B289-43AE-2148-87C2-8EAFCF2D9A76}" type="slidenum">
              <a:rPr lang="ru-RU" smtClean="0"/>
              <a:t>‹#›</a:t>
            </a:fld>
            <a:endParaRPr lang="ru-RU"/>
          </a:p>
        </p:txBody>
      </p:sp>
    </p:spTree>
    <p:extLst>
      <p:ext uri="{BB962C8B-B14F-4D97-AF65-F5344CB8AC3E}">
        <p14:creationId xmlns:p14="http://schemas.microsoft.com/office/powerpoint/2010/main" val="4278759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B73C58-F517-4C49-AD5E-2F645A0D7B8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F04F65DC-2D60-AB4D-88CA-FCDE736D8E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B83E5B62-1FBD-5941-BBD1-293B5FB925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D7C0D17F-77FC-BC4B-835B-4CD52115ED96}"/>
              </a:ext>
            </a:extLst>
          </p:cNvPr>
          <p:cNvSpPr>
            <a:spLocks noGrp="1"/>
          </p:cNvSpPr>
          <p:nvPr>
            <p:ph type="dt" sz="half" idx="10"/>
          </p:nvPr>
        </p:nvSpPr>
        <p:spPr/>
        <p:txBody>
          <a:bodyPr/>
          <a:lstStyle/>
          <a:p>
            <a:fld id="{DF9984FA-9441-C240-BA1F-E39438755872}" type="datetimeFigureOut">
              <a:rPr lang="ru-RU" smtClean="0"/>
              <a:t>19.07.2023</a:t>
            </a:fld>
            <a:endParaRPr lang="ru-RU"/>
          </a:p>
        </p:txBody>
      </p:sp>
      <p:sp>
        <p:nvSpPr>
          <p:cNvPr id="6" name="Нижний колонтитул 5">
            <a:extLst>
              <a:ext uri="{FF2B5EF4-FFF2-40B4-BE49-F238E27FC236}">
                <a16:creationId xmlns:a16="http://schemas.microsoft.com/office/drawing/2014/main" id="{346EF0B8-7D52-5D44-AF97-15ECFC9DB3E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EEBC8D0-CCDD-2D4D-B9C7-308387B5A335}"/>
              </a:ext>
            </a:extLst>
          </p:cNvPr>
          <p:cNvSpPr>
            <a:spLocks noGrp="1"/>
          </p:cNvSpPr>
          <p:nvPr>
            <p:ph type="sldNum" sz="quarter" idx="12"/>
          </p:nvPr>
        </p:nvSpPr>
        <p:spPr/>
        <p:txBody>
          <a:bodyPr/>
          <a:lstStyle/>
          <a:p>
            <a:fld id="{79E0B289-43AE-2148-87C2-8EAFCF2D9A76}" type="slidenum">
              <a:rPr lang="ru-RU" smtClean="0"/>
              <a:t>‹#›</a:t>
            </a:fld>
            <a:endParaRPr lang="ru-RU"/>
          </a:p>
        </p:txBody>
      </p:sp>
    </p:spTree>
    <p:extLst>
      <p:ext uri="{BB962C8B-B14F-4D97-AF65-F5344CB8AC3E}">
        <p14:creationId xmlns:p14="http://schemas.microsoft.com/office/powerpoint/2010/main" val="1068984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CDC94A-04F4-214A-B017-721A63B621A4}"/>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9E3DB964-4990-2042-989E-66A7F58D0B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EDA57DAB-B78C-6B40-B171-899C799D9C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D69436FE-801D-4C4F-B757-1AC4CC0D6F51}"/>
              </a:ext>
            </a:extLst>
          </p:cNvPr>
          <p:cNvSpPr>
            <a:spLocks noGrp="1"/>
          </p:cNvSpPr>
          <p:nvPr>
            <p:ph type="dt" sz="half" idx="10"/>
          </p:nvPr>
        </p:nvSpPr>
        <p:spPr/>
        <p:txBody>
          <a:bodyPr/>
          <a:lstStyle/>
          <a:p>
            <a:fld id="{DF9984FA-9441-C240-BA1F-E39438755872}" type="datetimeFigureOut">
              <a:rPr lang="ru-RU" smtClean="0"/>
              <a:t>19.07.2023</a:t>
            </a:fld>
            <a:endParaRPr lang="ru-RU"/>
          </a:p>
        </p:txBody>
      </p:sp>
      <p:sp>
        <p:nvSpPr>
          <p:cNvPr id="6" name="Нижний колонтитул 5">
            <a:extLst>
              <a:ext uri="{FF2B5EF4-FFF2-40B4-BE49-F238E27FC236}">
                <a16:creationId xmlns:a16="http://schemas.microsoft.com/office/drawing/2014/main" id="{82BF052C-C005-2841-A543-3DE2DB42DA1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6A8C4FEA-65F3-9043-9868-43674F2B3992}"/>
              </a:ext>
            </a:extLst>
          </p:cNvPr>
          <p:cNvSpPr>
            <a:spLocks noGrp="1"/>
          </p:cNvSpPr>
          <p:nvPr>
            <p:ph type="sldNum" sz="quarter" idx="12"/>
          </p:nvPr>
        </p:nvSpPr>
        <p:spPr/>
        <p:txBody>
          <a:bodyPr/>
          <a:lstStyle/>
          <a:p>
            <a:fld id="{79E0B289-43AE-2148-87C2-8EAFCF2D9A76}" type="slidenum">
              <a:rPr lang="ru-RU" smtClean="0"/>
              <a:t>‹#›</a:t>
            </a:fld>
            <a:endParaRPr lang="ru-RU"/>
          </a:p>
        </p:txBody>
      </p:sp>
    </p:spTree>
    <p:extLst>
      <p:ext uri="{BB962C8B-B14F-4D97-AF65-F5344CB8AC3E}">
        <p14:creationId xmlns:p14="http://schemas.microsoft.com/office/powerpoint/2010/main" val="294985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B19602-506E-4A42-8210-8D4F036DF8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DA83106F-5638-D048-9020-E25A3D4E5D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4CD84EA-E582-9D4F-B43F-A2E12CA45E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984FA-9441-C240-BA1F-E39438755872}" type="datetimeFigureOut">
              <a:rPr lang="ru-RU" smtClean="0"/>
              <a:t>19.07.2023</a:t>
            </a:fld>
            <a:endParaRPr lang="ru-RU"/>
          </a:p>
        </p:txBody>
      </p:sp>
      <p:sp>
        <p:nvSpPr>
          <p:cNvPr id="5" name="Нижний колонтитул 4">
            <a:extLst>
              <a:ext uri="{FF2B5EF4-FFF2-40B4-BE49-F238E27FC236}">
                <a16:creationId xmlns:a16="http://schemas.microsoft.com/office/drawing/2014/main" id="{432A69A3-5898-0B4E-82B9-96D612301A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675EBCCE-6937-3243-BB94-52D0246F23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E0B289-43AE-2148-87C2-8EAFCF2D9A76}" type="slidenum">
              <a:rPr lang="ru-RU" smtClean="0"/>
              <a:t>‹#›</a:t>
            </a:fld>
            <a:endParaRPr lang="ru-RU"/>
          </a:p>
        </p:txBody>
      </p:sp>
    </p:spTree>
    <p:extLst>
      <p:ext uri="{BB962C8B-B14F-4D97-AF65-F5344CB8AC3E}">
        <p14:creationId xmlns:p14="http://schemas.microsoft.com/office/powerpoint/2010/main" val="1293482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a:extLst>
              <a:ext uri="{FF2B5EF4-FFF2-40B4-BE49-F238E27FC236}">
                <a16:creationId xmlns:a16="http://schemas.microsoft.com/office/drawing/2014/main" id="{A2606956-017A-FE44-89C1-FE8E9FBEF679}"/>
              </a:ext>
            </a:extLst>
          </p:cNvPr>
          <p:cNvGraphicFramePr>
            <a:graphicFrameLocks noGrp="1"/>
          </p:cNvGraphicFramePr>
          <p:nvPr>
            <p:extLst>
              <p:ext uri="{D42A27DB-BD31-4B8C-83A1-F6EECF244321}">
                <p14:modId xmlns:p14="http://schemas.microsoft.com/office/powerpoint/2010/main" val="3602629528"/>
              </p:ext>
            </p:extLst>
          </p:nvPr>
        </p:nvGraphicFramePr>
        <p:xfrm>
          <a:off x="591836" y="1236286"/>
          <a:ext cx="10228607" cy="3746776"/>
        </p:xfrm>
        <a:graphic>
          <a:graphicData uri="http://schemas.openxmlformats.org/drawingml/2006/table">
            <a:tbl>
              <a:tblPr firstRow="1" bandRow="1">
                <a:tableStyleId>{93296810-A885-4BE3-A3E7-6D5BEEA58F35}</a:tableStyleId>
              </a:tblPr>
              <a:tblGrid>
                <a:gridCol w="396144">
                  <a:extLst>
                    <a:ext uri="{9D8B030D-6E8A-4147-A177-3AD203B41FA5}">
                      <a16:colId xmlns:a16="http://schemas.microsoft.com/office/drawing/2014/main" val="1389760325"/>
                    </a:ext>
                  </a:extLst>
                </a:gridCol>
                <a:gridCol w="1884529">
                  <a:extLst>
                    <a:ext uri="{9D8B030D-6E8A-4147-A177-3AD203B41FA5}">
                      <a16:colId xmlns:a16="http://schemas.microsoft.com/office/drawing/2014/main" val="3846940143"/>
                    </a:ext>
                  </a:extLst>
                </a:gridCol>
                <a:gridCol w="1008128">
                  <a:extLst>
                    <a:ext uri="{9D8B030D-6E8A-4147-A177-3AD203B41FA5}">
                      <a16:colId xmlns:a16="http://schemas.microsoft.com/office/drawing/2014/main" val="1496229774"/>
                    </a:ext>
                  </a:extLst>
                </a:gridCol>
                <a:gridCol w="934152">
                  <a:extLst>
                    <a:ext uri="{9D8B030D-6E8A-4147-A177-3AD203B41FA5}">
                      <a16:colId xmlns:a16="http://schemas.microsoft.com/office/drawing/2014/main" val="2126823413"/>
                    </a:ext>
                  </a:extLst>
                </a:gridCol>
                <a:gridCol w="1396311">
                  <a:extLst>
                    <a:ext uri="{9D8B030D-6E8A-4147-A177-3AD203B41FA5}">
                      <a16:colId xmlns:a16="http://schemas.microsoft.com/office/drawing/2014/main" val="3356602565"/>
                    </a:ext>
                  </a:extLst>
                </a:gridCol>
                <a:gridCol w="985733">
                  <a:extLst>
                    <a:ext uri="{9D8B030D-6E8A-4147-A177-3AD203B41FA5}">
                      <a16:colId xmlns:a16="http://schemas.microsoft.com/office/drawing/2014/main" val="1678937368"/>
                    </a:ext>
                  </a:extLst>
                </a:gridCol>
                <a:gridCol w="1100832">
                  <a:extLst>
                    <a:ext uri="{9D8B030D-6E8A-4147-A177-3AD203B41FA5}">
                      <a16:colId xmlns:a16="http://schemas.microsoft.com/office/drawing/2014/main" val="1837088330"/>
                    </a:ext>
                  </a:extLst>
                </a:gridCol>
                <a:gridCol w="1273965">
                  <a:extLst>
                    <a:ext uri="{9D8B030D-6E8A-4147-A177-3AD203B41FA5}">
                      <a16:colId xmlns:a16="http://schemas.microsoft.com/office/drawing/2014/main" val="2761403848"/>
                    </a:ext>
                  </a:extLst>
                </a:gridCol>
                <a:gridCol w="1248813">
                  <a:extLst>
                    <a:ext uri="{9D8B030D-6E8A-4147-A177-3AD203B41FA5}">
                      <a16:colId xmlns:a16="http://schemas.microsoft.com/office/drawing/2014/main" val="3410786028"/>
                    </a:ext>
                  </a:extLst>
                </a:gridCol>
              </a:tblGrid>
              <a:tr h="0">
                <a:tc>
                  <a:txBody>
                    <a:bodyPr/>
                    <a:lstStyle/>
                    <a:p>
                      <a:endParaRPr lang="ru-RU" sz="1200" dirty="0"/>
                    </a:p>
                  </a:txBody>
                  <a:tcPr vert="vert270"/>
                </a:tc>
                <a:tc>
                  <a:txBody>
                    <a:bodyPr/>
                    <a:lstStyle/>
                    <a:p>
                      <a:pPr marL="0" indent="0" algn="ctr">
                        <a:buFont typeface="+mj-lt"/>
                        <a:buNone/>
                      </a:pPr>
                      <a:r>
                        <a:rPr lang="en-US" sz="1200" dirty="0"/>
                        <a:t>Participant</a:t>
                      </a:r>
                      <a:endParaRPr lang="ru-RU" sz="1200" dirty="0"/>
                    </a:p>
                  </a:txBody>
                  <a:tcPr anchor="ctr"/>
                </a:tc>
                <a:tc>
                  <a:txBody>
                    <a:bodyPr/>
                    <a:lstStyle/>
                    <a:p>
                      <a:pPr marL="0" indent="0" algn="ctr">
                        <a:buFont typeface="+mj-lt"/>
                        <a:buNone/>
                      </a:pPr>
                      <a:r>
                        <a:rPr lang="en-US" sz="1200" dirty="0"/>
                        <a:t>1.</a:t>
                      </a:r>
                      <a:endParaRPr lang="uk-UA" sz="1200" dirty="0"/>
                    </a:p>
                    <a:p>
                      <a:pPr marL="0" indent="0" algn="ctr">
                        <a:buFont typeface="+mj-lt"/>
                        <a:buNone/>
                      </a:pPr>
                      <a:r>
                        <a:rPr lang="en-US" sz="1200" dirty="0"/>
                        <a:t>Algorithm for taking X-rays</a:t>
                      </a:r>
                      <a:endParaRPr lang="ru-RU" sz="1200" dirty="0"/>
                    </a:p>
                  </a:txBody>
                  <a:tcPr anchor="ctr"/>
                </a:tc>
                <a:tc>
                  <a:txBody>
                    <a:bodyPr/>
                    <a:lstStyle/>
                    <a:p>
                      <a:pPr marL="0" indent="0" algn="ctr">
                        <a:buFont typeface="+mj-lt"/>
                        <a:buNone/>
                      </a:pPr>
                      <a:r>
                        <a:rPr lang="en-US" sz="1200" dirty="0"/>
                        <a:t>2.</a:t>
                      </a:r>
                      <a:endParaRPr lang="uk-UA" sz="1200" dirty="0"/>
                    </a:p>
                    <a:p>
                      <a:pPr marL="0" indent="0" algn="ctr">
                        <a:buFont typeface="+mj-lt"/>
                        <a:buNone/>
                      </a:pPr>
                      <a:r>
                        <a:rPr lang="en-US" sz="1200" dirty="0"/>
                        <a:t>Overall AI perception and trust</a:t>
                      </a:r>
                      <a:endParaRPr lang="ru-RU" sz="1200" dirty="0"/>
                    </a:p>
                  </a:txBody>
                  <a:tcPr anchor="ctr"/>
                </a:tc>
                <a:tc>
                  <a:txBody>
                    <a:bodyPr/>
                    <a:lstStyle/>
                    <a:p>
                      <a:pPr marL="0" indent="0" algn="ctr">
                        <a:buFont typeface="+mj-lt"/>
                        <a:buNone/>
                      </a:pPr>
                      <a:r>
                        <a:rPr lang="en-US" sz="1200" dirty="0"/>
                        <a:t>3.</a:t>
                      </a:r>
                      <a:endParaRPr lang="uk-UA" sz="1200" dirty="0"/>
                    </a:p>
                    <a:p>
                      <a:pPr marL="0" indent="0" algn="ctr">
                        <a:buFont typeface="+mj-lt"/>
                        <a:buNone/>
                      </a:pPr>
                      <a:r>
                        <a:rPr lang="en-US" sz="1200" dirty="0"/>
                        <a:t>WHO recommendations</a:t>
                      </a:r>
                      <a:endParaRPr lang="ru-RU" sz="1200" dirty="0"/>
                    </a:p>
                  </a:txBody>
                  <a:tcPr anchor="ctr"/>
                </a:tc>
                <a:tc>
                  <a:txBody>
                    <a:bodyPr/>
                    <a:lstStyle/>
                    <a:p>
                      <a:pPr marL="0" indent="0" algn="ctr">
                        <a:buFont typeface="+mj-lt"/>
                        <a:buNone/>
                      </a:pPr>
                      <a:r>
                        <a:rPr lang="uk-UA" sz="1200" dirty="0"/>
                        <a:t>4</a:t>
                      </a:r>
                      <a:r>
                        <a:rPr lang="en-US" sz="1200" dirty="0"/>
                        <a:t>.</a:t>
                      </a:r>
                      <a:endParaRPr lang="uk-UA" sz="1200" dirty="0"/>
                    </a:p>
                    <a:p>
                      <a:pPr marL="0" indent="0" algn="ctr">
                        <a:buFont typeface="+mj-lt"/>
                        <a:buNone/>
                      </a:pPr>
                      <a:r>
                        <a:rPr lang="en-US" sz="1200" dirty="0"/>
                        <a:t>Patients perspective</a:t>
                      </a:r>
                      <a:endParaRPr lang="ru-RU" sz="1200" dirty="0"/>
                    </a:p>
                  </a:txBody>
                  <a:tcPr anchor="ctr"/>
                </a:tc>
                <a:tc>
                  <a:txBody>
                    <a:bodyPr/>
                    <a:lstStyle/>
                    <a:p>
                      <a:pPr marL="0" indent="0" algn="ctr">
                        <a:buFont typeface="+mj-lt"/>
                        <a:buNone/>
                      </a:pPr>
                      <a:r>
                        <a:rPr lang="uk-UA" sz="1200" dirty="0"/>
                        <a:t>5</a:t>
                      </a:r>
                      <a:r>
                        <a:rPr lang="en-US" sz="1200" dirty="0"/>
                        <a:t>.</a:t>
                      </a:r>
                      <a:endParaRPr lang="uk-UA" sz="1200" dirty="0"/>
                    </a:p>
                    <a:p>
                      <a:pPr marL="0" indent="0" algn="ctr">
                        <a:buFont typeface="+mj-lt"/>
                        <a:buNone/>
                      </a:pPr>
                      <a:r>
                        <a:rPr lang="en-US" sz="1200" dirty="0"/>
                        <a:t>Capacity building: trainings</a:t>
                      </a:r>
                      <a:endParaRPr lang="ru-RU"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uk-UA" sz="1200" dirty="0"/>
                        <a:t>6</a:t>
                      </a:r>
                      <a:r>
                        <a:rPr lang="en-US" sz="1200" dirty="0"/>
                        <a:t>.</a:t>
                      </a:r>
                      <a:endParaRPr lang="uk-UA" sz="1200" dirty="0"/>
                    </a:p>
                    <a:p>
                      <a:pPr marL="0" marR="0" lvl="0" indent="0" algn="ctr" defTabSz="914400" rtl="0" eaLnBrk="1" fontAlgn="auto" latinLnBrk="0" hangingPunct="1">
                        <a:lnSpc>
                          <a:spcPct val="100000"/>
                        </a:lnSpc>
                        <a:spcBef>
                          <a:spcPts val="0"/>
                        </a:spcBef>
                        <a:spcAft>
                          <a:spcPts val="0"/>
                        </a:spcAft>
                        <a:buClrTx/>
                        <a:buSzTx/>
                        <a:buFont typeface="+mj-lt"/>
                        <a:buNone/>
                        <a:tabLst/>
                        <a:defRPr/>
                      </a:pPr>
                      <a:r>
                        <a:rPr lang="en-US" sz="1200" dirty="0"/>
                        <a:t>Legal aspects of CAD implementation</a:t>
                      </a:r>
                      <a:endParaRPr lang="ru-RU" sz="1200" dirty="0"/>
                    </a:p>
                  </a:txBody>
                  <a:tcPr anchor="ctr"/>
                </a:tc>
                <a:tc>
                  <a:txBody>
                    <a:bodyPr/>
                    <a:lstStyle/>
                    <a:p>
                      <a:pPr marL="0" indent="0" algn="ctr">
                        <a:buFont typeface="+mj-lt"/>
                        <a:buNone/>
                      </a:pPr>
                      <a:r>
                        <a:rPr lang="en-US" sz="1200" dirty="0"/>
                        <a:t>7</a:t>
                      </a:r>
                      <a:r>
                        <a:rPr lang="uk-UA" sz="1200" dirty="0"/>
                        <a:t>.</a:t>
                      </a:r>
                    </a:p>
                    <a:p>
                      <a:pPr marL="0" indent="0" algn="ctr">
                        <a:buFont typeface="+mj-lt"/>
                        <a:buNone/>
                      </a:pPr>
                      <a:r>
                        <a:rPr lang="en-US" sz="1200" dirty="0"/>
                        <a:t>Recourses for country level implementation</a:t>
                      </a:r>
                      <a:endParaRPr lang="ru-RU" sz="1200" dirty="0"/>
                    </a:p>
                  </a:txBody>
                  <a:tcPr anchor="ctr"/>
                </a:tc>
                <a:extLst>
                  <a:ext uri="{0D108BD9-81ED-4DB2-BD59-A6C34878D82A}">
                    <a16:rowId xmlns:a16="http://schemas.microsoft.com/office/drawing/2014/main" val="4013674320"/>
                  </a:ext>
                </a:extLst>
              </a:tr>
              <a:tr h="0">
                <a:tc rowSpan="3">
                  <a:txBody>
                    <a:bodyPr/>
                    <a:lstStyle/>
                    <a:p>
                      <a:pPr algn="ctr"/>
                      <a:r>
                        <a:rPr lang="en-US" sz="1200" b="1" dirty="0"/>
                        <a:t>Site perspective</a:t>
                      </a:r>
                      <a:endParaRPr lang="ru-RU" sz="1200" b="1" dirty="0"/>
                    </a:p>
                  </a:txBody>
                  <a:tcPr vert="vert270"/>
                </a:tc>
                <a:tc>
                  <a:txBody>
                    <a:bodyPr/>
                    <a:lstStyle/>
                    <a:p>
                      <a:pPr algn="l"/>
                      <a:r>
                        <a:rPr lang="en-US" sz="1200" dirty="0">
                          <a:latin typeface="Calibri" panose="020F0502020204030204" pitchFamily="34" charset="0"/>
                          <a:cs typeface="Calibri" panose="020F0502020204030204" pitchFamily="34" charset="0"/>
                        </a:rPr>
                        <a:t>Medical director – 4</a:t>
                      </a:r>
                      <a:endParaRPr lang="ru-RU" sz="1200" dirty="0">
                        <a:latin typeface="Calibri" panose="020F0502020204030204" pitchFamily="34" charset="0"/>
                        <a:cs typeface="Calibri" panose="020F0502020204030204" pitchFamily="34" charset="0"/>
                      </a:endParaRPr>
                    </a:p>
                  </a:txBody>
                  <a:tcP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mn-lt"/>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extLst>
                  <a:ext uri="{0D108BD9-81ED-4DB2-BD59-A6C34878D82A}">
                    <a16:rowId xmlns:a16="http://schemas.microsoft.com/office/drawing/2014/main" val="264145158"/>
                  </a:ext>
                </a:extLst>
              </a:tr>
              <a:tr h="446579">
                <a:tc vMerge="1">
                  <a:txBody>
                    <a:bodyPr/>
                    <a:lstStyle/>
                    <a:p>
                      <a:endParaRPr lang="ru-RU" sz="1200" dirty="0"/>
                    </a:p>
                  </a:txBody>
                  <a:tcPr vert="vert270"/>
                </a:tc>
                <a:tc>
                  <a:txBody>
                    <a:bodyPr/>
                    <a:lstStyle/>
                    <a:p>
                      <a:pPr algn="l"/>
                      <a:r>
                        <a:rPr lang="en-US" sz="1200" dirty="0">
                          <a:latin typeface="Calibri" panose="020F0502020204030204" pitchFamily="34" charset="0"/>
                          <a:cs typeface="Calibri" panose="020F0502020204030204" pitchFamily="34" charset="0"/>
                        </a:rPr>
                        <a:t>Clinicians – 4</a:t>
                      </a:r>
                      <a:endParaRPr lang="ru-RU" sz="1200" dirty="0">
                        <a:latin typeface="Calibri" panose="020F0502020204030204" pitchFamily="34" charset="0"/>
                        <a:cs typeface="Calibri" panose="020F0502020204030204" pitchFamily="34" charset="0"/>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algn="ctr"/>
                      <a:endParaRPr lang="ru-RU" sz="1200" dirty="0"/>
                    </a:p>
                  </a:txBody>
                  <a:tcPr anchor="ctr"/>
                </a:tc>
                <a:tc>
                  <a:txBody>
                    <a:bodyPr/>
                    <a:lstStyle/>
                    <a:p>
                      <a:pPr algn="ctr"/>
                      <a:endParaRPr lang="ru-RU" sz="1200" dirty="0"/>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extLst>
                  <a:ext uri="{0D108BD9-81ED-4DB2-BD59-A6C34878D82A}">
                    <a16:rowId xmlns:a16="http://schemas.microsoft.com/office/drawing/2014/main" val="222758336"/>
                  </a:ext>
                </a:extLst>
              </a:tr>
              <a:tr h="375963">
                <a:tc vMerge="1">
                  <a:txBody>
                    <a:bodyPr/>
                    <a:lstStyle/>
                    <a:p>
                      <a:endParaRPr lang="ru-RU" sz="1200" dirty="0"/>
                    </a:p>
                  </a:txBody>
                  <a:tcPr vert="vert270"/>
                </a:tc>
                <a:tc>
                  <a:txBody>
                    <a:bodyPr/>
                    <a:lstStyle/>
                    <a:p>
                      <a:pPr algn="l"/>
                      <a:r>
                        <a:rPr lang="en-US" sz="1200" dirty="0">
                          <a:latin typeface="Calibri" panose="020F0502020204030204" pitchFamily="34" charset="0"/>
                          <a:cs typeface="Calibri" panose="020F0502020204030204" pitchFamily="34" charset="0"/>
                        </a:rPr>
                        <a:t>Radiologists – 4</a:t>
                      </a:r>
                      <a:endParaRPr lang="ru-RU" sz="1200" dirty="0">
                        <a:latin typeface="Calibri" panose="020F0502020204030204" pitchFamily="34" charset="0"/>
                        <a:cs typeface="Calibri" panose="020F0502020204030204" pitchFamily="34" charset="0"/>
                      </a:endParaRPr>
                    </a:p>
                  </a:txBody>
                  <a:tcP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algn="ctr"/>
                      <a:endParaRPr lang="ru-RU" sz="1200" dirty="0"/>
                    </a:p>
                  </a:txBody>
                  <a:tcPr anchor="ctr"/>
                </a:tc>
                <a:tc>
                  <a:txBody>
                    <a:bodyPr/>
                    <a:lstStyle/>
                    <a:p>
                      <a:pPr algn="ctr"/>
                      <a:endParaRPr lang="ru-RU" sz="1200" dirty="0"/>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extLst>
                  <a:ext uri="{0D108BD9-81ED-4DB2-BD59-A6C34878D82A}">
                    <a16:rowId xmlns:a16="http://schemas.microsoft.com/office/drawing/2014/main" val="2163072813"/>
                  </a:ext>
                </a:extLst>
              </a:tr>
              <a:tr h="0">
                <a:tc rowSpan="5">
                  <a:txBody>
                    <a:bodyPr/>
                    <a:lstStyle/>
                    <a:p>
                      <a:pPr algn="ctr"/>
                      <a:r>
                        <a:rPr lang="en-US" sz="1200" b="1" dirty="0"/>
                        <a:t>Experts</a:t>
                      </a:r>
                      <a:endParaRPr lang="ru-RU" sz="1200" b="1" dirty="0"/>
                    </a:p>
                  </a:txBody>
                  <a:tcPr vert="vert270"/>
                </a:tc>
                <a:tc>
                  <a:txBody>
                    <a:bodyPr/>
                    <a:lstStyle/>
                    <a:p>
                      <a:pPr algn="l"/>
                      <a:r>
                        <a:rPr lang="en-US" sz="1200" dirty="0">
                          <a:latin typeface="Calibri" panose="020F0502020204030204" pitchFamily="34" charset="0"/>
                          <a:cs typeface="Calibri" panose="020F0502020204030204" pitchFamily="34" charset="0"/>
                        </a:rPr>
                        <a:t>NTP manager – 1</a:t>
                      </a:r>
                      <a:endParaRPr lang="ru-RU" sz="1200" dirty="0">
                        <a:latin typeface="Calibri" panose="020F0502020204030204" pitchFamily="34" charset="0"/>
                        <a:cs typeface="Calibri" panose="020F0502020204030204" pitchFamily="34" charset="0"/>
                      </a:endParaRPr>
                    </a:p>
                  </a:txBody>
                  <a:tcP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mn-lt"/>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extLst>
                  <a:ext uri="{0D108BD9-81ED-4DB2-BD59-A6C34878D82A}">
                    <a16:rowId xmlns:a16="http://schemas.microsoft.com/office/drawing/2014/main" val="66638086"/>
                  </a:ext>
                </a:extLst>
              </a:tr>
              <a:tr h="0">
                <a:tc vMerge="1">
                  <a:txBody>
                    <a:bodyPr/>
                    <a:lstStyle/>
                    <a:p>
                      <a:endParaRPr lang="ru-RU" sz="1200" dirty="0"/>
                    </a:p>
                  </a:txBody>
                  <a:tcPr/>
                </a:tc>
                <a:tc>
                  <a:txBody>
                    <a:bodyPr/>
                    <a:lstStyle/>
                    <a:p>
                      <a:pPr algn="l"/>
                      <a:r>
                        <a:rPr lang="en-US" sz="1200" dirty="0">
                          <a:latin typeface="Calibri" panose="020F0502020204030204" pitchFamily="34" charset="0"/>
                          <a:cs typeface="Calibri" panose="020F0502020204030204" pitchFamily="34" charset="0"/>
                        </a:rPr>
                        <a:t>Legal adviser (MOH or PHC) – 1</a:t>
                      </a:r>
                      <a:endParaRPr lang="ru-RU" sz="1200"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algn="ctr"/>
                      <a:endParaRPr lang="ru-RU" sz="1200" dirty="0"/>
                    </a:p>
                  </a:txBody>
                  <a:tcPr anchor="ctr"/>
                </a:tc>
                <a:tc>
                  <a:txBody>
                    <a:bodyPr/>
                    <a:lstStyle/>
                    <a:p>
                      <a:pPr algn="ctr"/>
                      <a:endParaRPr lang="ru-RU" sz="1200" dirty="0"/>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extLst>
                  <a:ext uri="{0D108BD9-81ED-4DB2-BD59-A6C34878D82A}">
                    <a16:rowId xmlns:a16="http://schemas.microsoft.com/office/drawing/2014/main" val="3015481336"/>
                  </a:ext>
                </a:extLst>
              </a:tr>
              <a:tr h="171804">
                <a:tc vMerge="1">
                  <a:txBody>
                    <a:bodyPr/>
                    <a:lstStyle/>
                    <a:p>
                      <a:endParaRPr lang="ru-RU" sz="1200" dirty="0"/>
                    </a:p>
                  </a:txBody>
                  <a:tcPr/>
                </a:tc>
                <a:tc>
                  <a:txBody>
                    <a:bodyPr/>
                    <a:lstStyle/>
                    <a:p>
                      <a:pPr algn="l"/>
                      <a:r>
                        <a:rPr lang="en-US" sz="1200" dirty="0">
                          <a:latin typeface="Calibri" panose="020F0502020204030204" pitchFamily="34" charset="0"/>
                          <a:cs typeface="Calibri" panose="020F0502020204030204" pitchFamily="34" charset="0"/>
                        </a:rPr>
                        <a:t>Alliance representatives – 1</a:t>
                      </a:r>
                      <a:endParaRPr lang="ru-RU" sz="1200"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dirty="0">
                        <a:ln>
                          <a:noFill/>
                        </a:ln>
                        <a:solidFill>
                          <a:prstClr val="black"/>
                        </a:solidFill>
                        <a:effectLst/>
                        <a:uLnTx/>
                        <a:uFillTx/>
                        <a:latin typeface="+mn-lt"/>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algn="ctr"/>
                      <a:endParaRPr lang="ru-RU" sz="1200" dirty="0"/>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extLst>
                  <a:ext uri="{0D108BD9-81ED-4DB2-BD59-A6C34878D82A}">
                    <a16:rowId xmlns:a16="http://schemas.microsoft.com/office/drawing/2014/main" val="1582798249"/>
                  </a:ext>
                </a:extLst>
              </a:tr>
              <a:tr h="218760">
                <a:tc vMerge="1">
                  <a:txBody>
                    <a:bodyPr/>
                    <a:lstStyle/>
                    <a:p>
                      <a:endParaRPr lang="ru-RU" sz="1200" dirty="0"/>
                    </a:p>
                  </a:txBody>
                  <a:tcPr/>
                </a:tc>
                <a:tc>
                  <a:txBody>
                    <a:bodyPr/>
                    <a:lstStyle/>
                    <a:p>
                      <a:pPr algn="l"/>
                      <a:r>
                        <a:rPr lang="en-US" sz="1200" dirty="0">
                          <a:latin typeface="Calibri" panose="020F0502020204030204" pitchFamily="34" charset="0"/>
                          <a:cs typeface="Calibri" panose="020F0502020204030204" pitchFamily="34" charset="0"/>
                        </a:rPr>
                        <a:t>MOH representative – 1</a:t>
                      </a:r>
                      <a:endParaRPr lang="ru-RU" sz="1200"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dirty="0">
                        <a:ln>
                          <a:noFill/>
                        </a:ln>
                        <a:solidFill>
                          <a:prstClr val="black"/>
                        </a:solidFill>
                        <a:effectLst/>
                        <a:uLnTx/>
                        <a:uFillTx/>
                        <a:latin typeface="+mn-lt"/>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algn="ctr"/>
                      <a:endParaRPr lang="ru-RU" sz="1200" dirty="0"/>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extLst>
                  <a:ext uri="{0D108BD9-81ED-4DB2-BD59-A6C34878D82A}">
                    <a16:rowId xmlns:a16="http://schemas.microsoft.com/office/drawing/2014/main" val="3542192260"/>
                  </a:ext>
                </a:extLst>
              </a:tr>
              <a:tr h="363914">
                <a:tc vMerge="1">
                  <a:txBody>
                    <a:bodyPr/>
                    <a:lstStyle/>
                    <a:p>
                      <a:endParaRPr lang="ru-RU" sz="1200" dirty="0"/>
                    </a:p>
                  </a:txBody>
                  <a:tcPr/>
                </a:tc>
                <a:tc>
                  <a:txBody>
                    <a:bodyPr/>
                    <a:lstStyle/>
                    <a:p>
                      <a:pPr algn="l"/>
                      <a:r>
                        <a:rPr lang="en-US" sz="1200" kern="1200" dirty="0">
                          <a:solidFill>
                            <a:schemeClr val="dk1"/>
                          </a:solidFill>
                          <a:latin typeface="Calibri" panose="020F0502020204030204" pitchFamily="34" charset="0"/>
                          <a:cs typeface="Calibri" panose="020F0502020204030204" pitchFamily="34" charset="0"/>
                        </a:rPr>
                        <a:t>PATH – 1 </a:t>
                      </a:r>
                      <a:endParaRPr lang="ru-RU" sz="1200"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ru-RU" sz="1200" b="0" i="0" u="none" strike="noStrike" kern="1200" cap="none" spc="0" normalizeH="0" baseline="0" noProof="0" dirty="0">
                        <a:ln>
                          <a:noFill/>
                        </a:ln>
                        <a:solidFill>
                          <a:prstClr val="black"/>
                        </a:solidFill>
                        <a:effectLst/>
                        <a:uLnTx/>
                        <a:uFillTx/>
                        <a:latin typeface="+mn-lt"/>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mn-lt"/>
                        <a:ea typeface="+mn-ea"/>
                        <a:cs typeface="+mn-cs"/>
                      </a:endParaRPr>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tc>
                  <a:txBody>
                    <a:bodyPr/>
                    <a:lstStyle/>
                    <a:p>
                      <a:pPr algn="ctr"/>
                      <a:endParaRPr lang="ru-RU" sz="1200" dirty="0"/>
                    </a:p>
                  </a:txBody>
                  <a:tcPr anchor="ctr"/>
                </a:tc>
                <a:tc>
                  <a:txBody>
                    <a:bodyPr/>
                    <a:lstStyle/>
                    <a:p>
                      <a:pPr marL="171450" marR="0" lvl="0" indent="-171450" algn="ctr"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ru-RU" sz="1200" u="none" strike="noStrike" kern="1200" cap="none" spc="0" normalizeH="0" baseline="0" noProof="0" dirty="0">
                          <a:ln>
                            <a:noFill/>
                          </a:ln>
                          <a:effectLst/>
                          <a:uLnTx/>
                          <a:uFillTx/>
                        </a:rPr>
                        <a:t> </a:t>
                      </a:r>
                      <a:endParaRPr kumimoji="0" lang="ru-RU" sz="12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nchor="ctr"/>
                </a:tc>
                <a:extLst>
                  <a:ext uri="{0D108BD9-81ED-4DB2-BD59-A6C34878D82A}">
                    <a16:rowId xmlns:a16="http://schemas.microsoft.com/office/drawing/2014/main" val="4100034754"/>
                  </a:ext>
                </a:extLst>
              </a:tr>
            </a:tbl>
          </a:graphicData>
        </a:graphic>
      </p:graphicFrame>
    </p:spTree>
    <p:extLst>
      <p:ext uri="{BB962C8B-B14F-4D97-AF65-F5344CB8AC3E}">
        <p14:creationId xmlns:p14="http://schemas.microsoft.com/office/powerpoint/2010/main" val="2194119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E2E3CA-415E-1549-B505-493C64587EA1}"/>
              </a:ext>
            </a:extLst>
          </p:cNvPr>
          <p:cNvSpPr>
            <a:spLocks noGrp="1"/>
          </p:cNvSpPr>
          <p:nvPr>
            <p:ph type="title"/>
          </p:nvPr>
        </p:nvSpPr>
        <p:spPr/>
        <p:txBody>
          <a:bodyPr/>
          <a:lstStyle/>
          <a:p>
            <a:r>
              <a:rPr lang="ru-RU" b="1" dirty="0"/>
              <a:t>1. </a:t>
            </a:r>
            <a:r>
              <a:rPr lang="en-US" b="1" dirty="0"/>
              <a:t>Algorithm for taking X-rays</a:t>
            </a:r>
            <a:endParaRPr lang="ru-RU" b="1" dirty="0"/>
          </a:p>
        </p:txBody>
      </p:sp>
      <p:sp>
        <p:nvSpPr>
          <p:cNvPr id="3" name="Объект 2">
            <a:extLst>
              <a:ext uri="{FF2B5EF4-FFF2-40B4-BE49-F238E27FC236}">
                <a16:creationId xmlns:a16="http://schemas.microsoft.com/office/drawing/2014/main" id="{4504BDD3-CD3A-694C-B027-B95B50D9F51D}"/>
              </a:ext>
            </a:extLst>
          </p:cNvPr>
          <p:cNvSpPr>
            <a:spLocks noGrp="1"/>
          </p:cNvSpPr>
          <p:nvPr>
            <p:ph idx="1"/>
          </p:nvPr>
        </p:nvSpPr>
        <p:spPr>
          <a:xfrm>
            <a:off x="397933" y="1704976"/>
            <a:ext cx="10955867" cy="4351338"/>
          </a:xfrm>
        </p:spPr>
        <p:txBody>
          <a:bodyPr>
            <a:normAutofit/>
          </a:bodyPr>
          <a:lstStyle/>
          <a:p>
            <a:pPr marL="800100" lvl="1" indent="-342900">
              <a:lnSpc>
                <a:spcPct val="110000"/>
              </a:lnSpc>
              <a:buFont typeface="+mj-lt"/>
              <a:buAutoNum type="arabicPeriod"/>
            </a:pPr>
            <a:r>
              <a:rPr lang="en-US" sz="1500" dirty="0">
                <a:latin typeface="Calibri" panose="020F0502020204030204" pitchFamily="34" charset="0"/>
                <a:cs typeface="Calibri" panose="020F0502020204030204" pitchFamily="34" charset="0"/>
              </a:rPr>
              <a:t>Please tell us how medical institutions in Ukraine are currently working with patients who have indications for chest X-ray examination with a suspected diagnosis of possible TB. What should be the patient's route, starting with a visit to a family doctor?</a:t>
            </a:r>
          </a:p>
          <a:p>
            <a:pPr marL="800100" lvl="1" indent="-342900">
              <a:lnSpc>
                <a:spcPct val="110000"/>
              </a:lnSpc>
              <a:buFont typeface="+mj-lt"/>
              <a:buAutoNum type="arabicPeriod"/>
            </a:pPr>
            <a:r>
              <a:rPr lang="en-US" sz="1500" dirty="0">
                <a:latin typeface="Calibri" panose="020F0502020204030204" pitchFamily="34" charset="0"/>
                <a:cs typeface="Calibri" panose="020F0502020204030204" pitchFamily="34" charset="0"/>
              </a:rPr>
              <a:t>On average, how long does it take from a patient's first contact with a family doctor to the diagnosis of probable TB based on the results of a chest X-ray?</a:t>
            </a:r>
          </a:p>
          <a:p>
            <a:pPr marL="800100" lvl="1" indent="-342900">
              <a:lnSpc>
                <a:spcPct val="110000"/>
              </a:lnSpc>
              <a:buFont typeface="+mj-lt"/>
              <a:buAutoNum type="arabicPeriod"/>
            </a:pPr>
            <a:r>
              <a:rPr lang="en-US" sz="1500" dirty="0">
                <a:latin typeface="Calibri" panose="020F0502020204030204" pitchFamily="34" charset="0"/>
                <a:cs typeface="Calibri" panose="020F0502020204030204" pitchFamily="34" charset="0"/>
              </a:rPr>
              <a:t>And what about screening for possible TB in high-risk patients, regardless of symptoms (with pre-/ post-x-ray symptom assessment)? What should be the patient's route in this case?</a:t>
            </a:r>
          </a:p>
          <a:p>
            <a:pPr marL="800100" lvl="1" indent="-342900">
              <a:lnSpc>
                <a:spcPct val="110000"/>
              </a:lnSpc>
              <a:buFont typeface="+mj-lt"/>
              <a:buAutoNum type="arabicPeriod"/>
            </a:pPr>
            <a:r>
              <a:rPr lang="en-US" sz="1500" dirty="0">
                <a:latin typeface="Calibri" panose="020F0502020204030204" pitchFamily="34" charset="0"/>
                <a:cs typeface="Calibri" panose="020F0502020204030204" pitchFamily="34" charset="0"/>
              </a:rPr>
              <a:t>How long does it take a radiologist to interpret an X-ray? What does it depend on? On experience, equipment, etc.</a:t>
            </a:r>
          </a:p>
          <a:p>
            <a:pPr marL="800100" lvl="1" indent="-342900">
              <a:lnSpc>
                <a:spcPct val="110000"/>
              </a:lnSpc>
              <a:buFont typeface="+mj-lt"/>
              <a:buAutoNum type="arabicPeriod"/>
            </a:pPr>
            <a:r>
              <a:rPr lang="en-US" sz="1500" dirty="0">
                <a:latin typeface="Calibri" panose="020F0502020204030204" pitchFamily="34" charset="0"/>
                <a:cs typeface="Calibri" panose="020F0502020204030204" pitchFamily="34" charset="0"/>
              </a:rPr>
              <a:t>What can be an obstacle for a radiologist in interpreting an X-ray (poor image quality, problems with diagnosis, etc.)?</a:t>
            </a:r>
          </a:p>
          <a:p>
            <a:pPr marL="800100" lvl="1" indent="-342900">
              <a:lnSpc>
                <a:spcPct val="110000"/>
              </a:lnSpc>
              <a:buFont typeface="+mj-lt"/>
              <a:buAutoNum type="arabicPeriod"/>
            </a:pPr>
            <a:r>
              <a:rPr lang="en-US" sz="1500" dirty="0">
                <a:latin typeface="Calibri" panose="020F0502020204030204" pitchFamily="34" charset="0"/>
                <a:cs typeface="Calibri" panose="020F0502020204030204" pitchFamily="34" charset="0"/>
              </a:rPr>
              <a:t>What is the approximate number of images based on the results of a chest X-ray examination that a radiologist can process during an 8-hour working day?</a:t>
            </a:r>
          </a:p>
          <a:p>
            <a:pPr marL="800100" lvl="1" indent="-342900">
              <a:lnSpc>
                <a:spcPct val="110000"/>
              </a:lnSpc>
              <a:buFont typeface="+mj-lt"/>
              <a:buAutoNum type="arabicPeriod"/>
            </a:pPr>
            <a:r>
              <a:rPr lang="en-US" sz="1500" dirty="0">
                <a:latin typeface="Calibri" panose="020F0502020204030204" pitchFamily="34" charset="0"/>
                <a:cs typeface="Calibri" panose="020F0502020204030204" pitchFamily="34" charset="0"/>
              </a:rPr>
              <a:t>What problems and difficulties can healthcare professionals face when performing a chest X-ray examination?</a:t>
            </a:r>
            <a:endParaRPr lang="ru-RU" sz="1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47343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8A2996-9A04-FD45-B03D-96FC0394C05B}"/>
              </a:ext>
            </a:extLst>
          </p:cNvPr>
          <p:cNvSpPr>
            <a:spLocks noGrp="1"/>
          </p:cNvSpPr>
          <p:nvPr>
            <p:ph type="title"/>
          </p:nvPr>
        </p:nvSpPr>
        <p:spPr>
          <a:xfrm>
            <a:off x="304799" y="469900"/>
            <a:ext cx="11725275" cy="968375"/>
          </a:xfrm>
        </p:spPr>
        <p:txBody>
          <a:bodyPr>
            <a:normAutofit fontScale="90000"/>
          </a:bodyPr>
          <a:lstStyle/>
          <a:p>
            <a:r>
              <a:rPr lang="en-US" b="1" dirty="0"/>
              <a:t>2. General perception and trust in computerized /automated diagnostic systems</a:t>
            </a:r>
            <a:endParaRPr lang="ru-RU" b="1" dirty="0"/>
          </a:p>
        </p:txBody>
      </p:sp>
      <p:sp>
        <p:nvSpPr>
          <p:cNvPr id="6" name="Объект 2">
            <a:extLst>
              <a:ext uri="{FF2B5EF4-FFF2-40B4-BE49-F238E27FC236}">
                <a16:creationId xmlns:a16="http://schemas.microsoft.com/office/drawing/2014/main" id="{3229B2B7-E0AB-C848-845F-9FD92C40692E}"/>
              </a:ext>
            </a:extLst>
          </p:cNvPr>
          <p:cNvSpPr>
            <a:spLocks noGrp="1"/>
          </p:cNvSpPr>
          <p:nvPr>
            <p:ph idx="1"/>
          </p:nvPr>
        </p:nvSpPr>
        <p:spPr>
          <a:xfrm>
            <a:off x="304799" y="1716880"/>
            <a:ext cx="11273589" cy="4671220"/>
          </a:xfrm>
        </p:spPr>
        <p:txBody>
          <a:bodyPr>
            <a:normAutofit fontScale="92500" lnSpcReduction="10000"/>
          </a:bodyPr>
          <a:lstStyle/>
          <a:p>
            <a:pPr marL="800100" lvl="1" indent="-342900">
              <a:lnSpc>
                <a:spcPct val="100000"/>
              </a:lnSpc>
              <a:buFont typeface="+mj-lt"/>
              <a:buAutoNum type="arabicPeriod"/>
            </a:pPr>
            <a:r>
              <a:rPr lang="en-US" sz="1400" dirty="0">
                <a:latin typeface="Calibri" panose="020F0502020204030204" pitchFamily="34" charset="0"/>
                <a:cs typeface="Calibri" panose="020F0502020204030204" pitchFamily="34" charset="0"/>
              </a:rPr>
              <a:t>What do you know about computerized/automated diagnostic systems? What do you think about the use of computerized/automated diagnostic systems in healthcare?</a:t>
            </a:r>
          </a:p>
          <a:p>
            <a:pPr marL="800100" lvl="1" indent="-342900">
              <a:lnSpc>
                <a:spcPct val="100000"/>
              </a:lnSpc>
              <a:buFont typeface="+mj-lt"/>
              <a:buAutoNum type="arabicPeriod"/>
            </a:pPr>
            <a:r>
              <a:rPr lang="en-US" sz="1400" dirty="0">
                <a:latin typeface="Calibri" panose="020F0502020204030204" pitchFamily="34" charset="0"/>
                <a:cs typeface="Calibri" panose="020F0502020204030204" pitchFamily="34" charset="0"/>
              </a:rPr>
              <a:t>In your opinion, in what situations would such technology be most useful?</a:t>
            </a:r>
          </a:p>
          <a:p>
            <a:pPr marL="800100" lvl="1" indent="-342900">
              <a:lnSpc>
                <a:spcPct val="100000"/>
              </a:lnSpc>
              <a:buFont typeface="+mj-lt"/>
              <a:buAutoNum type="arabicPeriod"/>
            </a:pPr>
            <a:r>
              <a:rPr lang="en-US" sz="1400" dirty="0">
                <a:latin typeface="Calibri" panose="020F0502020204030204" pitchFamily="34" charset="0"/>
                <a:cs typeface="Calibri" panose="020F0502020204030204" pitchFamily="34" charset="0"/>
              </a:rPr>
              <a:t>What are your expectations regarding the advantages and disadvantages of using computerized/automated diagnostic systems for TB diagnosis in your practice on the example of:</a:t>
            </a:r>
          </a:p>
          <a:p>
            <a:pPr marL="1431925" lvl="1" indent="-285750">
              <a:lnSpc>
                <a:spcPct val="110000"/>
              </a:lnSpc>
              <a:spcBef>
                <a:spcPts val="0"/>
              </a:spcBef>
            </a:pPr>
            <a:r>
              <a:rPr lang="en-US" sz="1400" dirty="0">
                <a:latin typeface="Calibri" panose="020F0502020204030204" pitchFamily="34" charset="0"/>
                <a:cs typeface="Calibri" panose="020F0502020204030204" pitchFamily="34" charset="0"/>
              </a:rPr>
              <a:t>inpatient healthcare facilities with X-ray diagnostics departments</a:t>
            </a:r>
          </a:p>
          <a:p>
            <a:pPr marL="1431925" lvl="1" indent="-285750">
              <a:lnSpc>
                <a:spcPct val="110000"/>
              </a:lnSpc>
              <a:spcBef>
                <a:spcPts val="0"/>
              </a:spcBef>
            </a:pPr>
            <a:r>
              <a:rPr lang="en-US" sz="1400" dirty="0">
                <a:latin typeface="Calibri" panose="020F0502020204030204" pitchFamily="34" charset="0"/>
                <a:cs typeface="Calibri" panose="020F0502020204030204" pitchFamily="34" charset="0"/>
              </a:rPr>
              <a:t>PRIMARY HEALTH CARE CENTERS</a:t>
            </a:r>
            <a:endParaRPr lang="uk-UA" sz="1400" dirty="0">
              <a:latin typeface="Calibri" panose="020F0502020204030204" pitchFamily="34" charset="0"/>
              <a:cs typeface="Calibri" panose="020F0502020204030204" pitchFamily="34" charset="0"/>
            </a:endParaRPr>
          </a:p>
          <a:p>
            <a:pPr marL="1431925" lvl="1" indent="-285750">
              <a:lnSpc>
                <a:spcPct val="110000"/>
              </a:lnSpc>
              <a:spcBef>
                <a:spcPts val="0"/>
              </a:spcBef>
            </a:pPr>
            <a:r>
              <a:rPr lang="en-US" sz="1400" dirty="0">
                <a:latin typeface="Calibri" panose="020F0502020204030204" pitchFamily="34" charset="0"/>
                <a:cs typeface="Calibri" panose="020F0502020204030204" pitchFamily="34" charset="0"/>
              </a:rPr>
              <a:t>outpatient clinics</a:t>
            </a:r>
          </a:p>
          <a:p>
            <a:pPr marL="1431925" lvl="1" indent="-285750">
              <a:lnSpc>
                <a:spcPct val="110000"/>
              </a:lnSpc>
              <a:spcBef>
                <a:spcPts val="0"/>
              </a:spcBef>
            </a:pPr>
            <a:r>
              <a:rPr lang="en-US" sz="1400" dirty="0">
                <a:latin typeface="Calibri" panose="020F0502020204030204" pitchFamily="34" charset="0"/>
                <a:cs typeface="Calibri" panose="020F0502020204030204" pitchFamily="34" charset="0"/>
              </a:rPr>
              <a:t>dispensaries</a:t>
            </a:r>
          </a:p>
          <a:p>
            <a:pPr marL="1431925" lvl="1" indent="-285750">
              <a:lnSpc>
                <a:spcPct val="110000"/>
              </a:lnSpc>
              <a:spcBef>
                <a:spcPts val="0"/>
              </a:spcBef>
            </a:pPr>
            <a:r>
              <a:rPr lang="en-US" sz="1400" dirty="0">
                <a:latin typeface="Calibri" panose="020F0502020204030204" pitchFamily="34" charset="0"/>
                <a:cs typeface="Calibri" panose="020F0502020204030204" pitchFamily="34" charset="0"/>
              </a:rPr>
              <a:t>mobile radiology teams</a:t>
            </a:r>
          </a:p>
          <a:p>
            <a:pPr marL="800100" lvl="1" indent="-342900">
              <a:lnSpc>
                <a:spcPct val="100000"/>
              </a:lnSpc>
              <a:buFont typeface="+mj-lt"/>
              <a:buAutoNum type="arabicPeriod"/>
            </a:pPr>
            <a:r>
              <a:rPr lang="en-US" sz="1400" dirty="0">
                <a:latin typeface="Calibri" panose="020F0502020204030204" pitchFamily="34" charset="0"/>
                <a:cs typeface="Calibri" panose="020F0502020204030204" pitchFamily="34" charset="0"/>
              </a:rPr>
              <a:t>Do you have any concerns or reservations about the introduction of computerized/automated diagnostic systems in your workflow?</a:t>
            </a:r>
          </a:p>
          <a:p>
            <a:pPr marL="800100" lvl="1" indent="-342900">
              <a:lnSpc>
                <a:spcPct val="100000"/>
              </a:lnSpc>
              <a:buFont typeface="+mj-lt"/>
              <a:buAutoNum type="arabicPeriod" startAt="5"/>
            </a:pPr>
            <a:r>
              <a:rPr lang="en-US" sz="1400" dirty="0">
                <a:latin typeface="Calibri" panose="020F0502020204030204" pitchFamily="34" charset="0"/>
                <a:cs typeface="Calibri" panose="020F0502020204030204" pitchFamily="34" charset="0"/>
              </a:rPr>
              <a:t>How do you think computerized/automated diagnostic systems might change your role as a health care worker in TB screening and triage? What positive changes can take place?</a:t>
            </a:r>
          </a:p>
          <a:p>
            <a:pPr marL="800100" lvl="1" indent="-342900">
              <a:lnSpc>
                <a:spcPct val="100000"/>
              </a:lnSpc>
              <a:buFont typeface="+mj-lt"/>
              <a:buAutoNum type="arabicPeriod" startAt="5"/>
            </a:pPr>
            <a:r>
              <a:rPr lang="en-US" sz="1400" dirty="0">
                <a:latin typeface="Calibri" panose="020F0502020204030204" pitchFamily="34" charset="0"/>
                <a:cs typeface="Calibri" panose="020F0502020204030204" pitchFamily="34" charset="0"/>
              </a:rPr>
              <a:t>What do you think are the main barriers and challenges to introducing CAD systems in healthcare?</a:t>
            </a:r>
          </a:p>
          <a:p>
            <a:pPr marL="800100" lvl="1" indent="-342900">
              <a:lnSpc>
                <a:spcPct val="100000"/>
              </a:lnSpc>
              <a:buFont typeface="+mj-lt"/>
              <a:buAutoNum type="arabicPeriod" startAt="5"/>
            </a:pPr>
            <a:r>
              <a:rPr lang="en-US" sz="1400" dirty="0">
                <a:latin typeface="Calibri" panose="020F0502020204030204" pitchFamily="34" charset="0"/>
                <a:cs typeface="Calibri" panose="020F0502020204030204" pitchFamily="34" charset="0"/>
              </a:rPr>
              <a:t>Which of the following statements do you agree with and why?</a:t>
            </a:r>
          </a:p>
          <a:p>
            <a:pPr marL="1366838" lvl="1" indent="-285750">
              <a:lnSpc>
                <a:spcPct val="100000"/>
              </a:lnSpc>
            </a:pPr>
            <a:r>
              <a:rPr lang="en-US" sz="1400" dirty="0">
                <a:latin typeface="Calibri" panose="020F0502020204030204" pitchFamily="34" charset="0"/>
                <a:cs typeface="Calibri" panose="020F0502020204030204" pitchFamily="34" charset="0"/>
              </a:rPr>
              <a:t>In rural areas, where access to health facilities may be limited, mobile radiology teams may be more effective in detecting suspected TB among rural populations. The use of CAD can facilitate and accelerate accurate diagnosis and subsequent treatment of TB;</a:t>
            </a:r>
          </a:p>
          <a:p>
            <a:pPr marL="1366838" lvl="1" indent="-285750">
              <a:lnSpc>
                <a:spcPct val="100000"/>
              </a:lnSpc>
            </a:pPr>
            <a:r>
              <a:rPr lang="en-US" sz="1400" dirty="0">
                <a:latin typeface="Calibri" panose="020F0502020204030204" pitchFamily="34" charset="0"/>
                <a:cs typeface="Calibri" panose="020F0502020204030204" pitchFamily="34" charset="0"/>
              </a:rPr>
              <a:t>In HCFs with adequate infrastructure and specialized staff, CAD can be more effective. Medical staff will be able to ensure that the screening procedure is performed correctly and more quickly and that the results are interpreted accurately. In addition, health facilities will be able to provide wider coverage of the population and provide access to further treatment for TB patients.</a:t>
            </a:r>
          </a:p>
          <a:p>
            <a:pPr marL="800100" lvl="1" indent="-342900">
              <a:buFont typeface="+mj-lt"/>
              <a:buAutoNum type="arabicPeriod"/>
            </a:pPr>
            <a:r>
              <a:rPr lang="en-US" sz="1400" dirty="0">
                <a:latin typeface="Calibri" panose="020F0502020204030204" pitchFamily="34" charset="0"/>
                <a:cs typeface="Calibri" panose="020F0502020204030204" pitchFamily="34" charset="0"/>
              </a:rPr>
              <a:t>In your opinion, in which scenarios is CAD implementation more appropriate? And which ones are the most prioritized in the current conditions of the country? With which groups of patients? On the basis of which institutions, remote areas, etc.</a:t>
            </a:r>
          </a:p>
          <a:p>
            <a:endParaRPr lang="ru-RU" dirty="0"/>
          </a:p>
        </p:txBody>
      </p:sp>
    </p:spTree>
    <p:extLst>
      <p:ext uri="{BB962C8B-B14F-4D97-AF65-F5344CB8AC3E}">
        <p14:creationId xmlns:p14="http://schemas.microsoft.com/office/powerpoint/2010/main" val="1352489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FD22C3-70B9-4048-8175-B82811525A88}"/>
              </a:ext>
            </a:extLst>
          </p:cNvPr>
          <p:cNvSpPr>
            <a:spLocks noGrp="1"/>
          </p:cNvSpPr>
          <p:nvPr>
            <p:ph type="title"/>
          </p:nvPr>
        </p:nvSpPr>
        <p:spPr/>
        <p:txBody>
          <a:bodyPr/>
          <a:lstStyle/>
          <a:p>
            <a:r>
              <a:rPr lang="en-US" b="1" dirty="0"/>
              <a:t>3. WHO recommendations</a:t>
            </a:r>
            <a:endParaRPr lang="ru-RU" dirty="0"/>
          </a:p>
        </p:txBody>
      </p:sp>
      <p:sp>
        <p:nvSpPr>
          <p:cNvPr id="3" name="Объект 2">
            <a:extLst>
              <a:ext uri="{FF2B5EF4-FFF2-40B4-BE49-F238E27FC236}">
                <a16:creationId xmlns:a16="http://schemas.microsoft.com/office/drawing/2014/main" id="{EA6B20BD-3E81-4F48-B877-94DE5E871865}"/>
              </a:ext>
            </a:extLst>
          </p:cNvPr>
          <p:cNvSpPr>
            <a:spLocks noGrp="1"/>
          </p:cNvSpPr>
          <p:nvPr>
            <p:ph idx="1"/>
          </p:nvPr>
        </p:nvSpPr>
        <p:spPr>
          <a:xfrm>
            <a:off x="838200" y="1825625"/>
            <a:ext cx="10515600" cy="2392414"/>
          </a:xfrm>
        </p:spPr>
        <p:txBody>
          <a:bodyPr>
            <a:normAutofit/>
          </a:bodyPr>
          <a:lstStyle/>
          <a:p>
            <a:pPr marL="0" indent="0">
              <a:buNone/>
            </a:pPr>
            <a:r>
              <a:rPr lang="en-US" sz="1500" dirty="0">
                <a:latin typeface="Calibri" panose="020F0502020204030204" pitchFamily="34" charset="0"/>
                <a:cs typeface="Calibri" panose="020F0502020204030204" pitchFamily="34" charset="0"/>
              </a:rPr>
              <a:t>To test provide WHO recommendation</a:t>
            </a:r>
            <a:r>
              <a:rPr lang="uk-UA" sz="1500" dirty="0">
                <a:latin typeface="Calibri" panose="020F0502020204030204" pitchFamily="34" charset="0"/>
                <a:cs typeface="Calibri" panose="020F0502020204030204" pitchFamily="34" charset="0"/>
              </a:rPr>
              <a:t>:</a:t>
            </a:r>
          </a:p>
          <a:p>
            <a:pPr marL="0" indent="0">
              <a:buNone/>
            </a:pPr>
            <a:r>
              <a:rPr lang="en-US" sz="1500" i="1" dirty="0">
                <a:latin typeface="Calibri" panose="020F0502020204030204" pitchFamily="34" charset="0"/>
                <a:cs typeface="Calibri" panose="020F0502020204030204" pitchFamily="34" charset="0"/>
              </a:rPr>
              <a:t>“Among individuals aged 15 years and older in populations in which TB screening is recommended, computer-aided detection software </a:t>
            </a:r>
            <a:r>
              <a:rPr lang="en-US" sz="1500" i="1" dirty="0" err="1">
                <a:latin typeface="Calibri" panose="020F0502020204030204" pitchFamily="34" charset="0"/>
                <a:cs typeface="Calibri" panose="020F0502020204030204" pitchFamily="34" charset="0"/>
              </a:rPr>
              <a:t>programmes</a:t>
            </a:r>
            <a:r>
              <a:rPr lang="en-US" sz="1500" i="1" dirty="0">
                <a:latin typeface="Calibri" panose="020F0502020204030204" pitchFamily="34" charset="0"/>
                <a:cs typeface="Calibri" panose="020F0502020204030204" pitchFamily="34" charset="0"/>
              </a:rPr>
              <a:t> may be used in place of human readers for interpreting digital chest X-rays for screening and triage for TB disease”</a:t>
            </a:r>
          </a:p>
          <a:p>
            <a:pPr marL="342900" indent="-342900">
              <a:buFont typeface="+mj-lt"/>
              <a:buAutoNum type="arabicPeriod"/>
            </a:pPr>
            <a:r>
              <a:rPr lang="en-US" sz="1500" dirty="0">
                <a:latin typeface="Calibri" panose="020F0502020204030204" pitchFamily="34" charset="0"/>
                <a:cs typeface="Calibri" panose="020F0502020204030204" pitchFamily="34" charset="0"/>
              </a:rPr>
              <a:t>What do you think about this recommendation overall? </a:t>
            </a:r>
          </a:p>
          <a:p>
            <a:pPr marL="342900" indent="-342900">
              <a:buFont typeface="+mj-lt"/>
              <a:buAutoNum type="arabicPeriod"/>
            </a:pPr>
            <a:r>
              <a:rPr lang="en-US" sz="1500" dirty="0">
                <a:latin typeface="Calibri" panose="020F0502020204030204" pitchFamily="34" charset="0"/>
                <a:cs typeface="Calibri" panose="020F0502020204030204" pitchFamily="34" charset="0"/>
              </a:rPr>
              <a:t>What can be</a:t>
            </a:r>
            <a:r>
              <a:rPr lang="uk-UA" sz="1500" dirty="0">
                <a:latin typeface="Calibri" panose="020F0502020204030204" pitchFamily="34" charset="0"/>
                <a:cs typeface="Calibri" panose="020F0502020204030204" pitchFamily="34" charset="0"/>
              </a:rPr>
              <a:t> </a:t>
            </a:r>
            <a:r>
              <a:rPr lang="en-US" sz="1500" dirty="0">
                <a:latin typeface="Calibri" panose="020F0502020204030204" pitchFamily="34" charset="0"/>
                <a:cs typeface="Calibri" panose="020F0502020204030204" pitchFamily="34" charset="0"/>
              </a:rPr>
              <a:t>the benefits of using CAD in place of human reader? </a:t>
            </a:r>
          </a:p>
          <a:p>
            <a:pPr marL="342900" indent="-342900">
              <a:buFont typeface="+mj-lt"/>
              <a:buAutoNum type="arabicPeriod"/>
            </a:pPr>
            <a:r>
              <a:rPr lang="en-US" sz="1500" dirty="0">
                <a:latin typeface="Calibri" panose="020F0502020204030204" pitchFamily="34" charset="0"/>
                <a:cs typeface="Calibri" panose="020F0502020204030204" pitchFamily="34" charset="0"/>
              </a:rPr>
              <a:t>What are the potential barriers of implementation of such recommendation? Please, name 3 barriers.</a:t>
            </a:r>
          </a:p>
          <a:p>
            <a:pPr marL="342900" indent="-342900">
              <a:buFont typeface="+mj-lt"/>
              <a:buAutoNum type="arabicPeriod"/>
            </a:pPr>
            <a:r>
              <a:rPr lang="en-US" sz="1500" dirty="0">
                <a:latin typeface="Calibri" panose="020F0502020204030204" pitchFamily="34" charset="0"/>
                <a:cs typeface="Calibri" panose="020F0502020204030204" pitchFamily="34" charset="0"/>
              </a:rPr>
              <a:t>What are the advantages of this recommendation? Please, name 3.</a:t>
            </a:r>
          </a:p>
        </p:txBody>
      </p:sp>
    </p:spTree>
    <p:extLst>
      <p:ext uri="{BB962C8B-B14F-4D97-AF65-F5344CB8AC3E}">
        <p14:creationId xmlns:p14="http://schemas.microsoft.com/office/powerpoint/2010/main" val="1479854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965C1E-DBDE-AC47-9AF1-0076E9EB6EFB}"/>
              </a:ext>
            </a:extLst>
          </p:cNvPr>
          <p:cNvSpPr>
            <a:spLocks noGrp="1"/>
          </p:cNvSpPr>
          <p:nvPr>
            <p:ph type="title"/>
          </p:nvPr>
        </p:nvSpPr>
        <p:spPr/>
        <p:txBody>
          <a:bodyPr/>
          <a:lstStyle/>
          <a:p>
            <a:r>
              <a:rPr lang="uk-UA" b="1" dirty="0"/>
              <a:t>4</a:t>
            </a:r>
            <a:r>
              <a:rPr lang="en-US" b="1" dirty="0"/>
              <a:t>. Benefits and drawbacks for patients</a:t>
            </a:r>
            <a:endParaRPr lang="ru-RU" b="1" dirty="0"/>
          </a:p>
        </p:txBody>
      </p:sp>
      <p:sp>
        <p:nvSpPr>
          <p:cNvPr id="3" name="Объект 2">
            <a:extLst>
              <a:ext uri="{FF2B5EF4-FFF2-40B4-BE49-F238E27FC236}">
                <a16:creationId xmlns:a16="http://schemas.microsoft.com/office/drawing/2014/main" id="{E6E5D123-3DD1-7942-A3EB-4B79D86D6FF0}"/>
              </a:ext>
            </a:extLst>
          </p:cNvPr>
          <p:cNvSpPr>
            <a:spLocks noGrp="1"/>
          </p:cNvSpPr>
          <p:nvPr>
            <p:ph idx="1"/>
          </p:nvPr>
        </p:nvSpPr>
        <p:spPr>
          <a:xfrm>
            <a:off x="838200" y="1825625"/>
            <a:ext cx="10515600" cy="1603375"/>
          </a:xfrm>
        </p:spPr>
        <p:txBody>
          <a:bodyPr>
            <a:normAutofit fontScale="85000" lnSpcReduction="10000"/>
          </a:bodyPr>
          <a:lstStyle/>
          <a:p>
            <a:pPr marL="342900" indent="-342900">
              <a:lnSpc>
                <a:spcPct val="110000"/>
              </a:lnSpc>
              <a:buFont typeface="+mj-lt"/>
              <a:buAutoNum type="arabicPeriod"/>
            </a:pPr>
            <a:r>
              <a:rPr lang="en-US" sz="1500" dirty="0">
                <a:latin typeface="Calibri" panose="020F0502020204030204" pitchFamily="34" charset="0"/>
                <a:cs typeface="Calibri" panose="020F0502020204030204" pitchFamily="34" charset="0"/>
              </a:rPr>
              <a:t>How do you anticipate patients will react to the introduction of computerized/automated diagnostic systems in the diagnostic process?</a:t>
            </a:r>
          </a:p>
          <a:p>
            <a:pPr marL="342900" indent="-342900">
              <a:lnSpc>
                <a:spcPct val="110000"/>
              </a:lnSpc>
              <a:buFont typeface="+mj-lt"/>
              <a:buAutoNum type="arabicPeriod"/>
            </a:pPr>
            <a:r>
              <a:rPr lang="en-US" sz="1500" dirty="0">
                <a:latin typeface="Calibri" panose="020F0502020204030204" pitchFamily="34" charset="0"/>
                <a:cs typeface="Calibri" panose="020F0502020204030204" pitchFamily="34" charset="0"/>
              </a:rPr>
              <a:t>What are concerns that patients may have regarding computerized/automated diagnostic systems?</a:t>
            </a:r>
          </a:p>
          <a:p>
            <a:pPr marL="342900" indent="-342900">
              <a:lnSpc>
                <a:spcPct val="110000"/>
              </a:lnSpc>
              <a:buFont typeface="+mj-lt"/>
              <a:buAutoNum type="arabicPeriod"/>
            </a:pPr>
            <a:r>
              <a:rPr lang="en-US" sz="1500" dirty="0">
                <a:latin typeface="Calibri" panose="020F0502020204030204" pitchFamily="34" charset="0"/>
                <a:cs typeface="Calibri" panose="020F0502020204030204" pitchFamily="34" charset="0"/>
              </a:rPr>
              <a:t>What are the [perceived] benefits that computerized/automated diagnostic systems can provide to patients?</a:t>
            </a:r>
          </a:p>
          <a:p>
            <a:pPr marL="342900" indent="-342900">
              <a:lnSpc>
                <a:spcPct val="110000"/>
              </a:lnSpc>
              <a:buFont typeface="+mj-lt"/>
              <a:buAutoNum type="arabicPeriod"/>
            </a:pPr>
            <a:r>
              <a:rPr lang="en-US" sz="1500" dirty="0">
                <a:latin typeface="Calibri" panose="020F0502020204030204" pitchFamily="34" charset="0"/>
                <a:cs typeface="Calibri" panose="020F0502020204030204" pitchFamily="34" charset="0"/>
              </a:rPr>
              <a:t>What are there specific patient groups that can benefits of computerized/automated diagnostic systems introduction?</a:t>
            </a:r>
          </a:p>
          <a:p>
            <a:pPr marL="342900" indent="-342900">
              <a:lnSpc>
                <a:spcPct val="110000"/>
              </a:lnSpc>
              <a:buFont typeface="+mj-lt"/>
              <a:buAutoNum type="arabicPeriod"/>
            </a:pPr>
            <a:r>
              <a:rPr lang="en-US" sz="1500" dirty="0">
                <a:latin typeface="Calibri" panose="020F0502020204030204" pitchFamily="34" charset="0"/>
                <a:cs typeface="Calibri" panose="020F0502020204030204" pitchFamily="34" charset="0"/>
              </a:rPr>
              <a:t>What are there specific patient groups that can have the most barriers concerns regarding of computerized/automated diagnostic systems?</a:t>
            </a:r>
          </a:p>
        </p:txBody>
      </p:sp>
    </p:spTree>
    <p:extLst>
      <p:ext uri="{BB962C8B-B14F-4D97-AF65-F5344CB8AC3E}">
        <p14:creationId xmlns:p14="http://schemas.microsoft.com/office/powerpoint/2010/main" val="3063344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DE6DB1-7DE1-634E-A6DF-4C280954F786}"/>
              </a:ext>
            </a:extLst>
          </p:cNvPr>
          <p:cNvSpPr>
            <a:spLocks noGrp="1"/>
          </p:cNvSpPr>
          <p:nvPr>
            <p:ph type="title"/>
          </p:nvPr>
        </p:nvSpPr>
        <p:spPr/>
        <p:txBody>
          <a:bodyPr/>
          <a:lstStyle/>
          <a:p>
            <a:r>
              <a:rPr lang="uk-UA" b="1" dirty="0"/>
              <a:t>5</a:t>
            </a:r>
            <a:r>
              <a:rPr lang="en-US" b="1" dirty="0"/>
              <a:t>. Capacity building: trainings</a:t>
            </a:r>
            <a:endParaRPr lang="ru-RU" b="1" dirty="0"/>
          </a:p>
        </p:txBody>
      </p:sp>
      <p:sp>
        <p:nvSpPr>
          <p:cNvPr id="3" name="Объект 2">
            <a:extLst>
              <a:ext uri="{FF2B5EF4-FFF2-40B4-BE49-F238E27FC236}">
                <a16:creationId xmlns:a16="http://schemas.microsoft.com/office/drawing/2014/main" id="{8AEBF462-AD6B-EB49-B194-DA2F1BE916D8}"/>
              </a:ext>
            </a:extLst>
          </p:cNvPr>
          <p:cNvSpPr>
            <a:spLocks noGrp="1"/>
          </p:cNvSpPr>
          <p:nvPr>
            <p:ph idx="1"/>
          </p:nvPr>
        </p:nvSpPr>
        <p:spPr/>
        <p:txBody>
          <a:bodyPr>
            <a:normAutofit/>
          </a:bodyPr>
          <a:lstStyle/>
          <a:p>
            <a:pPr marL="342900" indent="-342900">
              <a:buFont typeface="+mj-lt"/>
              <a:buAutoNum type="arabicPeriod"/>
            </a:pPr>
            <a:r>
              <a:rPr lang="en-US" sz="1500" dirty="0">
                <a:latin typeface="Calibri" panose="020F0502020204030204" pitchFamily="34" charset="0"/>
                <a:cs typeface="Calibri" panose="020F0502020204030204" pitchFamily="34" charset="0"/>
              </a:rPr>
              <a:t>What kind of training will the staff need to work with CAD?</a:t>
            </a:r>
          </a:p>
          <a:p>
            <a:pPr marL="342900" indent="-342900">
              <a:buFont typeface="+mj-lt"/>
              <a:buAutoNum type="arabicPeriod"/>
            </a:pPr>
            <a:r>
              <a:rPr lang="en-US" sz="1500" dirty="0">
                <a:latin typeface="Calibri" panose="020F0502020204030204" pitchFamily="34" charset="0"/>
                <a:cs typeface="Calibri" panose="020F0502020204030204" pitchFamily="34" charset="0"/>
              </a:rPr>
              <a:t>In your opinion, what training programs should be provided for medical professionals who will work with the new equipment and use CAD systems?</a:t>
            </a:r>
            <a:endParaRPr lang="uk-UA" sz="1500" dirty="0">
              <a:latin typeface="Calibri" panose="020F0502020204030204" pitchFamily="34" charset="0"/>
              <a:cs typeface="Calibri" panose="020F0502020204030204" pitchFamily="34" charset="0"/>
            </a:endParaRPr>
          </a:p>
          <a:p>
            <a:pPr marL="342900" indent="-342900">
              <a:buFont typeface="+mj-lt"/>
              <a:buAutoNum type="arabicPeriod"/>
            </a:pPr>
            <a:r>
              <a:rPr lang="en-US" sz="1500" dirty="0">
                <a:latin typeface="Calibri" panose="020F0502020204030204" pitchFamily="34" charset="0"/>
                <a:cs typeface="Calibri" panose="020F0502020204030204" pitchFamily="34" charset="0"/>
              </a:rPr>
              <a:t>Who can provide such training? Can they be provided by the manufacturer? </a:t>
            </a:r>
          </a:p>
          <a:p>
            <a:pPr marL="342900" indent="-342900">
              <a:buFont typeface="+mj-lt"/>
              <a:buAutoNum type="arabicPeriod"/>
            </a:pPr>
            <a:r>
              <a:rPr lang="en-US" sz="1500" dirty="0">
                <a:latin typeface="Calibri" panose="020F0502020204030204" pitchFamily="34" charset="0"/>
                <a:cs typeface="Calibri" panose="020F0502020204030204" pitchFamily="34" charset="0"/>
              </a:rPr>
              <a:t>What resources are currently lacking for the successful implementation of CAD systems for detecting TB (human, technical, financial, etc.)?  </a:t>
            </a:r>
            <a:endParaRPr lang="en-US" sz="1500" b="1" dirty="0">
              <a:latin typeface="Calibri" panose="020F0502020204030204" pitchFamily="34" charset="0"/>
              <a:cs typeface="Calibri" panose="020F0502020204030204" pitchFamily="34" charset="0"/>
            </a:endParaRPr>
          </a:p>
          <a:p>
            <a:pPr marL="0" indent="0">
              <a:buNone/>
            </a:pPr>
            <a:endParaRPr lang="uk-UA" sz="1500" b="1" dirty="0">
              <a:latin typeface="Calibri" panose="020F0502020204030204" pitchFamily="34" charset="0"/>
              <a:cs typeface="Calibri" panose="020F0502020204030204" pitchFamily="34" charset="0"/>
            </a:endParaRPr>
          </a:p>
          <a:p>
            <a:pPr marL="0" indent="0">
              <a:buNone/>
            </a:pPr>
            <a:r>
              <a:rPr lang="en-US" sz="1500" b="1" dirty="0">
                <a:latin typeface="Calibri" panose="020F0502020204030204" pitchFamily="34" charset="0"/>
                <a:cs typeface="Calibri" panose="020F0502020204030204" pitchFamily="34" charset="0"/>
              </a:rPr>
              <a:t>Questions for partners who have already worked with CAD</a:t>
            </a:r>
          </a:p>
          <a:p>
            <a:pPr marL="342900" indent="-342900">
              <a:buFont typeface="+mj-lt"/>
              <a:buAutoNum type="arabicPeriod"/>
            </a:pPr>
            <a:r>
              <a:rPr lang="en-US" sz="1500" dirty="0">
                <a:latin typeface="Calibri" panose="020F0502020204030204" pitchFamily="34" charset="0"/>
                <a:cs typeface="Calibri" panose="020F0502020204030204" pitchFamily="34" charset="0"/>
              </a:rPr>
              <a:t>How should such training be organized: level of English, computer literacy, skills in specific programs, etc.</a:t>
            </a:r>
          </a:p>
          <a:p>
            <a:pPr marL="342900" indent="-342900">
              <a:buFont typeface="+mj-lt"/>
              <a:buAutoNum type="arabicPeriod"/>
            </a:pPr>
            <a:r>
              <a:rPr lang="en-US" sz="1500" dirty="0">
                <a:latin typeface="Calibri" panose="020F0502020204030204" pitchFamily="34" charset="0"/>
                <a:cs typeface="Calibri" panose="020F0502020204030204" pitchFamily="34" charset="0"/>
              </a:rPr>
              <a:t>Are there separate training modules for radiologists? Clinicians? What should be taken into account when involving specialists of different qualifications?</a:t>
            </a:r>
          </a:p>
          <a:p>
            <a:pPr marL="342900" indent="-342900">
              <a:buFont typeface="+mj-lt"/>
              <a:buAutoNum type="arabicPeriod"/>
            </a:pPr>
            <a:r>
              <a:rPr lang="en-US" sz="1500" dirty="0">
                <a:latin typeface="Calibri" panose="020F0502020204030204" pitchFamily="34" charset="0"/>
                <a:cs typeface="Calibri" panose="020F0502020204030204" pitchFamily="34" charset="0"/>
              </a:rPr>
              <a:t>In your experience, how do healthcare professionals react to computerized/automated diagnostic systems training? Are they positive? Or do they feel distrustful of CAD systems?</a:t>
            </a:r>
            <a:endParaRPr lang="ru-RU" sz="1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87303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DE948E-4AA2-F447-A31E-5FFBA1845BFE}"/>
              </a:ext>
            </a:extLst>
          </p:cNvPr>
          <p:cNvSpPr>
            <a:spLocks noGrp="1"/>
          </p:cNvSpPr>
          <p:nvPr>
            <p:ph type="title"/>
          </p:nvPr>
        </p:nvSpPr>
        <p:spPr/>
        <p:txBody>
          <a:bodyPr>
            <a:normAutofit fontScale="90000"/>
          </a:bodyPr>
          <a:lstStyle/>
          <a:p>
            <a:pPr fontAlgn="t"/>
            <a:br>
              <a:rPr lang="ru-RU" dirty="0"/>
            </a:br>
            <a:r>
              <a:rPr lang="uk-UA" b="1" dirty="0"/>
              <a:t>6</a:t>
            </a:r>
            <a:r>
              <a:rPr lang="en-US" b="1" dirty="0"/>
              <a:t>. Legal aspects of CAD implementation</a:t>
            </a:r>
            <a:br>
              <a:rPr lang="ru-RU" dirty="0"/>
            </a:br>
            <a:endParaRPr lang="ru-RU" dirty="0"/>
          </a:p>
        </p:txBody>
      </p:sp>
      <p:sp>
        <p:nvSpPr>
          <p:cNvPr id="3" name="Объект 2">
            <a:extLst>
              <a:ext uri="{FF2B5EF4-FFF2-40B4-BE49-F238E27FC236}">
                <a16:creationId xmlns:a16="http://schemas.microsoft.com/office/drawing/2014/main" id="{2EBD2AA5-922A-9E42-95DC-4A82F631214D}"/>
              </a:ext>
            </a:extLst>
          </p:cNvPr>
          <p:cNvSpPr>
            <a:spLocks noGrp="1"/>
          </p:cNvSpPr>
          <p:nvPr>
            <p:ph idx="1"/>
          </p:nvPr>
        </p:nvSpPr>
        <p:spPr>
          <a:xfrm>
            <a:off x="838200" y="1912122"/>
            <a:ext cx="10515600" cy="3121696"/>
          </a:xfrm>
        </p:spPr>
        <p:txBody>
          <a:bodyPr>
            <a:normAutofit/>
          </a:bodyPr>
          <a:lstStyle/>
          <a:p>
            <a:pPr marL="342900" indent="-342900">
              <a:buFont typeface="+mj-lt"/>
              <a:buAutoNum type="arabicPeriod"/>
            </a:pPr>
            <a:r>
              <a:rPr lang="en-US" sz="1500" dirty="0">
                <a:latin typeface="Calibri" panose="020F0502020204030204" pitchFamily="34" charset="0"/>
                <a:cs typeface="Calibri" panose="020F0502020204030204" pitchFamily="34" charset="0"/>
              </a:rPr>
              <a:t>Are there any regulations or legal frameworks governing the use of automated image reading systems in healthcare? </a:t>
            </a:r>
            <a:endParaRPr lang="uk-UA" sz="1500" dirty="0">
              <a:latin typeface="Calibri" panose="020F0502020204030204" pitchFamily="34" charset="0"/>
              <a:cs typeface="Calibri" panose="020F0502020204030204" pitchFamily="34" charset="0"/>
            </a:endParaRPr>
          </a:p>
          <a:p>
            <a:pPr marL="342900" indent="-342900">
              <a:buFont typeface="+mj-lt"/>
              <a:buAutoNum type="arabicPeriod"/>
            </a:pPr>
            <a:r>
              <a:rPr lang="en-US" sz="1500" dirty="0">
                <a:latin typeface="Calibri" panose="020F0502020204030204" pitchFamily="34" charset="0"/>
                <a:cs typeface="Calibri" panose="020F0502020204030204" pitchFamily="34" charset="0"/>
              </a:rPr>
              <a:t>According to the Ukrainian legislation, is the patient obliged to be informed that his/her X-ray image will be interpreted using elements of automated image reading systems?</a:t>
            </a:r>
            <a:endParaRPr lang="uk-UA" sz="1500" dirty="0">
              <a:latin typeface="Calibri" panose="020F0502020204030204" pitchFamily="34" charset="0"/>
              <a:cs typeface="Calibri" panose="020F0502020204030204" pitchFamily="34" charset="0"/>
            </a:endParaRPr>
          </a:p>
          <a:p>
            <a:pPr marL="342900" indent="-342900">
              <a:buFont typeface="+mj-lt"/>
              <a:buAutoNum type="arabicPeriod"/>
            </a:pPr>
            <a:r>
              <a:rPr lang="en-US" sz="1500" dirty="0">
                <a:latin typeface="Calibri" panose="020F0502020204030204" pitchFamily="34" charset="0"/>
                <a:cs typeface="Calibri" panose="020F0502020204030204" pitchFamily="34" charset="0"/>
              </a:rPr>
              <a:t>Are there any specific legal challenges or barriers associated with introducing computerized/automated diagnostic systems for TB detection?</a:t>
            </a:r>
          </a:p>
          <a:p>
            <a:pPr marL="342900" indent="-342900">
              <a:buFont typeface="+mj-lt"/>
              <a:buAutoNum type="arabicPeriod"/>
            </a:pPr>
            <a:r>
              <a:rPr lang="en-US" sz="1500" dirty="0">
                <a:latin typeface="Calibri" panose="020F0502020204030204" pitchFamily="34" charset="0"/>
                <a:cs typeface="Calibri" panose="020F0502020204030204" pitchFamily="34" charset="0"/>
              </a:rPr>
              <a:t>Are there any legal restrictions or considerations regarding the cross-border transfer of medical data for CAD implementation?</a:t>
            </a:r>
          </a:p>
          <a:p>
            <a:pPr marL="342900" indent="-342900">
              <a:buFont typeface="+mj-lt"/>
              <a:buAutoNum type="arabicPeriod"/>
            </a:pPr>
            <a:r>
              <a:rPr lang="en-US" sz="1500" dirty="0">
                <a:latin typeface="Calibri" panose="020F0502020204030204" pitchFamily="34" charset="0"/>
                <a:cs typeface="Calibri" panose="020F0502020204030204" pitchFamily="34" charset="0"/>
              </a:rPr>
              <a:t>Who will be held responsible, if any, for errors made by CAD systems?</a:t>
            </a:r>
          </a:p>
          <a:p>
            <a:pPr marL="342900" indent="-342900">
              <a:buFont typeface="+mj-lt"/>
              <a:buAutoNum type="arabicPeriod"/>
            </a:pPr>
            <a:r>
              <a:rPr lang="en-US" sz="1500" dirty="0">
                <a:latin typeface="Calibri" panose="020F0502020204030204" pitchFamily="34" charset="0"/>
                <a:cs typeface="Calibri" panose="020F0502020204030204" pitchFamily="34" charset="0"/>
              </a:rPr>
              <a:t>How does the legislative process address the certification and validation of computerized/automated diagnostic systems for TB detection?</a:t>
            </a:r>
          </a:p>
          <a:p>
            <a:pPr marL="342900" indent="-342900">
              <a:buFont typeface="+mj-lt"/>
              <a:buAutoNum type="arabicPeriod"/>
            </a:pPr>
            <a:r>
              <a:rPr lang="en-US" sz="1500" dirty="0">
                <a:latin typeface="Calibri" panose="020F0502020204030204" pitchFamily="34" charset="0"/>
                <a:cs typeface="Calibri" panose="020F0502020204030204" pitchFamily="34" charset="0"/>
              </a:rPr>
              <a:t>What stakeholders are involved in the legislative process for computerized/automated diagnostic systems introduction in the country?</a:t>
            </a:r>
            <a:endParaRPr lang="en-US" sz="1600" dirty="0"/>
          </a:p>
        </p:txBody>
      </p:sp>
    </p:spTree>
    <p:extLst>
      <p:ext uri="{BB962C8B-B14F-4D97-AF65-F5344CB8AC3E}">
        <p14:creationId xmlns:p14="http://schemas.microsoft.com/office/powerpoint/2010/main" val="1794829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390AA3-2A46-614A-9624-CCEB2166AAE8}"/>
              </a:ext>
            </a:extLst>
          </p:cNvPr>
          <p:cNvSpPr>
            <a:spLocks noGrp="1"/>
          </p:cNvSpPr>
          <p:nvPr>
            <p:ph type="title"/>
          </p:nvPr>
        </p:nvSpPr>
        <p:spPr>
          <a:xfrm>
            <a:off x="838200" y="365125"/>
            <a:ext cx="11000874" cy="1325563"/>
          </a:xfrm>
        </p:spPr>
        <p:txBody>
          <a:bodyPr/>
          <a:lstStyle/>
          <a:p>
            <a:r>
              <a:rPr lang="en-US" b="1" dirty="0"/>
              <a:t>7.</a:t>
            </a:r>
            <a:r>
              <a:rPr lang="uk-UA" b="1" dirty="0"/>
              <a:t> </a:t>
            </a:r>
            <a:r>
              <a:rPr lang="en-US" b="1" dirty="0"/>
              <a:t>Recourses for country level implementation</a:t>
            </a:r>
            <a:endParaRPr lang="ru-RU" b="1" dirty="0"/>
          </a:p>
        </p:txBody>
      </p:sp>
      <p:sp>
        <p:nvSpPr>
          <p:cNvPr id="3" name="Объект 2">
            <a:extLst>
              <a:ext uri="{FF2B5EF4-FFF2-40B4-BE49-F238E27FC236}">
                <a16:creationId xmlns:a16="http://schemas.microsoft.com/office/drawing/2014/main" id="{079D1017-3574-CA4E-BC3B-AE374B21A106}"/>
              </a:ext>
            </a:extLst>
          </p:cNvPr>
          <p:cNvSpPr>
            <a:spLocks noGrp="1"/>
          </p:cNvSpPr>
          <p:nvPr>
            <p:ph idx="1"/>
          </p:nvPr>
        </p:nvSpPr>
        <p:spPr>
          <a:xfrm>
            <a:off x="689919" y="1626716"/>
            <a:ext cx="11000874" cy="5008861"/>
          </a:xfrm>
        </p:spPr>
        <p:txBody>
          <a:bodyPr>
            <a:normAutofit/>
          </a:bodyPr>
          <a:lstStyle/>
          <a:p>
            <a:pPr marL="342900" indent="-342900">
              <a:lnSpc>
                <a:spcPct val="110000"/>
              </a:lnSpc>
              <a:buFont typeface="+mj-lt"/>
              <a:buAutoNum type="arabicPeriod"/>
            </a:pPr>
            <a:r>
              <a:rPr lang="en-US" sz="1300" dirty="0">
                <a:latin typeface="Calibri" panose="020F0502020204030204" pitchFamily="34" charset="0"/>
                <a:cs typeface="Calibri" panose="020F0502020204030204" pitchFamily="34" charset="0"/>
              </a:rPr>
              <a:t>What are the expected benefits or outcomes that you anticipate from CAD implementation in terms of TB detection and patient management?</a:t>
            </a:r>
          </a:p>
          <a:p>
            <a:pPr marL="342900" indent="-342900">
              <a:lnSpc>
                <a:spcPct val="110000"/>
              </a:lnSpc>
              <a:buFont typeface="+mj-lt"/>
              <a:buAutoNum type="arabicPeriod"/>
            </a:pPr>
            <a:r>
              <a:rPr lang="en-US" sz="1300" dirty="0">
                <a:latin typeface="Calibri" panose="020F0502020204030204" pitchFamily="34" charset="0"/>
                <a:cs typeface="Calibri" panose="020F0502020204030204" pitchFamily="34" charset="0"/>
              </a:rPr>
              <a:t>Do you think it is advisable to introduce CAD at the national level in the future?</a:t>
            </a:r>
            <a:endParaRPr lang="uk-UA" sz="1300" dirty="0">
              <a:latin typeface="Calibri" panose="020F0502020204030204" pitchFamily="34" charset="0"/>
              <a:cs typeface="Calibri" panose="020F0502020204030204" pitchFamily="34" charset="0"/>
            </a:endParaRPr>
          </a:p>
          <a:p>
            <a:pPr marL="342900" indent="-342900">
              <a:lnSpc>
                <a:spcPct val="110000"/>
              </a:lnSpc>
              <a:buFont typeface="+mj-lt"/>
              <a:buAutoNum type="arabicPeriod"/>
            </a:pPr>
            <a:r>
              <a:rPr lang="en-US" sz="1300" dirty="0">
                <a:latin typeface="Calibri" panose="020F0502020204030204" pitchFamily="34" charset="0"/>
                <a:cs typeface="Calibri" panose="020F0502020204030204" pitchFamily="34" charset="0"/>
              </a:rPr>
              <a:t>What stakeholders and partners need to be engaged in the planning and implementation of nationwide CAD integration?</a:t>
            </a:r>
          </a:p>
          <a:p>
            <a:pPr marL="342900" indent="-342900">
              <a:lnSpc>
                <a:spcPct val="110000"/>
              </a:lnSpc>
              <a:buFont typeface="+mj-lt"/>
              <a:buAutoNum type="arabicPeriod"/>
            </a:pPr>
            <a:r>
              <a:rPr lang="en-US" sz="1300" dirty="0">
                <a:latin typeface="Calibri" panose="020F0502020204030204" pitchFamily="34" charset="0"/>
                <a:cs typeface="Calibri" panose="020F0502020204030204" pitchFamily="34" charset="0"/>
              </a:rPr>
              <a:t>How do you plan to collaborate with healthcare facilities, technology providers, and other relevant organizations to ensure CAD implementation? Whit kind of support and recourses will be needed?</a:t>
            </a:r>
          </a:p>
          <a:p>
            <a:pPr marL="342900" indent="-342900">
              <a:lnSpc>
                <a:spcPct val="110000"/>
              </a:lnSpc>
              <a:buFont typeface="+mj-lt"/>
              <a:buAutoNum type="arabicPeriod"/>
            </a:pPr>
            <a:r>
              <a:rPr lang="en-US" sz="1300" dirty="0">
                <a:latin typeface="Calibri" panose="020F0502020204030204" pitchFamily="34" charset="0"/>
                <a:cs typeface="Calibri" panose="020F0502020204030204" pitchFamily="34" charset="0"/>
              </a:rPr>
              <a:t>How do you think the cost-effectiveness of CAD will be compare to traditional TB screening and triage methods?</a:t>
            </a:r>
          </a:p>
          <a:p>
            <a:pPr marL="342900" indent="-342900">
              <a:lnSpc>
                <a:spcPct val="110000"/>
              </a:lnSpc>
              <a:buFont typeface="+mj-lt"/>
              <a:buAutoNum type="arabicPeriod"/>
            </a:pPr>
            <a:r>
              <a:rPr lang="en-US" sz="1300" dirty="0">
                <a:latin typeface="Calibri" panose="020F0502020204030204" pitchFamily="34" charset="0"/>
                <a:cs typeface="Calibri" panose="020F0502020204030204" pitchFamily="34" charset="0"/>
              </a:rPr>
              <a:t>If you had potential concerns or resistance from personnel regarding the introduction of CAD technology, how would you address them</a:t>
            </a:r>
            <a:r>
              <a:rPr lang="uk-UA" sz="1300" dirty="0">
                <a:latin typeface="Calibri" panose="020F0502020204030204" pitchFamily="34" charset="0"/>
                <a:cs typeface="Calibri" panose="020F0502020204030204" pitchFamily="34" charset="0"/>
              </a:rPr>
              <a:t>?</a:t>
            </a:r>
            <a:endParaRPr lang="en-US" sz="1300" dirty="0">
              <a:latin typeface="Calibri" panose="020F0502020204030204" pitchFamily="34" charset="0"/>
              <a:cs typeface="Calibri" panose="020F0502020204030204" pitchFamily="34" charset="0"/>
            </a:endParaRPr>
          </a:p>
          <a:p>
            <a:pPr marL="342900" indent="-342900">
              <a:lnSpc>
                <a:spcPct val="110000"/>
              </a:lnSpc>
              <a:buFont typeface="+mj-lt"/>
              <a:buAutoNum type="arabicPeriod"/>
            </a:pPr>
            <a:r>
              <a:rPr lang="en-US" sz="1300" dirty="0">
                <a:latin typeface="Calibri" panose="020F0502020204030204" pitchFamily="34" charset="0"/>
                <a:cs typeface="Calibri" panose="020F0502020204030204" pitchFamily="34" charset="0"/>
              </a:rPr>
              <a:t>How will the quality and accuracy of CAD interpretations be monitored and ensured?</a:t>
            </a:r>
          </a:p>
          <a:p>
            <a:pPr marL="342900" indent="-342900">
              <a:lnSpc>
                <a:spcPct val="110000"/>
              </a:lnSpc>
              <a:buFont typeface="+mj-lt"/>
              <a:buAutoNum type="arabicPeriod"/>
            </a:pPr>
            <a:r>
              <a:rPr lang="en-US" sz="1400" dirty="0"/>
              <a:t>Are you planning displacement of current human readers with CAD technology? And if yes, what will be the function of CAD</a:t>
            </a:r>
            <a:r>
              <a:rPr lang="uk-UA" sz="1400" dirty="0"/>
              <a:t>?</a:t>
            </a:r>
            <a:r>
              <a:rPr lang="en-US" sz="1400" dirty="0"/>
              <a:t> And what will be the function of human reader</a:t>
            </a:r>
            <a:r>
              <a:rPr lang="uk-UA" sz="1400" dirty="0"/>
              <a:t>?</a:t>
            </a:r>
          </a:p>
          <a:p>
            <a:pPr marL="0" indent="0">
              <a:buNone/>
            </a:pPr>
            <a:r>
              <a:rPr lang="en-US" sz="1500" b="1" dirty="0">
                <a:latin typeface="Calibri" panose="020F0502020204030204" pitchFamily="34" charset="0"/>
                <a:cs typeface="Calibri" panose="020F0502020204030204" pitchFamily="34" charset="0"/>
              </a:rPr>
              <a:t>Procurement and supply</a:t>
            </a:r>
          </a:p>
          <a:p>
            <a:pPr marL="342900" indent="-342900">
              <a:lnSpc>
                <a:spcPct val="110000"/>
              </a:lnSpc>
              <a:buFont typeface="+mj-lt"/>
              <a:buAutoNum type="arabicPeriod"/>
            </a:pPr>
            <a:r>
              <a:rPr lang="en-US" sz="1200" dirty="0">
                <a:latin typeface="Calibri" panose="020F0502020204030204" pitchFamily="34" charset="0"/>
                <a:cs typeface="Calibri" panose="020F0502020204030204" pitchFamily="34" charset="0"/>
              </a:rPr>
              <a:t>What considerations need to be taken into account when incorporating CAD-related supplies and consumables into the national TB program’s procurement plan / supply chain?</a:t>
            </a:r>
          </a:p>
          <a:p>
            <a:pPr marL="342900" indent="-342900">
              <a:lnSpc>
                <a:spcPct val="110000"/>
              </a:lnSpc>
              <a:buFont typeface="+mj-lt"/>
              <a:buAutoNum type="arabicPeriod"/>
            </a:pPr>
            <a:r>
              <a:rPr lang="en-US" sz="1200" dirty="0">
                <a:latin typeface="Calibri" panose="020F0502020204030204" pitchFamily="34" charset="0"/>
                <a:cs typeface="Calibri" panose="020F0502020204030204" pitchFamily="34" charset="0"/>
              </a:rPr>
              <a:t>Are there any specific procurement procedures or regulations that need to be followed for acquiring CAD and related components?</a:t>
            </a:r>
          </a:p>
          <a:p>
            <a:pPr marL="342900" indent="-342900">
              <a:lnSpc>
                <a:spcPct val="110000"/>
              </a:lnSpc>
              <a:buFont typeface="+mj-lt"/>
              <a:buAutoNum type="arabicPeriod"/>
            </a:pPr>
            <a:r>
              <a:rPr lang="en-US" sz="1200" dirty="0">
                <a:latin typeface="Calibri" panose="020F0502020204030204" pitchFamily="34" charset="0"/>
                <a:cs typeface="Calibri" panose="020F0502020204030204" pitchFamily="34" charset="0"/>
              </a:rPr>
              <a:t>Will you be able to ensure a sustainable supply of CAD-related resources in the long term?</a:t>
            </a:r>
          </a:p>
          <a:p>
            <a:endParaRPr lang="ru-RU" dirty="0"/>
          </a:p>
        </p:txBody>
      </p:sp>
    </p:spTree>
    <p:extLst>
      <p:ext uri="{BB962C8B-B14F-4D97-AF65-F5344CB8AC3E}">
        <p14:creationId xmlns:p14="http://schemas.microsoft.com/office/powerpoint/2010/main" val="371359293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701D4D03338ACF4597B4E4D3F400F404" ma:contentTypeVersion="20" ma:contentTypeDescription="Створення нового документа." ma:contentTypeScope="" ma:versionID="da184702eb9f4499d39855f1a46cfc43">
  <xsd:schema xmlns:xsd="http://www.w3.org/2001/XMLSchema" xmlns:xs="http://www.w3.org/2001/XMLSchema" xmlns:p="http://schemas.microsoft.com/office/2006/metadata/properties" xmlns:ns2="b2401e72-9966-4d39-b1ef-b9ad96ee7001" xmlns:ns3="4db27de5-01f8-4ef5-865e-d82e4f911e21" targetNamespace="http://schemas.microsoft.com/office/2006/metadata/properties" ma:root="true" ma:fieldsID="cfda637b36cde47bb5d50700d7c6be93" ns2:_="" ns3:_="">
    <xsd:import namespace="b2401e72-9966-4d39-b1ef-b9ad96ee7001"/>
    <xsd:import namespace="4db27de5-01f8-4ef5-865e-d82e4f911e2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2:_x0417__x0434__x0456__x0439__x043d__x044e__x0454__x0442__x044c__x0441__x044f__x0435__x043a__x0441__x043f__x0435__x0440__x0442__x0438__x0437__x0430_" minOccurs="0"/>
                <xsd:element ref="ns2:Time" minOccurs="0"/>
                <xsd:element ref="ns2:MediaServiceSearchProperties" minOccurs="0"/>
                <xsd:element ref="ns2:Pers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401e72-9966-4d39-b1ef-b9ad96ee70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Теги зображень" ma:readOnly="false" ma:fieldId="{5cf76f15-5ced-4ddc-b409-7134ff3c332f}" ma:taxonomyMulti="true" ma:sspId="45069210-22bf-4f67-999e-4d42f9fd31f3"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element name="_x0417__x0434__x0456__x0439__x043d__x044e__x0454__x0442__x044c__x0441__x044f__x0435__x043a__x0441__x043f__x0435__x0440__x0442__x0438__x0437__x0430_" ma:index="22" nillable="true" ma:displayName="Здійнюється експертиза " ma:default="0" ma:format="Dropdown" ma:internalName="_x0417__x0434__x0456__x0439__x043d__x044e__x0454__x0442__x044c__x0441__x044f__x0435__x043a__x0441__x043f__x0435__x0440__x0442__x0438__x0437__x0430_">
      <xsd:simpleType>
        <xsd:restriction base="dms:Boolean"/>
      </xsd:simpleType>
    </xsd:element>
    <xsd:element name="Time" ma:index="23" nillable="true" ma:displayName="Time" ma:default="[today]" ma:format="DateTime" ma:internalName="Time">
      <xsd:simpleType>
        <xsd:restriction base="dms:DateTime"/>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Person" ma:index="25" nillable="true" ma:displayName="Person" ma:format="Dropdown" ma:list="UserInfo" ma:SharePointGroup="0" ma:internalName="Perso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db27de5-01f8-4ef5-865e-d82e4f911e21"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fda3df51-8bb7-4623-9e21-87f9752764f4}" ma:internalName="TaxCatchAll" ma:showField="CatchAllData" ma:web="4db27de5-01f8-4ef5-865e-d82e4f911e2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Спільний доступ"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Відомості про тих, хто має доступ"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вмісту"/>
        <xsd:element ref="dc:title" minOccurs="0" maxOccurs="1" ma:index="4" ma:displayName="Заголовок"/>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2401e72-9966-4d39-b1ef-b9ad96ee7001">
      <Terms xmlns="http://schemas.microsoft.com/office/infopath/2007/PartnerControls"/>
    </lcf76f155ced4ddcb4097134ff3c332f>
    <TaxCatchAll xmlns="4db27de5-01f8-4ef5-865e-d82e4f911e21" xsi:nil="true"/>
    <Time xmlns="b2401e72-9966-4d39-b1ef-b9ad96ee7001">2023-12-26T13:45:08+00:00</Time>
    <_x0417__x0434__x0456__x0439__x043d__x044e__x0454__x0442__x044c__x0441__x044f__x0435__x043a__x0441__x043f__x0435__x0440__x0442__x0438__x0437__x0430_ xmlns="b2401e72-9966-4d39-b1ef-b9ad96ee7001">false</_x0417__x0434__x0456__x0439__x043d__x044e__x0454__x0442__x044c__x0441__x044f__x0435__x043a__x0441__x043f__x0435__x0440__x0442__x0438__x0437__x0430_>
    <Person xmlns="b2401e72-9966-4d39-b1ef-b9ad96ee7001">
      <UserInfo>
        <DisplayName/>
        <AccountId xsi:nil="true"/>
        <AccountType/>
      </UserInfo>
    </Person>
  </documentManagement>
</p:properties>
</file>

<file path=customXml/itemProps1.xml><?xml version="1.0" encoding="utf-8"?>
<ds:datastoreItem xmlns:ds="http://schemas.openxmlformats.org/officeDocument/2006/customXml" ds:itemID="{DD582179-0D5E-41FB-B3A7-889F55D09CFD}"/>
</file>

<file path=customXml/itemProps2.xml><?xml version="1.0" encoding="utf-8"?>
<ds:datastoreItem xmlns:ds="http://schemas.openxmlformats.org/officeDocument/2006/customXml" ds:itemID="{721E4B79-4166-4884-99C6-EC01E60CC5A1}"/>
</file>

<file path=customXml/itemProps3.xml><?xml version="1.0" encoding="utf-8"?>
<ds:datastoreItem xmlns:ds="http://schemas.openxmlformats.org/officeDocument/2006/customXml" ds:itemID="{C8563878-2054-4B81-BF8C-1A1FD04634AA}"/>
</file>

<file path=docProps/app.xml><?xml version="1.0" encoding="utf-8"?>
<Properties xmlns="http://schemas.openxmlformats.org/officeDocument/2006/extended-properties" xmlns:vt="http://schemas.openxmlformats.org/officeDocument/2006/docPropsVTypes">
  <TotalTime>1805</TotalTime>
  <Words>1420</Words>
  <Application>Microsoft Office PowerPoint</Application>
  <PresentationFormat>Широкоэкранный</PresentationFormat>
  <Paragraphs>130</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Calibri Light</vt:lpstr>
      <vt:lpstr>Wingdings</vt:lpstr>
      <vt:lpstr>Тема Office</vt:lpstr>
      <vt:lpstr>Презентация PowerPoint</vt:lpstr>
      <vt:lpstr>1. Algorithm for taking X-rays</vt:lpstr>
      <vt:lpstr>2. General perception and trust in computerized /automated diagnostic systems</vt:lpstr>
      <vt:lpstr>3. WHO recommendations</vt:lpstr>
      <vt:lpstr>4. Benefits and drawbacks for patients</vt:lpstr>
      <vt:lpstr>5. Capacity building: trainings</vt:lpstr>
      <vt:lpstr> 6. Legal aspects of CAD implementation </vt:lpstr>
      <vt:lpstr>7. Recourses for country level implementation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Мирослава Германович</dc:creator>
  <cp:lastModifiedBy>Mariia Moshura</cp:lastModifiedBy>
  <cp:revision>73</cp:revision>
  <dcterms:created xsi:type="dcterms:W3CDTF">2023-05-22T08:37:07Z</dcterms:created>
  <dcterms:modified xsi:type="dcterms:W3CDTF">2023-07-19T07:30:58Z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0x010100701D4D03338ACF4597B4E4D3F400F404</vt:lpwstr>
  </property>
</Properties>
</file>